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277" r:id="rId5"/>
    <p:sldId id="257" r:id="rId6"/>
    <p:sldId id="280" r:id="rId7"/>
    <p:sldId id="281" r:id="rId8"/>
    <p:sldId id="261" r:id="rId9"/>
    <p:sldId id="263" r:id="rId10"/>
    <p:sldId id="266" r:id="rId11"/>
    <p:sldId id="265" r:id="rId12"/>
    <p:sldId id="289" r:id="rId13"/>
    <p:sldId id="323" r:id="rId14"/>
    <p:sldId id="321" r:id="rId15"/>
    <p:sldId id="322" r:id="rId16"/>
    <p:sldId id="324" r:id="rId17"/>
    <p:sldId id="327" r:id="rId18"/>
    <p:sldId id="325" r:id="rId19"/>
    <p:sldId id="326" r:id="rId20"/>
    <p:sldId id="328" r:id="rId21"/>
    <p:sldId id="329" r:id="rId22"/>
    <p:sldId id="291" r:id="rId23"/>
  </p:sldIdLst>
  <p:sldSz cx="12192000" cy="6858000"/>
  <p:notesSz cx="7103745" cy="10234295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3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083"/>
        <p:guide pos="3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53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tags" Target="../tags/tag37.xml"/><Relationship Id="rId4" Type="http://schemas.openxmlformats.org/officeDocument/2006/relationships/image" Target="../media/image17.png"/><Relationship Id="rId3" Type="http://schemas.openxmlformats.org/officeDocument/2006/relationships/tags" Target="../tags/tag36.xml"/><Relationship Id="rId2" Type="http://schemas.openxmlformats.org/officeDocument/2006/relationships/image" Target="../media/image16.png"/><Relationship Id="rId1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tags" Target="../tags/tag41.xml"/><Relationship Id="rId4" Type="http://schemas.openxmlformats.org/officeDocument/2006/relationships/image" Target="../media/image20.png"/><Relationship Id="rId3" Type="http://schemas.openxmlformats.org/officeDocument/2006/relationships/tags" Target="../tags/tag40.xml"/><Relationship Id="rId2" Type="http://schemas.openxmlformats.org/officeDocument/2006/relationships/image" Target="../media/image19.png"/><Relationship Id="rId1" Type="http://schemas.openxmlformats.org/officeDocument/2006/relationships/tags" Target="../tags/tag3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tags" Target="../tags/tag43.xml"/><Relationship Id="rId2" Type="http://schemas.openxmlformats.org/officeDocument/2006/relationships/image" Target="../media/image22.png"/><Relationship Id="rId1" Type="http://schemas.openxmlformats.org/officeDocument/2006/relationships/tags" Target="../tags/tag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tags" Target="../tags/tag4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49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tags" Target="../tags/tag51.xml"/><Relationship Id="rId2" Type="http://schemas.openxmlformats.org/officeDocument/2006/relationships/image" Target="../media/image26.png"/><Relationship Id="rId1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22.xml"/><Relationship Id="rId2" Type="http://schemas.openxmlformats.org/officeDocument/2006/relationships/image" Target="../media/image3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tags" Target="../tags/tag25.xml"/><Relationship Id="rId4" Type="http://schemas.openxmlformats.org/officeDocument/2006/relationships/image" Target="../media/image6.png"/><Relationship Id="rId3" Type="http://schemas.openxmlformats.org/officeDocument/2006/relationships/tags" Target="../tags/tag24.xml"/><Relationship Id="rId2" Type="http://schemas.openxmlformats.org/officeDocument/2006/relationships/image" Target="../media/image5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27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png"/><Relationship Id="rId7" Type="http://schemas.openxmlformats.org/officeDocument/2006/relationships/tags" Target="../tags/tag31.xml"/><Relationship Id="rId6" Type="http://schemas.openxmlformats.org/officeDocument/2006/relationships/image" Target="../media/image11.png"/><Relationship Id="rId5" Type="http://schemas.openxmlformats.org/officeDocument/2006/relationships/tags" Target="../tags/tag30.xml"/><Relationship Id="rId4" Type="http://schemas.openxmlformats.org/officeDocument/2006/relationships/image" Target="../media/image10.png"/><Relationship Id="rId3" Type="http://schemas.openxmlformats.org/officeDocument/2006/relationships/tags" Target="../tags/tag29.xml"/><Relationship Id="rId2" Type="http://schemas.openxmlformats.org/officeDocument/2006/relationships/image" Target="../media/image3.png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tags" Target="../tags/tag34.xml"/><Relationship Id="rId4" Type="http://schemas.openxmlformats.org/officeDocument/2006/relationships/image" Target="../media/image14.png"/><Relationship Id="rId3" Type="http://schemas.openxmlformats.org/officeDocument/2006/relationships/tags" Target="../tags/tag33.xml"/><Relationship Id="rId2" Type="http://schemas.openxmlformats.org/officeDocument/2006/relationships/image" Target="../media/image13.png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77670" y="2099945"/>
            <a:ext cx="8836660" cy="84836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effectLst/>
              </a:rPr>
              <a:t>Max-Affine Spline Insights into Deep N</a:t>
            </a:r>
            <a:r>
              <a:rPr lang="en-US" altLang="zh-CN" sz="2800" dirty="0">
                <a:effectLst/>
              </a:rPr>
              <a:t>etwork Pruning</a:t>
            </a:r>
            <a:endParaRPr lang="en-US" altLang="zh-CN" sz="2800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541645" y="4752023"/>
            <a:ext cx="9144000" cy="1655762"/>
          </a:xfrm>
        </p:spPr>
        <p:txBody>
          <a:bodyPr/>
          <a:lstStyle/>
          <a:p>
            <a:r>
              <a:rPr lang="en-US" altLang="zh-CN" sz="2000" dirty="0">
                <a:latin typeface="+mn-lt"/>
              </a:rPr>
              <a:t>Zhao Zixi</a:t>
            </a:r>
            <a:endParaRPr lang="en-US" altLang="zh-CN" sz="2000" dirty="0">
              <a:latin typeface="+mn-lt"/>
            </a:endParaRPr>
          </a:p>
          <a:p>
            <a:r>
              <a:rPr lang="en-US" altLang="zh-CN" sz="2000" dirty="0">
                <a:latin typeface="+mn-lt"/>
              </a:rPr>
              <a:t>2023.08.16</a:t>
            </a:r>
            <a:endParaRPr lang="en-US" altLang="zh-CN" sz="20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(8)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t>Local Partition in the Input Signal Space</a:t>
            </a:r>
          </a:p>
          <a:p>
            <a:r>
              <a:rPr lang="en-US" altLang="zh-CN" sz="2000"/>
              <a:t> First, sample the overall input signal space to create a collection of inputs {x’}</a:t>
            </a:r>
            <a:endParaRPr lang="en-US" altLang="zh-CN" sz="2000"/>
          </a:p>
          <a:p>
            <a:r>
              <a:rPr lang="en-US" altLang="zh-CN" sz="2000"/>
              <a:t> Second, pass each </a:t>
            </a:r>
            <a:r>
              <a:rPr lang="en-US" altLang="zh-CN" sz="2000">
                <a:sym typeface="+mn-ea"/>
              </a:rPr>
              <a:t>{x’} </a:t>
            </a:r>
            <a:r>
              <a:rPr lang="en-US" altLang="zh-CN" sz="2000"/>
              <a:t>through the DN until the desired level l to compute the layer outputs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as well as the selection matrices</a:t>
            </a:r>
            <a:r>
              <a:rPr lang="zh-CN" altLang="en-US" sz="2000"/>
              <a:t>：</a:t>
            </a:r>
            <a:endParaRPr lang="en-US" altLang="zh-CN" sz="2000"/>
          </a:p>
          <a:p>
            <a:endParaRPr lang="en-US" altLang="zh-CN" sz="2000"/>
          </a:p>
          <a:p>
            <a:endParaRPr lang="en-US" altLang="zh-CN" sz="2000"/>
          </a:p>
          <a:p>
            <a:r>
              <a:rPr lang="en-US" altLang="zh-CN" sz="2000"/>
              <a:t> Third, label each </a:t>
            </a:r>
            <a:r>
              <a:rPr lang="en-US" altLang="zh-CN" sz="2000">
                <a:sym typeface="+mn-ea"/>
              </a:rPr>
              <a:t>{x’}</a:t>
            </a:r>
            <a:r>
              <a:rPr lang="en-US" altLang="zh-CN" sz="2000"/>
              <a:t> by the region that is selected by </a:t>
            </a:r>
            <a:r>
              <a:rPr lang="en-US" altLang="zh-CN" sz="2000">
                <a:sym typeface="+mn-ea"/>
              </a:rPr>
              <a:t>selection matrices based on</a:t>
            </a:r>
            <a:endParaRPr lang="en-US" altLang="zh-CN" sz="2000">
              <a:sym typeface="+mn-ea"/>
            </a:endParaRPr>
          </a:p>
          <a:p>
            <a:endParaRPr lang="en-US" altLang="zh-CN" sz="2000">
              <a:sym typeface="+mn-ea"/>
            </a:endParaRPr>
          </a:p>
          <a:p>
            <a:r>
              <a:rPr lang="en-US" altLang="zh-CN" sz="2000">
                <a:sym typeface="+mn-ea"/>
              </a:rPr>
              <a:t>The finer the </a:t>
            </a:r>
            <a:r>
              <a:rPr lang="en-US" altLang="zh-CN" sz="2000">
                <a:highlight>
                  <a:srgbClr val="FFFF00"/>
                </a:highlight>
                <a:sym typeface="+mn-ea"/>
              </a:rPr>
              <a:t>sampling</a:t>
            </a:r>
            <a:r>
              <a:rPr lang="en-US" altLang="zh-CN" sz="2000">
                <a:sym typeface="+mn-ea"/>
              </a:rPr>
              <a:t> of the input space, the more accurate the estimate of the partition region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ym typeface="+mn-ea"/>
              </a:rPr>
              <a:t>boundaries. </a:t>
            </a:r>
            <a:endParaRPr lang="en-US" altLang="zh-CN" sz="2000"/>
          </a:p>
          <a:p>
            <a:endParaRPr lang="en-US" altLang="zh-CN" sz="20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35285" y="2726055"/>
            <a:ext cx="817880" cy="3225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51200" y="3429000"/>
            <a:ext cx="4980305" cy="10071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21260" r="79594" b="23743"/>
          <a:stretch>
            <a:fillRect/>
          </a:stretch>
        </p:blipFill>
        <p:spPr>
          <a:xfrm>
            <a:off x="9401810" y="4195445"/>
            <a:ext cx="887095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619750" y="9779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63115" y="536575"/>
            <a:ext cx="7554595" cy="59353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(9)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Network Pruning</a:t>
            </a:r>
          </a:p>
          <a:p>
            <a:r>
              <a:rPr lang="en-US" altLang="zh-CN" sz="2000"/>
              <a:t>First, train a large model with more parameters than the desired final DN</a:t>
            </a:r>
            <a:endParaRPr lang="en-US" altLang="zh-CN" sz="2000"/>
          </a:p>
          <a:p>
            <a:r>
              <a:rPr lang="en-US" altLang="zh-CN" sz="2000"/>
              <a:t>Second, pruning this overly large trained DN</a:t>
            </a:r>
            <a:endParaRPr lang="en-US" altLang="zh-CN" sz="2000"/>
          </a:p>
          <a:p>
            <a:r>
              <a:rPr lang="en-US" altLang="zh-CN" sz="2000"/>
              <a:t>Third, fine-tuning the pruned model to adjust the remaining parameters and restore as best as possible the performance lost during the pruning step</a:t>
            </a:r>
            <a:endParaRPr lang="en-US" altLang="zh-CN" sz="2000">
              <a:sym typeface="+mn-ea"/>
            </a:endParaRPr>
          </a:p>
          <a:p>
            <a:r>
              <a:rPr lang="en-US" altLang="zh-CN" sz="2000">
                <a:sym typeface="+mn-ea"/>
              </a:rPr>
              <a:t>The pruning strategy as the application of a mask onto the layer’s parameters as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endParaRPr lang="en-US" altLang="zh-CN" sz="2000"/>
          </a:p>
          <a:p>
            <a:pPr marL="0" indent="0">
              <a:buNone/>
            </a:pP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    where                                    and </a:t>
            </a:r>
            <a:endParaRPr lang="en-US" altLang="zh-CN" sz="2000"/>
          </a:p>
          <a:p>
            <a:endParaRPr lang="en-US" altLang="zh-CN" sz="20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01440" y="4305935"/>
            <a:ext cx="4008120" cy="381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18310" y="4900930"/>
            <a:ext cx="1924685" cy="419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04970" y="4900930"/>
            <a:ext cx="142875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(10)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488440"/>
            <a:ext cx="10515600" cy="4351338"/>
          </a:xfrm>
        </p:spPr>
        <p:txBody>
          <a:bodyPr/>
          <a:p>
            <a:pPr marL="0" indent="0">
              <a:buNone/>
            </a:pPr>
            <a:r>
              <a:rPr lang="en-US"/>
              <a:t>Visualization of Deep Network Pruning From a Spline Perspective</a:t>
            </a:r>
            <a:endParaRPr lang="en-US"/>
          </a:p>
          <a:p>
            <a:r>
              <a:rPr lang="en-US" altLang="zh-CN" sz="2000"/>
              <a:t>The internal weights of the layers are paired with their input space partition</a:t>
            </a:r>
            <a:endParaRPr lang="en-US" altLang="zh-CN" sz="2000"/>
          </a:p>
          <a:p>
            <a:r>
              <a:rPr lang="en-US" altLang="zh-CN" sz="2000"/>
              <a:t>Pruning impacts those weights and/or nodes directly, this will offer us new ways to study pruning in DNs’ input space</a:t>
            </a:r>
            <a:endParaRPr lang="en-US" altLang="zh-CN" sz="2000"/>
          </a:p>
          <a:p>
            <a:endParaRPr lang="en-US" altLang="zh-CN" sz="2000"/>
          </a:p>
          <a:p>
            <a:pPr marL="0" indent="0">
              <a:buNone/>
            </a:pPr>
            <a:endParaRPr lang="en-US" altLang="zh-CN" sz="2000"/>
          </a:p>
          <a:p>
            <a:pPr marL="0" indent="0">
              <a:buNone/>
            </a:pPr>
            <a:endParaRPr lang="en-US" altLang="zh-CN" sz="2000"/>
          </a:p>
          <a:p>
            <a:pPr marL="0" indent="0">
              <a:buNone/>
            </a:pPr>
            <a:endParaRPr lang="en-US" altLang="zh-CN" sz="20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007" r="-173"/>
          <a:stretch>
            <a:fillRect/>
          </a:stretch>
        </p:blipFill>
        <p:spPr>
          <a:xfrm>
            <a:off x="5260340" y="3170555"/>
            <a:ext cx="6412230" cy="348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5440" y="3043555"/>
            <a:ext cx="4863465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(11)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Spline Early-bird Tickets Detection</a:t>
            </a:r>
            <a:endParaRPr lang="en-US"/>
          </a:p>
          <a:p>
            <a:r>
              <a:rPr lang="en-US" altLang="zh-CN" sz="2000">
                <a:sym typeface="+mn-ea"/>
              </a:rPr>
              <a:t>Early-Bird (EB) tickets: 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ym typeface="+mn-ea"/>
              </a:rPr>
              <a:t>A method to draw winning ticket sub-networks from a large model very early during training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ym typeface="+mn-ea"/>
              </a:rPr>
              <a:t>Winning ticket sub-networks</a:t>
            </a:r>
            <a:r>
              <a:rPr lang="zh-CN" altLang="en-US" sz="2000">
                <a:sym typeface="+mn-ea"/>
              </a:rPr>
              <a:t>：</a:t>
            </a:r>
            <a:r>
              <a:rPr lang="en-US" altLang="zh-CN" sz="2000">
                <a:sym typeface="+mn-ea"/>
              </a:rPr>
              <a:t>A sub-network that can achieve the same accuracy as the original network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ym typeface="+mn-ea"/>
              </a:rPr>
              <a:t>Limitation of EB:  Need to define a priori pruning technique</a:t>
            </a:r>
            <a:endParaRPr lang="en-US" altLang="zh-CN" sz="2000">
              <a:sym typeface="+mn-ea"/>
            </a:endParaRPr>
          </a:p>
          <a:p>
            <a:r>
              <a:rPr lang="en-US" altLang="zh-CN" sz="2000">
                <a:sym typeface="+mn-ea"/>
              </a:rPr>
              <a:t>Early-bird phenomenon in the spline trajectory: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ym typeface="+mn-ea"/>
              </a:rPr>
              <a:t>Only consider the evolution of the DN input space partition during training</a:t>
            </a:r>
            <a:endParaRPr lang="en-US" altLang="zh-CN" sz="2000"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4200" y="1819275"/>
            <a:ext cx="10515600" cy="40589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3900" y="1297305"/>
            <a:ext cx="71374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ym typeface="+mn-ea"/>
              </a:rPr>
              <a:t>Early-bird phenomenon in the spline trajectory:</a:t>
            </a:r>
            <a:endParaRPr lang="en-US" altLang="zh-CN" sz="2800"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(12)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indent="0">
              <a:buNone/>
            </a:pPr>
            <a:r>
              <a:rPr lang="en-US"/>
              <a:t>Spline Early-bird Tickets Detection</a:t>
            </a:r>
            <a:endParaRPr lang="en-US"/>
          </a:p>
          <a:p>
            <a:r>
              <a:rPr lang="en-US" altLang="zh-CN" sz="2000">
                <a:sym typeface="+mn-ea"/>
              </a:rPr>
              <a:t>Quantitative distance between input space partitions 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ym typeface="+mn-ea"/>
              </a:rPr>
              <a:t>The DN input space has an associated binary code based on which side of the subdivision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ym typeface="+mn-ea"/>
              </a:rPr>
              <a:t>trajectories the regions lie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endParaRPr lang="en-US" altLang="zh-CN" sz="2000"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ym typeface="+mn-ea"/>
              </a:rPr>
              <a:t>Given a large collection of data points, we can assign each datum 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ym typeface="+mn-ea"/>
              </a:rPr>
              <a:t>the code of the region it lies in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endParaRPr lang="en-US" altLang="zh-CN" sz="2000">
              <a:sym typeface="+mn-ea"/>
            </a:endParaRPr>
          </a:p>
          <a:p>
            <a:r>
              <a:rPr lang="en-US" altLang="zh-CN" sz="2000">
                <a:sym typeface="+mn-ea"/>
              </a:rPr>
              <a:t>The proposed metric: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ym typeface="+mn-ea"/>
              </a:rPr>
              <a:t>The hamming distance between the codes of each datum observed at two consecutive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ym typeface="+mn-ea"/>
              </a:rPr>
              <a:t>training steps</a:t>
            </a:r>
            <a:endParaRPr lang="en-US" altLang="zh-CN" sz="2000"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88275" y="3084195"/>
            <a:ext cx="2418080" cy="1392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8120380" y="3087370"/>
            <a:ext cx="1670050" cy="138430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曲线连接符 5"/>
          <p:cNvCxnSpPr/>
          <p:nvPr/>
        </p:nvCxnSpPr>
        <p:spPr>
          <a:xfrm flipV="1">
            <a:off x="7790180" y="3309620"/>
            <a:ext cx="2419350" cy="946150"/>
          </a:xfrm>
          <a:prstGeom prst="curvedConnector3">
            <a:avLst>
              <a:gd name="adj1" fmla="val 500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904480" y="3479800"/>
            <a:ext cx="501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00</a:t>
            </a:r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622030" y="4057650"/>
            <a:ext cx="501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</a:t>
            </a:r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8622030" y="3181350"/>
            <a:ext cx="501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01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9549130" y="3689350"/>
            <a:ext cx="501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</a:t>
            </a:r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(13)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Spline Early-bird Tickets Detection</a:t>
            </a:r>
            <a:endParaRPr lang="en-US"/>
          </a:p>
          <a:p>
            <a:r>
              <a:rPr lang="en-US" altLang="zh-CN" sz="2000">
                <a:sym typeface="+mn-ea"/>
              </a:rPr>
              <a:t>Visualize the Hamming Distance of the DN Partition between 160 Consecutive Epochs 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endParaRPr lang="en-US" altLang="zh-CN" sz="20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5300" y="2781300"/>
            <a:ext cx="106045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(14)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Spline pruning policy</a:t>
            </a:r>
            <a:endParaRPr lang="en-US"/>
          </a:p>
          <a:p>
            <a:r>
              <a:rPr lang="en-US" altLang="zh-CN" sz="2000">
                <a:sym typeface="+mn-ea"/>
              </a:rPr>
              <a:t>Remove the redundant regions of input space partition: 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ym typeface="+mn-ea"/>
              </a:rPr>
              <a:t>Not all the input space partition regions and boundaries are relevant since not all affect the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ym typeface="+mn-ea"/>
              </a:rPr>
              <a:t>final decision boundary</a:t>
            </a:r>
            <a:endParaRPr lang="en-US" altLang="zh-CN" sz="2000">
              <a:sym typeface="+mn-ea"/>
            </a:endParaRPr>
          </a:p>
          <a:p>
            <a:r>
              <a:rPr lang="en-US" altLang="zh-CN" sz="2000">
                <a:sym typeface="+mn-ea"/>
              </a:rPr>
              <a:t>Redundancy measure function:</a:t>
            </a:r>
            <a:endParaRPr lang="en-US" altLang="zh-CN" sz="2000">
              <a:sym typeface="+mn-ea"/>
            </a:endParaRPr>
          </a:p>
          <a:p>
            <a:endParaRPr lang="en-US" altLang="zh-CN" sz="2000">
              <a:sym typeface="+mn-ea"/>
            </a:endParaRPr>
          </a:p>
          <a:p>
            <a:endParaRPr lang="en-US" altLang="zh-CN" sz="2000">
              <a:sym typeface="+mn-ea"/>
            </a:endParaRPr>
          </a:p>
          <a:p>
            <a:endParaRPr lang="en-US" altLang="zh-CN" sz="2000">
              <a:sym typeface="+mn-ea"/>
            </a:endParaRPr>
          </a:p>
          <a:p>
            <a:pPr marL="0" indent="0">
              <a:buNone/>
            </a:pPr>
            <a:r>
              <a:rPr lang="en-US" altLang="zh-CN" sz="2000">
                <a:sym typeface="+mn-ea"/>
              </a:rPr>
              <a:t>If two units have biases and slope vectors proportional to each other, then one can effectively remove one of the two units without altering the layer input space partition</a:t>
            </a:r>
            <a:endParaRPr lang="en-US" altLang="zh-CN" sz="20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3870" y="3982720"/>
            <a:ext cx="75501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(15)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Spline pruning policy</a:t>
            </a:r>
            <a:endParaRPr lang="en-US"/>
          </a:p>
          <a:p>
            <a:r>
              <a:rPr lang="en-US" altLang="zh-CN" sz="2000">
                <a:sym typeface="+mn-ea"/>
              </a:rPr>
              <a:t>Redundancy measure function:</a:t>
            </a:r>
            <a:endParaRPr lang="en-US" altLang="zh-CN" sz="2000">
              <a:sym typeface="+mn-ea"/>
            </a:endParaRPr>
          </a:p>
          <a:p>
            <a:endParaRPr lang="en-US" altLang="zh-CN" sz="2000">
              <a:sym typeface="+mn-ea"/>
            </a:endParaRPr>
          </a:p>
          <a:p>
            <a:endParaRPr lang="en-US" altLang="zh-CN" sz="2000">
              <a:sym typeface="+mn-ea"/>
            </a:endParaRPr>
          </a:p>
          <a:p>
            <a:pPr marL="0" indent="0">
              <a:buNone/>
            </a:pPr>
            <a:endParaRPr lang="en-US" altLang="zh-CN" sz="20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01795" y="2148205"/>
            <a:ext cx="6686550" cy="759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78810" y="3008630"/>
            <a:ext cx="5835015" cy="3203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Contribution</a:t>
            </a:r>
            <a:endParaRPr lang="en-US" altLang="zh-CN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47700" y="1584960"/>
            <a:ext cx="10515600" cy="4592320"/>
          </a:xfrm>
        </p:spPr>
        <p:txBody>
          <a:bodyPr>
            <a:normAutofit/>
          </a:bodyPr>
          <a:p>
            <a:pPr algn="l">
              <a:lnSpc>
                <a:spcPct val="110000"/>
              </a:lnSpc>
            </a:pPr>
            <a:r>
              <a:rPr lang="en-US" altLang="zh-CN"/>
              <a:t>Extend the spline theory into a specific area(DN Pruning)</a:t>
            </a:r>
            <a:endParaRPr lang="en-US" altLang="zh-CN"/>
          </a:p>
          <a:p>
            <a:pPr algn="l">
              <a:lnSpc>
                <a:spcPct val="110000"/>
              </a:lnSpc>
            </a:pPr>
            <a:endParaRPr lang="en-US" altLang="zh-CN" sz="1780"/>
          </a:p>
          <a:p>
            <a:pPr algn="l">
              <a:lnSpc>
                <a:spcPct val="110000"/>
              </a:lnSpc>
            </a:pPr>
            <a:endParaRPr lang="en-US" altLang="zh-CN" sz="1780"/>
          </a:p>
          <a:p>
            <a:pPr algn="l">
              <a:lnSpc>
                <a:spcPct val="110000"/>
              </a:lnSpc>
            </a:pPr>
            <a:r>
              <a:rPr lang="en-US" altLang="zh-CN"/>
              <a:t>Propose a partition-based metric to quantify the evolution of the partition boundaries during training</a:t>
            </a:r>
            <a:endParaRPr lang="en-US" altLang="zh-CN"/>
          </a:p>
          <a:p>
            <a:pPr algn="l">
              <a:lnSpc>
                <a:spcPct val="110000"/>
              </a:lnSpc>
            </a:pPr>
            <a:endParaRPr lang="en-US" altLang="zh-CN"/>
          </a:p>
          <a:p>
            <a:pPr algn="l">
              <a:lnSpc>
                <a:spcPct val="110000"/>
              </a:lnSpc>
            </a:pPr>
            <a:r>
              <a:rPr lang="en-US" altLang="zh-CN"/>
              <a:t>Derive an efficient pruning strategy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endParaRPr lang="en-US" altLang="zh-CN"/>
          </a:p>
          <a:p>
            <a:pPr marL="0" indent="0">
              <a:lnSpc>
                <a:spcPct val="90000"/>
              </a:lnSpc>
              <a:buNone/>
            </a:pPr>
            <a:endParaRPr lang="en-US" altLang="zh-CN"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Experiments 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619750" y="9779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26218"/>
          <a:stretch>
            <a:fillRect/>
          </a:stretch>
        </p:blipFill>
        <p:spPr>
          <a:xfrm>
            <a:off x="1600200" y="1243330"/>
            <a:ext cx="9239250" cy="51161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Method (1)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628140"/>
            <a:ext cx="10515600" cy="4351338"/>
          </a:xfrm>
        </p:spPr>
        <p:txBody>
          <a:bodyPr/>
          <a:p>
            <a:pPr marL="0" indent="0">
              <a:buNone/>
            </a:pPr>
            <a:r>
              <a:rPr lang="en-US" altLang="zh-CN"/>
              <a:t>Spline Approximation</a:t>
            </a:r>
            <a:endParaRPr lang="en-US" altLang="zh-CN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en-US" altLang="zh-CN" sz="2400" b="1"/>
          </a:p>
          <a:p>
            <a:pPr marL="0" indent="0">
              <a:buNone/>
            </a:pPr>
            <a:r>
              <a:rPr lang="en-US" altLang="zh-CN" sz="2400" b="1"/>
              <a:t>· </a:t>
            </a:r>
            <a:r>
              <a:rPr lang="en-US" altLang="zh-CN" sz="2400"/>
              <a:t>A spline function approximation consists of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000" b="1">
                <a:sym typeface="+mn-ea"/>
              </a:rPr>
              <a:t>  · </a:t>
            </a:r>
            <a:r>
              <a:rPr lang="en-US" altLang="zh-CN" sz="2000">
                <a:sym typeface="+mn-ea"/>
              </a:rPr>
              <a:t>a partition Ω of the  input space </a:t>
            </a:r>
            <a:endParaRPr lang="en-US" altLang="zh-CN" sz="2000">
              <a:sym typeface="+mn-ea"/>
            </a:endParaRPr>
          </a:p>
          <a:p>
            <a:pPr marL="0" indent="0">
              <a:buNone/>
            </a:pPr>
            <a:r>
              <a:rPr lang="en-US" altLang="zh-CN" sz="2000" b="1">
                <a:sym typeface="+mn-ea"/>
              </a:rPr>
              <a:t>  ·</a:t>
            </a:r>
            <a:r>
              <a:rPr lang="en-US" altLang="zh-CN" sz="2000">
                <a:sym typeface="+mn-ea"/>
              </a:rPr>
              <a:t> </a:t>
            </a:r>
            <a:r>
              <a:rPr lang="en-US" altLang="zh-CN" sz="2000"/>
              <a:t>a simple local mapping on each region of th partition</a:t>
            </a: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76780" y="2332990"/>
            <a:ext cx="7457440" cy="84201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>
            <p:custDataLst>
              <p:tags r:id="rId3"/>
            </p:custDataLst>
          </p:nvPr>
        </p:nvCxnSpPr>
        <p:spPr>
          <a:xfrm flipV="1">
            <a:off x="3547110" y="5702300"/>
            <a:ext cx="4671695" cy="762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>
            <a:off x="4733290" y="5420995"/>
            <a:ext cx="536575" cy="16700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>
            <a:off x="4301490" y="5022850"/>
            <a:ext cx="428625" cy="3937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 flipV="1">
            <a:off x="5267960" y="5349875"/>
            <a:ext cx="1025525" cy="2425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 flipV="1">
            <a:off x="6304915" y="4857750"/>
            <a:ext cx="1174750" cy="48577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8"/>
            </p:custDataLst>
          </p:nvPr>
        </p:nvCxnSpPr>
        <p:spPr>
          <a:xfrm flipH="1">
            <a:off x="4732655" y="4953000"/>
            <a:ext cx="3175" cy="749300"/>
          </a:xfrm>
          <a:prstGeom prst="line">
            <a:avLst/>
          </a:prstGeom>
          <a:ln w="12700" cmpd="sng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9"/>
            </p:custDataLst>
          </p:nvPr>
        </p:nvCxnSpPr>
        <p:spPr>
          <a:xfrm flipH="1">
            <a:off x="5266055" y="4953000"/>
            <a:ext cx="3175" cy="749300"/>
          </a:xfrm>
          <a:prstGeom prst="line">
            <a:avLst/>
          </a:prstGeom>
          <a:ln w="12700" cmpd="sng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0"/>
            </p:custDataLst>
          </p:nvPr>
        </p:nvCxnSpPr>
        <p:spPr>
          <a:xfrm flipH="1">
            <a:off x="6293485" y="4953000"/>
            <a:ext cx="3175" cy="749300"/>
          </a:xfrm>
          <a:prstGeom prst="line">
            <a:avLst/>
          </a:prstGeom>
          <a:ln w="12700" cmpd="sng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 16"/>
          <p:cNvSpPr/>
          <p:nvPr>
            <p:custDataLst>
              <p:tags r:id="rId11"/>
            </p:custDataLst>
          </p:nvPr>
        </p:nvSpPr>
        <p:spPr>
          <a:xfrm>
            <a:off x="4326255" y="4826000"/>
            <a:ext cx="3159125" cy="685800"/>
          </a:xfrm>
          <a:custGeom>
            <a:avLst/>
            <a:gdLst>
              <a:gd name="connisteX0" fmla="*/ 0 w 3159125"/>
              <a:gd name="connsiteY0" fmla="*/ 123825 h 685843"/>
              <a:gd name="connisteX1" fmla="*/ 412750 w 3159125"/>
              <a:gd name="connsiteY1" fmla="*/ 514350 h 685843"/>
              <a:gd name="connisteX2" fmla="*/ 936625 w 3159125"/>
              <a:gd name="connsiteY2" fmla="*/ 685800 h 685843"/>
              <a:gd name="connisteX3" fmla="*/ 1892300 w 3159125"/>
              <a:gd name="connsiteY3" fmla="*/ 504825 h 685843"/>
              <a:gd name="connisteX4" fmla="*/ 3159125 w 3159125"/>
              <a:gd name="connsiteY4" fmla="*/ 0 h 68584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3159125" h="685843">
                <a:moveTo>
                  <a:pt x="0" y="123825"/>
                </a:moveTo>
                <a:cubicBezTo>
                  <a:pt x="71755" y="198755"/>
                  <a:pt x="225425" y="401955"/>
                  <a:pt x="412750" y="514350"/>
                </a:cubicBezTo>
                <a:cubicBezTo>
                  <a:pt x="600075" y="626745"/>
                  <a:pt x="640715" y="687705"/>
                  <a:pt x="936625" y="685800"/>
                </a:cubicBezTo>
                <a:cubicBezTo>
                  <a:pt x="1232535" y="683895"/>
                  <a:pt x="1447800" y="641985"/>
                  <a:pt x="1892300" y="504825"/>
                </a:cubicBezTo>
                <a:cubicBezTo>
                  <a:pt x="2336800" y="367665"/>
                  <a:pt x="2924810" y="97155"/>
                  <a:pt x="315912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292465" y="5420995"/>
            <a:ext cx="323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x</a:t>
            </a:r>
            <a:endParaRPr lang="en-US" altLang="zh-CN" sz="2400"/>
          </a:p>
        </p:txBody>
      </p:sp>
      <p:sp>
        <p:nvSpPr>
          <p:cNvPr id="16" name="文本框 15"/>
          <p:cNvSpPr txBox="1"/>
          <p:nvPr/>
        </p:nvSpPr>
        <p:spPr>
          <a:xfrm>
            <a:off x="5266055" y="5709920"/>
            <a:ext cx="5334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Ω</a:t>
            </a:r>
            <a:endParaRPr lang="zh-CN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Method (2)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Max-Affine Spline Functions</a:t>
            </a:r>
            <a:endParaRPr lang="en-US" altLang="zh-CN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en-US" altLang="zh-CN" sz="2400" b="1"/>
          </a:p>
          <a:p>
            <a:pPr marL="0" indent="0">
              <a:buNone/>
            </a:pPr>
            <a:r>
              <a:rPr lang="en-US" altLang="zh-CN" sz="2400" b="1"/>
              <a:t>· </a:t>
            </a:r>
            <a:r>
              <a:rPr lang="en-US" altLang="zh-CN" sz="2400"/>
              <a:t>It is completely determined by its parameters α and β without needing to specify   the partition </a:t>
            </a:r>
            <a:r>
              <a:rPr lang="en-US" altLang="zh-CN" sz="2000" b="1">
                <a:sym typeface="+mn-ea"/>
              </a:rPr>
              <a:t> </a:t>
            </a:r>
            <a:endParaRPr lang="en-US" altLang="zh-CN" sz="2000" b="1">
              <a:sym typeface="+mn-ea"/>
            </a:endParaRPr>
          </a:p>
          <a:p>
            <a:pPr marL="0" indent="0">
              <a:buNone/>
            </a:pP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09570" y="2442210"/>
            <a:ext cx="5550535" cy="71310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4295775" y="4295775"/>
            <a:ext cx="1905" cy="141160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>
            <p:custDataLst>
              <p:tags r:id="rId3"/>
            </p:custDataLst>
          </p:nvPr>
        </p:nvCxnSpPr>
        <p:spPr>
          <a:xfrm flipV="1">
            <a:off x="4295775" y="5702300"/>
            <a:ext cx="3923030" cy="508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929380" y="5175250"/>
            <a:ext cx="2762250" cy="85090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>
            <a:off x="4062730" y="4806950"/>
            <a:ext cx="1600200" cy="14795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5"/>
            </p:custDataLst>
          </p:nvPr>
        </p:nvCxnSpPr>
        <p:spPr>
          <a:xfrm flipV="1">
            <a:off x="4119880" y="5175250"/>
            <a:ext cx="3194050" cy="6540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6"/>
            </p:custDataLst>
          </p:nvPr>
        </p:nvCxnSpPr>
        <p:spPr>
          <a:xfrm flipV="1">
            <a:off x="4907280" y="4876800"/>
            <a:ext cx="2774950" cy="102235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4732655" y="4953000"/>
            <a:ext cx="3175" cy="749300"/>
          </a:xfrm>
          <a:prstGeom prst="line">
            <a:avLst/>
          </a:prstGeom>
          <a:ln w="12700" cmpd="sng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 flipH="1">
            <a:off x="5266055" y="4953000"/>
            <a:ext cx="3175" cy="749300"/>
          </a:xfrm>
          <a:prstGeom prst="line">
            <a:avLst/>
          </a:prstGeom>
          <a:ln w="12700" cmpd="sng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8"/>
            </p:custDataLst>
          </p:nvPr>
        </p:nvCxnSpPr>
        <p:spPr>
          <a:xfrm flipH="1">
            <a:off x="6293485" y="4953000"/>
            <a:ext cx="3175" cy="749300"/>
          </a:xfrm>
          <a:prstGeom prst="line">
            <a:avLst/>
          </a:prstGeom>
          <a:ln w="12700" cmpd="sng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 16"/>
          <p:cNvSpPr/>
          <p:nvPr/>
        </p:nvSpPr>
        <p:spPr>
          <a:xfrm>
            <a:off x="4326255" y="4826000"/>
            <a:ext cx="3159125" cy="685800"/>
          </a:xfrm>
          <a:custGeom>
            <a:avLst/>
            <a:gdLst>
              <a:gd name="connisteX0" fmla="*/ 0 w 3159125"/>
              <a:gd name="connsiteY0" fmla="*/ 123825 h 685843"/>
              <a:gd name="connisteX1" fmla="*/ 412750 w 3159125"/>
              <a:gd name="connsiteY1" fmla="*/ 514350 h 685843"/>
              <a:gd name="connisteX2" fmla="*/ 936625 w 3159125"/>
              <a:gd name="connsiteY2" fmla="*/ 685800 h 685843"/>
              <a:gd name="connisteX3" fmla="*/ 1892300 w 3159125"/>
              <a:gd name="connsiteY3" fmla="*/ 504825 h 685843"/>
              <a:gd name="connisteX4" fmla="*/ 3159125 w 3159125"/>
              <a:gd name="connsiteY4" fmla="*/ 0 h 68584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3159125" h="685843">
                <a:moveTo>
                  <a:pt x="0" y="123825"/>
                </a:moveTo>
                <a:cubicBezTo>
                  <a:pt x="71755" y="198755"/>
                  <a:pt x="225425" y="401955"/>
                  <a:pt x="412750" y="514350"/>
                </a:cubicBezTo>
                <a:cubicBezTo>
                  <a:pt x="600075" y="626745"/>
                  <a:pt x="640715" y="687705"/>
                  <a:pt x="936625" y="685800"/>
                </a:cubicBezTo>
                <a:cubicBezTo>
                  <a:pt x="1232535" y="683895"/>
                  <a:pt x="1447800" y="641985"/>
                  <a:pt x="1892300" y="504825"/>
                </a:cubicBezTo>
                <a:cubicBezTo>
                  <a:pt x="2336800" y="367665"/>
                  <a:pt x="2924810" y="97155"/>
                  <a:pt x="315912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447415" y="5153025"/>
            <a:ext cx="615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(a</a:t>
            </a:r>
            <a:r>
              <a:rPr lang="en-US" altLang="zh-CN" sz="1200" baseline="-25000"/>
              <a:t>2</a:t>
            </a:r>
            <a:r>
              <a:rPr lang="en-US" altLang="zh-CN" sz="1200"/>
              <a:t>, b</a:t>
            </a:r>
            <a:r>
              <a:rPr lang="en-US" altLang="zh-CN" sz="1200" baseline="-25000"/>
              <a:t>2</a:t>
            </a:r>
            <a:r>
              <a:rPr lang="en-US" altLang="zh-CN" sz="1200"/>
              <a:t>)</a:t>
            </a:r>
            <a:endParaRPr lang="en-US" altLang="zh-CN" sz="1200"/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3745865" y="5797550"/>
            <a:ext cx="615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(a</a:t>
            </a:r>
            <a:r>
              <a:rPr lang="en-US" altLang="zh-CN" sz="1200" baseline="-25000"/>
              <a:t>3</a:t>
            </a:r>
            <a:r>
              <a:rPr lang="en-US" altLang="zh-CN" sz="1200"/>
              <a:t>, b</a:t>
            </a:r>
            <a:r>
              <a:rPr lang="en-US" altLang="zh-CN" sz="1200" baseline="-25000"/>
              <a:t>3</a:t>
            </a:r>
            <a:r>
              <a:rPr lang="en-US" altLang="zh-CN" sz="1200"/>
              <a:t>)</a:t>
            </a:r>
            <a:endParaRPr lang="en-US" altLang="zh-CN" sz="1200"/>
          </a:p>
        </p:txBody>
      </p: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3466465" y="4550410"/>
            <a:ext cx="615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(a</a:t>
            </a:r>
            <a:r>
              <a:rPr lang="en-US" altLang="zh-CN" sz="1200" baseline="-25000"/>
              <a:t>1</a:t>
            </a:r>
            <a:r>
              <a:rPr lang="en-US" altLang="zh-CN" sz="1200"/>
              <a:t>, b</a:t>
            </a:r>
            <a:r>
              <a:rPr lang="en-US" altLang="zh-CN" sz="1200" baseline="-25000"/>
              <a:t>1</a:t>
            </a:r>
            <a:r>
              <a:rPr lang="en-US" altLang="zh-CN" sz="1200"/>
              <a:t>)</a:t>
            </a:r>
            <a:endParaRPr lang="en-US" altLang="zh-CN" sz="1200"/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4698365" y="5946775"/>
            <a:ext cx="615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(a</a:t>
            </a:r>
            <a:r>
              <a:rPr lang="en-US" altLang="zh-CN" sz="1200" baseline="-25000"/>
              <a:t>4</a:t>
            </a:r>
            <a:r>
              <a:rPr lang="en-US" altLang="zh-CN" sz="1200"/>
              <a:t>, b</a:t>
            </a:r>
            <a:r>
              <a:rPr lang="en-US" altLang="zh-CN" sz="1200" baseline="-25000"/>
              <a:t>4</a:t>
            </a:r>
            <a:r>
              <a:rPr lang="en-US" altLang="zh-CN" sz="1200"/>
              <a:t>)</a:t>
            </a:r>
            <a:endParaRPr lang="en-US" altLang="zh-CN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Method (3)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/>
              <a:t>Max-Affine Spline Operators</a:t>
            </a:r>
            <a:endParaRPr lang="zh-CN" altLang="en-US"/>
          </a:p>
          <a:p>
            <a:pPr marL="0" indent="0">
              <a:buNone/>
            </a:pPr>
            <a:r>
              <a:rPr lang="en-US" altLang="zh-CN" b="1">
                <a:sym typeface="+mn-ea"/>
              </a:rPr>
              <a:t>· 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y concatenating K independent max-affine spline functions</a:t>
            </a:r>
            <a:r>
              <a:rPr lang="en-US" altLang="zh-CN">
                <a:sym typeface="+mn-ea"/>
              </a:rPr>
              <a:t> to get MASOs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en-US" altLang="zh-CN" b="1">
              <a:sym typeface="+mn-ea"/>
            </a:endParaRP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en-US" altLang="zh-CN" sz="2400" b="1"/>
          </a:p>
          <a:p>
            <a:pPr marL="0" indent="0">
              <a:buNone/>
            </a:pPr>
            <a:endParaRPr lang="zh-CN" altLang="en-US" sz="20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2605" y="3062605"/>
            <a:ext cx="8225790" cy="1471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9580" r="565"/>
          <a:stretch>
            <a:fillRect/>
          </a:stretch>
        </p:blipFill>
        <p:spPr>
          <a:xfrm>
            <a:off x="736600" y="4657090"/>
            <a:ext cx="10506710" cy="6832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Method (4)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Deep Networks are Compositions of Spline Operators</a:t>
            </a:r>
            <a:endParaRPr lang="zh-CN" altLang="en-US"/>
          </a:p>
          <a:p>
            <a:pPr algn="l">
              <a:buClrTx/>
              <a:buSzTx/>
            </a:pPr>
            <a:r>
              <a:rPr lang="en-US" altLang="zh-CN" sz="2000">
                <a:sym typeface="+mn-ea"/>
              </a:rPr>
              <a:t>DN Operators and Layers are MASOs</a:t>
            </a:r>
            <a:endParaRPr lang="en-US" altLang="zh-CN" sz="2000">
              <a:sym typeface="+mn-ea"/>
            </a:endParaRPr>
          </a:p>
          <a:p>
            <a:pPr algn="l">
              <a:buClrTx/>
              <a:buSzTx/>
            </a:pPr>
            <a:endParaRPr lang="en-US" altLang="zh-CN" sz="2000"/>
          </a:p>
          <a:p>
            <a:pPr algn="l">
              <a:buClrTx/>
              <a:buSzTx/>
            </a:pPr>
            <a:endParaRPr lang="en-US" altLang="zh-CN" sz="2000"/>
          </a:p>
          <a:p>
            <a:pPr algn="l">
              <a:buClrTx/>
              <a:buSzTx/>
            </a:pPr>
            <a:endParaRPr lang="zh-CN" altLang="en-US" sz="2000">
              <a:sym typeface="+mn-ea"/>
            </a:endParaRPr>
          </a:p>
          <a:p>
            <a:pPr algn="l">
              <a:buClrTx/>
              <a:buSzTx/>
            </a:pPr>
            <a:endParaRPr lang="zh-CN" altLang="en-US" sz="2000">
              <a:sym typeface="+mn-ea"/>
            </a:endParaRPr>
          </a:p>
          <a:p>
            <a:pPr algn="l">
              <a:buClrTx/>
              <a:buSzTx/>
            </a:pPr>
            <a:r>
              <a:rPr lang="en-US" altLang="zh-CN" sz="2000">
                <a:sym typeface="+mn-ea"/>
              </a:rPr>
              <a:t>T</a:t>
            </a:r>
            <a:r>
              <a:rPr lang="zh-CN" altLang="en-US" sz="2000">
                <a:sym typeface="+mn-ea"/>
              </a:rPr>
              <a:t>he ReLU and absolute value activation operators written as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MASOs:</a:t>
            </a:r>
            <a:endParaRPr lang="zh-CN" altLang="en-US" sz="2000">
              <a:sym typeface="+mn-ea"/>
            </a:endParaRPr>
          </a:p>
          <a:p>
            <a:pPr marL="0" indent="0">
              <a:buNone/>
            </a:pPr>
            <a:r>
              <a:rPr lang="en-US" altLang="zh-CN" sz="2000"/>
              <a:t>    </a:t>
            </a: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5170" y="2826385"/>
            <a:ext cx="9001760" cy="767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86150" y="3594100"/>
            <a:ext cx="4838700" cy="565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57350" y="4836160"/>
            <a:ext cx="8496300" cy="1339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(5)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t>Multiscale Spline Partition Induced by a DN</a:t>
            </a:r>
          </a:p>
          <a:p>
            <a:pPr marL="0" indent="0">
              <a:buNone/>
            </a:pPr>
            <a:r>
              <a:rPr lang="en-US" altLang="zh-CN">
                <a:sym typeface="+mn-ea"/>
              </a:rPr>
              <a:t>Using not matched but rather orthogonal templates to improve the performance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</a:p>
          <a:p>
            <a:pPr marL="0" indent="0">
              <a:buNone/>
            </a:pPr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7700" y="2274570"/>
            <a:ext cx="10693400" cy="1651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75025" y="4615815"/>
            <a:ext cx="5060950" cy="14541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82320" y="4116070"/>
            <a:ext cx="84258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· For example, the partition for a ReLU spline can be denoted as:</a:t>
            </a:r>
            <a:endParaRPr lang="en-US" altLang="zh-CN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(6)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How to Get the Partition</a:t>
            </a:r>
            <a:endParaRPr lang="zh-CN" altLang="en-US"/>
          </a:p>
          <a:p>
            <a:r>
              <a:rPr lang="en-US" altLang="zh-CN" sz="2000"/>
              <a:t>First r</a:t>
            </a:r>
            <a:r>
              <a:rPr lang="zh-CN" altLang="en-US" sz="2000"/>
              <a:t>ewrite the layer calculation</a:t>
            </a:r>
            <a:r>
              <a:rPr lang="en-US" altLang="zh-CN" sz="2000"/>
              <a:t> S[A,b](x):</a:t>
            </a:r>
            <a:endParaRPr lang="en-US" altLang="zh-CN" sz="2000"/>
          </a:p>
          <a:p>
            <a:endParaRPr lang="en-US" altLang="zh-CN" sz="2000"/>
          </a:p>
          <a:p>
            <a:endParaRPr lang="en-US" altLang="zh-CN" sz="2000"/>
          </a:p>
          <a:p>
            <a:endParaRPr lang="en-US" altLang="zh-CN" sz="2000"/>
          </a:p>
          <a:p>
            <a:endParaRPr lang="en-US" altLang="zh-CN" sz="2000"/>
          </a:p>
          <a:p>
            <a:pPr>
              <a:lnSpc>
                <a:spcPct val="120000"/>
              </a:lnSpc>
            </a:pPr>
            <a:r>
              <a:rPr lang="en-US" altLang="zh-CN" sz="2000"/>
              <a:t>Here</a:t>
            </a:r>
            <a:r>
              <a:rPr lang="zh-CN" altLang="en-US" sz="2000"/>
              <a:t>，</a:t>
            </a:r>
            <a:r>
              <a:rPr lang="en-US" altLang="zh-CN" sz="2000"/>
              <a:t>                                                                                                                             is a selection matrix whose k</a:t>
            </a:r>
            <a:r>
              <a:rPr lang="en-US" altLang="zh-CN" sz="2000" i="1" baseline="30000">
                <a:sym typeface="+mn-ea"/>
              </a:rPr>
              <a:t>th</a:t>
            </a:r>
            <a:r>
              <a:rPr lang="zh-CN" altLang="en-US" sz="2000" baseline="30000"/>
              <a:t> </a:t>
            </a:r>
            <a:r>
              <a:rPr lang="zh-CN" altLang="en-US" sz="2000"/>
              <a:t>row comprises a 1-hot selection vector</a:t>
            </a:r>
            <a:r>
              <a:rPr lang="en-US" altLang="zh-CN" sz="2000"/>
              <a:t> that maximizes [</a:t>
            </a:r>
            <a:r>
              <a:rPr lang="en-US" altLang="zh-CN" sz="2000" i="1"/>
              <a:t>z</a:t>
            </a:r>
            <a:r>
              <a:rPr lang="en-US" altLang="zh-CN" sz="2000" i="1" baseline="30000"/>
              <a:t>(l)</a:t>
            </a:r>
            <a:r>
              <a:rPr lang="en-US" altLang="zh-CN" sz="2000" i="1">
                <a:sym typeface="+mn-ea"/>
              </a:rPr>
              <a:t>(x)</a:t>
            </a:r>
            <a:r>
              <a:rPr lang="en-US" altLang="zh-CN" sz="2000">
                <a:sym typeface="+mn-ea"/>
              </a:rPr>
              <a:t>]</a:t>
            </a:r>
            <a:r>
              <a:rPr lang="en-US" altLang="zh-CN" sz="2000" baseline="-25000">
                <a:sym typeface="+mn-ea"/>
              </a:rPr>
              <a:t>k  </a:t>
            </a:r>
            <a:r>
              <a:rPr lang="en-US" altLang="zh-CN" sz="2000">
                <a:sym typeface="+mn-ea"/>
              </a:rPr>
              <a:t>in the  k</a:t>
            </a:r>
            <a:r>
              <a:rPr lang="en-US" altLang="zh-CN" sz="2000" i="1" baseline="30000">
                <a:sym typeface="+mn-ea"/>
              </a:rPr>
              <a:t>th</a:t>
            </a:r>
            <a:r>
              <a:rPr lang="en-US" altLang="zh-CN" sz="2000">
                <a:sym typeface="+mn-ea"/>
              </a:rPr>
              <a:t> </a:t>
            </a:r>
            <a:r>
              <a:rPr lang="zh-CN" altLang="en-US" sz="2000">
                <a:sym typeface="+mn-ea"/>
              </a:rPr>
              <a:t>o</a:t>
            </a:r>
            <a:r>
              <a:rPr lang="en-US" altLang="zh-CN" sz="2000">
                <a:sym typeface="+mn-ea"/>
              </a:rPr>
              <a:t>uput dimension. Then, we can get the partition: </a:t>
            </a:r>
            <a:endParaRPr lang="zh-CN" altLang="en-US" sz="2000"/>
          </a:p>
          <a:p>
            <a:pPr>
              <a:lnSpc>
                <a:spcPct val="120000"/>
              </a:lnSpc>
            </a:pPr>
            <a:endParaRPr lang="zh-CN" altLang="en-US" sz="2000"/>
          </a:p>
          <a:p>
            <a:pPr marL="0" indent="0" algn="r">
              <a:lnSpc>
                <a:spcPct val="60000"/>
              </a:lnSpc>
              <a:buNone/>
            </a:pPr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94225" y="434975"/>
            <a:ext cx="7239000" cy="12947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03400" y="2651125"/>
            <a:ext cx="7150100" cy="1555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15440" y="4140835"/>
            <a:ext cx="7183755" cy="6788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035300" y="5490845"/>
            <a:ext cx="5740400" cy="520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Method (7)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t>Local Partition in the Input Signal Space</a:t>
            </a:r>
          </a:p>
          <a:p>
            <a:r>
              <a:rPr lang="en-US" altLang="zh-CN" sz="2000"/>
              <a:t>The overall partitioning is simply the intersection of the partitions effected by each of the k = 1,...,D</a:t>
            </a:r>
            <a:r>
              <a:rPr lang="en-US" altLang="zh-CN" sz="2000" baseline="30000"/>
              <a:t>(l) </a:t>
            </a:r>
            <a:r>
              <a:rPr lang="zh-CN" altLang="en-US" sz="2000">
                <a:sym typeface="+mn-ea"/>
              </a:rPr>
              <a:t>o</a:t>
            </a:r>
            <a:r>
              <a:rPr lang="en-US" altLang="zh-CN" sz="2000">
                <a:sym typeface="+mn-ea"/>
              </a:rPr>
              <a:t>uput dimensions:</a:t>
            </a:r>
            <a:endParaRPr lang="en-US" altLang="zh-CN" sz="2000">
              <a:sym typeface="+mn-ea"/>
            </a:endParaRPr>
          </a:p>
          <a:p>
            <a:endParaRPr lang="en-US" altLang="zh-CN" sz="2000" baseline="30000"/>
          </a:p>
          <a:p>
            <a:endParaRPr lang="en-US" altLang="zh-CN" sz="2000" baseline="30000"/>
          </a:p>
          <a:p>
            <a:r>
              <a:rPr lang="en-US" altLang="zh-CN" sz="2000"/>
              <a:t>where,</a:t>
            </a:r>
            <a:endParaRPr lang="en-US" altLang="zh-CN" sz="2000"/>
          </a:p>
          <a:p>
            <a:endParaRPr lang="en-US" altLang="zh-CN" sz="2000"/>
          </a:p>
          <a:p>
            <a:pPr marL="0" algn="l">
              <a:buClrTx/>
              <a:buSzTx/>
              <a:buNone/>
            </a:pPr>
            <a:r>
              <a:rPr sz="2800">
                <a:sym typeface="+mn-ea"/>
              </a:rPr>
              <a:t>Global Partition in the Input Signal Space</a:t>
            </a:r>
            <a:endParaRPr sz="2800">
              <a:sym typeface="+mn-ea"/>
            </a:endParaRPr>
          </a:p>
          <a:p>
            <a:endParaRPr lang="en-US" altLang="zh-CN" sz="200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8507"/>
          <a:stretch>
            <a:fillRect/>
          </a:stretch>
        </p:blipFill>
        <p:spPr>
          <a:xfrm>
            <a:off x="3797300" y="2820670"/>
            <a:ext cx="3583305" cy="8820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44215" y="3502660"/>
            <a:ext cx="4813935" cy="997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67050" y="5023485"/>
            <a:ext cx="5676900" cy="8509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PP_MARK_KEY" val="71a86a8a-f79f-4146-b313-a0a589f30bff"/>
  <p:tag name="COMMONDATA" val="eyJoZGlkIjoiZjA0ZjYyZmFiN2I4MzljNWIyMzJmMGJmOTA3MTEzMDA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4351</Words>
  <Application>WPS 演示</Application>
  <PresentationFormat>宽屏</PresentationFormat>
  <Paragraphs>205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Arial Unicode MS</vt:lpstr>
      <vt:lpstr>Office 主题​​</vt:lpstr>
      <vt:lpstr>Mad Max: Affine Spline Insights into Deep Learning &amp; SplineCam: Exact Visualization and Characterization of Deep Network Geometry and Decision Boundaries </vt:lpstr>
      <vt:lpstr>Contribution(1)</vt:lpstr>
      <vt:lpstr>Introduction(1)</vt:lpstr>
      <vt:lpstr>Introduction(2)</vt:lpstr>
      <vt:lpstr>Introduction(3)</vt:lpstr>
      <vt:lpstr>Method(1)</vt:lpstr>
      <vt:lpstr>Method (6)</vt:lpstr>
      <vt:lpstr>Method (7)</vt:lpstr>
      <vt:lpstr>Method (8)</vt:lpstr>
      <vt:lpstr>Method (9)</vt:lpstr>
      <vt:lpstr>PowerPoint 演示文稿</vt:lpstr>
      <vt:lpstr>Method (8)</vt:lpstr>
      <vt:lpstr>Method (9)</vt:lpstr>
      <vt:lpstr>Method (9)</vt:lpstr>
      <vt:lpstr>PowerPoint 演示文稿</vt:lpstr>
      <vt:lpstr>Method (11)</vt:lpstr>
      <vt:lpstr>Method (11)</vt:lpstr>
      <vt:lpstr>Method (11)</vt:lpstr>
      <vt:lpstr>Method (14)</vt:lpstr>
      <vt:lpstr>Experiments (5)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La solitude</cp:lastModifiedBy>
  <cp:revision>24</cp:revision>
  <dcterms:created xsi:type="dcterms:W3CDTF">2023-05-11T15:21:00Z</dcterms:created>
  <dcterms:modified xsi:type="dcterms:W3CDTF">2023-08-16T06:20:02Z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6B22BA4A1A524DBF8F4FD77BF56AA1E1_13</vt:lpwstr>
  </property>
</Properties>
</file>