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40794AC-5E52-42B6-A19C-F6EF76F2F365}">
          <p14:sldIdLst>
            <p14:sldId id="256"/>
            <p14:sldId id="260"/>
            <p14:sldId id="261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 li" initials="kl" lastIdx="1" clrIdx="0">
    <p:extLst>
      <p:ext uri="{19B8F6BF-5375-455C-9EA6-DF929625EA0E}">
        <p15:presenceInfo xmlns:p15="http://schemas.microsoft.com/office/powerpoint/2012/main" userId="70e21339bf4a78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9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深色样式 2 - 强调 3/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0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2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5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3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4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00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5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7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7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AE2A87-A0F9-4910-974E-F35FA51844BC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35797-45A5-4E90-9CC4-76B972EBA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6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1CD134-067F-47C7-A93F-BF709A7BC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1" y="1029314"/>
            <a:ext cx="16112920" cy="4799371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zh-CN" sz="4000" dirty="0"/>
            </a:br>
            <a:r>
              <a:rPr lang="en-US" altLang="zh-CN" sz="4000" dirty="0"/>
              <a:t>Career Platform Project</a:t>
            </a:r>
            <a:br>
              <a:rPr lang="en-US" altLang="zh-CN" sz="4000" dirty="0"/>
            </a:br>
            <a:r>
              <a:rPr lang="zh-CN" altLang="en-US" sz="4000" dirty="0"/>
              <a:t> </a:t>
            </a:r>
            <a:br>
              <a:rPr lang="en-US" altLang="zh-CN" sz="4000" dirty="0"/>
            </a:br>
            <a:br>
              <a:rPr lang="en-US" altLang="zh-CN" sz="4000" dirty="0"/>
            </a:br>
            <a:br>
              <a:rPr lang="en-US" altLang="zh-CN" sz="4000" dirty="0"/>
            </a:br>
            <a:r>
              <a:rPr lang="en-US" altLang="zh-CN" sz="4000" dirty="0"/>
              <a:t>                       </a:t>
            </a:r>
            <a:r>
              <a:rPr lang="en-US" altLang="zh-CN" dirty="0">
                <a:solidFill>
                  <a:srgbClr val="0070C0"/>
                </a:solidFill>
              </a:rPr>
              <a:t>Chinese Segmentation</a:t>
            </a:r>
            <a:br>
              <a:rPr lang="en-US" altLang="zh-CN" dirty="0">
                <a:solidFill>
                  <a:srgbClr val="0070C0"/>
                </a:solidFill>
              </a:rPr>
            </a:b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altLang="zh-CN" sz="3600" dirty="0"/>
              <a:t>Ke LI     2020.08.06</a:t>
            </a:r>
            <a:br>
              <a:rPr lang="en-US" altLang="zh-CN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65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3ABEDF-9B46-424F-95A3-AA5A1386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252" y="-142874"/>
            <a:ext cx="10515600" cy="1325562"/>
          </a:xfrm>
        </p:spPr>
        <p:txBody>
          <a:bodyPr/>
          <a:lstStyle/>
          <a:p>
            <a:r>
              <a:rPr lang="en-US" altLang="zh-CN" b="1" dirty="0"/>
              <a:t>Motivation</a:t>
            </a:r>
            <a:endParaRPr 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6D64ED-278C-47CC-B974-70885F9A8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252" y="1127126"/>
            <a:ext cx="12318423" cy="54768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3200" dirty="0"/>
              <a:t>Bad segmentation result </a:t>
            </a:r>
          </a:p>
          <a:p>
            <a:pPr marL="0" indent="0">
              <a:buNone/>
            </a:pPr>
            <a:endParaRPr lang="en-US" sz="3200" dirty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70C0"/>
                </a:solidFill>
              </a:rPr>
              <a:t>Organization name</a:t>
            </a: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  <a:latin typeface="AvertaStd-semibold"/>
              </a:rPr>
              <a:t>“</a:t>
            </a:r>
            <a:r>
              <a:rPr lang="zh-CN" altLang="en-US" dirty="0">
                <a:solidFill>
                  <a:srgbClr val="333333"/>
                </a:solidFill>
                <a:latin typeface="AvertaStd-semibold"/>
              </a:rPr>
              <a:t>福建  </a:t>
            </a:r>
            <a:r>
              <a:rPr lang="zh-CN" altLang="en-US" dirty="0">
                <a:solidFill>
                  <a:srgbClr val="FF0000"/>
                </a:solidFill>
                <a:latin typeface="AvertaStd-semibold"/>
              </a:rPr>
              <a:t>龙岩  华龙  机械厂  </a:t>
            </a:r>
            <a:r>
              <a:rPr lang="zh-CN" altLang="en-US" dirty="0">
                <a:solidFill>
                  <a:srgbClr val="333333"/>
                </a:solidFill>
                <a:latin typeface="AvertaStd-semibold"/>
              </a:rPr>
              <a:t>计划  员</a:t>
            </a:r>
            <a:r>
              <a:rPr lang="en-US" altLang="zh-CN" dirty="0">
                <a:solidFill>
                  <a:srgbClr val="333333"/>
                </a:solidFill>
                <a:latin typeface="AvertaStd-semibold"/>
              </a:rPr>
              <a:t>”</a:t>
            </a: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  <a:latin typeface="AvertaStd-semibold"/>
              </a:rPr>
              <a:t>“</a:t>
            </a:r>
            <a:r>
              <a:rPr lang="zh-CN" altLang="en-US" dirty="0">
                <a:solidFill>
                  <a:srgbClr val="FF0000"/>
                </a:solidFill>
                <a:latin typeface="AvertaStd-semibold"/>
              </a:rPr>
              <a:t>深业  泰然  股份  有限公司  </a:t>
            </a:r>
            <a:r>
              <a:rPr lang="zh-CN" altLang="en-US" dirty="0">
                <a:solidFill>
                  <a:srgbClr val="333333"/>
                </a:solidFill>
                <a:latin typeface="AvertaStd-semibold"/>
              </a:rPr>
              <a:t>总经理</a:t>
            </a:r>
            <a:r>
              <a:rPr lang="en-US" altLang="zh-CN" dirty="0">
                <a:solidFill>
                  <a:srgbClr val="333333"/>
                </a:solidFill>
                <a:latin typeface="AvertaStd-semibold"/>
              </a:rPr>
              <a:t>”</a:t>
            </a:r>
          </a:p>
          <a:p>
            <a:pPr marL="0" indent="0">
              <a:buNone/>
            </a:pPr>
            <a:endParaRPr lang="en-US" dirty="0">
              <a:solidFill>
                <a:srgbClr val="333333"/>
              </a:solidFill>
              <a:latin typeface="AvertaStd-semibold"/>
            </a:endParaRPr>
          </a:p>
          <a:p>
            <a:pPr marL="514350" indent="-514350">
              <a:buAutoNum type="arabicPeriod" startAt="2"/>
            </a:pPr>
            <a:r>
              <a:rPr lang="en-US" sz="3200" dirty="0">
                <a:solidFill>
                  <a:srgbClr val="0070C0"/>
                </a:solidFill>
                <a:latin typeface="AvertaStd-semibold"/>
              </a:rPr>
              <a:t>A</a:t>
            </a:r>
            <a:r>
              <a:rPr lang="en-US" sz="3200" i="0" dirty="0">
                <a:solidFill>
                  <a:srgbClr val="0070C0"/>
                </a:solidFill>
                <a:effectLst/>
                <a:latin typeface="AvertaStd-semibold"/>
              </a:rPr>
              <a:t>mbiguity</a:t>
            </a: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  <a:latin typeface="AvertaStd-semibold"/>
              </a:rPr>
              <a:t>“</a:t>
            </a:r>
            <a:r>
              <a:rPr lang="zh-CN" altLang="en-US" dirty="0">
                <a:solidFill>
                  <a:srgbClr val="333333"/>
                </a:solidFill>
                <a:latin typeface="AvertaStd-semibold"/>
              </a:rPr>
              <a:t>福建 </a:t>
            </a:r>
            <a:r>
              <a:rPr lang="zh-CN" altLang="en-US" dirty="0">
                <a:latin typeface="AvertaStd-semibold"/>
              </a:rPr>
              <a:t>龙岩 华龙 机械厂 </a:t>
            </a:r>
            <a:r>
              <a:rPr lang="zh-CN" altLang="en-US" dirty="0">
                <a:solidFill>
                  <a:srgbClr val="FF0000"/>
                </a:solidFill>
                <a:latin typeface="AvertaStd-semibold"/>
              </a:rPr>
              <a:t>计划 员</a:t>
            </a:r>
            <a:r>
              <a:rPr lang="en-US" altLang="zh-CN" dirty="0">
                <a:solidFill>
                  <a:srgbClr val="333333"/>
                </a:solidFill>
                <a:latin typeface="AvertaStd-semibold"/>
              </a:rPr>
              <a:t>”</a:t>
            </a:r>
          </a:p>
          <a:p>
            <a:pPr marL="0" indent="0">
              <a:buNone/>
            </a:pPr>
            <a:r>
              <a:rPr lang="en-US" altLang="zh-CN" i="0" dirty="0">
                <a:solidFill>
                  <a:srgbClr val="333333"/>
                </a:solidFill>
                <a:effectLst/>
                <a:latin typeface="AvertaStd-semibold"/>
              </a:rPr>
              <a:t>“</a:t>
            </a:r>
            <a:r>
              <a:rPr lang="zh-CN" altLang="en-US" i="0" dirty="0">
                <a:solidFill>
                  <a:srgbClr val="333333"/>
                </a:solidFill>
                <a:effectLst/>
                <a:latin typeface="AvertaStd-semibold"/>
              </a:rPr>
              <a:t>深圳市 水务 工程建设 管理中心 </a:t>
            </a:r>
            <a:r>
              <a:rPr lang="zh-CN" altLang="en-US" i="0" dirty="0">
                <a:solidFill>
                  <a:srgbClr val="FF0000"/>
                </a:solidFill>
                <a:effectLst/>
                <a:latin typeface="AvertaStd-semibold"/>
              </a:rPr>
              <a:t>副 主任</a:t>
            </a:r>
            <a:r>
              <a:rPr lang="en-US" altLang="zh-CN" i="0" dirty="0">
                <a:solidFill>
                  <a:srgbClr val="FF0000"/>
                </a:solidFill>
                <a:effectLst/>
                <a:latin typeface="AvertaStd-semibold"/>
              </a:rPr>
              <a:t>”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AvertaStd-semibold"/>
            </a:endParaRPr>
          </a:p>
          <a:p>
            <a:pPr marL="0" indent="0">
              <a:buNone/>
            </a:pPr>
            <a:r>
              <a:rPr lang="en-US" dirty="0"/>
              <a:t>Goal: </a:t>
            </a:r>
          </a:p>
          <a:p>
            <a:pPr marL="0" indent="0">
              <a:buNone/>
            </a:pPr>
            <a:r>
              <a:rPr lang="en-US" dirty="0"/>
              <a:t>Improve performance (Evaluation Metric)</a:t>
            </a:r>
            <a:endParaRPr lang="en-US" i="0" dirty="0">
              <a:solidFill>
                <a:srgbClr val="FF0000"/>
              </a:solidFill>
              <a:effectLst/>
              <a:latin typeface="AvertaStd-semibold"/>
            </a:endParaRP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6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1FDAB4-9113-4BA6-BEF0-641EE344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Current pipeline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18B02C-9803-4EDA-9DFA-9095CBED5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691322"/>
            <a:ext cx="10515600" cy="435133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Pre segment using Jieba    </a:t>
            </a:r>
          </a:p>
          <a:p>
            <a:pPr marL="0" indent="0">
              <a:buNone/>
            </a:pPr>
            <a:r>
              <a:rPr lang="en-US" altLang="zh-CN" dirty="0"/>
              <a:t>['</a:t>
            </a:r>
            <a:r>
              <a:rPr lang="zh-CN" altLang="en-US" dirty="0"/>
              <a:t>华南</a:t>
            </a:r>
            <a:r>
              <a:rPr lang="en-US" altLang="zh-CN" dirty="0"/>
              <a:t>', '</a:t>
            </a:r>
            <a:r>
              <a:rPr lang="zh-CN" altLang="en-US" dirty="0"/>
              <a:t>师范大学</a:t>
            </a:r>
            <a:r>
              <a:rPr lang="en-US" altLang="zh-CN" dirty="0"/>
              <a:t>', '</a:t>
            </a:r>
            <a:r>
              <a:rPr lang="zh-CN" altLang="en-US" dirty="0"/>
              <a:t>教育系</a:t>
            </a:r>
            <a:r>
              <a:rPr lang="en-US" altLang="zh-CN" dirty="0"/>
              <a:t>’, '</a:t>
            </a:r>
            <a:r>
              <a:rPr lang="zh-CN" altLang="en-US" dirty="0"/>
              <a:t>教育</a:t>
            </a:r>
            <a:r>
              <a:rPr lang="en-US" altLang="zh-CN" dirty="0"/>
              <a:t>', '</a:t>
            </a:r>
            <a:r>
              <a:rPr lang="zh-CN" altLang="en-US" dirty="0"/>
              <a:t>专业</a:t>
            </a:r>
            <a:r>
              <a:rPr lang="en-US" altLang="zh-CN" dirty="0"/>
              <a:t>', '</a:t>
            </a:r>
            <a:r>
              <a:rPr lang="zh-CN" altLang="en-US" dirty="0"/>
              <a:t>学生</a:t>
            </a:r>
            <a:r>
              <a:rPr lang="en-US" altLang="zh-CN" dirty="0"/>
              <a:t>’]</a:t>
            </a:r>
          </a:p>
          <a:p>
            <a:pPr marL="0" indent="0">
              <a:buNone/>
            </a:pPr>
            <a:r>
              <a:rPr lang="en-US" altLang="zh-CN" dirty="0"/>
              <a:t>['</a:t>
            </a:r>
            <a:r>
              <a:rPr lang="zh-CN" altLang="en-US" dirty="0"/>
              <a:t>深圳市</a:t>
            </a:r>
            <a:r>
              <a:rPr lang="en-US" altLang="zh-CN" dirty="0"/>
              <a:t>', '</a:t>
            </a:r>
            <a:r>
              <a:rPr lang="zh-CN" altLang="en-US" dirty="0"/>
              <a:t>水务</a:t>
            </a:r>
            <a:r>
              <a:rPr lang="en-US" altLang="zh-CN" dirty="0"/>
              <a:t>', '</a:t>
            </a:r>
            <a:r>
              <a:rPr lang="zh-CN" altLang="en-US" dirty="0"/>
              <a:t>工程建设</a:t>
            </a:r>
            <a:r>
              <a:rPr lang="en-US" altLang="zh-CN" dirty="0"/>
              <a:t>', '</a:t>
            </a:r>
            <a:r>
              <a:rPr lang="zh-CN" altLang="en-US" dirty="0"/>
              <a:t>管理中心</a:t>
            </a:r>
            <a:r>
              <a:rPr lang="en-US" altLang="zh-CN" dirty="0"/>
              <a:t>', '</a:t>
            </a:r>
            <a:r>
              <a:rPr lang="zh-CN" altLang="en-US" dirty="0"/>
              <a:t>副</a:t>
            </a:r>
            <a:r>
              <a:rPr lang="en-US" altLang="zh-CN" dirty="0"/>
              <a:t>', '</a:t>
            </a:r>
            <a:r>
              <a:rPr lang="zh-CN" altLang="en-US" dirty="0"/>
              <a:t>主任</a:t>
            </a:r>
            <a:r>
              <a:rPr lang="en-US" altLang="zh-CN" dirty="0"/>
              <a:t>']</a:t>
            </a:r>
          </a:p>
          <a:p>
            <a:pPr marL="0" indent="0">
              <a:buNone/>
            </a:pPr>
            <a:r>
              <a:rPr lang="en-US" altLang="zh-CN" dirty="0"/>
              <a:t>…………</a:t>
            </a:r>
            <a:endParaRPr lang="en-US" dirty="0"/>
          </a:p>
          <a:p>
            <a:pPr marL="514350" indent="-514350">
              <a:buAutoNum type="arabicPeriod" startAt="2"/>
            </a:pPr>
            <a:r>
              <a:rPr lang="en-US" altLang="zh-CN" dirty="0"/>
              <a:t>B</a:t>
            </a:r>
            <a:r>
              <a:rPr lang="en-US" dirty="0"/>
              <a:t>uild and </a:t>
            </a:r>
            <a:r>
              <a:rPr lang="en-US" dirty="0">
                <a:solidFill>
                  <a:srgbClr val="FF0000"/>
                </a:solidFill>
              </a:rPr>
              <a:t>compress tree </a:t>
            </a:r>
          </a:p>
          <a:p>
            <a:pPr marL="514350" indent="-514350">
              <a:buAutoNum type="arabicPeriod" startAt="3"/>
            </a:pPr>
            <a:r>
              <a:rPr lang="en-US" altLang="zh-CN" dirty="0"/>
              <a:t>Add Octree prefix to Jieba user_dict</a:t>
            </a:r>
          </a:p>
          <a:p>
            <a:pPr marL="514350" indent="-514350">
              <a:buAutoNum type="arabicPeriod" startAt="4"/>
            </a:pPr>
            <a:r>
              <a:rPr lang="en-US" dirty="0"/>
              <a:t>S</a:t>
            </a:r>
            <a:r>
              <a:rPr lang="en-US" altLang="zh-CN" dirty="0"/>
              <a:t>egment again using Jieba with user_dict</a:t>
            </a:r>
          </a:p>
          <a:p>
            <a:pPr marL="0" indent="0">
              <a:buNone/>
            </a:pPr>
            <a:r>
              <a:rPr lang="en-US" altLang="zh-CN" dirty="0"/>
              <a:t>[‘</a:t>
            </a:r>
            <a:r>
              <a:rPr lang="zh-CN" altLang="en-US" dirty="0"/>
              <a:t>华南师范大学</a:t>
            </a:r>
            <a:r>
              <a:rPr lang="en-US" altLang="zh-CN" dirty="0"/>
              <a:t>’,  ’</a:t>
            </a:r>
            <a:r>
              <a:rPr lang="zh-CN" altLang="en-US" dirty="0"/>
              <a:t>教育系</a:t>
            </a:r>
            <a:r>
              <a:rPr lang="en-US" altLang="zh-CN" dirty="0"/>
              <a:t>’,   ‘</a:t>
            </a:r>
            <a:r>
              <a:rPr lang="zh-CN" altLang="en-US" dirty="0"/>
              <a:t>教育专业</a:t>
            </a:r>
            <a:r>
              <a:rPr lang="en-US" altLang="zh-CN" dirty="0"/>
              <a:t>’,  ‘</a:t>
            </a:r>
            <a:r>
              <a:rPr lang="zh-CN" altLang="en-US" dirty="0"/>
              <a:t>学生</a:t>
            </a:r>
            <a:r>
              <a:rPr lang="en-US" altLang="zh-CN" dirty="0"/>
              <a:t>’]</a:t>
            </a:r>
          </a:p>
          <a:p>
            <a:pPr marL="0" indent="0">
              <a:buNone/>
            </a:pPr>
            <a:r>
              <a:rPr lang="en-US" altLang="zh-CN" dirty="0"/>
              <a:t>[‘</a:t>
            </a:r>
            <a:r>
              <a:rPr lang="zh-CN" altLang="en-US" dirty="0"/>
              <a:t>深圳市</a:t>
            </a:r>
            <a:r>
              <a:rPr lang="en-US" altLang="zh-CN" dirty="0"/>
              <a:t>’,  ‘</a:t>
            </a:r>
            <a:r>
              <a:rPr lang="zh-CN" altLang="en-US" dirty="0"/>
              <a:t>水务工程建设管理中心</a:t>
            </a:r>
            <a:r>
              <a:rPr lang="en-US" altLang="zh-CN" dirty="0"/>
              <a:t>’,  ‘</a:t>
            </a:r>
            <a:r>
              <a:rPr lang="zh-CN" altLang="en-US" dirty="0"/>
              <a:t>副主任</a:t>
            </a:r>
            <a:r>
              <a:rPr lang="en-US" altLang="zh-CN" dirty="0"/>
              <a:t>’]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6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E392AB-E03B-4E54-85E0-BB5CB2A9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152" y="289560"/>
            <a:ext cx="10515600" cy="1325562"/>
          </a:xfrm>
        </p:spPr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副标题 2">
                <a:extLst>
                  <a:ext uri="{FF2B5EF4-FFF2-40B4-BE49-F238E27FC236}">
                    <a16:creationId xmlns:a16="http://schemas.microsoft.com/office/drawing/2014/main" id="{11ECC25D-3043-42CC-93E7-7B52ACBF39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4938" y="180973"/>
                <a:ext cx="11442123" cy="615315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Ground True Data (180 entries)</a:t>
                </a:r>
              </a:p>
              <a:p>
                <a:pPr marL="0" indent="0">
                  <a:buNone/>
                </a:pPr>
                <a:r>
                  <a:rPr lang="zh-CN" altLang="en-US" dirty="0"/>
                  <a:t>深圳  广播电影电视集团  编辑委员会  委员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深圳市  物业发展股份有限公司集团  秘书科  副科长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深圳市  南山人才安居有限公司  董事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…………      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NLP </a:t>
                </a:r>
                <a:r>
                  <a:rPr lang="en-US" altLang="zh-CN" dirty="0"/>
                  <a:t>evaluation metric</a:t>
                </a:r>
              </a:p>
              <a:p>
                <a:r>
                  <a:rPr lang="en-US" altLang="zh-CN" dirty="0">
                    <a:solidFill>
                      <a:srgbClr val="0070C0"/>
                    </a:solidFill>
                  </a:rPr>
                  <a:t>Precision rate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𝑇𝑃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𝑇𝑃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𝐹𝑃</m:t>
                        </m:r>
                      </m:den>
                    </m:f>
                  </m:oMath>
                </a14:m>
                <a:endParaRPr lang="en-US" altLang="zh-CN" b="0" dirty="0"/>
              </a:p>
              <a:p>
                <a:endParaRPr lang="en-US" altLang="zh-CN" dirty="0"/>
              </a:p>
              <a:p>
                <a:r>
                  <a:rPr lang="en-US" altLang="zh-CN" dirty="0">
                    <a:solidFill>
                      <a:srgbClr val="0070C0"/>
                    </a:solidFill>
                  </a:rPr>
                  <a:t>Recall rate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𝑇𝑃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𝑇𝑃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𝐹𝑁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>
                    <a:solidFill>
                      <a:srgbClr val="0070C0"/>
                    </a:solidFill>
                  </a:rPr>
                  <a:t>F-1 score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dirty="0"/>
                          <m:t> 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𝑝𝑟𝑒𝑐</m:t>
                            </m:r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altLang="zh-CN" dirty="0"/>
                          <m:t> 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𝑟𝑒𝑐𝑎𝑙𝑙</m:t>
                            </m:r>
                          </m:den>
                        </m:f>
                      </m:den>
                    </m:f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4" name="副标题 2">
                <a:extLst>
                  <a:ext uri="{FF2B5EF4-FFF2-40B4-BE49-F238E27FC236}">
                    <a16:creationId xmlns:a16="http://schemas.microsoft.com/office/drawing/2014/main" id="{11ECC25D-3043-42CC-93E7-7B52ACBF39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4938" y="180973"/>
                <a:ext cx="11442123" cy="6153152"/>
              </a:xfrm>
              <a:blipFill>
                <a:blip r:embed="rId2"/>
                <a:stretch>
                  <a:fillRect l="-959" t="-2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: 圆角 4">
            <a:extLst>
              <a:ext uri="{FF2B5EF4-FFF2-40B4-BE49-F238E27FC236}">
                <a16:creationId xmlns:a16="http://schemas.microsoft.com/office/drawing/2014/main" id="{31E446C0-2E03-45CC-B930-787CEE2E37EE}"/>
              </a:ext>
            </a:extLst>
          </p:cNvPr>
          <p:cNvSpPr/>
          <p:nvPr/>
        </p:nvSpPr>
        <p:spPr>
          <a:xfrm>
            <a:off x="5526231" y="1714959"/>
            <a:ext cx="5913294" cy="26945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3995228-0122-498E-BAA1-9834A5B8EB66}"/>
              </a:ext>
            </a:extLst>
          </p:cNvPr>
          <p:cNvSpPr txBox="1"/>
          <p:nvPr/>
        </p:nvSpPr>
        <p:spPr>
          <a:xfrm>
            <a:off x="5752573" y="1789668"/>
            <a:ext cx="679445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Ground True:</a:t>
            </a:r>
          </a:p>
          <a:p>
            <a:r>
              <a:rPr lang="en-US" sz="1600" dirty="0"/>
              <a:t>A= </a:t>
            </a:r>
            <a:r>
              <a:rPr lang="en-US" sz="1600" dirty="0">
                <a:solidFill>
                  <a:srgbClr val="069263"/>
                </a:solidFill>
              </a:rPr>
              <a:t>[</a:t>
            </a:r>
            <a:r>
              <a:rPr lang="en-US" sz="1600" dirty="0">
                <a:solidFill>
                  <a:srgbClr val="FF0000"/>
                </a:solidFill>
              </a:rPr>
              <a:t>“</a:t>
            </a:r>
            <a:r>
              <a:rPr lang="zh-CN" altLang="en-US" sz="1600" dirty="0">
                <a:solidFill>
                  <a:srgbClr val="FF0000"/>
                </a:solidFill>
              </a:rPr>
              <a:t>深圳</a:t>
            </a:r>
            <a:r>
              <a:rPr lang="en-US" altLang="zh-CN" sz="1600" dirty="0">
                <a:solidFill>
                  <a:srgbClr val="FF0000"/>
                </a:solidFill>
              </a:rPr>
              <a:t>”,   </a:t>
            </a:r>
            <a:r>
              <a:rPr lang="en-US" altLang="zh-CN" sz="1600" dirty="0">
                <a:solidFill>
                  <a:srgbClr val="069263"/>
                </a:solidFill>
              </a:rPr>
              <a:t>“</a:t>
            </a:r>
            <a:r>
              <a:rPr lang="zh-CN" altLang="en-US" sz="1600" dirty="0">
                <a:solidFill>
                  <a:srgbClr val="069263"/>
                </a:solidFill>
              </a:rPr>
              <a:t>广播电影电视集团</a:t>
            </a:r>
            <a:r>
              <a:rPr lang="en-US" altLang="zh-CN" sz="1600" dirty="0">
                <a:solidFill>
                  <a:srgbClr val="069263"/>
                </a:solidFill>
              </a:rPr>
              <a:t>”,   </a:t>
            </a:r>
            <a:r>
              <a:rPr lang="en-US" altLang="zh-CN" sz="1600" dirty="0">
                <a:solidFill>
                  <a:srgbClr val="FF0000"/>
                </a:solidFill>
              </a:rPr>
              <a:t>“</a:t>
            </a:r>
            <a:r>
              <a:rPr lang="zh-CN" altLang="en-US" sz="1600" dirty="0">
                <a:solidFill>
                  <a:srgbClr val="FF0000"/>
                </a:solidFill>
              </a:rPr>
              <a:t>编辑委员会</a:t>
            </a:r>
            <a:r>
              <a:rPr lang="en-US" altLang="zh-CN" sz="1600" dirty="0">
                <a:solidFill>
                  <a:srgbClr val="FF0000"/>
                </a:solidFill>
              </a:rPr>
              <a:t>”,</a:t>
            </a:r>
            <a:r>
              <a:rPr lang="zh-CN" altLang="en-US" sz="1600" dirty="0">
                <a:solidFill>
                  <a:srgbClr val="FF0000"/>
                </a:solidFill>
              </a:rPr>
              <a:t>   </a:t>
            </a:r>
            <a:r>
              <a:rPr lang="en-US" altLang="zh-CN" sz="1600" dirty="0">
                <a:solidFill>
                  <a:srgbClr val="FF0000"/>
                </a:solidFill>
              </a:rPr>
              <a:t>“</a:t>
            </a:r>
            <a:r>
              <a:rPr lang="zh-CN" altLang="en-US" sz="1600" dirty="0">
                <a:solidFill>
                  <a:srgbClr val="FF0000"/>
                </a:solidFill>
              </a:rPr>
              <a:t>委员</a:t>
            </a:r>
            <a:r>
              <a:rPr lang="en-US" altLang="zh-CN" sz="1600" dirty="0">
                <a:solidFill>
                  <a:srgbClr val="FF0000"/>
                </a:solidFill>
              </a:rPr>
              <a:t>”</a:t>
            </a:r>
            <a:r>
              <a:rPr lang="en-US" altLang="zh-CN" sz="1600" dirty="0">
                <a:solidFill>
                  <a:srgbClr val="069263"/>
                </a:solidFill>
              </a:rPr>
              <a:t>] </a:t>
            </a:r>
            <a:endParaRPr lang="en-US" altLang="zh-CN" sz="1600" dirty="0">
              <a:solidFill>
                <a:srgbClr val="FF0000"/>
              </a:solidFill>
            </a:endParaRPr>
          </a:p>
          <a:p>
            <a:endParaRPr lang="en-US" altLang="zh-CN" sz="1600" dirty="0"/>
          </a:p>
          <a:p>
            <a:r>
              <a:rPr lang="en-US" altLang="zh-CN" sz="1600" dirty="0"/>
              <a:t>Actual Result:</a:t>
            </a:r>
          </a:p>
          <a:p>
            <a:r>
              <a:rPr lang="en-US" altLang="zh-CN" sz="1600" dirty="0"/>
              <a:t>B = </a:t>
            </a:r>
            <a:r>
              <a:rPr lang="en-US" altLang="zh-CN" sz="1600" dirty="0">
                <a:solidFill>
                  <a:srgbClr val="069263"/>
                </a:solidFill>
              </a:rPr>
              <a:t>[</a:t>
            </a:r>
            <a:r>
              <a:rPr lang="en-US" sz="1600" dirty="0">
                <a:solidFill>
                  <a:srgbClr val="FF0000"/>
                </a:solidFill>
              </a:rPr>
              <a:t>“</a:t>
            </a:r>
            <a:r>
              <a:rPr lang="zh-CN" altLang="en-US" sz="1600" dirty="0">
                <a:solidFill>
                  <a:srgbClr val="FF0000"/>
                </a:solidFill>
              </a:rPr>
              <a:t>深圳</a:t>
            </a:r>
            <a:r>
              <a:rPr lang="en-US" altLang="zh-CN" sz="1600" dirty="0">
                <a:solidFill>
                  <a:srgbClr val="FF0000"/>
                </a:solidFill>
              </a:rPr>
              <a:t>”, </a:t>
            </a:r>
            <a:r>
              <a:rPr lang="en-US" altLang="zh-CN" sz="1600" dirty="0">
                <a:solidFill>
                  <a:srgbClr val="069263"/>
                </a:solidFill>
              </a:rPr>
              <a:t>“</a:t>
            </a:r>
            <a:r>
              <a:rPr lang="zh-CN" altLang="en-US" sz="1600" dirty="0">
                <a:solidFill>
                  <a:srgbClr val="069263"/>
                </a:solidFill>
              </a:rPr>
              <a:t>广播电影</a:t>
            </a:r>
            <a:r>
              <a:rPr lang="en-US" altLang="zh-CN" sz="1600" dirty="0">
                <a:solidFill>
                  <a:srgbClr val="069263"/>
                </a:solidFill>
              </a:rPr>
              <a:t>”, “</a:t>
            </a:r>
            <a:r>
              <a:rPr lang="zh-CN" altLang="en-US" sz="1600" dirty="0">
                <a:solidFill>
                  <a:srgbClr val="069263"/>
                </a:solidFill>
              </a:rPr>
              <a:t>电视</a:t>
            </a:r>
            <a:r>
              <a:rPr lang="en-US" altLang="zh-CN" sz="1600" dirty="0">
                <a:solidFill>
                  <a:srgbClr val="069263"/>
                </a:solidFill>
              </a:rPr>
              <a:t>”,  “</a:t>
            </a:r>
            <a:r>
              <a:rPr lang="zh-CN" altLang="en-US" sz="1600" dirty="0">
                <a:solidFill>
                  <a:srgbClr val="069263"/>
                </a:solidFill>
              </a:rPr>
              <a:t>集团</a:t>
            </a:r>
            <a:r>
              <a:rPr lang="en-US" altLang="zh-CN" sz="1600" dirty="0">
                <a:solidFill>
                  <a:srgbClr val="069263"/>
                </a:solidFill>
              </a:rPr>
              <a:t>”,  </a:t>
            </a:r>
            <a:r>
              <a:rPr lang="en-US" altLang="zh-CN" sz="1600" dirty="0">
                <a:solidFill>
                  <a:srgbClr val="FF0000"/>
                </a:solidFill>
              </a:rPr>
              <a:t>“</a:t>
            </a:r>
            <a:r>
              <a:rPr lang="zh-CN" altLang="en-US" sz="1600" dirty="0">
                <a:solidFill>
                  <a:srgbClr val="FF0000"/>
                </a:solidFill>
              </a:rPr>
              <a:t>编辑委员会</a:t>
            </a:r>
            <a:r>
              <a:rPr lang="en-US" altLang="zh-CN" sz="1600" dirty="0">
                <a:solidFill>
                  <a:srgbClr val="FF0000"/>
                </a:solidFill>
              </a:rPr>
              <a:t>”,</a:t>
            </a:r>
            <a:r>
              <a:rPr lang="zh-CN" altLang="en-US" sz="1600" dirty="0">
                <a:solidFill>
                  <a:srgbClr val="FF0000"/>
                </a:solidFill>
              </a:rPr>
              <a:t>  </a:t>
            </a:r>
            <a:r>
              <a:rPr lang="en-US" altLang="zh-CN" sz="1600" dirty="0">
                <a:solidFill>
                  <a:srgbClr val="FF0000"/>
                </a:solidFill>
              </a:rPr>
              <a:t>“</a:t>
            </a:r>
            <a:r>
              <a:rPr lang="zh-CN" altLang="en-US" sz="1600" dirty="0">
                <a:solidFill>
                  <a:srgbClr val="FF0000"/>
                </a:solidFill>
              </a:rPr>
              <a:t>委员</a:t>
            </a:r>
            <a:r>
              <a:rPr lang="en-US" altLang="zh-CN" sz="1600" dirty="0">
                <a:solidFill>
                  <a:srgbClr val="FF0000"/>
                </a:solidFill>
              </a:rPr>
              <a:t>”</a:t>
            </a:r>
            <a:r>
              <a:rPr lang="en-US" altLang="zh-CN" sz="1600" dirty="0">
                <a:solidFill>
                  <a:srgbClr val="069263"/>
                </a:solidFill>
              </a:rPr>
              <a:t>]</a:t>
            </a:r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/>
              <a:t> </a:t>
            </a:r>
          </a:p>
          <a:p>
            <a:r>
              <a:rPr lang="en-US" altLang="zh-CN" sz="1600" dirty="0"/>
              <a:t>A&amp;B = [“</a:t>
            </a:r>
            <a:r>
              <a:rPr lang="zh-CN" altLang="en-US" sz="1600" dirty="0"/>
              <a:t>深圳</a:t>
            </a:r>
            <a:r>
              <a:rPr lang="en-US" altLang="zh-CN" sz="1600" dirty="0"/>
              <a:t>”,   “</a:t>
            </a:r>
            <a:r>
              <a:rPr lang="zh-CN" altLang="en-US" sz="1600" dirty="0"/>
              <a:t>编辑委员会</a:t>
            </a:r>
            <a:r>
              <a:rPr lang="en-US" altLang="zh-CN" sz="1600" dirty="0"/>
              <a:t>”,  “</a:t>
            </a:r>
            <a:r>
              <a:rPr lang="zh-CN" altLang="en-US" sz="1600" dirty="0"/>
              <a:t>委员</a:t>
            </a:r>
            <a:r>
              <a:rPr lang="en-US" altLang="zh-CN" sz="1600" dirty="0"/>
              <a:t>”]</a:t>
            </a:r>
          </a:p>
          <a:p>
            <a:endParaRPr lang="en-US" altLang="zh-CN" sz="1600" dirty="0"/>
          </a:p>
          <a:p>
            <a:r>
              <a:rPr lang="en-US" altLang="zh-CN" sz="1600" dirty="0"/>
              <a:t>Recall: 3/4 = 75%</a:t>
            </a:r>
          </a:p>
          <a:p>
            <a:r>
              <a:rPr lang="en-US" altLang="zh-CN" sz="1600" dirty="0"/>
              <a:t>Precision:  3/6 = 1/2 = 50% </a:t>
            </a:r>
          </a:p>
          <a:p>
            <a:endParaRPr lang="en-US" dirty="0"/>
          </a:p>
        </p:txBody>
      </p:sp>
      <p:graphicFrame>
        <p:nvGraphicFramePr>
          <p:cNvPr id="9" name="表格 4">
            <a:extLst>
              <a:ext uri="{FF2B5EF4-FFF2-40B4-BE49-F238E27FC236}">
                <a16:creationId xmlns:a16="http://schemas.microsoft.com/office/drawing/2014/main" id="{8E88AC28-7327-4EF9-8B29-9F15C48FB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756257"/>
              </p:ext>
            </p:extLst>
          </p:nvPr>
        </p:nvGraphicFramePr>
        <p:xfrm>
          <a:off x="5605895" y="4594224"/>
          <a:ext cx="5833630" cy="78312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461493">
                  <a:extLst>
                    <a:ext uri="{9D8B030D-6E8A-4147-A177-3AD203B41FA5}">
                      <a16:colId xmlns:a16="http://schemas.microsoft.com/office/drawing/2014/main" val="3369178026"/>
                    </a:ext>
                  </a:extLst>
                </a:gridCol>
                <a:gridCol w="1446064">
                  <a:extLst>
                    <a:ext uri="{9D8B030D-6E8A-4147-A177-3AD203B41FA5}">
                      <a16:colId xmlns:a16="http://schemas.microsoft.com/office/drawing/2014/main" val="3488115053"/>
                    </a:ext>
                  </a:extLst>
                </a:gridCol>
                <a:gridCol w="1486798">
                  <a:extLst>
                    <a:ext uri="{9D8B030D-6E8A-4147-A177-3AD203B41FA5}">
                      <a16:colId xmlns:a16="http://schemas.microsoft.com/office/drawing/2014/main" val="639874545"/>
                    </a:ext>
                  </a:extLst>
                </a:gridCol>
                <a:gridCol w="1439275">
                  <a:extLst>
                    <a:ext uri="{9D8B030D-6E8A-4147-A177-3AD203B41FA5}">
                      <a16:colId xmlns:a16="http://schemas.microsoft.com/office/drawing/2014/main" val="3394202491"/>
                    </a:ext>
                  </a:extLst>
                </a:gridCol>
              </a:tblGrid>
              <a:tr h="286160">
                <a:tc>
                  <a:txBody>
                    <a:bodyPr/>
                    <a:lstStyle/>
                    <a:p>
                      <a:r>
                        <a:rPr lang="zh-CN" altLang="en-US" dirty="0"/>
                        <a:t>预分词</a:t>
                      </a:r>
                      <a:endParaRPr lang="en-US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precision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recall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F-1 score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0555959"/>
                  </a:ext>
                </a:extLst>
              </a:tr>
              <a:tr h="417367">
                <a:tc>
                  <a:txBody>
                    <a:bodyPr/>
                    <a:lstStyle/>
                    <a:p>
                      <a:r>
                        <a:rPr lang="en-US" dirty="0"/>
                        <a:t>Jieba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30.93%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44.65%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35.93%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2063637"/>
                  </a:ext>
                </a:extLst>
              </a:tr>
            </a:tbl>
          </a:graphicData>
        </a:graphic>
      </p:graphicFrame>
      <p:graphicFrame>
        <p:nvGraphicFramePr>
          <p:cNvPr id="10" name="表格 4">
            <a:extLst>
              <a:ext uri="{FF2B5EF4-FFF2-40B4-BE49-F238E27FC236}">
                <a16:creationId xmlns:a16="http://schemas.microsoft.com/office/drawing/2014/main" id="{EF9F9297-669D-4DB6-A0DF-92C9AAFB3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463118"/>
              </p:ext>
            </p:extLst>
          </p:nvPr>
        </p:nvGraphicFramePr>
        <p:xfrm>
          <a:off x="5605895" y="5711192"/>
          <a:ext cx="5913295" cy="7315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481451">
                  <a:extLst>
                    <a:ext uri="{9D8B030D-6E8A-4147-A177-3AD203B41FA5}">
                      <a16:colId xmlns:a16="http://schemas.microsoft.com/office/drawing/2014/main" val="3369178026"/>
                    </a:ext>
                  </a:extLst>
                </a:gridCol>
                <a:gridCol w="1479816">
                  <a:extLst>
                    <a:ext uri="{9D8B030D-6E8A-4147-A177-3AD203B41FA5}">
                      <a16:colId xmlns:a16="http://schemas.microsoft.com/office/drawing/2014/main" val="3488115053"/>
                    </a:ext>
                  </a:extLst>
                </a:gridCol>
                <a:gridCol w="1493098">
                  <a:extLst>
                    <a:ext uri="{9D8B030D-6E8A-4147-A177-3AD203B41FA5}">
                      <a16:colId xmlns:a16="http://schemas.microsoft.com/office/drawing/2014/main" val="639874545"/>
                    </a:ext>
                  </a:extLst>
                </a:gridCol>
                <a:gridCol w="1458930">
                  <a:extLst>
                    <a:ext uri="{9D8B030D-6E8A-4147-A177-3AD203B41FA5}">
                      <a16:colId xmlns:a16="http://schemas.microsoft.com/office/drawing/2014/main" val="3394202491"/>
                    </a:ext>
                  </a:extLst>
                </a:gridCol>
              </a:tblGrid>
              <a:tr h="310761">
                <a:tc>
                  <a:txBody>
                    <a:bodyPr/>
                    <a:lstStyle/>
                    <a:p>
                      <a:r>
                        <a:rPr lang="zh-CN" altLang="en-US" dirty="0"/>
                        <a:t>二次分词</a:t>
                      </a:r>
                      <a:endParaRPr lang="en-US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precision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recall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F-1 score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0555959"/>
                  </a:ext>
                </a:extLst>
              </a:tr>
              <a:tr h="310761">
                <a:tc>
                  <a:txBody>
                    <a:bodyPr/>
                    <a:lstStyle/>
                    <a:p>
                      <a:r>
                        <a:rPr lang="en-US" dirty="0"/>
                        <a:t>Jieba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43.76%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41.69%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42.7%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2063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00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BB88BA42-6B0F-43B9-B839-EC646B574F34}"/>
              </a:ext>
            </a:extLst>
          </p:cNvPr>
          <p:cNvSpPr txBox="1"/>
          <p:nvPr/>
        </p:nvSpPr>
        <p:spPr>
          <a:xfrm>
            <a:off x="704850" y="504825"/>
            <a:ext cx="1134903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Model Review</a:t>
            </a:r>
          </a:p>
          <a:p>
            <a:endParaRPr lang="en-US" sz="2800" b="1" dirty="0"/>
          </a:p>
          <a:p>
            <a:pPr marL="742950" indent="-742950">
              <a:buAutoNum type="arabicPeriod"/>
            </a:pPr>
            <a:r>
              <a:rPr lang="en-US" altLang="zh-CN" sz="2800" dirty="0">
                <a:solidFill>
                  <a:srgbClr val="0070C0"/>
                </a:solidFill>
              </a:rPr>
              <a:t>Jieba</a:t>
            </a:r>
            <a:r>
              <a:rPr lang="en-US" altLang="zh-CN" sz="2800" dirty="0"/>
              <a:t> Toolkit (Maximum Matching Algorithm)</a:t>
            </a:r>
          </a:p>
          <a:p>
            <a:pPr marL="742950" indent="-742950">
              <a:buAutoNum type="arabicPeriod"/>
            </a:pPr>
            <a:endParaRPr lang="en-US" altLang="zh-CN" sz="2800" dirty="0"/>
          </a:p>
          <a:p>
            <a:pPr marL="742950" indent="-742950">
              <a:buAutoNum type="arabicPeriod"/>
            </a:pPr>
            <a:r>
              <a:rPr lang="en-US" altLang="zh-CN" sz="2800" dirty="0">
                <a:solidFill>
                  <a:srgbClr val="0070C0"/>
                </a:solidFill>
              </a:rPr>
              <a:t>HMM </a:t>
            </a:r>
            <a:r>
              <a:rPr lang="en-US" altLang="zh-CN" sz="2800" dirty="0"/>
              <a:t>(Hidden Markov Model – Viterbi Algorithm)</a:t>
            </a:r>
          </a:p>
          <a:p>
            <a:pPr marL="742950" indent="-742950">
              <a:buAutoNum type="arabicPeriod"/>
            </a:pPr>
            <a:endParaRPr lang="en-US" altLang="zh-CN" sz="2800" dirty="0"/>
          </a:p>
          <a:p>
            <a:pPr marL="742950" indent="-742950">
              <a:buAutoNum type="arabicPeriod"/>
            </a:pPr>
            <a:r>
              <a:rPr lang="en-US" altLang="zh-CN" sz="2800" dirty="0">
                <a:solidFill>
                  <a:srgbClr val="0070C0"/>
                </a:solidFill>
              </a:rPr>
              <a:t>PKUseg</a:t>
            </a:r>
            <a:r>
              <a:rPr lang="en-US" altLang="zh-CN" sz="2800" dirty="0"/>
              <a:t> Toolkit (Conditional Random Field)</a:t>
            </a:r>
          </a:p>
          <a:p>
            <a:pPr marL="742950" indent="-742950">
              <a:buAutoNum type="arabicPeriod"/>
            </a:pPr>
            <a:endParaRPr lang="en-US" altLang="zh-CN" sz="3600" dirty="0"/>
          </a:p>
          <a:p>
            <a:endParaRPr lang="en-US" altLang="zh-CN" sz="3600" dirty="0"/>
          </a:p>
        </p:txBody>
      </p:sp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9B1B8CAC-AFE9-4C54-97CB-97DADD442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409879"/>
              </p:ext>
            </p:extLst>
          </p:nvPr>
        </p:nvGraphicFramePr>
        <p:xfrm>
          <a:off x="863601" y="4860028"/>
          <a:ext cx="8128000" cy="129133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2819965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71710660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23999810"/>
                    </a:ext>
                  </a:extLst>
                </a:gridCol>
                <a:gridCol w="2047875">
                  <a:extLst>
                    <a:ext uri="{9D8B030D-6E8A-4147-A177-3AD203B41FA5}">
                      <a16:colId xmlns:a16="http://schemas.microsoft.com/office/drawing/2014/main" val="438266444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786831520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12475"/>
                  </a:ext>
                </a:extLst>
              </a:tr>
              <a:tr h="450084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HMM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有向图模型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生成模型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二元转换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概率约束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447266"/>
                  </a:ext>
                </a:extLst>
              </a:tr>
              <a:tr h="3745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无向图模型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判别模型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长距离依赖特征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任意权重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420317"/>
                  </a:ext>
                </a:extLst>
              </a:tr>
            </a:tbl>
          </a:graphicData>
        </a:graphic>
      </p:graphicFrame>
      <p:pic>
        <p:nvPicPr>
          <p:cNvPr id="10" name="图片 9">
            <a:extLst>
              <a:ext uri="{FF2B5EF4-FFF2-40B4-BE49-F238E27FC236}">
                <a16:creationId xmlns:a16="http://schemas.microsoft.com/office/drawing/2014/main" id="{F6908071-891E-46F6-A958-DDBE002981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7" t="-562" r="39320" b="17467"/>
          <a:stretch/>
        </p:blipFill>
        <p:spPr>
          <a:xfrm>
            <a:off x="9282114" y="1833562"/>
            <a:ext cx="2714624" cy="443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7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6EE4BF-FDE2-4FB5-B9D0-D9F07838A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D8E3B2C4-F7E8-45EB-ABE6-AEE6F4966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030605"/>
              </p:ext>
            </p:extLst>
          </p:nvPr>
        </p:nvGraphicFramePr>
        <p:xfrm>
          <a:off x="940377" y="4494530"/>
          <a:ext cx="8184574" cy="16986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050473">
                  <a:extLst>
                    <a:ext uri="{9D8B030D-6E8A-4147-A177-3AD203B41FA5}">
                      <a16:colId xmlns:a16="http://schemas.microsoft.com/office/drawing/2014/main" val="3369178026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3488115053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639874545"/>
                    </a:ext>
                  </a:extLst>
                </a:gridCol>
                <a:gridCol w="2019301">
                  <a:extLst>
                    <a:ext uri="{9D8B030D-6E8A-4147-A177-3AD203B41FA5}">
                      <a16:colId xmlns:a16="http://schemas.microsoft.com/office/drawing/2014/main" val="33942024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dirty="0"/>
                        <a:t>再分词</a:t>
                      </a:r>
                      <a:endParaRPr lang="en-US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precision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recall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F-1 score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0555959"/>
                  </a:ext>
                </a:extLst>
              </a:tr>
              <a:tr h="444280">
                <a:tc>
                  <a:txBody>
                    <a:bodyPr/>
                    <a:lstStyle/>
                    <a:p>
                      <a:r>
                        <a:rPr lang="en-US" dirty="0"/>
                        <a:t>Jieba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 Jieba</a:t>
                      </a:r>
                      <a:endParaRPr lang="en-US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43.76%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41.69%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42.7%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2063637"/>
                  </a:ext>
                </a:extLst>
              </a:tr>
              <a:tr h="444280">
                <a:tc>
                  <a:txBody>
                    <a:bodyPr/>
                    <a:lstStyle/>
                    <a:p>
                      <a:r>
                        <a:rPr lang="en-US" dirty="0"/>
                        <a:t>PKUseg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 Jieba</a:t>
                      </a:r>
                      <a:endParaRPr lang="en-US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44.86%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43.21%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44%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592586"/>
                  </a:ext>
                </a:extLst>
              </a:tr>
              <a:tr h="444280">
                <a:tc>
                  <a:txBody>
                    <a:bodyPr/>
                    <a:lstStyle/>
                    <a:p>
                      <a:r>
                        <a:rPr lang="en-US" dirty="0"/>
                        <a:t>PKUseg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zh-CN" altLang="en-US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HMM</a:t>
                      </a:r>
                      <a:endParaRPr lang="en-US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46.68%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41.38%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43.87%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7769542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2EB9BE1-AF1A-4317-96AF-9850BA871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362595"/>
              </p:ext>
            </p:extLst>
          </p:nvPr>
        </p:nvGraphicFramePr>
        <p:xfrm>
          <a:off x="940377" y="1362393"/>
          <a:ext cx="8184574" cy="16986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002848">
                  <a:extLst>
                    <a:ext uri="{9D8B030D-6E8A-4147-A177-3AD203B41FA5}">
                      <a16:colId xmlns:a16="http://schemas.microsoft.com/office/drawing/2014/main" val="3369178026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3488115053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639874545"/>
                    </a:ext>
                  </a:extLst>
                </a:gridCol>
                <a:gridCol w="2019301">
                  <a:extLst>
                    <a:ext uri="{9D8B030D-6E8A-4147-A177-3AD203B41FA5}">
                      <a16:colId xmlns:a16="http://schemas.microsoft.com/office/drawing/2014/main" val="33942024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dirty="0"/>
                        <a:t>预分词</a:t>
                      </a:r>
                      <a:endParaRPr lang="en-US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precision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recall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F-1 score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0555959"/>
                  </a:ext>
                </a:extLst>
              </a:tr>
              <a:tr h="444280">
                <a:tc>
                  <a:txBody>
                    <a:bodyPr/>
                    <a:lstStyle/>
                    <a:p>
                      <a:r>
                        <a:rPr lang="en-US" dirty="0"/>
                        <a:t>Jieba (MM)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30.93%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44.65%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35.93%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2063637"/>
                  </a:ext>
                </a:extLst>
              </a:tr>
              <a:tr h="444280">
                <a:tc>
                  <a:txBody>
                    <a:bodyPr/>
                    <a:lstStyle/>
                    <a:p>
                      <a:r>
                        <a:rPr lang="en-US" dirty="0"/>
                        <a:t>PKUseg (CRF)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61.2%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46.16</a:t>
                      </a:r>
                      <a:r>
                        <a:rPr lang="en-US" altLang="zh-CN" dirty="0"/>
                        <a:t>%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592586"/>
                  </a:ext>
                </a:extLst>
              </a:tr>
              <a:tr h="444280">
                <a:tc>
                  <a:txBody>
                    <a:bodyPr/>
                    <a:lstStyle/>
                    <a:p>
                      <a:r>
                        <a:rPr lang="en-US" altLang="zh-CN" dirty="0"/>
                        <a:t>PKUseg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(CRF)</a:t>
                      </a:r>
                      <a:endParaRPr lang="en-US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61.2%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46.16</a:t>
                      </a:r>
                      <a:r>
                        <a:rPr lang="en-US" altLang="zh-CN" dirty="0"/>
                        <a:t>%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7769542"/>
                  </a:ext>
                </a:extLst>
              </a:tr>
            </a:tbl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4F0EDEED-0AD6-40B5-BB5B-5D19B19FED8F}"/>
              </a:ext>
            </a:extLst>
          </p:cNvPr>
          <p:cNvSpPr txBox="1"/>
          <p:nvPr/>
        </p:nvSpPr>
        <p:spPr>
          <a:xfrm>
            <a:off x="845127" y="385475"/>
            <a:ext cx="6896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Hybrid Model Performance Comparison</a:t>
            </a:r>
          </a:p>
        </p:txBody>
      </p:sp>
      <p:sp>
        <p:nvSpPr>
          <p:cNvPr id="11" name="箭头: 下 10">
            <a:extLst>
              <a:ext uri="{FF2B5EF4-FFF2-40B4-BE49-F238E27FC236}">
                <a16:creationId xmlns:a16="http://schemas.microsoft.com/office/drawing/2014/main" id="{404ED068-EC9C-4C81-ACED-C61A8FEE6811}"/>
              </a:ext>
            </a:extLst>
          </p:cNvPr>
          <p:cNvSpPr/>
          <p:nvPr/>
        </p:nvSpPr>
        <p:spPr>
          <a:xfrm>
            <a:off x="4600575" y="3162300"/>
            <a:ext cx="438150" cy="1181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5C0A126-E496-4714-BA95-101C876E0E9B}"/>
              </a:ext>
            </a:extLst>
          </p:cNvPr>
          <p:cNvSpPr txBox="1"/>
          <p:nvPr/>
        </p:nvSpPr>
        <p:spPr>
          <a:xfrm>
            <a:off x="5438775" y="3429000"/>
            <a:ext cx="5362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OCtree into user dictionary</a:t>
            </a:r>
          </a:p>
        </p:txBody>
      </p:sp>
    </p:spTree>
    <p:extLst>
      <p:ext uri="{BB962C8B-B14F-4D97-AF65-F5344CB8AC3E}">
        <p14:creationId xmlns:p14="http://schemas.microsoft.com/office/powerpoint/2010/main" val="142954004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TM02892315[[fn=丝状]]</Template>
  <TotalTime>0</TotalTime>
  <Words>439</Words>
  <Application>Microsoft Office PowerPoint</Application>
  <PresentationFormat>宽屏</PresentationFormat>
  <Paragraphs>114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AvertaStd-semibold</vt:lpstr>
      <vt:lpstr>Arial</vt:lpstr>
      <vt:lpstr>Calibri</vt:lpstr>
      <vt:lpstr>Calibri Light</vt:lpstr>
      <vt:lpstr>Cambria Math</vt:lpstr>
      <vt:lpstr>Wingdings 2</vt:lpstr>
      <vt:lpstr>HDOfficeLightV0</vt:lpstr>
      <vt:lpstr> Career Platform Project                            Chinese Segmentation                                               Ke LI     2020.08.06 </vt:lpstr>
      <vt:lpstr>Motivation</vt:lpstr>
      <vt:lpstr>Current pipeline</vt:lpstr>
      <vt:lpstr>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Platform:  Chinese Segmentation </dc:title>
  <dc:creator>ke li</dc:creator>
  <cp:lastModifiedBy>ke li</cp:lastModifiedBy>
  <cp:revision>28</cp:revision>
  <dcterms:created xsi:type="dcterms:W3CDTF">2020-08-05T10:50:15Z</dcterms:created>
  <dcterms:modified xsi:type="dcterms:W3CDTF">2020-08-06T09:06:47Z</dcterms:modified>
</cp:coreProperties>
</file>