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72" r:id="rId3"/>
    <p:sldId id="273" r:id="rId4"/>
    <p:sldId id="274" r:id="rId5"/>
    <p:sldId id="276" r:id="rId6"/>
    <p:sldId id="283" r:id="rId7"/>
    <p:sldId id="281" r:id="rId8"/>
    <p:sldId id="297" r:id="rId9"/>
    <p:sldId id="298" r:id="rId10"/>
    <p:sldId id="307" r:id="rId11"/>
    <p:sldId id="300" r:id="rId12"/>
    <p:sldId id="258" r:id="rId13"/>
    <p:sldId id="280" r:id="rId14"/>
    <p:sldId id="282" r:id="rId15"/>
    <p:sldId id="284" r:id="rId16"/>
    <p:sldId id="285" r:id="rId17"/>
    <p:sldId id="321" r:id="rId18"/>
    <p:sldId id="267" r:id="rId19"/>
    <p:sldId id="266" r:id="rId20"/>
    <p:sldId id="261" r:id="rId21"/>
    <p:sldId id="289" r:id="rId22"/>
    <p:sldId id="269" r:id="rId23"/>
    <p:sldId id="292" r:id="rId24"/>
    <p:sldId id="293" r:id="rId25"/>
    <p:sldId id="294" r:id="rId26"/>
    <p:sldId id="295" r:id="rId27"/>
    <p:sldId id="296" r:id="rId28"/>
    <p:sldId id="305" r:id="rId29"/>
    <p:sldId id="301" r:id="rId30"/>
    <p:sldId id="270" r:id="rId31"/>
    <p:sldId id="268" r:id="rId32"/>
    <p:sldId id="262" r:id="rId33"/>
    <p:sldId id="263" r:id="rId34"/>
    <p:sldId id="271" r:id="rId35"/>
    <p:sldId id="312" r:id="rId36"/>
    <p:sldId id="309" r:id="rId37"/>
    <p:sldId id="315" r:id="rId38"/>
    <p:sldId id="310" r:id="rId39"/>
    <p:sldId id="316" r:id="rId40"/>
    <p:sldId id="319" r:id="rId41"/>
    <p:sldId id="318" r:id="rId42"/>
    <p:sldId id="313" r:id="rId43"/>
    <p:sldId id="317" r:id="rId44"/>
    <p:sldId id="311" r:id="rId45"/>
    <p:sldId id="322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84"/>
    <p:restoredTop sz="82621" autoAdjust="0"/>
  </p:normalViewPr>
  <p:slideViewPr>
    <p:cSldViewPr>
      <p:cViewPr>
        <p:scale>
          <a:sx n="84" d="100"/>
          <a:sy n="84" d="100"/>
        </p:scale>
        <p:origin x="1320" y="5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tags" Target="tags/tag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4FAA6-09FF-4AF3-9743-FECE7713BB91}" type="datetimeFigureOut">
              <a:rPr lang="en-CA" smtClean="0"/>
              <a:pPr/>
              <a:t>2017-12-18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FE84E-E63B-4BC7-AC53-AF93DF5863B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410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Development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maps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http://</a:t>
            </a:r>
            <a:r>
              <a:rPr lang="en-US" altLang="zh-CN" dirty="0" err="1" smtClean="0"/>
              <a:t>www.lix.polytechnique.fr</a:t>
            </a:r>
            <a:r>
              <a:rPr lang="en-US" altLang="zh-CN" dirty="0" smtClean="0"/>
              <a:t>/~</a:t>
            </a:r>
            <a:r>
              <a:rPr lang="en-US" altLang="zh-CN" dirty="0" err="1" smtClean="0"/>
              <a:t>maks</a:t>
            </a:r>
            <a:r>
              <a:rPr lang="en-US" altLang="zh-CN" dirty="0" smtClean="0"/>
              <a:t>/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-</a:t>
            </a:r>
            <a:r>
              <a:rPr lang="zh-CN" altLang="en-US" baseline="0" dirty="0" smtClean="0"/>
              <a:t> </a:t>
            </a:r>
            <a:endParaRPr lang="en-US" altLang="zh-CN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9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右下脚是矩阵</a:t>
            </a:r>
            <a:r>
              <a:rPr lang="en-US" altLang="zh-CN" dirty="0" smtClean="0"/>
              <a:t>C</a:t>
            </a:r>
            <a:r>
              <a:rPr lang="zh-CN" altLang="en-US" dirty="0" smtClean="0"/>
              <a:t>的例子 在左右两边的函数空间里，我们各取了</a:t>
            </a:r>
            <a:r>
              <a:rPr lang="en-US" altLang="zh-CN" dirty="0" smtClean="0"/>
              <a:t>20</a:t>
            </a:r>
            <a:r>
              <a:rPr lang="zh-CN" altLang="en-US" dirty="0" smtClean="0"/>
              <a:t>个基函数</a:t>
            </a:r>
            <a:endParaRPr lang="en-US" altLang="zh-CN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Near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Isometric</a:t>
            </a:r>
            <a:r>
              <a:rPr lang="zh-CN" altLang="en-US" baseline="0" dirty="0" smtClean="0"/>
              <a:t>    即使姿势不同，头对应头的转换是接近</a:t>
            </a:r>
            <a:r>
              <a:rPr lang="en-US" altLang="zh-CN" baseline="0" dirty="0" smtClean="0"/>
              <a:t>isometric</a:t>
            </a:r>
            <a:r>
              <a:rPr lang="zh-CN" altLang="en-US" baseline="0" dirty="0" smtClean="0"/>
              <a:t>等距同构，所以变换矩阵是稀疏的接近对角</a:t>
            </a:r>
            <a:endParaRPr lang="en-CA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如果矩阵是对角的，说明我们只是将一个</a:t>
            </a:r>
            <a:r>
              <a:rPr lang="en-US" altLang="zh-CN" dirty="0" smtClean="0"/>
              <a:t>M</a:t>
            </a:r>
            <a:r>
              <a:rPr lang="zh-CN" altLang="en-US" dirty="0" smtClean="0"/>
              <a:t>的基函数，对应到了</a:t>
            </a:r>
            <a:r>
              <a:rPr lang="en-US" altLang="zh-CN" dirty="0" smtClean="0"/>
              <a:t>N</a:t>
            </a:r>
            <a:r>
              <a:rPr lang="zh-CN" altLang="en-US" dirty="0" smtClean="0"/>
              <a:t>的基函数 </a:t>
            </a:r>
            <a:endParaRPr lang="en-US" dirty="0" smtClean="0"/>
          </a:p>
          <a:p>
            <a:r>
              <a:rPr lang="en-US" dirty="0" smtClean="0"/>
              <a:t>If the matrix is diagonal, we can think of it as the</a:t>
            </a:r>
            <a:r>
              <a:rPr lang="en-US" baseline="0" dirty="0" smtClean="0"/>
              <a:t> mapping between the </a:t>
            </a:r>
            <a:r>
              <a:rPr lang="en-US" baseline="0" dirty="0" err="1" smtClean="0"/>
              <a:t>eigenfunctions</a:t>
            </a:r>
            <a:r>
              <a:rPr lang="en-US" baseline="0" dirty="0" smtClean="0"/>
              <a:t> on the shapes.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4042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但是把头对应到尾巴的转换矩阵并不悉数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4780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如何选择基函数？</a:t>
            </a:r>
            <a:endParaRPr lang="en-US" altLang="zh-CN" dirty="0" smtClean="0"/>
          </a:p>
          <a:p>
            <a:r>
              <a:rPr lang="zh-CN" altLang="en-US" dirty="0" smtClean="0"/>
              <a:t>使用</a:t>
            </a:r>
            <a:r>
              <a:rPr lang="en-US" altLang="zh-CN" dirty="0" smtClean="0"/>
              <a:t>indicator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</a:t>
            </a:r>
            <a:r>
              <a:rPr lang="zh-CN" altLang="en-US" dirty="0" smtClean="0"/>
              <a:t>指数函数，等于一个点对点置换矩阵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018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紧凑：只用少量的基函数就能表达大多函数</a:t>
            </a:r>
            <a:endParaRPr lang="en-US" altLang="zh-CN" dirty="0" smtClean="0"/>
          </a:p>
          <a:p>
            <a:r>
              <a:rPr lang="zh-CN" altLang="en-US" dirty="0" smtClean="0"/>
              <a:t>稳定：在小的形状扭曲下基函数代表的空间稳定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6159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8036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all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eigenvalues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non-repeating,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is a diagonal matrix. In practice, we observe that if T is only approximately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isometry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matrix C is still close to being sparse,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funnel-shaped.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紧凑：只用少量的基函数就能表达大多函数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实现 函数的连续性</a:t>
            </a:r>
            <a:endParaRPr lang="en-US" altLang="zh-CN" dirty="0" smtClean="0"/>
          </a:p>
          <a:p>
            <a:r>
              <a:rPr lang="zh-CN" altLang="en-US" dirty="0" smtClean="0"/>
              <a:t>线性变换</a:t>
            </a:r>
            <a:r>
              <a:rPr lang="en-US" altLang="zh-CN" dirty="0" err="1" smtClean="0"/>
              <a:t>laplace</a:t>
            </a:r>
            <a:r>
              <a:rPr lang="zh-CN" altLang="en-US" dirty="0" smtClean="0"/>
              <a:t>基函数的悉数，得到的函数也是线性的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197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and symmetric shape</a:t>
            </a:r>
            <a:r>
              <a:rPr lang="en-US" baseline="0" dirty="0" smtClean="0"/>
              <a:t> matching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1003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Diffeomorphism or smooth mapping function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Functional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map</a:t>
            </a:r>
            <a:r>
              <a:rPr lang="zh-CN" altLang="en-US" dirty="0" smtClean="0"/>
              <a:t>有很多好的性质：首先</a:t>
            </a:r>
            <a:endParaRPr lang="en-US" dirty="0" smtClean="0"/>
          </a:p>
          <a:p>
            <a:endParaRPr lang="en-US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functional</a:t>
            </a:r>
            <a:r>
              <a:rPr lang="zh-CN" altLang="en-US" dirty="0" smtClean="0"/>
              <a:t> 空间里，许多形状变换的约束是线性的</a:t>
            </a:r>
            <a:endParaRPr lang="en-US" altLang="zh-CN" dirty="0" smtClean="0"/>
          </a:p>
          <a:p>
            <a:pPr marL="171450" indent="-171450">
              <a:buFontTx/>
              <a:buChar char="-"/>
            </a:pPr>
            <a:r>
              <a:rPr lang="zh-CN" altLang="en-US" dirty="0" smtClean="0"/>
              <a:t>特征点的维持</a:t>
            </a:r>
            <a:endParaRPr lang="en-US" altLang="zh-CN" dirty="0" smtClean="0"/>
          </a:p>
          <a:p>
            <a:pPr marL="171450" indent="-171450">
              <a:buFontTx/>
              <a:buChar char="-"/>
            </a:pPr>
            <a:r>
              <a:rPr lang="en-US" altLang="zh-CN" dirty="0" smtClean="0"/>
              <a:t>landmark</a:t>
            </a:r>
            <a:r>
              <a:rPr lang="zh-CN" altLang="en-US" dirty="0" smtClean="0"/>
              <a:t>点的对应关系： 将函数</a:t>
            </a:r>
            <a:r>
              <a:rPr lang="en-US" altLang="zh-CN" dirty="0" smtClean="0"/>
              <a:t>f</a:t>
            </a:r>
            <a:r>
              <a:rPr lang="zh-CN" altLang="en-US" dirty="0" smtClean="0"/>
              <a:t>定义为从</a:t>
            </a:r>
            <a:r>
              <a:rPr lang="en-US" altLang="zh-CN" dirty="0" smtClean="0"/>
              <a:t>x</a:t>
            </a:r>
            <a:r>
              <a:rPr lang="zh-CN" altLang="en-US" dirty="0" smtClean="0"/>
              <a:t>到所有</a:t>
            </a:r>
            <a:r>
              <a:rPr lang="en-US" altLang="zh-CN" dirty="0" smtClean="0"/>
              <a:t>landmark</a:t>
            </a:r>
            <a:r>
              <a:rPr lang="zh-CN" altLang="en-US" dirty="0" smtClean="0"/>
              <a:t>的距离</a:t>
            </a:r>
            <a:endParaRPr lang="en-US" altLang="zh-CN" dirty="0" smtClean="0"/>
          </a:p>
          <a:p>
            <a:r>
              <a:rPr lang="en-US" altLang="zh-CN" dirty="0" smtClean="0"/>
              <a:t>-</a:t>
            </a:r>
            <a:r>
              <a:rPr lang="zh-CN" altLang="en-US" dirty="0" smtClean="0"/>
              <a:t> 部分</a:t>
            </a:r>
            <a:r>
              <a:rPr lang="en-US" altLang="zh-CN" dirty="0" smtClean="0"/>
              <a:t>/</a:t>
            </a:r>
            <a:r>
              <a:rPr lang="zh-CN" altLang="en-US" dirty="0" smtClean="0"/>
              <a:t>区域的对应关系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21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针对整个形状的刚性变换：旋转</a:t>
            </a:r>
            <a:r>
              <a:rPr lang="en-US" altLang="zh-CN" dirty="0" smtClean="0"/>
              <a:t>+</a:t>
            </a:r>
            <a:r>
              <a:rPr lang="zh-CN" altLang="en-US" dirty="0" smtClean="0"/>
              <a:t>平移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zh-CN" altLang="en-US" dirty="0" smtClean="0"/>
              <a:t>非刚性变换：点对点或区域对区域的对应关系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2390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性质二：</a:t>
            </a:r>
            <a:r>
              <a:rPr lang="en-US" dirty="0" smtClean="0"/>
              <a:t>算子</a:t>
            </a:r>
            <a:r>
              <a:rPr lang="zh-CN" altLang="en-US" dirty="0" smtClean="0"/>
              <a:t>可交换 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zh-CN" altLang="en-US" dirty="0" smtClean="0"/>
              <a:t>举个例子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6018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性质三：矩阵</a:t>
            </a:r>
            <a:r>
              <a:rPr lang="en-US" altLang="zh-CN" dirty="0" smtClean="0"/>
              <a:t>C</a:t>
            </a:r>
            <a:r>
              <a:rPr lang="zh-CN" altLang="en-US" dirty="0" smtClean="0"/>
              <a:t>的 归一化约束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559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7704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从形状数据中学习</a:t>
            </a:r>
            <a:r>
              <a:rPr lang="en-US" altLang="zh-CN" dirty="0" smtClean="0"/>
              <a:t>Functional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677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将其他方法计算出的点对点对应关系进行优化，用</a:t>
            </a:r>
            <a:r>
              <a:rPr lang="en-US" altLang="zh-CN" dirty="0" smtClean="0"/>
              <a:t>functional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map</a:t>
            </a:r>
            <a:r>
              <a:rPr lang="zh-CN" altLang="en-US" dirty="0" smtClean="0"/>
              <a:t>表达，加归一与约束，再重新转化为</a:t>
            </a:r>
            <a:r>
              <a:rPr lang="en-US" altLang="zh-CN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4006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geometry.stanford.edu</a:t>
            </a:r>
            <a:r>
              <a:rPr lang="en-US" dirty="0" smtClean="0"/>
              <a:t>//papers/roabcg-mbeisdv-2013/roabcg-mbeisdv-2013.pdf</a:t>
            </a:r>
          </a:p>
          <a:p>
            <a:endParaRPr lang="en-US" dirty="0" smtClean="0"/>
          </a:p>
          <a:p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702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Inner product (*) of two functions are preserved under functional map</a:t>
            </a:r>
          </a:p>
          <a:p>
            <a:r>
              <a:rPr lang="en-US" dirty="0" smtClean="0"/>
              <a:t>Shape difference = linear operator that aligns the inner products in two space for any pair of 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260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</a:t>
            </a:r>
            <a:r>
              <a:rPr lang="en-US" dirty="0" smtClean="0"/>
              <a:t>replace a “bad” pairwise map with the composition of a few “good” maps between shapes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Nguyen, M. Ben-Chen, K.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Welnicka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Y. Ye, and L.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Guibas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Optimization Approach to Improving Collections of Shape Maps, Computer Graphics Forum (Proceedings of SGP 2011), 2011, 30(5): 1481-1491.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23214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</a:t>
            </a:r>
            <a:r>
              <a:rPr lang="en-US" dirty="0" smtClean="0"/>
              <a:t>replace a “bad” pairwise map with the composition of a few “good” maps between shapes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Nguyen, M. Ben-Chen, K.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Welnicka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Y. Ye, and L.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Guibas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Optimization Approach to Improving Collections of Shape Maps, Computer Graphics Forum (Proceedings of SGP 2011), 2011, 30(5): 1481-1491.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236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Functional</a:t>
            </a:r>
            <a:r>
              <a:rPr lang="en-US" baseline="0" dirty="0" smtClean="0"/>
              <a:t> map network: </a:t>
            </a:r>
            <a:r>
              <a:rPr lang="en-US" baseline="0" dirty="0" err="1" smtClean="0"/>
              <a:t>Xij</a:t>
            </a:r>
            <a:r>
              <a:rPr lang="en-US" baseline="0" dirty="0" smtClean="0"/>
              <a:t>: </a:t>
            </a:r>
          </a:p>
          <a:p>
            <a:endParaRPr lang="en-US" baseline="0" dirty="0" smtClean="0"/>
          </a:p>
          <a:p>
            <a:r>
              <a:rPr lang="en-US" dirty="0" smtClean="0"/>
              <a:t>The rows of Y = (Y1, · · · ,YN) essentially describe a latent functional space L, such that Yi represents the map from each functional space Fi to this latent space, and Y + </a:t>
            </a:r>
            <a:r>
              <a:rPr lang="en-US" dirty="0" err="1" smtClean="0"/>
              <a:t>i</a:t>
            </a:r>
            <a:r>
              <a:rPr lang="en-US" dirty="0" smtClean="0"/>
              <a:t> characterizes the inverse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70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大多数非刚性变换</a:t>
            </a:r>
            <a:r>
              <a:rPr lang="zh-CN" altLang="en-US" baseline="0" dirty="0" smtClean="0"/>
              <a:t> 是通过离散的对应关系来表达</a:t>
            </a:r>
            <a:endParaRPr lang="en-US" altLang="zh-CN" baseline="0" dirty="0" smtClean="0"/>
          </a:p>
          <a:p>
            <a:r>
              <a:rPr lang="en-US" altLang="zh-CN" baseline="0" dirty="0" smtClean="0"/>
              <a:t>-</a:t>
            </a:r>
            <a:r>
              <a:rPr lang="zh-CN" altLang="en-US" baseline="0" dirty="0" smtClean="0"/>
              <a:t> 等构同距假设：一张纸上两点的距离，在弯曲后不会改变 </a:t>
            </a:r>
            <a:endParaRPr lang="en-US" altLang="zh-CN" baseline="0" dirty="0" smtClean="0"/>
          </a:p>
          <a:p>
            <a:pPr marL="171450" indent="-171450">
              <a:buFontTx/>
              <a:buChar char="-"/>
            </a:pPr>
            <a:r>
              <a:rPr lang="zh-CN" altLang="en-US" baseline="0" dirty="0" smtClean="0"/>
              <a:t>大多数不会是等构同距：皮肤的拉伸</a:t>
            </a:r>
            <a:endParaRPr lang="en-US" altLang="zh-CN" baseline="0" dirty="0" smtClean="0"/>
          </a:p>
          <a:p>
            <a:pPr marL="171450" indent="-171450">
              <a:buFontTx/>
              <a:buChar char="-"/>
            </a:pPr>
            <a:r>
              <a:rPr lang="zh-CN" altLang="en-US" baseline="0" dirty="0" smtClean="0"/>
              <a:t>离散对应关系需要大量空间储存，很难表达连续变换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1935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寻找图片集函数空间共同的低维子空间，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 functional map network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to formulate the shared components as low-dimensional subspaces of the functional spaces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mr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this idea is similar to the functional representation we derived [ACE], except that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 functional map network considers the transition maps between shapes that are deterministic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278  maps, while we consider stochastic maps between random variables.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75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Generalization: every integer</a:t>
            </a:r>
            <a:r>
              <a:rPr lang="en-US" baseline="0" dirty="0" smtClean="0"/>
              <a:t> number is a real number, but every real number is not necessarily an integer</a:t>
            </a:r>
          </a:p>
          <a:p>
            <a:r>
              <a:rPr lang="zh-CN" altLang="en-US" baseline="0" dirty="0" smtClean="0"/>
              <a:t>论文的主题： 将点对点的对应关系  泛化 到   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两个形状上函数之间的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映射</a:t>
            </a:r>
            <a:endParaRPr lang="en-US" baseline="0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502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如何用</a:t>
            </a:r>
            <a:r>
              <a:rPr lang="en-US" altLang="zh-CN" dirty="0" smtClean="0"/>
              <a:t>Functional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map</a:t>
            </a:r>
            <a:r>
              <a:rPr lang="zh-CN" altLang="en-US" dirty="0" smtClean="0"/>
              <a:t> 表达</a:t>
            </a:r>
            <a:r>
              <a:rPr lang="en-US" altLang="zh-CN" dirty="0" smtClean="0"/>
              <a:t>pointwise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mapping</a:t>
            </a:r>
          </a:p>
          <a:p>
            <a:r>
              <a:rPr lang="en-US" altLang="zh-CN" dirty="0" smtClean="0"/>
              <a:t>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N</a:t>
            </a:r>
            <a:r>
              <a:rPr lang="zh-CN" altLang="en-US" dirty="0" smtClean="0"/>
              <a:t>是两个</a:t>
            </a:r>
            <a:r>
              <a:rPr lang="en-US" altLang="zh-CN" dirty="0" smtClean="0"/>
              <a:t>manifold</a:t>
            </a:r>
            <a:r>
              <a:rPr lang="zh-CN" altLang="en-US" dirty="0" smtClean="0"/>
              <a:t> （流形）</a:t>
            </a:r>
            <a:endParaRPr lang="en-US" dirty="0" smtClean="0"/>
          </a:p>
          <a:p>
            <a:r>
              <a:rPr lang="en-US" altLang="zh-CN" dirty="0" smtClean="0"/>
              <a:t>T</a:t>
            </a:r>
            <a:r>
              <a:rPr lang="zh-CN" altLang="en-US" dirty="0" smtClean="0"/>
              <a:t>：是从</a:t>
            </a:r>
            <a:r>
              <a:rPr lang="en-US" altLang="zh-CN" dirty="0" smtClean="0"/>
              <a:t>M</a:t>
            </a:r>
            <a:r>
              <a:rPr lang="zh-CN" altLang="en-US" dirty="0" smtClean="0"/>
              <a:t>到 </a:t>
            </a:r>
            <a:r>
              <a:rPr lang="en-US" altLang="zh-CN" dirty="0" smtClean="0"/>
              <a:t>N</a:t>
            </a:r>
            <a:r>
              <a:rPr lang="zh-CN" altLang="en-US" dirty="0" smtClean="0"/>
              <a:t>双映射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指定一个点对点的对应关系</a:t>
            </a:r>
            <a:endParaRPr lang="en-US" altLang="zh-CN" dirty="0" smtClean="0"/>
          </a:p>
          <a:p>
            <a:r>
              <a:rPr lang="zh-CN" altLang="en-US" dirty="0" smtClean="0"/>
              <a:t>那么</a:t>
            </a:r>
            <a:r>
              <a:rPr lang="en-US" altLang="zh-CN" dirty="0" smtClean="0"/>
              <a:t>T</a:t>
            </a:r>
            <a:r>
              <a:rPr lang="zh-CN" altLang="en-US" dirty="0" smtClean="0"/>
              <a:t>同时也可以诱导函数映射</a:t>
            </a:r>
            <a:endParaRPr lang="en-US" dirty="0" smtClean="0"/>
          </a:p>
          <a:p>
            <a:r>
              <a:rPr lang="en-US" altLang="zh-CN" dirty="0" smtClean="0"/>
              <a:t>Example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f</a:t>
            </a:r>
            <a:r>
              <a:rPr lang="zh-CN" altLang="en-US" dirty="0" smtClean="0"/>
              <a:t>是流形</a:t>
            </a:r>
            <a:r>
              <a:rPr lang="en-US" altLang="zh-CN" dirty="0" smtClean="0"/>
              <a:t>M</a:t>
            </a:r>
            <a:r>
              <a:rPr lang="zh-CN" altLang="en-US" dirty="0" smtClean="0"/>
              <a:t>上的函数，它对应在</a:t>
            </a:r>
            <a:r>
              <a:rPr lang="en-US" altLang="zh-CN" dirty="0" smtClean="0"/>
              <a:t>N</a:t>
            </a:r>
            <a:r>
              <a:rPr lang="zh-CN" altLang="en-US" dirty="0" smtClean="0"/>
              <a:t>上的函数</a:t>
            </a:r>
            <a:r>
              <a:rPr lang="en-US" altLang="zh-CN" dirty="0" smtClean="0"/>
              <a:t>g</a:t>
            </a:r>
            <a:r>
              <a:rPr lang="zh-CN" altLang="en-US" dirty="0" smtClean="0"/>
              <a:t>，可以表达成先找到</a:t>
            </a:r>
            <a:r>
              <a:rPr lang="en-US" altLang="zh-CN" dirty="0" smtClean="0"/>
              <a:t>y</a:t>
            </a:r>
            <a:r>
              <a:rPr lang="zh-CN" altLang="en-US" dirty="0" smtClean="0"/>
              <a:t>在</a:t>
            </a:r>
            <a:r>
              <a:rPr lang="en-US" altLang="zh-CN" dirty="0" smtClean="0"/>
              <a:t>M</a:t>
            </a:r>
            <a:r>
              <a:rPr lang="zh-CN" altLang="en-US" dirty="0" smtClean="0"/>
              <a:t>上对应的点，再计算</a:t>
            </a:r>
            <a:r>
              <a:rPr lang="en-US" altLang="zh-CN" dirty="0" smtClean="0"/>
              <a:t> f(T^-1(y))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262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诱导变换： </a:t>
            </a:r>
            <a:r>
              <a:rPr lang="en-US" altLang="zh-CN" dirty="0" smtClean="0"/>
              <a:t>TF</a:t>
            </a:r>
            <a:r>
              <a:rPr lang="zh-CN" altLang="en-US" dirty="0" smtClean="0"/>
              <a:t>：是从</a:t>
            </a:r>
            <a:r>
              <a:rPr lang="en-US" altLang="zh-CN" dirty="0" smtClean="0"/>
              <a:t>M</a:t>
            </a:r>
            <a:r>
              <a:rPr lang="zh-CN" altLang="en-US" dirty="0" smtClean="0"/>
              <a:t>的函数空间到</a:t>
            </a:r>
            <a:r>
              <a:rPr lang="en-US" altLang="zh-CN" dirty="0" smtClean="0"/>
              <a:t>N</a:t>
            </a:r>
            <a:r>
              <a:rPr lang="zh-CN" altLang="en-US" dirty="0" smtClean="0"/>
              <a:t>的函数空间的一个变换</a:t>
            </a:r>
            <a:endParaRPr lang="en-US" altLang="zh-CN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58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给定</a:t>
            </a:r>
            <a:r>
              <a:rPr lang="en-US" altLang="zh-CN" dirty="0" smtClean="0"/>
              <a:t>T</a:t>
            </a:r>
            <a:r>
              <a:rPr lang="en-US" altLang="zh-CN" baseline="-25000" dirty="0" smtClean="0"/>
              <a:t>F</a:t>
            </a:r>
            <a:r>
              <a:rPr lang="zh-CN" altLang="en-US" baseline="-25000" dirty="0" smtClean="0"/>
              <a:t> </a:t>
            </a:r>
            <a:r>
              <a:rPr lang="zh-CN" altLang="en-US" dirty="0" smtClean="0"/>
              <a:t>，我们可以反推出点对点映射 </a:t>
            </a:r>
            <a:r>
              <a:rPr lang="en-US" altLang="zh-CN" dirty="0" smtClean="0"/>
              <a:t>T</a:t>
            </a:r>
          </a:p>
          <a:p>
            <a:pPr marL="171450" indent="-171450">
              <a:buFontTx/>
              <a:buChar char="-"/>
            </a:pPr>
            <a:r>
              <a:rPr lang="ja-JP" altLang="en-US" dirty="0" smtClean="0"/>
              <a:t>ｆ</a:t>
            </a:r>
            <a:r>
              <a:rPr lang="zh-CN" altLang="en-US" dirty="0" smtClean="0"/>
              <a:t>是一个指示函数 </a:t>
            </a:r>
            <a:r>
              <a:rPr lang="en-US" altLang="zh-CN" dirty="0" smtClean="0"/>
              <a:t>for </a:t>
            </a:r>
            <a:r>
              <a:rPr lang="en-US" altLang="zh-TW" dirty="0" smtClean="0"/>
              <a:t>any</a:t>
            </a:r>
            <a:r>
              <a:rPr lang="en-US" altLang="zh-CN" dirty="0" smtClean="0"/>
              <a:t> a in M, </a:t>
            </a:r>
          </a:p>
          <a:p>
            <a:pPr marL="628650" lvl="1" indent="-171450">
              <a:buFontTx/>
              <a:buChar char="-"/>
            </a:pPr>
            <a:r>
              <a:rPr lang="en-US" altLang="zh-CN" dirty="0" smtClean="0"/>
              <a:t>define </a:t>
            </a:r>
            <a:r>
              <a:rPr lang="en-US" altLang="zh-CN" dirty="0" err="1" smtClean="0"/>
              <a:t>f_a</a:t>
            </a:r>
            <a:r>
              <a:rPr lang="en-US" altLang="zh-CN" dirty="0" smtClean="0"/>
              <a:t>(x) =1 if x==a otherwise </a:t>
            </a:r>
            <a:r>
              <a:rPr lang="en-US" altLang="zh-CN" dirty="0" err="1" smtClean="0"/>
              <a:t>f_a</a:t>
            </a:r>
            <a:r>
              <a:rPr lang="en-US" altLang="zh-CN" dirty="0" smtClean="0"/>
              <a:t>(x)</a:t>
            </a:r>
            <a:r>
              <a:rPr lang="en-US" altLang="zh-CN" baseline="0" dirty="0" smtClean="0"/>
              <a:t> = 0 , </a:t>
            </a:r>
          </a:p>
          <a:p>
            <a:pPr marL="628650" lvl="1" indent="-171450">
              <a:buFontTx/>
              <a:buChar char="-"/>
            </a:pPr>
            <a:r>
              <a:rPr lang="en-US" altLang="zh-CN" baseline="0" dirty="0" smtClean="0"/>
              <a:t>then </a:t>
            </a:r>
            <a:r>
              <a:rPr lang="en-US" altLang="zh-CN" dirty="0" smtClean="0"/>
              <a:t>T</a:t>
            </a:r>
            <a:r>
              <a:rPr lang="en-US" altLang="zh-CN" baseline="-25000" dirty="0" smtClean="0"/>
              <a:t>F </a:t>
            </a:r>
            <a:r>
              <a:rPr lang="en-US" altLang="zh-CN" baseline="0" dirty="0" smtClean="0"/>
              <a:t>(f) (y) =g(y) =f T</a:t>
            </a:r>
            <a:r>
              <a:rPr lang="en-US" altLang="zh-CN" baseline="30000" dirty="0" smtClean="0"/>
              <a:t>-1</a:t>
            </a:r>
            <a:r>
              <a:rPr lang="en-US" altLang="zh-CN" baseline="0" dirty="0" smtClean="0"/>
              <a:t>(y)  = 0 whenever T</a:t>
            </a:r>
            <a:r>
              <a:rPr lang="en-US" altLang="zh-CN" baseline="30000" dirty="0" smtClean="0"/>
              <a:t>-1</a:t>
            </a:r>
            <a:r>
              <a:rPr lang="en-US" altLang="zh-CN" baseline="0" dirty="0" smtClean="0"/>
              <a:t>(y) !=a, or 1 otherwise</a:t>
            </a:r>
          </a:p>
          <a:p>
            <a:pPr marL="628650" lvl="1" indent="-171450">
              <a:buFontTx/>
              <a:buChar char="-"/>
            </a:pPr>
            <a:r>
              <a:rPr lang="en-US" altLang="zh-CN" baseline="0" dirty="0" smtClean="0"/>
              <a:t>We’ve found a bijective mapping from a to y</a:t>
            </a:r>
            <a:endParaRPr lang="en-US" altLang="zh-CN" dirty="0" smtClean="0"/>
          </a:p>
          <a:p>
            <a:pPr marL="171450" indent="-171450">
              <a:buFontTx/>
              <a:buChar char="-"/>
            </a:pPr>
            <a:r>
              <a:rPr lang="en-US" altLang="zh-CN" dirty="0" smtClean="0"/>
              <a:t>T</a:t>
            </a:r>
            <a:r>
              <a:rPr lang="en-US" altLang="zh-CN" baseline="-25000" dirty="0" smtClean="0"/>
              <a:t>F </a:t>
            </a:r>
            <a:r>
              <a:rPr lang="en-US" altLang="zh-CN" dirty="0" smtClean="0"/>
              <a:t>F(f)</a:t>
            </a:r>
            <a:r>
              <a:rPr lang="en-US" altLang="zh-CN" baseline="0" dirty="0" smtClean="0"/>
              <a:t> </a:t>
            </a:r>
            <a:r>
              <a:rPr lang="zh-TW" altLang="en-US" baseline="0" dirty="0" smtClean="0"/>
              <a:t>是函數空間的線性影射</a:t>
            </a:r>
            <a:r>
              <a:rPr lang="en-US" altLang="zh-CN" baseline="0" dirty="0" smtClean="0"/>
              <a:t>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676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既然</a:t>
            </a:r>
            <a:r>
              <a:rPr lang="en-US" altLang="zh-TW" dirty="0" smtClean="0"/>
              <a:t>M</a:t>
            </a:r>
            <a:r>
              <a:rPr lang="zh-TW" altLang="en-US" dirty="0" smtClean="0"/>
              <a:t> </a:t>
            </a:r>
            <a:r>
              <a:rPr lang="en-US" altLang="zh-TW" dirty="0" smtClean="0"/>
              <a:t>N</a:t>
            </a:r>
            <a:r>
              <a:rPr lang="zh-TW" altLang="en-US" dirty="0" smtClean="0"/>
              <a:t> 有各自的函數空間，我們可以找到各自一組基函數</a:t>
            </a:r>
            <a:r>
              <a:rPr lang="en-US" altLang="zh-TW" dirty="0" smtClean="0"/>
              <a:t>phi</a:t>
            </a:r>
            <a:r>
              <a:rPr lang="zh-TW" altLang="en-US" dirty="0" smtClean="0"/>
              <a:t> </a:t>
            </a:r>
            <a:r>
              <a:rPr lang="en-US" altLang="zh-TW" dirty="0" smtClean="0"/>
              <a:t>M</a:t>
            </a:r>
            <a:r>
              <a:rPr lang="zh-TW" altLang="en-US" dirty="0" smtClean="0"/>
              <a:t> 和 </a:t>
            </a:r>
            <a:r>
              <a:rPr lang="en-US" altLang="zh-TW" dirty="0" smtClean="0"/>
              <a:t>phi</a:t>
            </a:r>
            <a:r>
              <a:rPr lang="zh-TW" altLang="en-US" dirty="0" smtClean="0"/>
              <a:t> </a:t>
            </a:r>
            <a:r>
              <a:rPr lang="en-US" altLang="zh-TW" dirty="0" smtClean="0"/>
              <a:t>N</a:t>
            </a:r>
            <a:r>
              <a:rPr lang="zh-TW" altLang="en-US" dirty="0" smtClean="0"/>
              <a:t> ，</a:t>
            </a:r>
            <a:endParaRPr lang="en-US" altLang="zh-TW" dirty="0" smtClean="0"/>
          </a:p>
          <a:p>
            <a:r>
              <a:rPr lang="zh-TW" altLang="en-US" dirty="0" smtClean="0"/>
              <a:t>所有</a:t>
            </a:r>
            <a:r>
              <a:rPr lang="en-US" altLang="zh-TW" dirty="0" smtClean="0"/>
              <a:t>M</a:t>
            </a:r>
            <a:r>
              <a:rPr lang="zh-TW" altLang="en-US" dirty="0" smtClean="0"/>
              <a:t>里的函數都可以寫作</a:t>
            </a:r>
            <a:r>
              <a:rPr lang="en-US" altLang="zh-TW" dirty="0" smtClean="0"/>
              <a:t>phi</a:t>
            </a:r>
            <a:r>
              <a:rPr lang="zh-TW" altLang="en-US" dirty="0" smtClean="0"/>
              <a:t> </a:t>
            </a:r>
            <a:r>
              <a:rPr lang="en-US" altLang="zh-TW" dirty="0" smtClean="0"/>
              <a:t>M</a:t>
            </a:r>
            <a:r>
              <a:rPr lang="zh-TW" altLang="en-US" dirty="0" smtClean="0"/>
              <a:t> 的線型組合，所有</a:t>
            </a:r>
            <a:r>
              <a:rPr lang="en-US" altLang="zh-TW" dirty="0" smtClean="0"/>
              <a:t>N</a:t>
            </a:r>
            <a:r>
              <a:rPr lang="zh-TW" altLang="en-US" dirty="0" smtClean="0"/>
              <a:t>里的函數都可以寫作</a:t>
            </a:r>
            <a:r>
              <a:rPr lang="en-US" altLang="zh-TW" dirty="0" smtClean="0"/>
              <a:t>phi</a:t>
            </a:r>
            <a:r>
              <a:rPr lang="zh-TW" altLang="en-US" dirty="0" smtClean="0"/>
              <a:t> </a:t>
            </a:r>
            <a:r>
              <a:rPr lang="en-US" altLang="zh-TW" dirty="0" smtClean="0"/>
              <a:t>N</a:t>
            </a:r>
            <a:r>
              <a:rPr lang="zh-TW" altLang="en-US" dirty="0" smtClean="0"/>
              <a:t>的線性組合</a:t>
            </a:r>
            <a:endParaRPr lang="en-US" altLang="zh-TW" dirty="0" smtClean="0"/>
          </a:p>
          <a:p>
            <a:r>
              <a:rPr lang="zh-TW" altLang="en-US" dirty="0" smtClean="0"/>
              <a:t>那麼</a:t>
            </a:r>
            <a:r>
              <a:rPr lang="en-US" altLang="zh-CN" dirty="0" smtClean="0"/>
              <a:t>T</a:t>
            </a:r>
            <a:r>
              <a:rPr lang="en-US" altLang="zh-CN" baseline="-25000" dirty="0" smtClean="0"/>
              <a:t>F</a:t>
            </a:r>
            <a:r>
              <a:rPr lang="zh-TW" altLang="en-US" baseline="-25000" dirty="0" smtClean="0"/>
              <a:t>  </a:t>
            </a:r>
            <a:r>
              <a:rPr lang="zh-TW" altLang="en-US" baseline="0" dirty="0" smtClean="0"/>
              <a:t>就能用一個基变更矩阵</a:t>
            </a:r>
            <a:r>
              <a:rPr lang="en-US" altLang="zh-TW" baseline="0" dirty="0" smtClean="0"/>
              <a:t>C</a:t>
            </a:r>
            <a:r>
              <a:rPr lang="zh-TW" altLang="en-US" baseline="0" dirty="0" smtClean="0"/>
              <a:t>來表達</a:t>
            </a:r>
            <a:endParaRPr lang="en-US" altLang="zh-TW" baseline="0" dirty="0" smtClean="0"/>
          </a:p>
          <a:p>
            <a:endParaRPr lang="en-US" baseline="0" dirty="0" smtClean="0"/>
          </a:p>
          <a:p>
            <a:r>
              <a:rPr lang="zh-CN" altLang="en-US" baseline="0" dirty="0" smtClean="0"/>
              <a:t>首先注意，变换后的</a:t>
            </a:r>
            <a:r>
              <a:rPr lang="en-US" altLang="zh-CN" baseline="0" dirty="0" smtClean="0"/>
              <a:t>M</a:t>
            </a:r>
            <a:r>
              <a:rPr lang="zh-CN" altLang="en-US" baseline="0" dirty="0" smtClean="0"/>
              <a:t>的基函数， 可以写作</a:t>
            </a:r>
            <a:r>
              <a:rPr lang="en-US" altLang="zh-CN" baseline="0" dirty="0" smtClean="0"/>
              <a:t>N</a:t>
            </a:r>
            <a:r>
              <a:rPr lang="zh-CN" altLang="en-US" baseline="0" dirty="0" smtClean="0"/>
              <a:t>的基函数的线性组合</a:t>
            </a:r>
            <a:endParaRPr lang="en-US" altLang="zh-CN" baseline="0" dirty="0" smtClean="0"/>
          </a:p>
          <a:p>
            <a:r>
              <a:rPr lang="zh-CN" altLang="en-US" baseline="0" dirty="0" smtClean="0"/>
              <a:t>接着，对任意一个函数</a:t>
            </a:r>
            <a:r>
              <a:rPr lang="en-US" altLang="zh-CN" baseline="0" dirty="0" smtClean="0"/>
              <a:t>f</a:t>
            </a:r>
            <a:r>
              <a:rPr lang="zh-CN" altLang="en-US" baseline="0" dirty="0" smtClean="0"/>
              <a:t>，拆分成</a:t>
            </a:r>
            <a:r>
              <a:rPr lang="en-US" altLang="zh-CN" baseline="0" dirty="0" smtClean="0"/>
              <a:t>f</a:t>
            </a:r>
            <a:r>
              <a:rPr lang="zh-CN" altLang="en-US" baseline="0" dirty="0" smtClean="0"/>
              <a:t>的基函数，系数</a:t>
            </a:r>
            <a:r>
              <a:rPr lang="en-US" altLang="zh-CN" baseline="0" dirty="0" smtClean="0"/>
              <a:t>b</a:t>
            </a:r>
            <a:r>
              <a:rPr lang="zh-CN" altLang="en-US" baseline="0" dirty="0" smtClean="0"/>
              <a:t>就可以写作矩阵</a:t>
            </a:r>
            <a:r>
              <a:rPr lang="en-US" altLang="zh-CN" baseline="0" dirty="0" smtClean="0"/>
              <a:t>C</a:t>
            </a:r>
            <a:r>
              <a:rPr lang="zh-CN" altLang="en-US" baseline="0" dirty="0" smtClean="0"/>
              <a:t>与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的乘积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TW" baseline="0" dirty="0" smtClean="0"/>
              <a:t>T_F(\</a:t>
            </a:r>
            <a:r>
              <a:rPr lang="en-US" altLang="zh-TW" baseline="0" dirty="0" err="1" smtClean="0"/>
              <a:t>phi_i^M</a:t>
            </a:r>
            <a:r>
              <a:rPr lang="en-US" altLang="zh-TW" baseline="0" dirty="0" smtClean="0"/>
              <a:t>) =  \</a:t>
            </a:r>
            <a:r>
              <a:rPr lang="en-US" altLang="zh-TW" baseline="0" dirty="0" err="1" smtClean="0"/>
              <a:t>sum_j</a:t>
            </a:r>
            <a:r>
              <a:rPr lang="en-US" altLang="zh-TW" baseline="0" dirty="0" smtClean="0"/>
              <a:t> c_{</a:t>
            </a:r>
            <a:r>
              <a:rPr lang="en-US" altLang="zh-TW" baseline="0" dirty="0" err="1" smtClean="0"/>
              <a:t>ij</a:t>
            </a:r>
            <a:r>
              <a:rPr lang="en-US" altLang="zh-TW" baseline="0" dirty="0" smtClean="0"/>
              <a:t>}\</a:t>
            </a:r>
            <a:r>
              <a:rPr lang="en-US" altLang="zh-TW" baseline="0" dirty="0" err="1" smtClean="0"/>
              <a:t>phi_j^N</a:t>
            </a:r>
            <a:endParaRPr lang="en-US" altLang="zh-TW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145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完整定义</a:t>
            </a:r>
            <a:endParaRPr lang="en-US" altLang="zh-CN" dirty="0" smtClean="0"/>
          </a:p>
          <a:p>
            <a:r>
              <a:rPr lang="en-US" altLang="zh-CN" dirty="0" smtClean="0"/>
              <a:t>-</a:t>
            </a:r>
            <a:r>
              <a:rPr lang="zh-CN" altLang="en-US" dirty="0" smtClean="0"/>
              <a:t> 如何选择基函数？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FE84E-E63B-4BC7-AC53-AF93DF5863B6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E1A7-DA13-404B-B26F-E07F0BB73F77}" type="datetimeFigureOut">
              <a:rPr lang="en-CA" smtClean="0"/>
              <a:pPr/>
              <a:t>2017-12-18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8E0-6866-4896-9C99-E489CEB05AF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073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E1A7-DA13-404B-B26F-E07F0BB73F77}" type="datetimeFigureOut">
              <a:rPr lang="en-CA" smtClean="0"/>
              <a:pPr/>
              <a:t>2017-12-18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8E0-6866-4896-9C99-E489CEB05AF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E1A7-DA13-404B-B26F-E07F0BB73F77}" type="datetimeFigureOut">
              <a:rPr lang="en-CA" smtClean="0"/>
              <a:pPr/>
              <a:t>2017-12-18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8E0-6866-4896-9C99-E489CEB05AF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621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E1A7-DA13-404B-B26F-E07F0BB73F77}" type="datetimeFigureOut">
              <a:rPr lang="en-CA" smtClean="0"/>
              <a:pPr/>
              <a:t>2017-12-18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8E0-6866-4896-9C99-E489CEB05AF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490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E1A7-DA13-404B-B26F-E07F0BB73F77}" type="datetimeFigureOut">
              <a:rPr lang="en-CA" smtClean="0"/>
              <a:pPr/>
              <a:t>2017-12-18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8E0-6866-4896-9C99-E489CEB05AF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67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E1A7-DA13-404B-B26F-E07F0BB73F77}" type="datetimeFigureOut">
              <a:rPr lang="en-CA" smtClean="0"/>
              <a:pPr/>
              <a:t>2017-12-18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8E0-6866-4896-9C99-E489CEB05AF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195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E1A7-DA13-404B-B26F-E07F0BB73F77}" type="datetimeFigureOut">
              <a:rPr lang="en-CA" smtClean="0"/>
              <a:pPr/>
              <a:t>2017-12-18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8E0-6866-4896-9C99-E489CEB05AF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310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E1A7-DA13-404B-B26F-E07F0BB73F77}" type="datetimeFigureOut">
              <a:rPr lang="en-CA" smtClean="0"/>
              <a:pPr/>
              <a:t>2017-12-18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8E0-6866-4896-9C99-E489CEB05AF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2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E1A7-DA13-404B-B26F-E07F0BB73F77}" type="datetimeFigureOut">
              <a:rPr lang="en-CA" smtClean="0"/>
              <a:pPr/>
              <a:t>2017-12-18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8E0-6866-4896-9C99-E489CEB05AF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952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E1A7-DA13-404B-B26F-E07F0BB73F77}" type="datetimeFigureOut">
              <a:rPr lang="en-CA" smtClean="0"/>
              <a:pPr/>
              <a:t>2017-12-18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8E0-6866-4896-9C99-E489CEB05AF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13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E1A7-DA13-404B-B26F-E07F0BB73F77}" type="datetimeFigureOut">
              <a:rPr lang="en-CA" smtClean="0"/>
              <a:pPr/>
              <a:t>2017-12-18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8E0-6866-4896-9C99-E489CEB05AF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283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4E1A7-DA13-404B-B26F-E07F0BB73F77}" type="datetimeFigureOut">
              <a:rPr lang="en-CA" smtClean="0"/>
              <a:pPr/>
              <a:t>2017-12-18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C88E0-6866-4896-9C99-E489CEB05AF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794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emf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8.xml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2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5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5.xml"/><Relationship Id="rId10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6.xml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856984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Functional maps: </a:t>
            </a:r>
            <a:r>
              <a:rPr lang="en-CA" dirty="0" smtClean="0"/>
              <a:t> A Flexible Representation of Maps Between Shapes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6215082"/>
            <a:ext cx="3786214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SIGGRAPH 2012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43000" y="5301208"/>
            <a:ext cx="6629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600" dirty="0" err="1"/>
              <a:t>Maks</a:t>
            </a:r>
            <a:r>
              <a:rPr lang="en-US" sz="2600" dirty="0"/>
              <a:t> </a:t>
            </a:r>
            <a:r>
              <a:rPr lang="en-US" sz="2600" dirty="0" smtClean="0"/>
              <a:t>Ovsjanikov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  </a:t>
            </a:r>
            <a:r>
              <a:rPr lang="en-US" sz="2600" dirty="0" err="1" smtClean="0"/>
              <a:t>Mirela</a:t>
            </a:r>
            <a:r>
              <a:rPr lang="en-US" sz="2600" dirty="0" smtClean="0"/>
              <a:t> Ben-Chen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 Justin Solomon</a:t>
            </a:r>
            <a:r>
              <a:rPr lang="en-US" sz="2600" baseline="30000" dirty="0" smtClean="0"/>
              <a:t>2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600" dirty="0" smtClean="0"/>
              <a:t> </a:t>
            </a:r>
            <a:r>
              <a:rPr lang="en-US" sz="2600" dirty="0"/>
              <a:t>Adrian </a:t>
            </a:r>
            <a:r>
              <a:rPr lang="en-US" sz="2600" dirty="0" smtClean="0"/>
              <a:t>Butscher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 Leonidas Guibas</a:t>
            </a:r>
            <a:r>
              <a:rPr lang="en-US" sz="2600" baseline="30000" dirty="0" smtClean="0"/>
              <a:t>2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300" baseline="30000" dirty="0" smtClean="0"/>
              <a:t>1</a:t>
            </a:r>
            <a:r>
              <a:rPr lang="en-US" sz="2300" dirty="0" smtClean="0"/>
              <a:t>LIX, </a:t>
            </a:r>
            <a:r>
              <a:rPr lang="en-US" sz="2300" dirty="0" err="1" smtClean="0"/>
              <a:t>Ecole</a:t>
            </a:r>
            <a:r>
              <a:rPr lang="en-US" sz="2300" dirty="0" smtClean="0"/>
              <a:t> </a:t>
            </a:r>
            <a:r>
              <a:rPr lang="en-US" sz="2300" dirty="0" err="1" smtClean="0"/>
              <a:t>Polytechnique</a:t>
            </a:r>
            <a:r>
              <a:rPr lang="en-US" sz="2300" dirty="0" smtClean="0"/>
              <a:t>   </a:t>
            </a:r>
            <a:r>
              <a:rPr lang="en-US" sz="2300" baseline="30000" dirty="0" smtClean="0"/>
              <a:t>2</a:t>
            </a:r>
            <a:r>
              <a:rPr lang="en-US" sz="2300" dirty="0" smtClean="0"/>
              <a:t>Stanford University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916832"/>
            <a:ext cx="6696744" cy="32369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3504" y="6213600"/>
            <a:ext cx="3106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Presenter </a:t>
            </a:r>
            <a:r>
              <a:rPr lang="en-US" altLang="zh-CN" sz="2400" b="1" dirty="0" err="1" smtClean="0"/>
              <a:t>Yunhai</a:t>
            </a:r>
            <a:r>
              <a:rPr lang="en-US" altLang="zh-CN" sz="2400" dirty="0" err="1" smtClean="0"/>
              <a:t>@VCC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844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map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 </a:t>
            </a:r>
            <a:r>
              <a:rPr lang="en-US" dirty="0" smtClean="0"/>
              <a:t>and</a:t>
            </a:r>
            <a:r>
              <a:rPr lang="en-US" i="1" dirty="0" smtClean="0"/>
              <a:t> N </a:t>
            </a:r>
            <a:r>
              <a:rPr lang="en-US" dirty="0" smtClean="0"/>
              <a:t>have sets of basis functions</a:t>
            </a:r>
            <a:r>
              <a:rPr lang="zh-TW" altLang="en-US" dirty="0"/>
              <a:t> </a:t>
            </a:r>
            <a:r>
              <a:rPr lang="zh-TW" altLang="en-US" sz="2800" dirty="0" smtClean="0"/>
              <a:t>（基函数）</a:t>
            </a:r>
            <a:endParaRPr lang="en-US" sz="2800" dirty="0" smtClean="0"/>
          </a:p>
          <a:p>
            <a:pPr>
              <a:buNone/>
            </a:pPr>
            <a:r>
              <a:rPr lang="en-US" i="1" dirty="0" smtClean="0"/>
              <a:t>   Then,                      and  </a:t>
            </a:r>
          </a:p>
          <a:p>
            <a:r>
              <a:rPr lang="en-US" dirty="0" smtClean="0"/>
              <a:t>So, we can write</a:t>
            </a:r>
            <a:r>
              <a:rPr lang="en-US" i="1" dirty="0" smtClean="0"/>
              <a:t> T</a:t>
            </a:r>
            <a:r>
              <a:rPr lang="en-US" i="1" baseline="-25000" dirty="0" smtClean="0"/>
              <a:t>F </a:t>
            </a:r>
            <a:r>
              <a:rPr lang="en-US" i="1" dirty="0" smtClean="0"/>
              <a:t>in terms of the bases</a:t>
            </a:r>
            <a:endParaRPr lang="en-US" i="1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60630" y="4173862"/>
            <a:ext cx="4166755" cy="690995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51720" y="2348880"/>
            <a:ext cx="1440180" cy="291465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503183" y="5041608"/>
            <a:ext cx="4256809" cy="523009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44008" y="2348880"/>
            <a:ext cx="1419225" cy="32575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989084" y="5721046"/>
            <a:ext cx="1285009" cy="244186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967696" y="6093296"/>
            <a:ext cx="1327785" cy="255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8224" y="589776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dirty="0" smtClean="0"/>
              <a:t> is then like a change of basis matrix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36866" y="3471134"/>
            <a:ext cx="2414281" cy="624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14828" y="5987072"/>
            <a:ext cx="336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用基变更矩阵</a:t>
            </a:r>
            <a:r>
              <a:rPr lang="en-US" altLang="zh-CN" sz="2400" dirty="0" smtClean="0"/>
              <a:t>C</a:t>
            </a:r>
            <a:r>
              <a:rPr lang="zh-CN" altLang="en-US" sz="2400" dirty="0" smtClean="0"/>
              <a:t>来表达</a:t>
            </a:r>
            <a:r>
              <a:rPr lang="en-US" altLang="zh-CN" sz="2400" dirty="0"/>
              <a:t>T</a:t>
            </a:r>
            <a:r>
              <a:rPr lang="en-US" altLang="zh-CN" sz="2400" baseline="-25000" dirty="0"/>
              <a:t>F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5692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map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Generalized linear functional mapping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56522" y="2420888"/>
            <a:ext cx="3737610" cy="779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functional maps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60"/>
            <a:ext cx="3744416" cy="54678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20293"/>
            <a:ext cx="3096344" cy="2672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386104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Laplace-Beltrami </a:t>
            </a:r>
            <a:r>
              <a:rPr lang="en-US" dirty="0" err="1" smtClean="0"/>
              <a:t>eigenfunctions</a:t>
            </a:r>
            <a:endParaRPr lang="en-US" dirty="0" smtClean="0"/>
          </a:p>
          <a:p>
            <a:r>
              <a:rPr lang="en-US" dirty="0" smtClean="0"/>
              <a:t>Linear functional mapping is a 20x20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functional maps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38176"/>
            <a:ext cx="3744416" cy="532904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20293"/>
            <a:ext cx="3096344" cy="26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Properties: choice of basis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basis</a:t>
            </a:r>
          </a:p>
          <a:p>
            <a:pPr lvl="1"/>
            <a:r>
              <a:rPr lang="en-US" dirty="0" smtClean="0"/>
              <a:t>Indicator functions </a:t>
            </a:r>
            <a:r>
              <a:rPr lang="en-US" dirty="0" smtClean="0">
                <a:sym typeface="Wingdings 3"/>
              </a:rPr>
              <a:t> </a:t>
            </a:r>
            <a:r>
              <a:rPr lang="en-US" dirty="0" smtClean="0"/>
              <a:t>Permutation matrix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Reduce representation complexity </a:t>
            </a:r>
          </a:p>
          <a:p>
            <a:pPr lvl="1"/>
            <a:r>
              <a:rPr lang="en-US" dirty="0" smtClean="0"/>
              <a:t>Better suited for continuous mappings</a:t>
            </a:r>
            <a:endParaRPr lang="en-CA" dirty="0" smtClean="0"/>
          </a:p>
          <a:p>
            <a:r>
              <a:rPr lang="en-US" dirty="0" smtClean="0"/>
              <a:t>Choose based on </a:t>
            </a:r>
            <a:r>
              <a:rPr lang="en-US" i="1" dirty="0" smtClean="0"/>
              <a:t>compactness</a:t>
            </a:r>
            <a:r>
              <a:rPr lang="en-US" dirty="0" smtClean="0"/>
              <a:t> and </a:t>
            </a:r>
            <a:r>
              <a:rPr lang="en-US" i="1" dirty="0" smtClean="0"/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18817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Properties: choice of basis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Compactness: most natural functions should be well approximated by a few basis elements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Stability: the space of functions spanned by all linear combinations of basis must be stable under small shape deformations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99791" y="2852935"/>
            <a:ext cx="3630930" cy="72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Properties: choice of basis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Laplace-Beltrami </a:t>
            </a:r>
            <a:r>
              <a:rPr lang="en-US" dirty="0" err="1" smtClean="0"/>
              <a:t>eigenfunctions</a:t>
            </a:r>
            <a:r>
              <a:rPr lang="en-US" dirty="0" smtClean="0"/>
              <a:t> as the basis</a:t>
            </a:r>
          </a:p>
          <a:p>
            <a:endParaRPr lang="en-US" dirty="0" smtClean="0"/>
          </a:p>
          <a:p>
            <a:r>
              <a:rPr lang="en-US" dirty="0" smtClean="0"/>
              <a:t>Although individual </a:t>
            </a:r>
            <a:r>
              <a:rPr lang="en-US" dirty="0" err="1" smtClean="0"/>
              <a:t>eigenfunctions</a:t>
            </a:r>
            <a:r>
              <a:rPr lang="en-US" dirty="0" smtClean="0"/>
              <a:t> are unstable, space of functions spanned is “stable” </a:t>
            </a:r>
          </a:p>
        </p:txBody>
      </p:sp>
    </p:spTree>
    <p:extLst>
      <p:ext uri="{BB962C8B-B14F-4D97-AF65-F5344CB8AC3E}">
        <p14:creationId xmlns:p14="http://schemas.microsoft.com/office/powerpoint/2010/main" val="14514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Laplace-Beltrami </a:t>
            </a:r>
            <a:r>
              <a:rPr lang="en-US" dirty="0" err="1" smtClean="0"/>
              <a:t>Eigenfunctions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Laplace-Beltrami operator is the divergence of the gradient</a:t>
            </a:r>
            <a:r>
              <a:rPr lang="zh-CN" altLang="en-US" sz="2800" dirty="0" smtClean="0"/>
              <a:t> </a:t>
            </a:r>
            <a:r>
              <a:rPr lang="zh-CN" altLang="en-US" sz="2400" dirty="0" smtClean="0"/>
              <a:t>（梯度的散度）</a:t>
            </a:r>
            <a:endParaRPr lang="en-US" altLang="zh-CN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800" dirty="0" smtClean="0"/>
              <a:t>The Laplacian Eigenvalue problem: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Discrete Laplace-Beltrami operator: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8160" y="1212964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拉普拉斯</a:t>
            </a:r>
            <a:r>
              <a:rPr lang="en-US" altLang="zh-CN" sz="2400" dirty="0"/>
              <a:t>-</a:t>
            </a:r>
            <a:r>
              <a:rPr lang="zh-CN" altLang="en-US" sz="2400" dirty="0"/>
              <a:t>贝尔特拉米 基函数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0" y="2641848"/>
            <a:ext cx="22225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500" y="4017149"/>
            <a:ext cx="1397000" cy="520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7584" y="4415398"/>
            <a:ext cx="5844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Results in an orthonormal </a:t>
            </a:r>
            <a:r>
              <a:rPr lang="en-US" sz="2800" dirty="0" err="1" smtClean="0"/>
              <a:t>eigensystem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561" y="5426581"/>
            <a:ext cx="44958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Properties: choice of basis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9144000" cy="257350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Compare two </a:t>
            </a:r>
            <a:r>
              <a:rPr lang="en-US" dirty="0" err="1" smtClean="0"/>
              <a:t>discretizations</a:t>
            </a:r>
            <a:r>
              <a:rPr lang="en-US" dirty="0" smtClean="0"/>
              <a:t> of the Laplace-Beltrami operator [Meyer et al. 2002]</a:t>
            </a:r>
          </a:p>
          <a:p>
            <a:pPr lvl="1"/>
            <a:r>
              <a:rPr lang="en-US" dirty="0" smtClean="0"/>
              <a:t>With and without area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Properties: choice of basis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5904656" cy="4832131"/>
          </a:xfrm>
        </p:spPr>
      </p:pic>
      <p:sp>
        <p:nvSpPr>
          <p:cNvPr id="6" name="TextBox 5"/>
          <p:cNvSpPr txBox="1"/>
          <p:nvPr/>
        </p:nvSpPr>
        <p:spPr>
          <a:xfrm>
            <a:off x="899592" y="6156012"/>
            <a:ext cx="21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Meshes: 27.8K points</a:t>
            </a: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835696" y="1700808"/>
            <a:ext cx="0" cy="36004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35696" y="170080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quality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1412776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a 40x40 matrix, we have 17 times memory savings over a permutation of size 27.8K</a:t>
            </a: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25" y="2737822"/>
            <a:ext cx="1248424" cy="11797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1" y="3917562"/>
            <a:ext cx="662594" cy="1482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90" y="4213398"/>
            <a:ext cx="856524" cy="10625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33" y="5507258"/>
            <a:ext cx="666634" cy="10504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00" y="5301208"/>
            <a:ext cx="1276705" cy="14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 matching </a:t>
            </a:r>
            <a:r>
              <a:rPr lang="ja-JP" altLang="en-US" dirty="0" smtClean="0"/>
              <a:t>形状匹配</a:t>
            </a:r>
            <a:endParaRPr lang="en-US" dirty="0" smtClean="0"/>
          </a:p>
          <a:p>
            <a:r>
              <a:rPr lang="en-US" dirty="0" smtClean="0"/>
              <a:t>Rigid (rotation + translation)</a:t>
            </a:r>
          </a:p>
          <a:p>
            <a:r>
              <a:rPr lang="en-US" dirty="0" smtClean="0"/>
              <a:t>Non-rigid (pairings of points or regions)</a:t>
            </a:r>
          </a:p>
          <a:p>
            <a:pPr marL="457200" lvl="1" indent="0">
              <a:buNone/>
            </a:pPr>
            <a:r>
              <a:rPr lang="en-US" dirty="0" smtClean="0">
                <a:sym typeface="Wingdings 3"/>
              </a:rPr>
              <a:t> Correspondence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78386"/>
            <a:ext cx="3168352" cy="2734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59" y="4045970"/>
            <a:ext cx="2934769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Properties: choice of basis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7154339" cy="3989040"/>
          </a:xfrm>
        </p:spPr>
      </p:pic>
      <p:sp>
        <p:nvSpPr>
          <p:cNvPr id="5" name="TextBox 4"/>
          <p:cNvSpPr txBox="1"/>
          <p:nvPr/>
        </p:nvSpPr>
        <p:spPr>
          <a:xfrm>
            <a:off x="1495455" y="6089445"/>
            <a:ext cx="481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Plus: near-isometric maps induce sparse matrices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00" y="1321544"/>
            <a:ext cx="1620549" cy="1531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96" y="3179530"/>
            <a:ext cx="1005757" cy="1584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44" y="4914870"/>
            <a:ext cx="1657260" cy="18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Properties: continuity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Naturally handles map continuity</a:t>
            </a:r>
          </a:p>
          <a:p>
            <a:r>
              <a:rPr lang="en-US" dirty="0" smtClean="0"/>
              <a:t>Three types of continuity:</a:t>
            </a:r>
          </a:p>
          <a:p>
            <a:pPr lvl="1"/>
            <a:r>
              <a:rPr lang="en-US" dirty="0" smtClean="0"/>
              <a:t>Changes of the input function</a:t>
            </a:r>
          </a:p>
          <a:p>
            <a:pPr marL="457200" lvl="1" indent="0">
              <a:buNone/>
            </a:pPr>
            <a:r>
              <a:rPr lang="en-US" dirty="0" smtClean="0"/>
              <a:t>Image varies continuously under changes of </a:t>
            </a:r>
            <a:r>
              <a:rPr lang="en-US" b="1" dirty="0" smtClean="0"/>
              <a:t>a</a:t>
            </a:r>
            <a:endParaRPr lang="en-US" dirty="0"/>
          </a:p>
          <a:p>
            <a:pPr lvl="1"/>
            <a:r>
              <a:rPr lang="en-US" dirty="0" smtClean="0"/>
              <a:t>Image function</a:t>
            </a:r>
          </a:p>
          <a:p>
            <a:pPr marL="457200" lvl="1" indent="0">
              <a:buNone/>
            </a:pPr>
            <a:r>
              <a:rPr lang="en-US" dirty="0" smtClean="0"/>
              <a:t>Laplace-Beltrami is well-suited for </a:t>
            </a:r>
            <a:r>
              <a:rPr lang="en-US" i="1" dirty="0" smtClean="0"/>
              <a:t>smooth</a:t>
            </a:r>
            <a:r>
              <a:rPr lang="en-US" dirty="0" smtClean="0"/>
              <a:t> functions</a:t>
            </a:r>
          </a:p>
          <a:p>
            <a:pPr marL="457200" lvl="1" indent="0">
              <a:buNone/>
            </a:pPr>
            <a:r>
              <a:rPr lang="en-US" dirty="0" smtClean="0"/>
              <a:t>                        is smooth</a:t>
            </a:r>
            <a:endParaRPr lang="en-US" dirty="0"/>
          </a:p>
          <a:p>
            <a:pPr lvl="1"/>
            <a:r>
              <a:rPr lang="en-US" dirty="0" smtClean="0"/>
              <a:t>Representation</a:t>
            </a:r>
          </a:p>
          <a:p>
            <a:pPr lvl="2"/>
            <a:r>
              <a:rPr lang="en-US" dirty="0" smtClean="0"/>
              <a:t>Any matrix C is a functional mapping</a:t>
            </a:r>
            <a:endParaRPr lang="en-CA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940152" y="2737054"/>
            <a:ext cx="1339215" cy="255270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43608" y="4653136"/>
            <a:ext cx="169545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Properties: continuity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74351"/>
            <a:ext cx="7768195" cy="230425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89040"/>
            <a:ext cx="5688632" cy="2486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421" y="6275737"/>
            <a:ext cx="764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Mapping obtained using an interpolation between two maps: C = </a:t>
            </a:r>
            <a:r>
              <a:rPr lang="en-US" dirty="0" smtClean="0">
                <a:sym typeface="Symbol"/>
              </a:rPr>
              <a:t>C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+ (1- )C</a:t>
            </a:r>
            <a:r>
              <a:rPr lang="en-US" baseline="-25000" dirty="0" smtClean="0">
                <a:sym typeface="Symbol"/>
              </a:rPr>
              <a:t>2</a:t>
            </a:r>
            <a:endParaRPr lang="en-CA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1" y="3838654"/>
            <a:ext cx="2095387" cy="24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Properties: linearity of constraints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35" y="1739752"/>
            <a:ext cx="8229600" cy="4525963"/>
          </a:xfrm>
        </p:spPr>
        <p:txBody>
          <a:bodyPr/>
          <a:lstStyle/>
          <a:p>
            <a:r>
              <a:rPr lang="en-US" dirty="0" smtClean="0"/>
              <a:t>Descriptor preservation, e.g., f(x) = </a:t>
            </a:r>
            <a:r>
              <a:rPr lang="en-US" dirty="0" smtClean="0">
                <a:sym typeface="Symbol"/>
              </a:rPr>
              <a:t>(x)</a:t>
            </a:r>
            <a:endParaRPr lang="en-US" dirty="0" smtClean="0"/>
          </a:p>
          <a:p>
            <a:pPr lvl="1"/>
            <a:r>
              <a:rPr lang="en-US" dirty="0" smtClean="0"/>
              <a:t>Function pres. implies approximate </a:t>
            </a:r>
            <a:r>
              <a:rPr lang="en-US" dirty="0" err="1" smtClean="0"/>
              <a:t>desc</a:t>
            </a:r>
            <a:r>
              <a:rPr lang="en-US" dirty="0" smtClean="0"/>
              <a:t>. pres.</a:t>
            </a:r>
          </a:p>
          <a:p>
            <a:r>
              <a:rPr lang="en-US" dirty="0" smtClean="0"/>
              <a:t>Landmark point correspondences</a:t>
            </a:r>
          </a:p>
          <a:p>
            <a:pPr lvl="1"/>
            <a:r>
              <a:rPr lang="en-US" dirty="0" smtClean="0"/>
              <a:t>Use f(x) that is distance function to the landmark</a:t>
            </a:r>
          </a:p>
          <a:p>
            <a:r>
              <a:rPr lang="en-US" dirty="0" smtClean="0"/>
              <a:t>Segment correspondences</a:t>
            </a:r>
          </a:p>
          <a:p>
            <a:pPr lvl="1"/>
            <a:r>
              <a:rPr lang="en-US" dirty="0" smtClean="0"/>
              <a:t>Also distance functions or indicator functions</a:t>
            </a:r>
          </a:p>
          <a:p>
            <a:pPr lvl="1"/>
            <a:endParaRPr lang="en-US" dirty="0" smtClean="0"/>
          </a:p>
          <a:p>
            <a:endParaRPr lang="en-CA" b="1" dirty="0"/>
          </a:p>
        </p:txBody>
      </p:sp>
      <p:sp>
        <p:nvSpPr>
          <p:cNvPr id="4" name="Rectangle 3"/>
          <p:cNvSpPr/>
          <p:nvPr/>
        </p:nvSpPr>
        <p:spPr>
          <a:xfrm>
            <a:off x="485635" y="1278087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在</a:t>
            </a:r>
            <a:r>
              <a:rPr lang="en-US" altLang="zh-CN" sz="2400" dirty="0"/>
              <a:t>functional</a:t>
            </a:r>
            <a:r>
              <a:rPr lang="zh-CN" altLang="en-US" sz="2400" dirty="0"/>
              <a:t> 空间里，许多</a:t>
            </a:r>
            <a:r>
              <a:rPr lang="zh-CN" altLang="en-US" sz="2400" dirty="0" smtClean="0"/>
              <a:t>形状匹配的</a:t>
            </a:r>
            <a:r>
              <a:rPr lang="zh-CN" altLang="en-US" sz="2400" dirty="0"/>
              <a:t>约束是</a:t>
            </a:r>
            <a:r>
              <a:rPr lang="zh-CN" altLang="en-US" sz="2400" b="1" dirty="0"/>
              <a:t>线性</a:t>
            </a:r>
            <a:r>
              <a:rPr lang="zh-CN" altLang="en-US" sz="2400" dirty="0"/>
              <a:t>的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489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Properties: operator </a:t>
            </a:r>
            <a:r>
              <a:rPr lang="en-US" dirty="0" err="1" smtClean="0"/>
              <a:t>commutativity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.r.t. linear operators on the shapes</a:t>
            </a:r>
          </a:p>
          <a:p>
            <a:pPr lvl="1"/>
            <a:r>
              <a:rPr lang="en-CA" dirty="0" smtClean="0"/>
              <a:t>E.g., symmetry</a:t>
            </a:r>
          </a:p>
          <a:p>
            <a:r>
              <a:rPr lang="en-US" dirty="0" smtClean="0"/>
              <a:t>An example</a:t>
            </a:r>
          </a:p>
          <a:p>
            <a:pPr lvl="1"/>
            <a:r>
              <a:rPr lang="en-CA" dirty="0" smtClean="0"/>
              <a:t>C is a map between a man and a woman</a:t>
            </a:r>
          </a:p>
          <a:p>
            <a:pPr lvl="1"/>
            <a:r>
              <a:rPr lang="en-CA" dirty="0" smtClean="0"/>
              <a:t>R</a:t>
            </a:r>
            <a:r>
              <a:rPr lang="en-CA" i="1" baseline="-25000" dirty="0" smtClean="0"/>
              <a:t>F</a:t>
            </a:r>
            <a:r>
              <a:rPr lang="en-CA" dirty="0" smtClean="0"/>
              <a:t> </a:t>
            </a:r>
            <a:r>
              <a:rPr lang="en-US" dirty="0" smtClean="0"/>
              <a:t>,</a:t>
            </a:r>
            <a:r>
              <a:rPr lang="en-CA" dirty="0" smtClean="0"/>
              <a:t>S</a:t>
            </a:r>
            <a:r>
              <a:rPr lang="en-CA" i="1" baseline="-25000" dirty="0" smtClean="0"/>
              <a:t>F </a:t>
            </a:r>
            <a:r>
              <a:rPr lang="en-CA" dirty="0" smtClean="0"/>
              <a:t>is the map the left hand to right hand on the woman and man, respectively</a:t>
            </a:r>
          </a:p>
          <a:p>
            <a:pPr lvl="1"/>
            <a:r>
              <a:rPr lang="en-CA" dirty="0" smtClean="0"/>
              <a:t>Man -&gt;Woman, Woman left-&gt;Woman right  Man left -&gt; Woman right</a:t>
            </a:r>
          </a:p>
          <a:p>
            <a:pPr lvl="1"/>
            <a:r>
              <a:rPr lang="en-CA" dirty="0" smtClean="0"/>
              <a:t>Man left -&gt; Man Right Man -&gt; Woman Man Left -&gt; Woman Right</a:t>
            </a:r>
          </a:p>
          <a:p>
            <a:pPr lvl="2">
              <a:buNone/>
            </a:pPr>
            <a:endParaRPr lang="en-CA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398281"/>
            <a:ext cx="2214578" cy="38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898611"/>
            <a:ext cx="759979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5684429"/>
            <a:ext cx="9197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27584" y="1186805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算子</a:t>
            </a:r>
            <a:r>
              <a:rPr lang="zh-CN" altLang="en-US" sz="2400" dirty="0" smtClean="0"/>
              <a:t>的交换 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955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Properties: regularization constraints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every matrix C is a point-to-point map</a:t>
            </a:r>
          </a:p>
          <a:p>
            <a:r>
              <a:rPr lang="en-US" dirty="0" smtClean="0"/>
              <a:t>It is most meaningful to consider orthonormal or nearly-orthonormal functional matrices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3429000"/>
            <a:ext cx="7391400" cy="3086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1230868"/>
            <a:ext cx="2879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矩阵</a:t>
            </a:r>
            <a:r>
              <a:rPr lang="en-US" altLang="zh-CN" sz="2400" dirty="0"/>
              <a:t>C</a:t>
            </a:r>
            <a:r>
              <a:rPr lang="zh-CN" altLang="en-US" sz="2400" dirty="0"/>
              <a:t>的 归一化约束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84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inversion and composition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en-US" dirty="0" smtClean="0"/>
              <a:t>Finding an inverse of a map that is not a </a:t>
            </a:r>
            <a:r>
              <a:rPr lang="en-US" dirty="0" err="1" smtClean="0"/>
              <a:t>bijection</a:t>
            </a:r>
            <a:r>
              <a:rPr lang="en-US" dirty="0" smtClean="0"/>
              <a:t> can be challenging</a:t>
            </a:r>
          </a:p>
          <a:p>
            <a:r>
              <a:rPr lang="en-US" dirty="0" smtClean="0"/>
              <a:t>In the functional case, an inverse is given simply by the inverse of the matrix C</a:t>
            </a:r>
          </a:p>
          <a:p>
            <a:r>
              <a:rPr lang="en-US" dirty="0" smtClean="0"/>
              <a:t>A good approximation is the transpose of C</a:t>
            </a:r>
          </a:p>
          <a:p>
            <a:endParaRPr lang="en-US" dirty="0"/>
          </a:p>
          <a:p>
            <a:r>
              <a:rPr lang="en-US" dirty="0" smtClean="0"/>
              <a:t>Composition becomes matrix multiplication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99592" y="123128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映射的反演与合成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43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map inference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 a large system of equations</a:t>
            </a:r>
          </a:p>
          <a:p>
            <a:r>
              <a:rPr lang="en-US" dirty="0" smtClean="0"/>
              <a:t>Each equation is one constraint</a:t>
            </a:r>
          </a:p>
          <a:p>
            <a:r>
              <a:rPr lang="en-US" dirty="0" smtClean="0"/>
              <a:t>Constraint for function preservation</a:t>
            </a:r>
          </a:p>
          <a:p>
            <a:r>
              <a:rPr lang="en-US" dirty="0" smtClean="0"/>
              <a:t>Find the matrix C that satisfies the constraints</a:t>
            </a:r>
          </a:p>
          <a:p>
            <a:r>
              <a:rPr lang="en-US" dirty="0" smtClean="0"/>
              <a:t>In </a:t>
            </a:r>
            <a:r>
              <a:rPr lang="en-US" dirty="0"/>
              <a:t>fact, we will need many constraints to obtain C in a least-squares </a:t>
            </a:r>
            <a:r>
              <a:rPr lang="en-US" dirty="0" smtClean="0"/>
              <a:t>sense</a:t>
            </a:r>
          </a:p>
          <a:p>
            <a:r>
              <a:rPr lang="en-US" dirty="0" smtClean="0"/>
              <a:t>Thus, we need candidate point-to-point or segment-to-segment correspondences</a:t>
            </a:r>
            <a:endParaRPr lang="en-US" dirty="0"/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61144" y="1230868"/>
            <a:ext cx="5043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学习两个</a:t>
            </a:r>
            <a:r>
              <a:rPr lang="en-US" altLang="zh-CN" sz="2400" dirty="0" smtClean="0"/>
              <a:t>shape</a:t>
            </a:r>
            <a:r>
              <a:rPr lang="zh-CN" altLang="en-US" sz="2400" dirty="0" smtClean="0"/>
              <a:t>之间的</a:t>
            </a:r>
            <a:r>
              <a:rPr lang="en-US" altLang="zh-CN" sz="2400" dirty="0" smtClean="0"/>
              <a:t>Functional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28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refinement and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533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Refine C and convert to a point-to-point map</a:t>
            </a:r>
          </a:p>
          <a:p>
            <a:endParaRPr lang="en-US" dirty="0"/>
          </a:p>
          <a:p>
            <a:r>
              <a:rPr lang="en-US" dirty="0" smtClean="0"/>
              <a:t>For each point x is the source embedding</a:t>
            </a:r>
          </a:p>
          <a:p>
            <a:r>
              <a:rPr lang="en-US" dirty="0" smtClean="0"/>
              <a:t>Find closest point x’ in the target embedding</a:t>
            </a:r>
          </a:p>
          <a:p>
            <a:r>
              <a:rPr lang="en-US" dirty="0" smtClean="0"/>
              <a:t>Find the optimal C by minimizing </a:t>
            </a:r>
            <a:r>
              <a:rPr lang="en-US" dirty="0" smtClean="0">
                <a:sym typeface="Symbol"/>
              </a:rPr>
              <a:t></a:t>
            </a:r>
            <a:r>
              <a:rPr lang="en-US" dirty="0" smtClean="0"/>
              <a:t>|</a:t>
            </a:r>
            <a:r>
              <a:rPr lang="en-US" dirty="0" err="1" smtClean="0"/>
              <a:t>Cx</a:t>
            </a:r>
            <a:r>
              <a:rPr lang="en-US" dirty="0" smtClean="0"/>
              <a:t> – x’|</a:t>
            </a:r>
          </a:p>
          <a:p>
            <a:r>
              <a:rPr lang="en-US" dirty="0" smtClean="0"/>
              <a:t>Iterate this procedure</a:t>
            </a:r>
          </a:p>
          <a:p>
            <a:endParaRPr lang="en-US" dirty="0"/>
          </a:p>
          <a:p>
            <a:r>
              <a:rPr lang="en-US" dirty="0" smtClean="0"/>
              <a:t>Similar to spectral matching [Jain et al. 2007]</a:t>
            </a:r>
          </a:p>
          <a:p>
            <a:r>
              <a:rPr lang="en-US" dirty="0" smtClean="0"/>
              <a:t>Differences</a:t>
            </a:r>
          </a:p>
          <a:p>
            <a:pPr lvl="1"/>
            <a:r>
              <a:rPr lang="en-US" dirty="0" smtClean="0"/>
              <a:t>Good initial estimate C</a:t>
            </a:r>
          </a:p>
          <a:p>
            <a:pPr lvl="1"/>
            <a:r>
              <a:rPr lang="en-US" dirty="0" smtClean="0"/>
              <a:t>“Mixing” across eigenvectors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1230868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矩阵</a:t>
            </a:r>
            <a:r>
              <a:rPr lang="en-US" altLang="zh-CN" sz="2400" dirty="0"/>
              <a:t>C </a:t>
            </a:r>
            <a:r>
              <a:rPr lang="zh-CN" altLang="en-US" sz="2400" dirty="0" smtClean="0"/>
              <a:t>的优化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shape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Laplace-Beltrami </a:t>
            </a:r>
            <a:r>
              <a:rPr lang="en-US" dirty="0" err="1" smtClean="0"/>
              <a:t>eigenfunctions</a:t>
            </a:r>
            <a:endParaRPr lang="en-US" dirty="0" smtClean="0"/>
          </a:p>
          <a:p>
            <a:r>
              <a:rPr lang="en-US" dirty="0" smtClean="0"/>
              <a:t>Compute shape descriptors (WKS)</a:t>
            </a:r>
          </a:p>
          <a:p>
            <a:r>
              <a:rPr lang="en-US" dirty="0" smtClean="0"/>
              <a:t>Compute segment correspondences</a:t>
            </a:r>
          </a:p>
          <a:p>
            <a:r>
              <a:rPr lang="en-US" dirty="0" smtClean="0"/>
              <a:t>Add constraints into a linear system and solve</a:t>
            </a:r>
          </a:p>
          <a:p>
            <a:r>
              <a:rPr lang="en-US" dirty="0" smtClean="0"/>
              <a:t>Refine the solution </a:t>
            </a:r>
            <a:r>
              <a:rPr lang="en-US" i="1" dirty="0" smtClean="0"/>
              <a:t>C</a:t>
            </a:r>
          </a:p>
          <a:p>
            <a:r>
              <a:rPr lang="en-US" dirty="0" smtClean="0"/>
              <a:t>Obtain point-to-point correspondences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123086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形状匹配算法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space of correspondences is exponential</a:t>
            </a:r>
          </a:p>
          <a:p>
            <a:r>
              <a:rPr lang="en-US" dirty="0" smtClean="0"/>
              <a:t>Isometric matching: still a QAP (NP-hard)</a:t>
            </a:r>
            <a:endParaRPr lang="en-CA" dirty="0" smtClean="0"/>
          </a:p>
          <a:p>
            <a:r>
              <a:rPr lang="en-US" dirty="0" smtClean="0"/>
              <a:t>No map continuity or global consistency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78386"/>
            <a:ext cx="3168352" cy="2734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59" y="4045970"/>
            <a:ext cx="2934769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shape matching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8739"/>
            <a:ext cx="8229600" cy="346054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Applied on the benchmark of Kim et al. 2011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4368" y="6084004"/>
            <a:ext cx="386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of correspondences obtained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shape matching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72816"/>
            <a:ext cx="8932753" cy="3960440"/>
          </a:xfrm>
        </p:spPr>
      </p:pic>
      <p:sp>
        <p:nvSpPr>
          <p:cNvPr id="5" name="TextBox 4"/>
          <p:cNvSpPr txBox="1"/>
          <p:nvPr/>
        </p:nvSpPr>
        <p:spPr>
          <a:xfrm>
            <a:off x="2593670" y="6084004"/>
            <a:ext cx="395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Correspondence results on two datasets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map improvement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58" y="1340768"/>
            <a:ext cx="4758284" cy="4525963"/>
          </a:xfrm>
        </p:spPr>
      </p:pic>
      <p:sp>
        <p:nvSpPr>
          <p:cNvPr id="5" name="TextBox 4"/>
          <p:cNvSpPr txBox="1"/>
          <p:nvPr/>
        </p:nvSpPr>
        <p:spPr>
          <a:xfrm>
            <a:off x="3078771" y="6084004"/>
            <a:ext cx="298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shows location of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map improvement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54" y="1412776"/>
            <a:ext cx="5574292" cy="4525963"/>
          </a:xfrm>
        </p:spPr>
      </p:pic>
      <p:sp>
        <p:nvSpPr>
          <p:cNvPr id="5" name="TextBox 4"/>
          <p:cNvSpPr txBox="1"/>
          <p:nvPr/>
        </p:nvSpPr>
        <p:spPr>
          <a:xfrm>
            <a:off x="3078771" y="6084004"/>
            <a:ext cx="298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shows location of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map improvement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1139"/>
            <a:ext cx="8229600" cy="3990109"/>
          </a:xfrm>
        </p:spPr>
      </p:pic>
      <p:sp>
        <p:nvSpPr>
          <p:cNvPr id="5" name="TextBox 4"/>
          <p:cNvSpPr txBox="1"/>
          <p:nvPr/>
        </p:nvSpPr>
        <p:spPr>
          <a:xfrm>
            <a:off x="3104932" y="6084004"/>
            <a:ext cx="293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Evaluation on the benchmark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development based on functional maps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1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 difference operator V encodes how much f is distorted by 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2816225"/>
            <a:ext cx="53594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31083"/>
            <a:ext cx="8229600" cy="1143000"/>
          </a:xfrm>
        </p:spPr>
        <p:txBody>
          <a:bodyPr/>
          <a:lstStyle/>
          <a:p>
            <a:r>
              <a:rPr lang="en-US" dirty="0" smtClean="0"/>
              <a:t>Shape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17" y="476743"/>
            <a:ext cx="8229600" cy="4525963"/>
          </a:xfrm>
        </p:spPr>
        <p:txBody>
          <a:bodyPr/>
          <a:lstStyle/>
          <a:p>
            <a:r>
              <a:rPr lang="en-US" dirty="0" err="1" smtClean="0"/>
              <a:t>Exlores</a:t>
            </a:r>
            <a:r>
              <a:rPr lang="en-US" dirty="0" smtClean="0"/>
              <a:t> the variabilities in a shape collection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8584391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Consistent Shape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075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Cycle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consistency</a:t>
            </a:r>
            <a:r>
              <a:rPr lang="zh-CN" altLang="en-US" sz="2800" dirty="0" smtClean="0"/>
              <a:t>：</a:t>
            </a:r>
            <a:r>
              <a:rPr lang="en-US" sz="2800" dirty="0" smtClean="0"/>
              <a:t>any </a:t>
            </a:r>
            <a:r>
              <a:rPr lang="en-US" sz="2800" dirty="0"/>
              <a:t>composition of maps between two shapes should be independent of the path chosen in the network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" r="62994"/>
          <a:stretch/>
        </p:blipFill>
        <p:spPr>
          <a:xfrm>
            <a:off x="1331640" y="2636912"/>
            <a:ext cx="3383280" cy="3999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0252" r="1746"/>
          <a:stretch/>
        </p:blipFill>
        <p:spPr>
          <a:xfrm>
            <a:off x="5148064" y="2811952"/>
            <a:ext cx="2448272" cy="38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Consistent Shape Maps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9" y="1466850"/>
            <a:ext cx="8510373" cy="39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29544"/>
            <a:ext cx="6400707" cy="4190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2826" y="1933167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</a:t>
            </a:r>
            <a:r>
              <a:rPr lang="en-US" sz="2800" baseline="-25000" dirty="0" err="1" smtClean="0"/>
              <a:t>p</a:t>
            </a:r>
            <a:endParaRPr lang="en-CA" sz="28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880040" y="2564109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r>
              <a:rPr lang="en-US" sz="2800" baseline="-25000" dirty="0" smtClean="0">
                <a:sym typeface="Symbol"/>
              </a:rPr>
              <a:t>(p)</a:t>
            </a:r>
            <a:endParaRPr lang="en-CA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109346" y="5925924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</a:t>
            </a:r>
            <a:r>
              <a:rPr lang="en-US" sz="2800" baseline="-25000" dirty="0" err="1"/>
              <a:t>q</a:t>
            </a:r>
            <a:endParaRPr lang="en-CA" sz="28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690746" y="600212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r>
              <a:rPr lang="en-US" sz="2800" baseline="-25000" dirty="0" smtClean="0">
                <a:sym typeface="Symbol"/>
              </a:rPr>
              <a:t>(q)</a:t>
            </a:r>
            <a:endParaRPr lang="en-CA" sz="28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356746" y="3777679"/>
            <a:ext cx="122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dist</a:t>
            </a:r>
            <a:r>
              <a:rPr lang="en-US" sz="2400" dirty="0" smtClean="0"/>
              <a:t>(</a:t>
            </a:r>
            <a:r>
              <a:rPr lang="en-US" sz="2400" dirty="0" err="1" smtClean="0"/>
              <a:t>p,q</a:t>
            </a:r>
            <a:r>
              <a:rPr lang="en-US" sz="2400" dirty="0" smtClean="0"/>
              <a:t>)</a:t>
            </a:r>
            <a:endParaRPr lang="en-C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71334" y="3868524"/>
            <a:ext cx="2000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dist</a:t>
            </a:r>
            <a:r>
              <a:rPr lang="en-US" sz="2400" dirty="0" smtClean="0"/>
              <a:t>(</a:t>
            </a:r>
            <a:r>
              <a:rPr lang="en-US" sz="2400" dirty="0" smtClean="0">
                <a:sym typeface="Symbol"/>
              </a:rPr>
              <a:t>(</a:t>
            </a:r>
            <a:r>
              <a:rPr lang="en-US" sz="2400" dirty="0" smtClean="0"/>
              <a:t>p),</a:t>
            </a:r>
            <a:r>
              <a:rPr lang="en-US" sz="2400" dirty="0" smtClean="0">
                <a:sym typeface="Symbol"/>
              </a:rPr>
              <a:t> (</a:t>
            </a:r>
            <a:r>
              <a:rPr lang="en-US" sz="2400" dirty="0" smtClean="0"/>
              <a:t>q))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9284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Map Network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08" y="3717032"/>
            <a:ext cx="8051800" cy="147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62880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X</a:t>
            </a:r>
            <a:r>
              <a:rPr lang="en-US" sz="2800" baseline="-25000" dirty="0" err="1" smtClean="0"/>
              <a:t>ij</a:t>
            </a:r>
            <a:r>
              <a:rPr lang="en-US" sz="2800" dirty="0" smtClean="0"/>
              <a:t>:  functional map from shape S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to 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j</a:t>
            </a:r>
            <a:endParaRPr lang="en-US" sz="28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16918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consistent</a:t>
            </a:r>
            <a:r>
              <a:rPr lang="en-US" sz="2800" dirty="0" smtClean="0"/>
              <a:t> functional map network can be decomposed into row orthogonal matrices: </a:t>
            </a:r>
            <a:endParaRPr lang="en-US" sz="28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109364" y="5005566"/>
            <a:ext cx="263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 latent functional space L</a:t>
            </a:r>
          </a:p>
        </p:txBody>
      </p:sp>
    </p:spTree>
    <p:extLst>
      <p:ext uri="{BB962C8B-B14F-4D97-AF65-F5344CB8AC3E}">
        <p14:creationId xmlns:p14="http://schemas.microsoft.com/office/powerpoint/2010/main" val="3604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Map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14" r="1176" b="5401"/>
          <a:stretch/>
        </p:blipFill>
        <p:spPr>
          <a:xfrm>
            <a:off x="397328" y="1417638"/>
            <a:ext cx="8120625" cy="51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 Object Segmentation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1124744"/>
            <a:ext cx="69215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 Query by ROI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17638"/>
            <a:ext cx="6041249" cy="51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Image Segmentation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3446"/>
            <a:ext cx="9144000" cy="462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45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  <a:r>
              <a:rPr lang="en-US" dirty="0" smtClean="0"/>
              <a:t>Consistent </a:t>
            </a:r>
            <a:r>
              <a:rPr lang="en-US" dirty="0"/>
              <a:t>functional map </a:t>
            </a:r>
            <a:r>
              <a:rPr lang="en-US" dirty="0" smtClean="0"/>
              <a:t>network finds the </a:t>
            </a:r>
            <a:r>
              <a:rPr lang="en-US" dirty="0"/>
              <a:t>shared components </a:t>
            </a:r>
            <a:r>
              <a:rPr lang="en-US" dirty="0" smtClean="0"/>
              <a:t>among a collection of images as </a:t>
            </a:r>
            <a:r>
              <a:rPr lang="en-US" dirty="0"/>
              <a:t>low-dimensional subspaces of the functional spaces </a:t>
            </a:r>
            <a:r>
              <a:rPr lang="en-US" dirty="0" smtClean="0"/>
              <a:t>of these images </a:t>
            </a:r>
            <a:endParaRPr lang="en-US" dirty="0"/>
          </a:p>
          <a:p>
            <a:r>
              <a:rPr lang="en-US" dirty="0" smtClean="0"/>
              <a:t>“Note </a:t>
            </a:r>
            <a:r>
              <a:rPr lang="en-US" dirty="0"/>
              <a:t>that this idea is similar to the functional representation we </a:t>
            </a:r>
            <a:r>
              <a:rPr lang="en-US" dirty="0" smtClean="0"/>
              <a:t>derived [ACE], </a:t>
            </a:r>
            <a:r>
              <a:rPr lang="en-US" dirty="0"/>
              <a:t>except that </a:t>
            </a:r>
            <a:r>
              <a:rPr lang="en-US" dirty="0" smtClean="0"/>
              <a:t>the  </a:t>
            </a:r>
            <a:r>
              <a:rPr lang="en-US" dirty="0"/>
              <a:t>consistent functional map network considers the transition maps between shapes that are </a:t>
            </a:r>
            <a:r>
              <a:rPr lang="en-US" dirty="0" smtClean="0"/>
              <a:t>deterministic , </a:t>
            </a:r>
            <a:r>
              <a:rPr lang="en-US" dirty="0"/>
              <a:t>while we consider stochastic maps between random variables</a:t>
            </a:r>
            <a:r>
              <a:rPr lang="en-US" dirty="0" smtClean="0"/>
              <a:t>.” 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5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paper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Mappings between </a:t>
            </a:r>
            <a:r>
              <a:rPr lang="en-US" i="1" dirty="0" smtClean="0"/>
              <a:t>functions</a:t>
            </a:r>
            <a:r>
              <a:rPr lang="en-US" dirty="0" smtClean="0"/>
              <a:t> on the shapes, generalizes the notion of correspondence</a:t>
            </a:r>
          </a:p>
          <a:p>
            <a:endParaRPr lang="en-US" dirty="0" smtClean="0"/>
          </a:p>
          <a:p>
            <a:r>
              <a:rPr lang="en-US" dirty="0" smtClean="0"/>
              <a:t>Inference and manipulation of maps</a:t>
            </a:r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78386"/>
            <a:ext cx="3168352" cy="2734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59" y="4045970"/>
            <a:ext cx="2934769" cy="273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477264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ym typeface="Wingdings 3"/>
              </a:rPr>
              <a:t>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3222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map representation</a:t>
            </a:r>
          </a:p>
          <a:p>
            <a:r>
              <a:rPr lang="en-US" dirty="0" smtClean="0"/>
              <a:t>Properties (basis, continuity, linearity, …)</a:t>
            </a:r>
          </a:p>
          <a:p>
            <a:r>
              <a:rPr lang="en-US" dirty="0" smtClean="0"/>
              <a:t>Inference (obtain a point-to-point map)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Shape matching</a:t>
            </a:r>
          </a:p>
          <a:p>
            <a:pPr lvl="1"/>
            <a:r>
              <a:rPr lang="en-US" dirty="0" smtClean="0"/>
              <a:t>Map improvement</a:t>
            </a:r>
          </a:p>
          <a:p>
            <a:pPr lvl="1"/>
            <a:r>
              <a:rPr lang="en-US" dirty="0" smtClean="0"/>
              <a:t>Shape collections</a:t>
            </a:r>
          </a:p>
          <a:p>
            <a:pPr lvl="1"/>
            <a:r>
              <a:rPr lang="en-US" dirty="0" smtClean="0"/>
              <a:t>Segmentation transfer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37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/>
              <a:t>Bijective</a:t>
            </a:r>
            <a:r>
              <a:rPr lang="en-US" sz="3200" dirty="0" smtClean="0"/>
              <a:t> mapping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Manifolds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i="1" dirty="0" smtClean="0"/>
              <a:t>T</a:t>
            </a:r>
            <a:r>
              <a:rPr lang="en-US" sz="3200" dirty="0" smtClean="0"/>
              <a:t> induces a transformation for functions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</a:t>
            </a:r>
            <a:r>
              <a:rPr lang="en-US" sz="3200" dirty="0" smtClean="0"/>
              <a:t>n scalar function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We obtain                    with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map representation</a:t>
            </a:r>
            <a:endParaRPr lang="en-CA" dirty="0"/>
          </a:p>
        </p:txBody>
      </p:sp>
      <p:pic>
        <p:nvPicPr>
          <p:cNvPr id="4" name="Content Placeholder 3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23928" y="1772816"/>
            <a:ext cx="1944216" cy="272364"/>
          </a:xfr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499992" y="3501008"/>
            <a:ext cx="1417745" cy="27360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771800" y="4149080"/>
            <a:ext cx="1391186" cy="27360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292080" y="4149080"/>
            <a:ext cx="1332313" cy="27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20" y="4829568"/>
            <a:ext cx="2037304" cy="1758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29810"/>
            <a:ext cx="1887106" cy="1759294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>
            <a:off x="3711424" y="5708891"/>
            <a:ext cx="1508648" cy="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619672" y="5301208"/>
            <a:ext cx="151498" cy="273600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948264" y="5301208"/>
            <a:ext cx="1332313" cy="273600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355976" y="5301208"/>
            <a:ext cx="273600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/>
              <a:t>Bijective</a:t>
            </a:r>
            <a:r>
              <a:rPr lang="en-US" sz="3200" dirty="0" smtClean="0"/>
              <a:t> mapping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Manifolds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i="1" dirty="0" smtClean="0"/>
              <a:t>T</a:t>
            </a:r>
            <a:r>
              <a:rPr lang="en-US" sz="3200" dirty="0" smtClean="0"/>
              <a:t> induces a transformation for functions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</a:t>
            </a:r>
            <a:r>
              <a:rPr lang="en-US" sz="3200" dirty="0" smtClean="0"/>
              <a:t>n scalar function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We obtain                    with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Induced transformation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    Generic space of real-value functions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map representation</a:t>
            </a:r>
            <a:endParaRPr lang="en-CA" dirty="0"/>
          </a:p>
        </p:txBody>
      </p:sp>
      <p:pic>
        <p:nvPicPr>
          <p:cNvPr id="4" name="Content Placeholder 3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923928" y="1772816"/>
            <a:ext cx="1944216" cy="272364"/>
          </a:xfr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499992" y="3501008"/>
            <a:ext cx="1417745" cy="27360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71800" y="4149080"/>
            <a:ext cx="1391186" cy="27360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292080" y="4149080"/>
            <a:ext cx="1332313" cy="27360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932040" y="4725144"/>
            <a:ext cx="2964681" cy="27360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092280" y="5301208"/>
            <a:ext cx="796299" cy="27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587526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T</a:t>
            </a:r>
            <a:r>
              <a:rPr lang="en-US" altLang="zh-CN" sz="2400" baseline="-25000" dirty="0"/>
              <a:t>F </a:t>
            </a:r>
            <a:r>
              <a:rPr lang="zh-CN" altLang="en-US" sz="2400" dirty="0" smtClean="0"/>
              <a:t>：从</a:t>
            </a:r>
            <a:r>
              <a:rPr lang="en-US" altLang="zh-CN" sz="2400" dirty="0"/>
              <a:t>M</a:t>
            </a:r>
            <a:r>
              <a:rPr lang="zh-CN" altLang="en-US" sz="2400" dirty="0"/>
              <a:t>的函数空间到</a:t>
            </a:r>
            <a:r>
              <a:rPr lang="en-US" altLang="zh-CN" sz="2400" dirty="0"/>
              <a:t>N</a:t>
            </a:r>
            <a:r>
              <a:rPr lang="zh-CN" altLang="en-US" sz="2400" dirty="0"/>
              <a:t>的函数空间</a:t>
            </a:r>
            <a:r>
              <a:rPr lang="zh-CN" altLang="en-US" sz="2400" dirty="0" smtClean="0"/>
              <a:t>的变换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9228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map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</a:t>
            </a:r>
            <a:r>
              <a:rPr lang="en-US" dirty="0" smtClean="0"/>
              <a:t> can be recovered from </a:t>
            </a:r>
            <a:r>
              <a:rPr lang="en-US" i="1" dirty="0" smtClean="0"/>
              <a:t>T</a:t>
            </a:r>
            <a:r>
              <a:rPr lang="en-US" i="1" baseline="-25000" dirty="0" smtClean="0"/>
              <a:t>F</a:t>
            </a:r>
          </a:p>
          <a:p>
            <a:pPr lvl="1"/>
            <a:r>
              <a:rPr lang="en-US" dirty="0" smtClean="0"/>
              <a:t>Use an indicator function f(a) = 1</a:t>
            </a:r>
          </a:p>
          <a:p>
            <a:r>
              <a:rPr lang="en-US" i="1" dirty="0" smtClean="0"/>
              <a:t>T</a:t>
            </a:r>
            <a:r>
              <a:rPr lang="en-US" i="1" baseline="-25000" dirty="0" smtClean="0"/>
              <a:t>F</a:t>
            </a:r>
            <a:r>
              <a:rPr lang="en-US" dirty="0" smtClean="0"/>
              <a:t> is a linear map between function spaces</a:t>
            </a:r>
          </a:p>
          <a:p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00503" y="3501008"/>
            <a:ext cx="4659630" cy="27432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35696" y="4005064"/>
            <a:ext cx="5389245" cy="27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MINISTRATOR@OKII9FVF81VAGRWD" val="45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f : M \rightarrow \mathbb{R} 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g : N \rightarrow \mathbb{R} 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g = f \circ T^{-1} 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T_{F} : \mathcal{F}(M,\mathbb{R}) \rightarrow \mathcal{F}(N,\mathbb{R})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mathcal{F}(\cdot,\mathbb{R})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T_F(\alpha_1 f_1 + \alpha_2 f_2) = (\alpha_1 f_1 + \alpha_2 f_2) \circ T^{-1} =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alpha_1 f_1 \circ T^{-1} + \alpha_2 f_2 \circ T^{-1} = \alpha_1 T_F(f_1) + \alpha_2 T_F(f_2)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\[ T_F(f) = T_F\left(\sum_i a_i \phi_i^M \right) = \sum_i a_i T_F(\phi_i^M) \]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f = \sum_i a_i\phi_i^M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\[ T_F(f) = \sum_i a_i \sum_j c_{ij} \phi_j^N = \sum_j \sum_i a_i c_{ij} \phi_j^N \]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T: M \rightarrow N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 g = \sum_j b_j \phi_j^N 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 b_j = \sum_i a_i c_{ij}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 T_F(\mathbf{a}) = C\mathbf{a}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\[ T_F\left(\sum_i a_i \phi_i^M \right) = \sum_j \sum_i a_i c_{ij} \phi_j^N \]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\[ \sum_j \sum_i a_i c_{ij} \phi_j^N \approx \sum_{j= 0}^n \sum_{i=0}^m a_i c_{ij} \phi_j^N \]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 T_F(f) = C\mathbf{a}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 f = \sum_{i=0}^n a_i \phi_i^M 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f : M \rightarrow \mathbb{R} 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g : N \rightarrow \mathbb{R} 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g = f \circ T^{-1} 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f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g = f \circ T^{-1} 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T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T: M \rightarrow N$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2135</Words>
  <Application>Microsoft Macintosh PowerPoint</Application>
  <PresentationFormat>On-screen Show (4:3)</PresentationFormat>
  <Paragraphs>321</Paragraphs>
  <Slides>45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Mangal</vt:lpstr>
      <vt:lpstr>ＭＳ Ｐゴシック</vt:lpstr>
      <vt:lpstr>Symbol</vt:lpstr>
      <vt:lpstr>Wingdings 3</vt:lpstr>
      <vt:lpstr>宋体</vt:lpstr>
      <vt:lpstr>新細明體</vt:lpstr>
      <vt:lpstr>Office Theme</vt:lpstr>
      <vt:lpstr>Functional maps:  A Flexible Representation of Maps Between Shapes</vt:lpstr>
      <vt:lpstr>Introduction</vt:lpstr>
      <vt:lpstr>Correspondence</vt:lpstr>
      <vt:lpstr>Correspondence</vt:lpstr>
      <vt:lpstr>This paper</vt:lpstr>
      <vt:lpstr>Overview</vt:lpstr>
      <vt:lpstr>Functional map representation</vt:lpstr>
      <vt:lpstr>Functional map representation</vt:lpstr>
      <vt:lpstr>Functional map representation</vt:lpstr>
      <vt:lpstr>Functional map representation</vt:lpstr>
      <vt:lpstr>Functional map representation</vt:lpstr>
      <vt:lpstr>Examples of functional maps</vt:lpstr>
      <vt:lpstr>Examples of functional maps</vt:lpstr>
      <vt:lpstr>Properties: choice of basis</vt:lpstr>
      <vt:lpstr>Properties: choice of basis</vt:lpstr>
      <vt:lpstr>Properties: choice of basis</vt:lpstr>
      <vt:lpstr>Laplace-Beltrami Eigenfunctions</vt:lpstr>
      <vt:lpstr>Properties: choice of basis</vt:lpstr>
      <vt:lpstr>Properties: choice of basis</vt:lpstr>
      <vt:lpstr>Properties: choice of basis</vt:lpstr>
      <vt:lpstr>Properties: continuity</vt:lpstr>
      <vt:lpstr>Properties: continuity</vt:lpstr>
      <vt:lpstr>Properties: linearity of constraints</vt:lpstr>
      <vt:lpstr>Properties: operator commutativity</vt:lpstr>
      <vt:lpstr>Properties: regularization constraints</vt:lpstr>
      <vt:lpstr>Map inversion and composition</vt:lpstr>
      <vt:lpstr>Functional map inference</vt:lpstr>
      <vt:lpstr>Map refinement and conversion</vt:lpstr>
      <vt:lpstr>Applications: shape matching</vt:lpstr>
      <vt:lpstr>Applications: shape matching</vt:lpstr>
      <vt:lpstr>Applications: shape matching</vt:lpstr>
      <vt:lpstr>Applications: map improvement</vt:lpstr>
      <vt:lpstr>Applications: map improvement</vt:lpstr>
      <vt:lpstr>Applications: map improvement</vt:lpstr>
      <vt:lpstr>Later development based on functional maps</vt:lpstr>
      <vt:lpstr>Shape Difference</vt:lpstr>
      <vt:lpstr>Shape Difference</vt:lpstr>
      <vt:lpstr>Consistent Shape Maps</vt:lpstr>
      <vt:lpstr>Consistent Shape Maps</vt:lpstr>
      <vt:lpstr>Functional Map Network</vt:lpstr>
      <vt:lpstr>Functional Map Network</vt:lpstr>
      <vt:lpstr>Joint Object Segmentation</vt:lpstr>
      <vt:lpstr>Shape Query by ROI</vt:lpstr>
      <vt:lpstr>Joint Image Segmentation</vt:lpstr>
      <vt:lpstr>Relation to ACE</vt:lpstr>
    </vt:vector>
  </TitlesOfParts>
  <Company>Simon Fraser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maps:  A Flexible Representation of Maps Between Shapes</dc:title>
  <dc:creator>Oliver van Kaick</dc:creator>
  <cp:lastModifiedBy>Yang Li</cp:lastModifiedBy>
  <cp:revision>167</cp:revision>
  <dcterms:created xsi:type="dcterms:W3CDTF">2012-06-22T21:25:07Z</dcterms:created>
  <dcterms:modified xsi:type="dcterms:W3CDTF">2017-12-18T09:52:40Z</dcterms:modified>
</cp:coreProperties>
</file>