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3CD6C-9E49-15F2-E6D3-B39CF32FB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A64AA6-4070-EF93-294C-D9F13B9A7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23841-A142-B70C-8D7D-1022C5D1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AA503-17EA-EA71-686D-5A68FA34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CC0B97-0E2A-F10A-EAE4-9BBC6D89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99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B6C63-DDF9-2145-162B-81A56A3E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6BB593-CAD6-EB5C-6336-F8E2BC38D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DE9F42-C498-9F85-220E-C966D19A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0167A8-EC47-E943-5B84-B1E375F6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0B0129-7C38-CA61-CF18-19A383C3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99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C965D0-3C23-AB5A-3918-8E2F71F29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F3C66E-DC68-B64D-C1FA-D6FA46A19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5E231C-06EE-02FF-CCBF-13A28286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5029-3F86-9677-14B5-128C3EAE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C0BD6-8B71-73D9-4FD2-C47F482C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8288D-63D1-A4A4-3C74-2ED69623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4CF0C-0334-E910-CCDF-3B9AC340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34D3B9-D53E-EF76-E563-FD5D86A3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5B65D1-8F5B-6662-28FE-7A1BFC6B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7D57E0-E3FC-6E2D-91FE-AA8D0429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C589F-18B7-C022-1BD0-802D3364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45EAE-40E0-7854-FDC7-E6D9A69C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EB423F-E92C-CB86-33FF-A856E345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38669-9ECA-039E-657E-383A78D8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F4760-AC56-CD40-D5B3-42030834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19269-4372-3328-CAC9-8709AF0E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810091-69E3-CF5C-EEFF-B335C879A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33CB2B-5022-D6B0-44FA-D084C2FE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13082-162C-7E7C-05FF-3C90DC32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0B9E6B-06E0-372B-6DC2-A9E2F50D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E82B1F-3BA4-56A9-B138-D204D528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07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B773F-F7DD-B219-1836-49E87625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217D6B-F722-AC9B-2862-8DD149DF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BA62A2-2790-1099-868E-62D8DFB48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5CFDCD8-8AAF-BF4F-1195-D208BF07F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434D12-12B0-1608-7952-720AB6CD9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DFA811-BF74-4A2B-E9D1-F7F716B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11EEF2-4195-B020-4FDE-7F9A2861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DC4E3D-75F0-CA5C-A85C-E7F8FB9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1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01947-FB86-B4AB-9CBA-76D9BD76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74C519-FCBE-15C9-7B32-DB9F75CF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2AA8EE-7ADE-C15B-995B-A33A4CF4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43C7F9-7120-C215-D9D1-92295387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50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667424-A72E-FC61-A927-28A45A20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B25676-6C98-1CE4-CB60-48D9E09F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503DF3-6EBC-23DC-185F-74B52677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81CB1-550E-801C-45A8-43D4627E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109494-09FD-D3F4-2833-C82CC5F2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533078-72EB-9C9A-47FF-EA110C61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39E7BB-790A-4210-5C29-612F889E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39E05D-3578-261C-87DE-F0C02607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526A46-6B38-4C35-D29A-C0554B1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7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E7733-0151-92C7-2F3C-CE9C1548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006BBC-C435-6008-3231-D6ADF276F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1EACAF-6E51-2559-DB08-C3A95531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A0B7E9-A43E-CD90-9D53-D6A9A51F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B64479-3AC4-088D-3BD8-3F0A6F8B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0B6739-8130-AA7B-11D0-0D797FA0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5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036C50-72CB-7942-9A78-ED204134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90C822-B67C-8F7D-A974-A9DE8820D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0C454-942C-800F-D658-73AE845AB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3A5B-E4ED-4B5A-AEC1-776BB83E4B3C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D34203-9C39-0226-B1D3-380B5E1B5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D4E56-75BE-4F47-73D6-6036E4D0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D1A-DA3D-4765-A2E9-087F0239B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32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8636B-B59B-A05E-3005-BB4209C41B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concepts of </a:t>
            </a:r>
            <a:r>
              <a:rPr lang="en-US" altLang="zh-C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VideoQA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achieving video understanding with lower-learning cost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1F78FE-D3D3-50F0-AB9D-04031800E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0722"/>
            <a:ext cx="9144000" cy="1197077"/>
          </a:xfrm>
        </p:spPr>
        <p:txBody>
          <a:bodyPr/>
          <a:lstStyle/>
          <a:p>
            <a:r>
              <a:rPr lang="en-US" altLang="zh-CN" dirty="0"/>
              <a:t>Group pre——8/2/2023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798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3.Further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96"/>
            <a:ext cx="10515600" cy="5499203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B1941EA-9830-B3BD-A7C8-057F94FC5B54}"/>
              </a:ext>
            </a:extLst>
          </p:cNvPr>
          <p:cNvSpPr txBox="1">
            <a:spLocks/>
          </p:cNvSpPr>
          <p:nvPr/>
        </p:nvSpPr>
        <p:spPr>
          <a:xfrm>
            <a:off x="838200" y="1358795"/>
            <a:ext cx="10515600" cy="549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1.Fine-tuning a accessible model based on pretrained multi-model: Strong correlation with dataset——not the time</a:t>
            </a:r>
          </a:p>
          <a:p>
            <a:r>
              <a:rPr lang="en-US" altLang="zh-CN" dirty="0"/>
              <a:t>2. New model structure idea: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468BC46-64AF-5088-112F-95455405BE84}"/>
              </a:ext>
            </a:extLst>
          </p:cNvPr>
          <p:cNvGrpSpPr/>
          <p:nvPr/>
        </p:nvGrpSpPr>
        <p:grpSpPr>
          <a:xfrm>
            <a:off x="802066" y="2890314"/>
            <a:ext cx="11008929" cy="3835378"/>
            <a:chOff x="802066" y="2890314"/>
            <a:chExt cx="11008929" cy="3835378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972E9AD9-32F4-479F-E756-10953986C428}"/>
                </a:ext>
              </a:extLst>
            </p:cNvPr>
            <p:cNvGrpSpPr/>
            <p:nvPr/>
          </p:nvGrpSpPr>
          <p:grpSpPr>
            <a:xfrm>
              <a:off x="802066" y="2890314"/>
              <a:ext cx="8827433" cy="3835378"/>
              <a:chOff x="2364166" y="2880789"/>
              <a:chExt cx="8827433" cy="3835378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4177FFFC-6399-38D5-F001-DC71957EEDF7}"/>
                  </a:ext>
                </a:extLst>
              </p:cNvPr>
              <p:cNvSpPr/>
              <p:nvPr/>
            </p:nvSpPr>
            <p:spPr>
              <a:xfrm>
                <a:off x="2364166" y="5314950"/>
                <a:ext cx="1691149" cy="1401217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Video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Input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T-MSA</a:t>
                </a:r>
              </a:p>
            </p:txBody>
          </p:sp>
          <p:cxnSp>
            <p:nvCxnSpPr>
              <p:cNvPr id="8" name="直接箭头连接符 7">
                <a:extLst>
                  <a:ext uri="{FF2B5EF4-FFF2-40B4-BE49-F238E27FC236}">
                    <a16:creationId xmlns:a16="http://schemas.microsoft.com/office/drawing/2014/main" id="{032AD5A4-CCA4-8D20-4FB1-789BB3F04827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3209741" y="4762500"/>
                <a:ext cx="0" cy="55245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3D8936-03A8-D923-7D6B-54A2B29582C9}"/>
                  </a:ext>
                </a:extLst>
              </p:cNvPr>
              <p:cNvSpPr/>
              <p:nvPr/>
            </p:nvSpPr>
            <p:spPr>
              <a:xfrm>
                <a:off x="2364166" y="3361283"/>
                <a:ext cx="1691149" cy="1401217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Video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Input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S-MSA</a:t>
                </a: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323FA0FC-C873-82E0-2BA9-C96998AD4968}"/>
                  </a:ext>
                </a:extLst>
              </p:cNvPr>
              <p:cNvSpPr/>
              <p:nvPr/>
            </p:nvSpPr>
            <p:spPr>
              <a:xfrm>
                <a:off x="6426856" y="5839867"/>
                <a:ext cx="1691149" cy="87629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Text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Encoder</a:t>
                </a:r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1341EB7B-E7DD-A1F7-1671-1404D08A1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5915" y="3947591"/>
                <a:ext cx="0" cy="491059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753804D9-C2F4-8F52-4831-AF0F7A5033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55315" y="3947591"/>
                <a:ext cx="2231183" cy="528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287C9BA6-E1E1-6DD8-40B3-D39AF97AE1E8}"/>
                  </a:ext>
                </a:extLst>
              </p:cNvPr>
              <p:cNvSpPr/>
              <p:nvPr/>
            </p:nvSpPr>
            <p:spPr>
              <a:xfrm>
                <a:off x="4212200" y="4438650"/>
                <a:ext cx="2074298" cy="140121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Video-Text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Contrastive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loss</a:t>
                </a: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1151A837-CD10-44E6-671B-FED8E01DE9C5}"/>
                  </a:ext>
                </a:extLst>
              </p:cNvPr>
              <p:cNvCxnSpPr/>
              <p:nvPr/>
            </p:nvCxnSpPr>
            <p:spPr>
              <a:xfrm flipH="1">
                <a:off x="5424396" y="6267450"/>
                <a:ext cx="100246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01877344-B671-B063-9DC3-7368405F67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22061" y="5839867"/>
                <a:ext cx="2335" cy="427583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093313F8-FA98-50C0-3E74-AE9EEBD28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2876" y="3947591"/>
                <a:ext cx="623979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24DFD7C5-7940-E8D3-E52F-D00D2782216F}"/>
                  </a:ext>
                </a:extLst>
              </p:cNvPr>
              <p:cNvSpPr/>
              <p:nvPr/>
            </p:nvSpPr>
            <p:spPr>
              <a:xfrm>
                <a:off x="6426855" y="3361283"/>
                <a:ext cx="1691149" cy="213263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Multi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Modal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Encoder</a:t>
                </a:r>
              </a:p>
            </p:txBody>
          </p: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9B2A821C-DE84-0226-6F50-1C74673647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91" y="5493920"/>
                <a:ext cx="0" cy="355471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5BA6E3C5-B35D-9C33-EDB7-B543DE241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004" y="3637506"/>
                <a:ext cx="692621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96F023BC-6949-23DA-D663-CB5511CAC40B}"/>
                  </a:ext>
                </a:extLst>
              </p:cNvPr>
              <p:cNvSpPr/>
              <p:nvPr/>
            </p:nvSpPr>
            <p:spPr>
              <a:xfrm>
                <a:off x="8727938" y="3633266"/>
                <a:ext cx="2074298" cy="628649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MLM loss</a:t>
                </a:r>
              </a:p>
            </p:txBody>
          </p:sp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1E6C38A1-F1F7-983A-CB90-F68B3660355C}"/>
                  </a:ext>
                </a:extLst>
              </p:cNvPr>
              <p:cNvSpPr/>
              <p:nvPr/>
            </p:nvSpPr>
            <p:spPr>
              <a:xfrm>
                <a:off x="8727938" y="3004616"/>
                <a:ext cx="2074298" cy="628649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VTM loss</a:t>
                </a:r>
              </a:p>
            </p:txBody>
          </p: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11271233-B6F5-BC48-91C7-EE29A4FF58D5}"/>
                  </a:ext>
                </a:extLst>
              </p:cNvPr>
              <p:cNvCxnSpPr/>
              <p:nvPr/>
            </p:nvCxnSpPr>
            <p:spPr>
              <a:xfrm flipV="1">
                <a:off x="5802876" y="3238500"/>
                <a:ext cx="0" cy="120015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0254EB9D-FF00-A123-8F43-9800F49C6D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02876" y="3246947"/>
                <a:ext cx="2925062" cy="95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621D28B-7591-D38E-B9B7-8F86A15C9653}"/>
                  </a:ext>
                </a:extLst>
              </p:cNvPr>
              <p:cNvSpPr txBox="1"/>
              <p:nvPr/>
            </p:nvSpPr>
            <p:spPr>
              <a:xfrm>
                <a:off x="6663813" y="2880789"/>
                <a:ext cx="1203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backward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82C012C3-4C10-C8A2-5EAA-7458540C8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003" y="5038725"/>
                <a:ext cx="1382447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1F2CEAFE-0433-DC59-6144-4C603F88C1F0}"/>
                  </a:ext>
                </a:extLst>
              </p:cNvPr>
              <p:cNvSpPr/>
              <p:nvPr/>
            </p:nvSpPr>
            <p:spPr>
              <a:xfrm>
                <a:off x="9500450" y="4493638"/>
                <a:ext cx="1691149" cy="213263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LM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Text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Decoder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AD972BD-EEAD-044E-69AE-F7CCF9C9E05B}"/>
                  </a:ext>
                </a:extLst>
              </p:cNvPr>
              <p:cNvSpPr txBox="1"/>
              <p:nvPr/>
            </p:nvSpPr>
            <p:spPr>
              <a:xfrm>
                <a:off x="8207632" y="5081657"/>
                <a:ext cx="1203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keywords</a:t>
                </a:r>
              </a:p>
            </p:txBody>
          </p: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F79935B9-5646-EFB0-B83E-8BC336B269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003" y="6172200"/>
                <a:ext cx="1382447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04C8DE3-BBF1-05BE-3DF1-E16B57FE3B9F}"/>
                  </a:ext>
                </a:extLst>
              </p:cNvPr>
              <p:cNvSpPr txBox="1"/>
              <p:nvPr/>
            </p:nvSpPr>
            <p:spPr>
              <a:xfrm>
                <a:off x="8207632" y="5759580"/>
                <a:ext cx="1203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text</a:t>
                </a:r>
              </a:p>
            </p:txBody>
          </p:sp>
        </p:grp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D5474101-E611-4E79-A382-21FE96CADFB4}"/>
                </a:ext>
              </a:extLst>
            </p:cNvPr>
            <p:cNvCxnSpPr>
              <a:cxnSpLocks/>
            </p:cNvCxnSpPr>
            <p:nvPr/>
          </p:nvCxnSpPr>
          <p:spPr>
            <a:xfrm>
              <a:off x="9629499" y="5569481"/>
              <a:ext cx="69262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DD0AAE5-BFB1-1CFC-92AF-7E33805174AE}"/>
                </a:ext>
              </a:extLst>
            </p:cNvPr>
            <p:cNvSpPr/>
            <p:nvPr/>
          </p:nvSpPr>
          <p:spPr>
            <a:xfrm>
              <a:off x="10303694" y="4966806"/>
              <a:ext cx="1263787" cy="109637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LM loss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791C5C09-9142-D5F1-886A-CEE7D2177F1D}"/>
                </a:ext>
              </a:extLst>
            </p:cNvPr>
            <p:cNvSpPr/>
            <p:nvPr/>
          </p:nvSpPr>
          <p:spPr>
            <a:xfrm>
              <a:off x="7705725" y="4437126"/>
              <a:ext cx="4105270" cy="22885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00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4.References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96"/>
            <a:ext cx="10515600" cy="513407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[1]Zhu, Y., et al. (2020). A Comprehensive Study of Deep Video Action Recognition.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Dosovitskiy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et al. (2021). An Image is Worth 16x16 Words: Transformers for Image Recognition at Scale.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[3]Li, J., et al. (2021). Align before Fuse: Vision and Language Representation Learning with Momentum Distillation.</a:t>
            </a:r>
          </a:p>
          <a:p>
            <a:r>
              <a:rPr lang="fr-F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[4]Yang, T., et al. (2023). AIM: Adapting Image Models for Efficient Video Action Recognition.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B1941EA-9830-B3BD-A7C8-057F94FC5B54}"/>
              </a:ext>
            </a:extLst>
          </p:cNvPr>
          <p:cNvSpPr txBox="1">
            <a:spLocks/>
          </p:cNvSpPr>
          <p:nvPr/>
        </p:nvSpPr>
        <p:spPr>
          <a:xfrm>
            <a:off x="838200" y="1358795"/>
            <a:ext cx="10515600" cy="549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024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1.How AI learns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spatial&amp;temporal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at “one time”?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11"/>
            <a:ext cx="10515600" cy="4351338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“</a:t>
            </a:r>
            <a:r>
              <a:rPr lang="en-US" altLang="zh-CN" dirty="0"/>
              <a:t>Two-Stream Networks</a:t>
            </a:r>
            <a:r>
              <a:rPr lang="zh-CN" altLang="en-US" dirty="0"/>
              <a:t>”</a:t>
            </a:r>
            <a:r>
              <a:rPr lang="en-US" altLang="zh-CN" dirty="0"/>
              <a:t>: Video frame + optimal flow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7D48B4F-002D-61F2-20B6-EF9D9181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68" y="2301862"/>
            <a:ext cx="7338696" cy="2667231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E5291D-391D-898F-44EC-A44917FFAB3C}"/>
              </a:ext>
            </a:extLst>
          </p:cNvPr>
          <p:cNvCxnSpPr>
            <a:cxnSpLocks/>
          </p:cNvCxnSpPr>
          <p:nvPr/>
        </p:nvCxnSpPr>
        <p:spPr>
          <a:xfrm>
            <a:off x="6420465" y="4699819"/>
            <a:ext cx="875070" cy="530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E1E56A3F-9133-46E7-C808-DAF3BD925E81}"/>
              </a:ext>
            </a:extLst>
          </p:cNvPr>
          <p:cNvSpPr txBox="1">
            <a:spLocks/>
          </p:cNvSpPr>
          <p:nvPr/>
        </p:nvSpPr>
        <p:spPr>
          <a:xfrm>
            <a:off x="6661355" y="5230761"/>
            <a:ext cx="2222091" cy="958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Output size:</a:t>
            </a:r>
          </a:p>
          <a:p>
            <a:pPr marL="0" indent="0" algn="ctr">
              <a:buNone/>
            </a:pPr>
            <a:r>
              <a:rPr lang="en-US" altLang="zh-CN" dirty="0"/>
              <a:t>H*W*2L</a:t>
            </a:r>
            <a:endParaRPr lang="zh-CN" altLang="en-US" dirty="0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4A13D6F1-28AC-DB0E-D966-C34FDE56766C}"/>
              </a:ext>
            </a:extLst>
          </p:cNvPr>
          <p:cNvSpPr txBox="1">
            <a:spLocks/>
          </p:cNvSpPr>
          <p:nvPr/>
        </p:nvSpPr>
        <p:spPr>
          <a:xfrm>
            <a:off x="9171319" y="2521664"/>
            <a:ext cx="2694310" cy="2019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Score Calculate:</a:t>
            </a:r>
          </a:p>
          <a:p>
            <a:pPr marL="0" indent="0" algn="ctr">
              <a:buNone/>
            </a:pPr>
            <a:r>
              <a:rPr lang="en-US" altLang="zh-CN" dirty="0"/>
              <a:t>Averaging prediction scores from both stream</a:t>
            </a:r>
          </a:p>
          <a:p>
            <a:pPr marL="0" indent="0" algn="ctr">
              <a:buNone/>
            </a:pP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6F50323-338C-0769-CE0C-9201AD4A5ABD}"/>
              </a:ext>
            </a:extLst>
          </p:cNvPr>
          <p:cNvCxnSpPr>
            <a:cxnSpLocks/>
          </p:cNvCxnSpPr>
          <p:nvPr/>
        </p:nvCxnSpPr>
        <p:spPr>
          <a:xfrm flipV="1">
            <a:off x="7772400" y="2680351"/>
            <a:ext cx="1398919" cy="6036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1.How AI learns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spatial&amp;temporal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at “one time”?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10"/>
            <a:ext cx="10515600" cy="5211558"/>
          </a:xfrm>
        </p:spPr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“</a:t>
            </a:r>
            <a:r>
              <a:rPr lang="en-US" altLang="zh-CN" dirty="0"/>
              <a:t>3D Networks</a:t>
            </a:r>
            <a:r>
              <a:rPr lang="zh-CN" altLang="en-US" dirty="0"/>
              <a:t>”</a:t>
            </a:r>
            <a:r>
              <a:rPr lang="en-US" altLang="zh-CN" dirty="0"/>
              <a:t>: 2D for spatial + 1D for temporal</a:t>
            </a:r>
          </a:p>
          <a:p>
            <a:r>
              <a:rPr lang="en-US" altLang="zh-CN" dirty="0"/>
              <a:t>Advantages: learning more positive/negative factors;</a:t>
            </a:r>
          </a:p>
          <a:p>
            <a:r>
              <a:rPr lang="en-US" altLang="zh-CN" dirty="0"/>
              <a:t>                    less “computationally intensive”&amp;</a:t>
            </a:r>
            <a:r>
              <a:rPr lang="zh-CN" altLang="en-US" dirty="0"/>
              <a:t>“</a:t>
            </a:r>
            <a:r>
              <a:rPr lang="en-US" altLang="zh-CN" dirty="0"/>
              <a:t>storage demanding</a:t>
            </a:r>
            <a:r>
              <a:rPr lang="zh-CN" altLang="en-US" dirty="0"/>
              <a:t>”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Disadvantages: hard to optimize; large dataset</a:t>
            </a:r>
          </a:p>
          <a:p>
            <a:r>
              <a:rPr lang="en-US" altLang="zh-CN" dirty="0"/>
              <a:t>PS: ”3D is not replacing 2-stream networks”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C2F9FF-932E-F064-56EC-560BE5C24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49" y="3276422"/>
            <a:ext cx="7023702" cy="2355006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D6C5CAC-477A-44C5-84F0-F4E01C8E5331}"/>
              </a:ext>
            </a:extLst>
          </p:cNvPr>
          <p:cNvCxnSpPr>
            <a:cxnSpLocks/>
          </p:cNvCxnSpPr>
          <p:nvPr/>
        </p:nvCxnSpPr>
        <p:spPr>
          <a:xfrm>
            <a:off x="4336027" y="4798142"/>
            <a:ext cx="0" cy="4326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1169D35-F470-5552-B2C4-615B39ED9FC3}"/>
              </a:ext>
            </a:extLst>
          </p:cNvPr>
          <p:cNvSpPr txBox="1">
            <a:spLocks/>
          </p:cNvSpPr>
          <p:nvPr/>
        </p:nvSpPr>
        <p:spPr>
          <a:xfrm>
            <a:off x="3475703" y="5230761"/>
            <a:ext cx="2222091" cy="432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16-32frames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470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1.How AI learns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spatial&amp;temporal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at “one time”?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10"/>
            <a:ext cx="10515600" cy="5211558"/>
          </a:xfrm>
        </p:spPr>
        <p:txBody>
          <a:bodyPr>
            <a:normAutofit/>
          </a:bodyPr>
          <a:lstStyle/>
          <a:p>
            <a:r>
              <a:rPr lang="en-US" altLang="zh-CN" dirty="0"/>
              <a:t>3.Multi-modality: Transformer based model</a:t>
            </a:r>
          </a:p>
          <a:p>
            <a:r>
              <a:rPr lang="en-US" altLang="zh-CN" dirty="0"/>
              <a:t>Advantages:</a:t>
            </a:r>
            <a:r>
              <a:rPr lang="zh-CN" altLang="en-US" dirty="0"/>
              <a:t> </a:t>
            </a:r>
            <a:r>
              <a:rPr lang="en-US" altLang="zh-CN" dirty="0"/>
              <a:t>push</a:t>
            </a:r>
            <a:r>
              <a:rPr lang="zh-CN" altLang="en-US" dirty="0"/>
              <a:t> </a:t>
            </a:r>
            <a:r>
              <a:rPr lang="en-US" altLang="zh-CN" dirty="0"/>
              <a:t>forward “information learning” </a:t>
            </a:r>
          </a:p>
          <a:p>
            <a:r>
              <a:rPr lang="en-US" altLang="zh-CN" dirty="0"/>
              <a:t>                    from “recognition” to “</a:t>
            </a:r>
            <a:r>
              <a:rPr lang="en-US" altLang="zh-CN" dirty="0">
                <a:solidFill>
                  <a:srgbClr val="FF0000"/>
                </a:solidFill>
              </a:rPr>
              <a:t>understanding</a:t>
            </a:r>
            <a:r>
              <a:rPr lang="en-US" altLang="zh-CN" dirty="0"/>
              <a:t>”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3C0602-F6B6-3F44-C75B-89029EFEC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76" y="3225395"/>
            <a:ext cx="6727447" cy="3465456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5266583-80B8-6172-BB58-2A384F39C9AC}"/>
              </a:ext>
            </a:extLst>
          </p:cNvPr>
          <p:cNvCxnSpPr>
            <a:cxnSpLocks/>
          </p:cNvCxnSpPr>
          <p:nvPr/>
        </p:nvCxnSpPr>
        <p:spPr>
          <a:xfrm flipV="1">
            <a:off x="8858865" y="1835932"/>
            <a:ext cx="361334" cy="9295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8DBF5247-E5E5-45E7-E0B0-F83D6A773EAB}"/>
              </a:ext>
            </a:extLst>
          </p:cNvPr>
          <p:cNvSpPr txBox="1">
            <a:spLocks/>
          </p:cNvSpPr>
          <p:nvPr/>
        </p:nvSpPr>
        <p:spPr>
          <a:xfrm>
            <a:off x="9220199" y="1619622"/>
            <a:ext cx="2818171" cy="4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Motion recognition</a:t>
            </a:r>
            <a:endParaRPr lang="zh-CN" altLang="en-US" sz="2400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AEC810D-DFDD-0A96-3A90-5D4D43D6EA62}"/>
              </a:ext>
            </a:extLst>
          </p:cNvPr>
          <p:cNvCxnSpPr>
            <a:cxnSpLocks/>
          </p:cNvCxnSpPr>
          <p:nvPr/>
        </p:nvCxnSpPr>
        <p:spPr>
          <a:xfrm flipV="1">
            <a:off x="8995970" y="2557931"/>
            <a:ext cx="448458" cy="3872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AEEB6A3C-72FE-AA79-A192-59D1D95B90E7}"/>
              </a:ext>
            </a:extLst>
          </p:cNvPr>
          <p:cNvSpPr txBox="1">
            <a:spLocks/>
          </p:cNvSpPr>
          <p:nvPr/>
        </p:nvSpPr>
        <p:spPr>
          <a:xfrm>
            <a:off x="8754397" y="2379820"/>
            <a:ext cx="2818171" cy="4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Vision QA</a:t>
            </a:r>
            <a:endParaRPr lang="zh-CN" altLang="en-US" sz="24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D3BC00B-802E-40F3-E81C-CCD97416CA97}"/>
              </a:ext>
            </a:extLst>
          </p:cNvPr>
          <p:cNvCxnSpPr>
            <a:cxnSpLocks/>
          </p:cNvCxnSpPr>
          <p:nvPr/>
        </p:nvCxnSpPr>
        <p:spPr>
          <a:xfrm>
            <a:off x="9028609" y="3086345"/>
            <a:ext cx="433163" cy="1278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872CF213-DF7C-4117-AFFD-8709E2A4FE47}"/>
              </a:ext>
            </a:extLst>
          </p:cNvPr>
          <p:cNvSpPr txBox="1">
            <a:spLocks/>
          </p:cNvSpPr>
          <p:nvPr/>
        </p:nvSpPr>
        <p:spPr>
          <a:xfrm>
            <a:off x="8877914" y="3093096"/>
            <a:ext cx="2818171" cy="4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Text2Vision</a:t>
            </a:r>
            <a:endParaRPr lang="zh-CN" altLang="en-US" sz="2400" dirty="0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034CFA3B-6BFC-C92D-EE9D-5C9DDE6882C8}"/>
              </a:ext>
            </a:extLst>
          </p:cNvPr>
          <p:cNvSpPr txBox="1">
            <a:spLocks/>
          </p:cNvSpPr>
          <p:nvPr/>
        </p:nvSpPr>
        <p:spPr>
          <a:xfrm>
            <a:off x="8877914" y="3624038"/>
            <a:ext cx="2818171" cy="4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……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739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2.Two enlightening works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1.VQA(image recognition): ALBEF(Align before Fuse), provides a possible model structure for low-learning cost.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3EB53E-A3AE-7DEB-CDF6-196DB110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75" y="2922810"/>
            <a:ext cx="1509302" cy="245543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EE05984-1477-2574-15C8-5CD5CAF6FC91}"/>
              </a:ext>
            </a:extLst>
          </p:cNvPr>
          <p:cNvSpPr txBox="1">
            <a:spLocks/>
          </p:cNvSpPr>
          <p:nvPr/>
        </p:nvSpPr>
        <p:spPr>
          <a:xfrm>
            <a:off x="838200" y="5378243"/>
            <a:ext cx="2647335" cy="944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Conventional </a:t>
            </a:r>
          </a:p>
          <a:p>
            <a:pPr marL="0" indent="0" algn="ctr">
              <a:buNone/>
            </a:pPr>
            <a:r>
              <a:rPr lang="en-US" altLang="zh-CN" dirty="0"/>
              <a:t>multi-model</a:t>
            </a:r>
            <a:endParaRPr lang="zh-CN" altLang="en-US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8842907E-1D63-7F11-2432-AA9E8A7AE109}"/>
              </a:ext>
            </a:extLst>
          </p:cNvPr>
          <p:cNvSpPr/>
          <p:nvPr/>
        </p:nvSpPr>
        <p:spPr>
          <a:xfrm>
            <a:off x="3209213" y="3776475"/>
            <a:ext cx="753187" cy="7472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EDE1E14-8489-7CB0-C927-955E0B3B40A5}"/>
              </a:ext>
            </a:extLst>
          </p:cNvPr>
          <p:cNvGrpSpPr/>
          <p:nvPr/>
        </p:nvGrpSpPr>
        <p:grpSpPr>
          <a:xfrm>
            <a:off x="4044210" y="2656218"/>
            <a:ext cx="7391400" cy="3520745"/>
            <a:chOff x="4044210" y="2656218"/>
            <a:chExt cx="7391400" cy="352074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1F8B96E-1C67-6B93-EC10-FC89DC0C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4210" y="2656218"/>
              <a:ext cx="7277731" cy="352074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97800A0-C9C3-26D3-4AE0-2C561DC232EC}"/>
                </a:ext>
              </a:extLst>
            </p:cNvPr>
            <p:cNvSpPr/>
            <p:nvPr/>
          </p:nvSpPr>
          <p:spPr>
            <a:xfrm>
              <a:off x="7275871" y="2922810"/>
              <a:ext cx="2320413" cy="1531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BCFD7BA-1A53-4CB1-3CB1-BF1F77EE5F31}"/>
                </a:ext>
              </a:extLst>
            </p:cNvPr>
            <p:cNvSpPr/>
            <p:nvPr/>
          </p:nvSpPr>
          <p:spPr>
            <a:xfrm>
              <a:off x="9857533" y="4249718"/>
              <a:ext cx="1578077" cy="160091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957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791290A-054C-F654-F046-CB70D423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564" y="5231739"/>
            <a:ext cx="3360711" cy="160033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2.Two enlightening works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96"/>
            <a:ext cx="10515600" cy="5499203"/>
          </a:xfrm>
        </p:spPr>
        <p:txBody>
          <a:bodyPr>
            <a:normAutofit/>
          </a:bodyPr>
          <a:lstStyle/>
          <a:p>
            <a:r>
              <a:rPr lang="en-US" altLang="zh-CN" dirty="0"/>
              <a:t>1.VQA(image recognition): ALBEF(Align before Fuse), provides a possible model structure for noisy dataset.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Red: An optimized encoder structure</a:t>
            </a:r>
          </a:p>
          <a:p>
            <a:r>
              <a:rPr lang="en-US" altLang="zh-CN" dirty="0"/>
              <a:t>Green: Momentum model for distillation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3EB53E-A3AE-7DEB-CDF6-196DB1108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75" y="2388470"/>
            <a:ext cx="1509302" cy="245543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EE05984-1477-2574-15C8-5CD5CAF6FC91}"/>
              </a:ext>
            </a:extLst>
          </p:cNvPr>
          <p:cNvSpPr txBox="1">
            <a:spLocks/>
          </p:cNvSpPr>
          <p:nvPr/>
        </p:nvSpPr>
        <p:spPr>
          <a:xfrm>
            <a:off x="838200" y="4726074"/>
            <a:ext cx="2647335" cy="944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Conventional </a:t>
            </a:r>
          </a:p>
          <a:p>
            <a:pPr marL="0" indent="0" algn="ctr">
              <a:buNone/>
            </a:pPr>
            <a:r>
              <a:rPr lang="en-US" altLang="zh-CN" dirty="0"/>
              <a:t>multi-model</a:t>
            </a:r>
            <a:endParaRPr lang="zh-CN" altLang="en-US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8842907E-1D63-7F11-2432-AA9E8A7AE109}"/>
              </a:ext>
            </a:extLst>
          </p:cNvPr>
          <p:cNvSpPr/>
          <p:nvPr/>
        </p:nvSpPr>
        <p:spPr>
          <a:xfrm>
            <a:off x="3209213" y="3398869"/>
            <a:ext cx="753187" cy="747252"/>
          </a:xfrm>
          <a:prstGeom prst="rightArrow">
            <a:avLst>
              <a:gd name="adj1" fmla="val 47368"/>
              <a:gd name="adj2" fmla="val 407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EDE1E14-8489-7CB0-C927-955E0B3B40A5}"/>
              </a:ext>
            </a:extLst>
          </p:cNvPr>
          <p:cNvGrpSpPr/>
          <p:nvPr/>
        </p:nvGrpSpPr>
        <p:grpSpPr>
          <a:xfrm>
            <a:off x="4396132" y="2218722"/>
            <a:ext cx="6523936" cy="3107546"/>
            <a:chOff x="4044210" y="2656218"/>
            <a:chExt cx="7391400" cy="352074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1F8B96E-1C67-6B93-EC10-FC89DC0C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4210" y="2656218"/>
              <a:ext cx="7277731" cy="352074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97800A0-C9C3-26D3-4AE0-2C561DC232EC}"/>
                </a:ext>
              </a:extLst>
            </p:cNvPr>
            <p:cNvSpPr/>
            <p:nvPr/>
          </p:nvSpPr>
          <p:spPr>
            <a:xfrm>
              <a:off x="7275871" y="2922810"/>
              <a:ext cx="2320413" cy="1531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BCFD7BA-1A53-4CB1-3CB1-BF1F77EE5F31}"/>
                </a:ext>
              </a:extLst>
            </p:cNvPr>
            <p:cNvSpPr/>
            <p:nvPr/>
          </p:nvSpPr>
          <p:spPr>
            <a:xfrm>
              <a:off x="9857533" y="4249718"/>
              <a:ext cx="1578077" cy="160091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20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2.Two enlightening works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96"/>
            <a:ext cx="10515600" cy="5499203"/>
          </a:xfrm>
        </p:spPr>
        <p:txBody>
          <a:bodyPr>
            <a:normAutofit/>
          </a:bodyPr>
          <a:lstStyle/>
          <a:p>
            <a:r>
              <a:rPr lang="en-US" altLang="zh-CN" dirty="0"/>
              <a:t>1.VQA(image recognition): ALBEF(Align before Fuse), provides a possible model structure for noisy dataset.</a:t>
            </a:r>
          </a:p>
          <a:p>
            <a:r>
              <a:rPr lang="en-US" altLang="zh-CN" dirty="0"/>
              <a:t>State-of-art Performance:</a:t>
            </a:r>
          </a:p>
          <a:p>
            <a:r>
              <a:rPr lang="en-US" altLang="zh-CN" sz="1600" dirty="0"/>
              <a:t>Test-dev: </a:t>
            </a:r>
            <a:r>
              <a:rPr lang="en-US" altLang="zh-CN" sz="1600" dirty="0" err="1"/>
              <a:t>debugging&amp;validation</a:t>
            </a:r>
            <a:r>
              <a:rPr lang="en-US" altLang="zh-CN" sz="1600" dirty="0"/>
              <a:t>\test-std: standard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C174A5-8C1D-0391-27F0-B8EBA6EF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3139288"/>
            <a:ext cx="7620660" cy="3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2.Two enlightening works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96"/>
            <a:ext cx="10515600" cy="5499203"/>
          </a:xfrm>
        </p:spPr>
        <p:txBody>
          <a:bodyPr>
            <a:normAutofit/>
          </a:bodyPr>
          <a:lstStyle/>
          <a:p>
            <a:r>
              <a:rPr lang="en-US" altLang="zh-CN" dirty="0"/>
              <a:t>2.AIM(Video understanding): cues an easier path from image to video</a:t>
            </a:r>
          </a:p>
          <a:p>
            <a:r>
              <a:rPr lang="en-US" altLang="zh-CN" dirty="0"/>
              <a:t>Adapt image-transformer model for video understanding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689FBB-D271-B8A2-82E8-620844760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t="6893" r="2730"/>
          <a:stretch/>
        </p:blipFill>
        <p:spPr>
          <a:xfrm>
            <a:off x="269269" y="2763017"/>
            <a:ext cx="7228946" cy="39720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F09BE27-D673-AD42-26D3-5F3408BF6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68" y="2903174"/>
            <a:ext cx="4191363" cy="10516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D668E0B-83BF-07A7-2DF1-4929A366A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234" y="5676796"/>
            <a:ext cx="1455546" cy="2591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8A27496-6EC9-94F5-5393-2FE09C038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837" y="4564053"/>
            <a:ext cx="160033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60B43-81D1-3269-D85E-78A728A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2.Two enlightening works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78BD7-35E2-4F10-1841-9762AE59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96"/>
            <a:ext cx="10515600" cy="5499203"/>
          </a:xfrm>
        </p:spPr>
        <p:txBody>
          <a:bodyPr>
            <a:normAutofit/>
          </a:bodyPr>
          <a:lstStyle/>
          <a:p>
            <a:r>
              <a:rPr lang="en-US" altLang="zh-CN" dirty="0"/>
              <a:t>2.AIM(Video understanding): cues an easier path from image to video</a:t>
            </a:r>
          </a:p>
          <a:p>
            <a:r>
              <a:rPr lang="en-US" altLang="zh-CN" dirty="0"/>
              <a:t>Performance can </a:t>
            </a:r>
          </a:p>
          <a:p>
            <a:r>
              <a:rPr lang="en-US" altLang="zh-CN" dirty="0"/>
              <a:t>be competitive: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C38FFC-ABE1-F02A-3456-E4A2C57B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644" y="1784094"/>
            <a:ext cx="7119368" cy="50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486</Words>
  <Application>Microsoft Office PowerPoint</Application>
  <PresentationFormat>宽屏</PresentationFormat>
  <Paragraphs>144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Times New Roman</vt:lpstr>
      <vt:lpstr>Office 主题​​</vt:lpstr>
      <vt:lpstr>New concepts of VideoQA model achieving video understanding with lower-learning cost</vt:lpstr>
      <vt:lpstr>1.How AI learns spatial&amp;temporal information at “one time”?</vt:lpstr>
      <vt:lpstr>1.How AI learns spatial&amp;temporal information at “one time”?</vt:lpstr>
      <vt:lpstr>1.How AI learns spatial&amp;temporal information at “one time”?</vt:lpstr>
      <vt:lpstr>2.Two enlightening works</vt:lpstr>
      <vt:lpstr>2.Two enlightening works</vt:lpstr>
      <vt:lpstr>2.Two enlightening works</vt:lpstr>
      <vt:lpstr>2.Two enlightening works</vt:lpstr>
      <vt:lpstr>2.Two enlightening works</vt:lpstr>
      <vt:lpstr>3.Further work</vt:lpstr>
      <vt:lpstr>4.References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concepts of VideoQA model achieving low-learning cost</dc:title>
  <dc:creator>张 景皓</dc:creator>
  <cp:lastModifiedBy>张 景皓</cp:lastModifiedBy>
  <cp:revision>44</cp:revision>
  <dcterms:created xsi:type="dcterms:W3CDTF">2023-08-02T09:26:36Z</dcterms:created>
  <dcterms:modified xsi:type="dcterms:W3CDTF">2023-08-03T13:34:34Z</dcterms:modified>
</cp:coreProperties>
</file>