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259" r:id="rId4"/>
    <p:sldId id="260" r:id="rId5"/>
    <p:sldId id="258" r:id="rId6"/>
    <p:sldId id="261" r:id="rId7"/>
    <p:sldId id="262" r:id="rId8"/>
    <p:sldId id="263" r:id="rId9"/>
    <p:sldId id="265" r:id="rId10"/>
    <p:sldId id="264" r:id="rId11"/>
    <p:sldId id="266" r:id="rId12"/>
    <p:sldId id="267" r:id="rId13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93" autoAdjust="0"/>
    <p:restoredTop sz="87183" autoAdjust="0"/>
  </p:normalViewPr>
  <p:slideViewPr>
    <p:cSldViewPr snapToGrid="0">
      <p:cViewPr varScale="1">
        <p:scale>
          <a:sx n="67" d="100"/>
          <a:sy n="67" d="100"/>
        </p:scale>
        <p:origin x="66" y="29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9189F78-93AD-43F9-BD7F-3FE9FE9AD01D}" type="datetimeFigureOut">
              <a:rPr lang="zh-CN" altLang="en-US" smtClean="0"/>
              <a:t>2023/6/21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6AD376-9007-4BA7-869F-27666CB4BD1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808474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r>
              <a:rPr lang="en-US" altLang="zh-CN" sz="1800" b="0" i="0" u="none" strike="noStrike" baseline="0" dirty="0">
                <a:latin typeface="NimbusRomNo9L-Regu"/>
              </a:rPr>
              <a:t>which deploy norm regularization (i.e., weight decay) on the weights, rather than enforcing constraints, for the ease of optimization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96AD376-9007-4BA7-869F-27666CB4BD16}" type="slidenum">
              <a:rPr lang="zh-CN" altLang="en-US" smtClean="0"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902393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lang="en-US" altLang="zh-CN" sz="1200" b="0" i="0" u="none" strike="noStrike" baseline="0" dirty="0">
                <a:solidFill>
                  <a:srgbClr val="000000"/>
                </a:solidFill>
                <a:latin typeface="NimbusRomNo9L-Regu"/>
              </a:rPr>
              <a:t>In other words, every critical point is either a global solution (corresponding to Simplex ETFs) or a </a:t>
            </a:r>
            <a:r>
              <a:rPr lang="en-US" altLang="zh-CN" sz="1200" b="0" i="0" u="none" strike="noStrike" baseline="0" dirty="0">
                <a:solidFill>
                  <a:srgbClr val="000000"/>
                </a:solidFill>
                <a:latin typeface="NimbusRomNo9L-ReguItal"/>
              </a:rPr>
              <a:t>strict saddle point</a:t>
            </a:r>
            <a:r>
              <a:rPr lang="en-US" altLang="zh-CN" sz="1200" b="0" i="0" u="none" strike="noStrike" baseline="0" dirty="0">
                <a:solidFill>
                  <a:srgbClr val="0000FF"/>
                </a:solidFill>
                <a:latin typeface="NimbusRomNo9L-Regu"/>
              </a:rPr>
              <a:t> </a:t>
            </a:r>
            <a:r>
              <a:rPr lang="en-US" altLang="zh-CN" sz="1200" b="0" i="0" u="none" strike="noStrike" baseline="0" dirty="0">
                <a:solidFill>
                  <a:srgbClr val="000000"/>
                </a:solidFill>
                <a:latin typeface="NimbusRomNo9L-Regu"/>
              </a:rPr>
              <a:t>with negative curvature, so that there is </a:t>
            </a:r>
            <a:r>
              <a:rPr lang="en-US" altLang="zh-CN" sz="1200" b="0" i="0" u="none" strike="noStrike" baseline="0" dirty="0">
                <a:solidFill>
                  <a:srgbClr val="000000"/>
                </a:solidFill>
                <a:latin typeface="NimbusRomNo9L-ReguItal"/>
              </a:rPr>
              <a:t>no </a:t>
            </a:r>
            <a:r>
              <a:rPr lang="en-US" altLang="zh-CN" sz="1200" b="0" i="0" u="none" strike="noStrike" baseline="0" dirty="0">
                <a:solidFill>
                  <a:srgbClr val="000000"/>
                </a:solidFill>
                <a:latin typeface="NimbusRomNo9L-Regu"/>
              </a:rPr>
              <a:t>spurious local minimizer on the optimization landscape</a:t>
            </a:r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lang="en-US" altLang="zh-CN" sz="1200" b="0" i="0" u="none" strike="noStrike" baseline="0" dirty="0">
                <a:solidFill>
                  <a:srgbClr val="000000"/>
                </a:solidFill>
                <a:latin typeface="NimbusRomNo9L-Regu"/>
              </a:rPr>
              <a:t>This result supports our empirical observation that practical overparameterized networks always converge to Simplex ETF solutions with a diverse choice of optimization algorithms.</a:t>
            </a:r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lang="en-US" altLang="zh-CN" sz="1200" b="0" i="0" u="none" strike="noStrike" baseline="0" dirty="0">
                <a:solidFill>
                  <a:srgbClr val="000000"/>
                </a:solidFill>
                <a:latin typeface="NimbusRomNo9L-Regu"/>
              </a:rPr>
              <a:t>Our experiments demonstrate that such a strategy achieves on par performance with classical training methods, leading to substantial cost reductions on both memory and computation.</a:t>
            </a:r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endParaRPr lang="en-US" altLang="zh-CN" sz="1200" b="0" i="0" u="none" strike="noStrike" baseline="0" dirty="0">
              <a:solidFill>
                <a:srgbClr val="000000"/>
              </a:solidFill>
              <a:latin typeface="NimbusRomNo9L-Regu"/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96AD376-9007-4BA7-869F-27666CB4BD16}" type="slidenum">
              <a:rPr lang="zh-CN" altLang="en-US" smtClean="0"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119404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23F81A0-62B5-4665-A09C-67E69E25F28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25CE1424-02B8-4577-B912-2CB0D9C0FDA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4B760075-E0ED-4BF7-AD08-3ABA37D6B5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2B214-3EBE-4B37-95AA-D8EB928F9E15}" type="datetimeFigureOut">
              <a:rPr lang="zh-CN" altLang="en-US" smtClean="0"/>
              <a:t>2023/6/21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0C4652D9-799C-4B1B-884A-1DA53D2565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E377884E-ABF0-439E-9E5E-02145F00CB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F8D48-C995-431A-B28E-6C9B3863108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189376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06E9719-E621-43C5-9766-CC532C085C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9D0AE931-AC3C-4C65-A151-BBE837FAD41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3289CF4A-7FA7-4B5D-904A-AA4F71F3E8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2B214-3EBE-4B37-95AA-D8EB928F9E15}" type="datetimeFigureOut">
              <a:rPr lang="zh-CN" altLang="en-US" smtClean="0"/>
              <a:t>2023/6/21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E82A7BD8-60BD-4659-9912-014EDB9F5C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F61D8688-9700-4D37-B34A-0A5214AFDE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F8D48-C995-431A-B28E-6C9B3863108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218055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778A330B-F445-4A64-B854-44AA9C6D4C0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B59D4671-8FBF-45AF-B240-2E26438244A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7F36D7C8-6F70-4A6C-AC07-649FACC646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2B214-3EBE-4B37-95AA-D8EB928F9E15}" type="datetimeFigureOut">
              <a:rPr lang="zh-CN" altLang="en-US" smtClean="0"/>
              <a:t>2023/6/21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54CA6EF2-EA88-4691-825D-9C7F137934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316A00AB-C21F-4E2D-B851-F3ECEBFD8C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F8D48-C995-431A-B28E-6C9B3863108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882001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04E614A-6AD9-440B-9691-0B99FFE4A0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601C2716-1F35-4690-9030-AA53CB258C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588B2390-F0F4-4CFC-B8D5-6B46CCC3F2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2B214-3EBE-4B37-95AA-D8EB928F9E15}" type="datetimeFigureOut">
              <a:rPr lang="zh-CN" altLang="en-US" smtClean="0"/>
              <a:t>2023/6/21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5BB388BD-FF02-4EF5-979F-288BED9F87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4D4ADB96-86B3-402C-A723-86CEBA63BA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F8D48-C995-431A-B28E-6C9B3863108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414857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EE41728-553C-40E6-80DA-C034D5AAB9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C058558B-FF68-44DB-B4AD-CE6F9B9B09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EA537629-9064-43FF-B26A-6432A45957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2B214-3EBE-4B37-95AA-D8EB928F9E15}" type="datetimeFigureOut">
              <a:rPr lang="zh-CN" altLang="en-US" smtClean="0"/>
              <a:t>2023/6/21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CDB6D4BF-49B5-4BD6-A15E-8C439F7546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90998F85-0BC1-4AC2-9412-24005A15E6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F8D48-C995-431A-B28E-6C9B3863108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555718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5E69B15-3CE1-4458-BEA6-5F51B5B262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8592E9F0-F823-4015-9815-C81BCC59216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CAC18A49-19E5-44D6-8ECC-5E96D8B5819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F5052A0B-DA72-4BCB-B6E9-E2ADA958A7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2B214-3EBE-4B37-95AA-D8EB928F9E15}" type="datetimeFigureOut">
              <a:rPr lang="zh-CN" altLang="en-US" smtClean="0"/>
              <a:t>2023/6/21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203DE1B4-C2FD-4961-B191-7954D12F74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F60D908C-E10A-4834-8EEB-ED41272565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F8D48-C995-431A-B28E-6C9B3863108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089511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01558C1-D8DC-42ED-BB29-941D0ECFFE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B6875694-B22B-4D02-B95A-5FCFB69BAE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DEFE1BD6-EBB6-49DC-B6A4-82FE06FE92F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3DBAF75D-55CA-473E-B968-F3B91922E26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5ABBE5F4-D215-44BC-AE23-7409347D95F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D9A8235E-BDD8-4CB2-9641-F7A5F29B5C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2B214-3EBE-4B37-95AA-D8EB928F9E15}" type="datetimeFigureOut">
              <a:rPr lang="zh-CN" altLang="en-US" smtClean="0"/>
              <a:t>2023/6/21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A18EFF63-89F7-4C69-BD24-E21A3C5297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273296C0-B5C8-4C5A-9C18-E17E22B71A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F8D48-C995-431A-B28E-6C9B3863108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536779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064F866-85B4-428B-91F4-56B456F3E7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DB0AA178-630E-4BE7-8EBC-E4965006C5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2B214-3EBE-4B37-95AA-D8EB928F9E15}" type="datetimeFigureOut">
              <a:rPr lang="zh-CN" altLang="en-US" smtClean="0"/>
              <a:t>2023/6/21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846922C8-CDDE-43A9-803F-865E6438A5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8B2FA425-3065-42AD-B958-B278EB0FD8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F8D48-C995-431A-B28E-6C9B3863108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296635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CDD64C7B-BDF0-4AF8-8869-72363D8C4F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2B214-3EBE-4B37-95AA-D8EB928F9E15}" type="datetimeFigureOut">
              <a:rPr lang="zh-CN" altLang="en-US" smtClean="0"/>
              <a:t>2023/6/21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3CD2B7E2-8A29-4B9E-B761-C5A6543F63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892B749D-3118-46B5-A875-80C55412D7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F8D48-C995-431A-B28E-6C9B3863108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104815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2C0F911-D9F1-4722-BDC2-F0CF841607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1ED720A3-7CA6-4C5B-86A4-FCCB72CB5B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66C40662-673D-4DE4-94DE-41B589D9784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CCDA050A-49E5-4580-80B1-E62690E57E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2B214-3EBE-4B37-95AA-D8EB928F9E15}" type="datetimeFigureOut">
              <a:rPr lang="zh-CN" altLang="en-US" smtClean="0"/>
              <a:t>2023/6/21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95EF7C68-2D6C-4EBE-9863-F9922C4416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23F0E1B1-8C11-46C6-BFF4-164F29EFCA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F8D48-C995-431A-B28E-6C9B3863108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994890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60E90BD-C016-43F1-AE08-0DA6F1D894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43CE34C5-5406-4969-B415-B27F3A5B8BC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5ADF6358-3B1B-4562-8860-0CC5EFE5ACB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C14ADAB1-4566-4E73-854D-6B7AECB3E5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2B214-3EBE-4B37-95AA-D8EB928F9E15}" type="datetimeFigureOut">
              <a:rPr lang="zh-CN" altLang="en-US" smtClean="0"/>
              <a:t>2023/6/21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4F2480ED-BBD7-4461-A652-B61AF323D4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8658816D-32B6-4F19-8FDF-9E56CFFE30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F8D48-C995-431A-B28E-6C9B3863108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625475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C9B8A2D3-BE4C-4A62-9060-6E2780364A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B45490C0-26AB-4051-ADA7-9ED8192F1C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BB7655D4-83F8-4CD0-926F-1ABDCC6787E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A2B214-3EBE-4B37-95AA-D8EB928F9E15}" type="datetimeFigureOut">
              <a:rPr lang="zh-CN" altLang="en-US" smtClean="0"/>
              <a:t>2023/6/21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30E120A0-974E-4430-8A68-25CB74EF43C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A1D32DE0-D15A-4DA5-8960-F4C8D011993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4F8D48-C995-431A-B28E-6C9B3863108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6042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Relationship Id="rId9" Type="http://schemas.openxmlformats.org/officeDocument/2006/relationships/image" Target="../media/image11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4A161B3-387F-4CBC-8D82-C662AFBB3C7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532910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en-US" altLang="zh-CN" dirty="0"/>
              <a:t>A Geometric Analysis of Neural Collapse with</a:t>
            </a:r>
            <a:br>
              <a:rPr lang="en-US" altLang="zh-CN" dirty="0"/>
            </a:br>
            <a:r>
              <a:rPr lang="en-US" altLang="zh-CN" dirty="0"/>
              <a:t>Unconstrained Features</a:t>
            </a:r>
            <a:endParaRPr lang="zh-CN" altLang="en-US" dirty="0"/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70AD6AA1-834B-446F-BFCC-B7073B8611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292504"/>
            <a:ext cx="9144000" cy="1655762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altLang="zh-CN" dirty="0"/>
              <a:t>2023.06.21</a:t>
            </a:r>
          </a:p>
          <a:p>
            <a:pPr>
              <a:lnSpc>
                <a:spcPct val="100000"/>
              </a:lnSpc>
            </a:pPr>
            <a:r>
              <a:rPr lang="en-US" altLang="zh-CN" b="1" dirty="0"/>
              <a:t>Presenter: </a:t>
            </a:r>
            <a:r>
              <a:rPr lang="en-US" altLang="zh-CN" dirty="0"/>
              <a:t>Yanru Wu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70002515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316B7FE-6E11-4D59-A6D0-CCD1E9F72D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9563" y="-134938"/>
            <a:ext cx="10515600" cy="1325563"/>
          </a:xfrm>
        </p:spPr>
        <p:txBody>
          <a:bodyPr/>
          <a:lstStyle/>
          <a:p>
            <a:r>
              <a:rPr lang="en-US" altLang="zh-CN" dirty="0"/>
              <a:t>Experiments</a:t>
            </a:r>
            <a:endParaRPr lang="zh-CN" altLang="en-US" dirty="0"/>
          </a:p>
        </p:txBody>
      </p:sp>
      <p:pic>
        <p:nvPicPr>
          <p:cNvPr id="5" name="图片 4">
            <a:extLst>
              <a:ext uri="{FF2B5EF4-FFF2-40B4-BE49-F238E27FC236}">
                <a16:creationId xmlns:a16="http://schemas.microsoft.com/office/drawing/2014/main" id="{BABDA7BF-E9AA-4E27-9F2F-E68A31C7A2F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0803" y="841057"/>
            <a:ext cx="11970394" cy="61741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66284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316B7FE-6E11-4D59-A6D0-CCD1E9F72D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5276" y="193675"/>
            <a:ext cx="10515600" cy="1325563"/>
          </a:xfrm>
        </p:spPr>
        <p:txBody>
          <a:bodyPr/>
          <a:lstStyle/>
          <a:p>
            <a:r>
              <a:rPr lang="en-US" altLang="zh-CN" dirty="0"/>
              <a:t>Experiments</a:t>
            </a:r>
            <a:endParaRPr lang="zh-CN" altLang="en-US" dirty="0"/>
          </a:p>
        </p:txBody>
      </p:sp>
      <p:pic>
        <p:nvPicPr>
          <p:cNvPr id="4" name="图片 3">
            <a:extLst>
              <a:ext uri="{FF2B5EF4-FFF2-40B4-BE49-F238E27FC236}">
                <a16:creationId xmlns:a16="http://schemas.microsoft.com/office/drawing/2014/main" id="{D345C749-1E11-4DA9-AB1A-8D7C1B4FE51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2875" y="1643062"/>
            <a:ext cx="12049125" cy="3343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859411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标题 4">
            <a:extLst>
              <a:ext uri="{FF2B5EF4-FFF2-40B4-BE49-F238E27FC236}">
                <a16:creationId xmlns:a16="http://schemas.microsoft.com/office/drawing/2014/main" id="{FCEF4051-1408-4AF9-B7AE-E1B2D36633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52899" y="2408237"/>
            <a:ext cx="10515600" cy="1325563"/>
          </a:xfrm>
        </p:spPr>
        <p:txBody>
          <a:bodyPr/>
          <a:lstStyle/>
          <a:p>
            <a:r>
              <a:rPr lang="en-US" altLang="zh-CN" dirty="0"/>
              <a:t>Thank you!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9500945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32F091A-5FD2-47A0-BE66-98C54748D2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Background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363258BA-7A22-4EA4-99A0-0EC1DA60FD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65261"/>
            <a:ext cx="10691813" cy="5178426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US" altLang="zh-CN" dirty="0"/>
              <a:t>Neural Collapse</a:t>
            </a:r>
          </a:p>
          <a:p>
            <a:pPr marL="0" indent="0" algn="l">
              <a:lnSpc>
                <a:spcPct val="150000"/>
              </a:lnSpc>
              <a:buNone/>
            </a:pPr>
            <a:r>
              <a:rPr lang="en-US" altLang="zh-CN" sz="1800" b="0" i="0" u="none" strike="noStrike" baseline="0" dirty="0">
                <a:solidFill>
                  <a:srgbClr val="000000"/>
                </a:solidFill>
                <a:latin typeface="NimbusRomNo9L-Regu"/>
              </a:rPr>
              <a:t>• </a:t>
            </a:r>
            <a:r>
              <a:rPr lang="en-US" altLang="zh-CN" sz="1800" b="1" i="0" u="none" strike="noStrike" baseline="0" dirty="0">
                <a:solidFill>
                  <a:srgbClr val="000000"/>
                </a:solidFill>
                <a:latin typeface="NimbusRomNo9L-MediItal"/>
              </a:rPr>
              <a:t>Variability Collapse</a:t>
            </a:r>
            <a:r>
              <a:rPr lang="en-US" altLang="zh-CN" sz="1800" b="1" i="0" u="none" strike="noStrike" baseline="0" dirty="0">
                <a:solidFill>
                  <a:srgbClr val="000000"/>
                </a:solidFill>
                <a:latin typeface="NimbusRomNo9L-Medi"/>
              </a:rPr>
              <a:t>: </a:t>
            </a:r>
            <a:r>
              <a:rPr lang="en-US" altLang="zh-CN" sz="1800" b="0" i="0" u="none" strike="noStrike" baseline="0" dirty="0">
                <a:solidFill>
                  <a:srgbClr val="000000"/>
                </a:solidFill>
                <a:latin typeface="NimbusRomNo9L-Regu"/>
              </a:rPr>
              <a:t>cross-example within-class variability of last-layer features collapses to zero, as the individual features of each class themselves concentrate to their isolated class-means.</a:t>
            </a:r>
          </a:p>
          <a:p>
            <a:pPr marL="0" indent="0" algn="l">
              <a:lnSpc>
                <a:spcPct val="150000"/>
              </a:lnSpc>
              <a:buNone/>
            </a:pPr>
            <a:r>
              <a:rPr lang="en-US" altLang="zh-CN" sz="1800" b="0" i="0" u="none" strike="noStrike" baseline="0" dirty="0">
                <a:solidFill>
                  <a:srgbClr val="000000"/>
                </a:solidFill>
                <a:latin typeface="NimbusRomNo9L-Regu"/>
              </a:rPr>
              <a:t>• </a:t>
            </a:r>
            <a:r>
              <a:rPr lang="en-US" altLang="zh-CN" sz="1800" b="1" i="0" u="none" strike="noStrike" baseline="0" dirty="0">
                <a:solidFill>
                  <a:srgbClr val="000000"/>
                </a:solidFill>
                <a:latin typeface="NimbusRomNo9L-MediItal"/>
              </a:rPr>
              <a:t>Convergence to Simplex Equiangular Tight Frame (ETF)</a:t>
            </a:r>
            <a:r>
              <a:rPr lang="en-US" altLang="zh-CN" sz="1800" b="1" i="0" u="none" strike="noStrike" baseline="0" dirty="0">
                <a:solidFill>
                  <a:srgbClr val="000000"/>
                </a:solidFill>
                <a:latin typeface="NimbusRomNo9L-Medi"/>
              </a:rPr>
              <a:t>: </a:t>
            </a:r>
            <a:r>
              <a:rPr lang="en-US" altLang="zh-CN" sz="1800" b="0" i="0" u="none" strike="noStrike" baseline="0" dirty="0">
                <a:solidFill>
                  <a:srgbClr val="000000"/>
                </a:solidFill>
                <a:latin typeface="NimbusRomNo9L-Regu"/>
              </a:rPr>
              <a:t>the class-means centered at their global mean are not only linearly separable, but are actually maximally distant and located on a sphere centered at the origin up to scaling </a:t>
            </a:r>
          </a:p>
          <a:p>
            <a:pPr marL="0" indent="0" algn="l">
              <a:lnSpc>
                <a:spcPct val="150000"/>
              </a:lnSpc>
              <a:buNone/>
            </a:pPr>
            <a:r>
              <a:rPr lang="en-US" altLang="zh-CN" sz="1800" b="0" i="0" u="none" strike="noStrike" baseline="0" dirty="0">
                <a:solidFill>
                  <a:srgbClr val="000000"/>
                </a:solidFill>
                <a:latin typeface="NimbusRomNo9L-Regu"/>
              </a:rPr>
              <a:t>• </a:t>
            </a:r>
            <a:r>
              <a:rPr lang="en-US" altLang="zh-CN" sz="1800" b="1" i="0" u="none" strike="noStrike" baseline="0" dirty="0">
                <a:solidFill>
                  <a:srgbClr val="000000"/>
                </a:solidFill>
                <a:latin typeface="NimbusRomNo9L-MediItal"/>
              </a:rPr>
              <a:t>Convergence to Self-duality</a:t>
            </a:r>
            <a:r>
              <a:rPr lang="en-US" altLang="zh-CN" sz="1800" b="1" i="0" u="none" strike="noStrike" baseline="0" dirty="0">
                <a:solidFill>
                  <a:srgbClr val="000000"/>
                </a:solidFill>
                <a:latin typeface="NimbusRomNo9L-Medi"/>
              </a:rPr>
              <a:t>: </a:t>
            </a:r>
            <a:r>
              <a:rPr lang="en-US" altLang="zh-CN" sz="1800" b="0" i="0" u="none" strike="noStrike" baseline="0" dirty="0">
                <a:solidFill>
                  <a:srgbClr val="000000"/>
                </a:solidFill>
                <a:latin typeface="NimbusRomNo9L-Regu"/>
              </a:rPr>
              <a:t>the last-layer linear classifiers, living in the dual vector space to that of the class-means, are perfectly matched with their class-means.</a:t>
            </a:r>
          </a:p>
          <a:p>
            <a:pPr marL="0" indent="0" algn="l">
              <a:lnSpc>
                <a:spcPct val="150000"/>
              </a:lnSpc>
              <a:buNone/>
            </a:pPr>
            <a:r>
              <a:rPr lang="en-US" altLang="zh-CN" sz="1800" b="0" i="0" u="none" strike="noStrike" baseline="0" dirty="0">
                <a:solidFill>
                  <a:srgbClr val="000000"/>
                </a:solidFill>
                <a:latin typeface="NimbusRomNo9L-Regu"/>
              </a:rPr>
              <a:t>• </a:t>
            </a:r>
            <a:r>
              <a:rPr lang="en-US" altLang="zh-CN" sz="1800" b="1" i="0" u="none" strike="noStrike" baseline="0" dirty="0">
                <a:solidFill>
                  <a:srgbClr val="000000"/>
                </a:solidFill>
                <a:latin typeface="NimbusRomNo9L-MediItal"/>
              </a:rPr>
              <a:t>Simple Decision Rule</a:t>
            </a:r>
            <a:r>
              <a:rPr lang="en-US" altLang="zh-CN" sz="1800" b="1" i="0" u="none" strike="noStrike" baseline="0" dirty="0">
                <a:solidFill>
                  <a:srgbClr val="000000"/>
                </a:solidFill>
                <a:latin typeface="NimbusRomNo9L-Medi"/>
              </a:rPr>
              <a:t>: </a:t>
            </a:r>
            <a:r>
              <a:rPr lang="en-US" altLang="zh-CN" sz="1800" b="0" i="0" u="none" strike="noStrike" baseline="0" dirty="0">
                <a:solidFill>
                  <a:srgbClr val="000000"/>
                </a:solidFill>
                <a:latin typeface="NimbusRomNo9L-Regu"/>
              </a:rPr>
              <a:t>the last-layer classifier is behaviorally equivalent to a Nearest Class-Center decision rule.</a:t>
            </a:r>
            <a:endParaRPr lang="zh-CN" altLang="en-US" dirty="0"/>
          </a:p>
        </p:txBody>
      </p:sp>
      <p:pic>
        <p:nvPicPr>
          <p:cNvPr id="5" name="图片 4">
            <a:extLst>
              <a:ext uri="{FF2B5EF4-FFF2-40B4-BE49-F238E27FC236}">
                <a16:creationId xmlns:a16="http://schemas.microsoft.com/office/drawing/2014/main" id="{3238073C-947D-4E4C-AA4B-AACCCE3F890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86550" y="265112"/>
            <a:ext cx="4667250" cy="1771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07074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32F091A-5FD2-47A0-BE66-98C54748D2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79398"/>
            <a:ext cx="10515600" cy="1325563"/>
          </a:xfrm>
        </p:spPr>
        <p:txBody>
          <a:bodyPr/>
          <a:lstStyle/>
          <a:p>
            <a:r>
              <a:rPr lang="en-US" altLang="zh-CN" dirty="0"/>
              <a:t>Background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363258BA-7A22-4EA4-99A0-0EC1DA60FD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93808"/>
            <a:ext cx="10691813" cy="5178426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US" altLang="zh-CN" dirty="0"/>
              <a:t>Unconstrained Feature Model</a:t>
            </a:r>
          </a:p>
          <a:p>
            <a:r>
              <a:rPr lang="en-US" altLang="zh-CN" sz="2000" b="0" i="0" u="none" strike="noStrike" baseline="0" dirty="0">
                <a:latin typeface="NimbusRomNo9L-Regu"/>
              </a:rPr>
              <a:t>In the last-layer, features are modeled as </a:t>
            </a:r>
            <a:r>
              <a:rPr lang="en-US" altLang="zh-CN" sz="2000" b="0" i="0" u="none" strike="noStrike" baseline="0" dirty="0">
                <a:latin typeface="NimbusRomNo9L-ReguItal"/>
              </a:rPr>
              <a:t>free </a:t>
            </a:r>
            <a:r>
              <a:rPr lang="en-US" altLang="zh-CN" sz="2000" b="0" i="0" u="none" strike="noStrike" baseline="0" dirty="0">
                <a:latin typeface="NimbusRomNo9L-Regu"/>
              </a:rPr>
              <a:t>optimization variables (hence </a:t>
            </a:r>
            <a:r>
              <a:rPr lang="en-US" altLang="zh-CN" sz="2000" b="0" i="0" u="none" strike="noStrike" baseline="0" dirty="0">
                <a:latin typeface="NimbusRomNo9L-ReguItal"/>
              </a:rPr>
              <a:t>unconstrained features</a:t>
            </a:r>
            <a:r>
              <a:rPr lang="en-US" altLang="zh-CN" sz="2000" b="0" i="0" u="none" strike="noStrike" baseline="0" dirty="0">
                <a:latin typeface="NimbusRomNo9L-Regu"/>
              </a:rPr>
              <a:t>) along with the last-layer classifiers</a:t>
            </a:r>
            <a:endParaRPr lang="en-US" altLang="zh-CN" sz="2000" dirty="0">
              <a:latin typeface="NimbusRomNo9L-Regu"/>
            </a:endParaRPr>
          </a:p>
          <a:p>
            <a:r>
              <a:rPr lang="en-US" altLang="zh-CN" sz="2000" dirty="0">
                <a:latin typeface="NimbusRomNo9L-Regu"/>
              </a:rPr>
              <a:t>T</a:t>
            </a:r>
            <a:r>
              <a:rPr lang="en-US" altLang="zh-CN" sz="2000" b="0" i="0" u="none" strike="noStrike" baseline="0" dirty="0">
                <a:latin typeface="NimbusRomNo9L-Regu"/>
              </a:rPr>
              <a:t>he model simplifies the study of last-layer features, enabling us to analyze the interaction between them and the last-layer classifiers, while still left with a highly nonconvex training loss.</a:t>
            </a:r>
          </a:p>
          <a:p>
            <a:r>
              <a:rPr lang="en-US" altLang="zh-CN" sz="2000" b="1" dirty="0">
                <a:latin typeface="NimbusRomNo9L-Regu"/>
              </a:rPr>
              <a:t>Key Question: </a:t>
            </a:r>
            <a:r>
              <a:rPr lang="en-US" altLang="zh-CN" sz="2000" dirty="0">
                <a:latin typeface="NimbusRomNo9L-Regu"/>
              </a:rPr>
              <a:t>Whether </a:t>
            </a:r>
            <a:r>
              <a:rPr lang="en-US" altLang="zh-CN" sz="2000" b="0" i="0" u="none" strike="noStrike" baseline="0" dirty="0">
                <a:latin typeface="NimbusRomNo9L-Regu"/>
              </a:rPr>
              <a:t>Simplex ETFs (</a:t>
            </a:r>
            <a:r>
              <a:rPr lang="en-US" altLang="zh-CN" sz="2000" b="0" i="0" u="none" strike="noStrike" baseline="0" dirty="0" err="1">
                <a:latin typeface="NimbusRomNo9L-Regu"/>
              </a:rPr>
              <a:t>i.e.,</a:t>
            </a:r>
            <a:r>
              <a:rPr lang="en-US" altLang="zh-CN" sz="2000" b="0" i="0" u="none" strike="noStrike" baseline="0" dirty="0" err="1">
                <a:latin typeface="CMSY10"/>
              </a:rPr>
              <a:t>NC</a:t>
            </a:r>
            <a:r>
              <a:rPr lang="en-US" altLang="zh-CN" sz="2000" b="0" i="0" u="none" strike="noStrike" baseline="0" dirty="0">
                <a:latin typeface="NimbusRomNo9L-Regu"/>
              </a:rPr>
              <a:t>) are global solutions to the nonconvex loss (e.g. least- squared, cross-entropy … )?</a:t>
            </a:r>
          </a:p>
          <a:p>
            <a:pPr lvl="1"/>
            <a:r>
              <a:rPr lang="en-US" altLang="zh-CN" sz="1600" dirty="0">
                <a:latin typeface="NimbusRomNo9L-Regu"/>
              </a:rPr>
              <a:t>Proved by recent work with extra </a:t>
            </a:r>
            <a:r>
              <a:rPr lang="en-US" altLang="zh-CN" sz="1600" dirty="0" err="1">
                <a:latin typeface="NimbusRomNo9L-Regu"/>
              </a:rPr>
              <a:t>assamptions</a:t>
            </a:r>
            <a:r>
              <a:rPr lang="en-US" altLang="zh-CN" sz="1600" dirty="0">
                <a:latin typeface="NimbusRomNo9L-Regu"/>
              </a:rPr>
              <a:t> </a:t>
            </a:r>
          </a:p>
          <a:p>
            <a:pPr marL="457200" lvl="1" indent="0">
              <a:buNone/>
            </a:pPr>
            <a:r>
              <a:rPr lang="en-US" altLang="zh-CN" sz="1600" dirty="0">
                <a:latin typeface="NimbusRomNo9L-Regu"/>
              </a:rPr>
              <a:t>or  </a:t>
            </a:r>
            <a:r>
              <a:rPr lang="en-US" altLang="zh-CN" sz="1600" b="0" i="0" u="none" strike="noStrike" baseline="0" dirty="0">
                <a:latin typeface="NimbusRomNo9L-Regu"/>
              </a:rPr>
              <a:t>different constraints on the weights and </a:t>
            </a:r>
          </a:p>
          <a:p>
            <a:pPr marL="457200" lvl="1" indent="0">
              <a:buNone/>
            </a:pPr>
            <a:r>
              <a:rPr lang="en-US" altLang="zh-CN" sz="1600" dirty="0">
                <a:latin typeface="NimbusRomNo9L-Regu"/>
              </a:rPr>
              <a:t>f</a:t>
            </a:r>
            <a:r>
              <a:rPr lang="en-US" altLang="zh-CN" sz="1600" b="0" i="0" u="none" strike="noStrike" baseline="0" dirty="0">
                <a:latin typeface="NimbusRomNo9L-Regu"/>
              </a:rPr>
              <a:t>eatures introduced</a:t>
            </a:r>
          </a:p>
          <a:p>
            <a:pPr lvl="1"/>
            <a:r>
              <a:rPr lang="en-US" altLang="zh-CN" sz="1600" dirty="0">
                <a:latin typeface="NimbusRomNo9L-Regu"/>
              </a:rPr>
              <a:t>Limitations: (1) only characterizing optimality </a:t>
            </a:r>
          </a:p>
          <a:p>
            <a:pPr marL="457200" lvl="1" indent="0">
              <a:buNone/>
            </a:pPr>
            <a:r>
              <a:rPr lang="en-US" altLang="zh-CN" sz="1600" dirty="0">
                <a:latin typeface="NimbusRomNo9L-Regu"/>
              </a:rPr>
              <a:t>conditions is not enough to explain the empirical </a:t>
            </a:r>
          </a:p>
          <a:p>
            <a:pPr marL="457200" lvl="1" indent="0">
              <a:buNone/>
            </a:pPr>
            <a:r>
              <a:rPr lang="en-US" altLang="zh-CN" sz="1600" dirty="0">
                <a:latin typeface="NimbusRomNo9L-Regu"/>
              </a:rPr>
              <a:t>convergence of iterative algorithms to NC; (2) the</a:t>
            </a:r>
          </a:p>
          <a:p>
            <a:pPr marL="457200" lvl="1" indent="0">
              <a:buNone/>
            </a:pPr>
            <a:r>
              <a:rPr lang="en-US" altLang="zh-CN" sz="1600" dirty="0">
                <a:latin typeface="NimbusRomNo9L-Regu"/>
              </a:rPr>
              <a:t>problem formulations differ from those typically </a:t>
            </a:r>
          </a:p>
          <a:p>
            <a:pPr marL="457200" lvl="1" indent="0">
              <a:buNone/>
            </a:pPr>
            <a:r>
              <a:rPr lang="en-US" altLang="zh-CN" sz="1600" dirty="0">
                <a:latin typeface="NimbusRomNo9L-Regu"/>
              </a:rPr>
              <a:t>used in practice</a:t>
            </a:r>
            <a:endParaRPr lang="en-US" altLang="zh-CN" sz="1600" b="0" i="0" u="none" strike="noStrike" baseline="0" dirty="0">
              <a:latin typeface="NimbusRomNo9L-Regu"/>
            </a:endParaRPr>
          </a:p>
        </p:txBody>
      </p:sp>
      <p:pic>
        <p:nvPicPr>
          <p:cNvPr id="6" name="图片 5">
            <a:extLst>
              <a:ext uri="{FF2B5EF4-FFF2-40B4-BE49-F238E27FC236}">
                <a16:creationId xmlns:a16="http://schemas.microsoft.com/office/drawing/2014/main" id="{017EB8B7-12C0-493A-B80F-D061A870A59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19508" y="4034631"/>
            <a:ext cx="5610505" cy="23733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10296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32F091A-5FD2-47A0-BE66-98C54748D2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Contributions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363258BA-7A22-4EA4-99A0-0EC1DA60FD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79574"/>
            <a:ext cx="10691813" cy="5178426"/>
          </a:xfrm>
        </p:spPr>
        <p:txBody>
          <a:bodyPr>
            <a:normAutofit/>
          </a:bodyPr>
          <a:lstStyle/>
          <a:p>
            <a:pPr algn="l"/>
            <a:r>
              <a:rPr lang="en-US" altLang="zh-CN" sz="2000" b="1" i="0" u="none" strike="noStrike" baseline="0" dirty="0">
                <a:solidFill>
                  <a:srgbClr val="000000"/>
                </a:solidFill>
                <a:latin typeface="NimbusRomNo9L-MediItal"/>
              </a:rPr>
              <a:t>Benign Global Landscape. </a:t>
            </a:r>
            <a:r>
              <a:rPr lang="en-US" altLang="zh-CN" sz="2000" b="0" i="0" u="none" strike="noStrike" baseline="0" dirty="0">
                <a:solidFill>
                  <a:srgbClr val="000000"/>
                </a:solidFill>
                <a:latin typeface="NimbusRomNo9L-Regu"/>
              </a:rPr>
              <a:t>For the unconstrained feature model, we provide the first result showing that a commonly used, regularized cross-entropy loss is a </a:t>
            </a:r>
            <a:r>
              <a:rPr lang="en-US" altLang="zh-CN" sz="2000" b="0" i="0" u="none" strike="noStrike" baseline="0" dirty="0">
                <a:solidFill>
                  <a:srgbClr val="000000"/>
                </a:solidFill>
                <a:latin typeface="NimbusRomNo9L-ReguItal"/>
              </a:rPr>
              <a:t>strict saddle function</a:t>
            </a:r>
            <a:r>
              <a:rPr lang="en-US" altLang="zh-CN" sz="2000" b="0" i="0" u="none" strike="noStrike" baseline="0" dirty="0">
                <a:solidFill>
                  <a:srgbClr val="000000"/>
                </a:solidFill>
                <a:latin typeface="NimbusRomNo9L-Regu"/>
              </a:rPr>
              <a:t>. </a:t>
            </a:r>
          </a:p>
          <a:p>
            <a:pPr algn="l"/>
            <a:r>
              <a:rPr lang="en-US" altLang="zh-CN" sz="2000" b="1" i="0" u="none" strike="noStrike" baseline="0" dirty="0">
                <a:solidFill>
                  <a:srgbClr val="000000"/>
                </a:solidFill>
                <a:latin typeface="NimbusRomNo9L-MediItal"/>
              </a:rPr>
              <a:t>Efficient, Algorithmic Independent, Global Optimization. </a:t>
            </a:r>
            <a:r>
              <a:rPr lang="en-US" altLang="zh-CN" sz="2000" b="0" i="0" u="none" strike="noStrike" baseline="0" dirty="0">
                <a:solidFill>
                  <a:srgbClr val="000000"/>
                </a:solidFill>
                <a:latin typeface="NimbusRomNo9L-Regu"/>
              </a:rPr>
              <a:t>The benign global landscape implies that any method that can escape strict saddle points (e.g. stochastic gradient descent) converges to a global solution that exhibits </a:t>
            </a:r>
            <a:r>
              <a:rPr lang="en-US" altLang="zh-CN" sz="2000" b="0" i="0" u="none" strike="noStrike" baseline="0" dirty="0">
                <a:solidFill>
                  <a:srgbClr val="000000"/>
                </a:solidFill>
                <a:latin typeface="CMSY10"/>
              </a:rPr>
              <a:t>NC</a:t>
            </a:r>
            <a:r>
              <a:rPr lang="en-US" altLang="zh-CN" sz="2000" b="0" i="0" u="none" strike="noStrike" baseline="0" dirty="0">
                <a:solidFill>
                  <a:srgbClr val="000000"/>
                </a:solidFill>
                <a:latin typeface="NimbusRomNo9L-Regu"/>
              </a:rPr>
              <a:t>. </a:t>
            </a:r>
          </a:p>
          <a:p>
            <a:pPr algn="l"/>
            <a:r>
              <a:rPr lang="en-US" altLang="zh-CN" sz="2000" b="1" i="0" u="none" strike="noStrike" baseline="0" dirty="0">
                <a:solidFill>
                  <a:srgbClr val="000000"/>
                </a:solidFill>
                <a:latin typeface="NimbusRomNo9L-MediItal"/>
              </a:rPr>
              <a:t>Cost Reduction for Practical Network Training. </a:t>
            </a:r>
            <a:r>
              <a:rPr lang="en-US" altLang="zh-CN" sz="2000" b="0" i="0" u="none" strike="noStrike" baseline="0" dirty="0">
                <a:solidFill>
                  <a:srgbClr val="000000"/>
                </a:solidFill>
                <a:latin typeface="NimbusRomNo9L-Regu"/>
              </a:rPr>
              <a:t>Moreover, the universality of </a:t>
            </a:r>
            <a:r>
              <a:rPr lang="en-US" altLang="zh-CN" sz="2000" b="0" i="0" u="none" strike="noStrike" baseline="0" dirty="0">
                <a:solidFill>
                  <a:srgbClr val="000000"/>
                </a:solidFill>
                <a:latin typeface="CMSY10"/>
              </a:rPr>
              <a:t>NC </a:t>
            </a:r>
            <a:r>
              <a:rPr lang="en-US" altLang="zh-CN" sz="2000" b="0" i="0" u="none" strike="noStrike" baseline="0" dirty="0">
                <a:solidFill>
                  <a:srgbClr val="000000"/>
                </a:solidFill>
                <a:latin typeface="NimbusRomNo9L-Regu"/>
              </a:rPr>
              <a:t>implies that there is no need of training the last-layer classifiers since the weights can be simply fixed as a Simplex ETF throughout the training process. On the other hand, since </a:t>
            </a:r>
            <a:r>
              <a:rPr lang="en-US" altLang="zh-CN" sz="2000" b="0" i="0" u="none" strike="noStrike" baseline="0" dirty="0">
                <a:solidFill>
                  <a:srgbClr val="000000"/>
                </a:solidFill>
                <a:latin typeface="CMSY10"/>
              </a:rPr>
              <a:t>NC </a:t>
            </a:r>
            <a:r>
              <a:rPr lang="en-US" altLang="zh-CN" sz="2000" b="0" i="0" u="none" strike="noStrike" baseline="0" dirty="0">
                <a:solidFill>
                  <a:srgbClr val="000000"/>
                </a:solidFill>
                <a:latin typeface="NimbusRomNo9L-Regu"/>
              </a:rPr>
              <a:t>happens whenever </a:t>
            </a:r>
            <a:r>
              <a:rPr lang="en-US" altLang="zh-CN" sz="2000" b="0" i="0" u="none" strike="noStrike" baseline="0" dirty="0">
                <a:solidFill>
                  <a:srgbClr val="000000"/>
                </a:solidFill>
                <a:latin typeface="CMMI10"/>
              </a:rPr>
              <a:t>d </a:t>
            </a:r>
            <a:r>
              <a:rPr lang="en-US" altLang="zh-CN" sz="2000" b="0" i="0" u="none" strike="noStrike" baseline="0" dirty="0">
                <a:solidFill>
                  <a:srgbClr val="000000"/>
                </a:solidFill>
                <a:latin typeface="CMSY10"/>
              </a:rPr>
              <a:t> </a:t>
            </a:r>
            <a:r>
              <a:rPr lang="en-US" altLang="zh-CN" sz="20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≥ </a:t>
            </a:r>
            <a:r>
              <a:rPr lang="en-US" altLang="zh-CN" sz="2000" b="0" i="0" u="none" strike="noStrike" baseline="0" dirty="0">
                <a:solidFill>
                  <a:srgbClr val="000000"/>
                </a:solidFill>
                <a:latin typeface="CMMI10"/>
              </a:rPr>
              <a:t>K</a:t>
            </a:r>
            <a:r>
              <a:rPr lang="en-US" altLang="zh-CN" sz="2000" b="0" i="0" u="none" strike="noStrike" baseline="0" dirty="0">
                <a:solidFill>
                  <a:srgbClr val="000000"/>
                </a:solidFill>
                <a:latin typeface="NimbusRomNo9L-Regu"/>
              </a:rPr>
              <a:t>, this implies that we can choose the feature dimension </a:t>
            </a:r>
            <a:r>
              <a:rPr lang="en-US" altLang="zh-CN" sz="2000" b="0" i="0" u="none" strike="noStrike" baseline="0" dirty="0">
                <a:solidFill>
                  <a:srgbClr val="000000"/>
                </a:solidFill>
                <a:latin typeface="CMMI10"/>
              </a:rPr>
              <a:t>d </a:t>
            </a:r>
            <a:r>
              <a:rPr lang="en-US" altLang="zh-CN" sz="2000" b="0" i="0" u="none" strike="noStrike" baseline="0" dirty="0">
                <a:solidFill>
                  <a:srgbClr val="000000"/>
                </a:solidFill>
                <a:latin typeface="NimbusRomNo9L-Regu"/>
              </a:rPr>
              <a:t>comparable to the number of classes </a:t>
            </a:r>
            <a:r>
              <a:rPr lang="en-US" altLang="zh-CN" sz="2000" b="0" i="0" u="none" strike="noStrike" baseline="0" dirty="0">
                <a:solidFill>
                  <a:srgbClr val="000000"/>
                </a:solidFill>
                <a:latin typeface="CMMI10"/>
              </a:rPr>
              <a:t>K</a:t>
            </a:r>
            <a:r>
              <a:rPr lang="en-US" altLang="zh-CN" sz="2000" b="0" i="0" u="none" strike="noStrike" baseline="0" dirty="0">
                <a:solidFill>
                  <a:srgbClr val="000000"/>
                </a:solidFill>
                <a:latin typeface="NimbusRomNo9L-Regu"/>
              </a:rPr>
              <a:t>, reducing the feature dimension for further computational benefits. </a:t>
            </a:r>
            <a:endParaRPr lang="zh-CN" altLang="en-US" sz="3200" dirty="0"/>
          </a:p>
        </p:txBody>
      </p:sp>
      <p:pic>
        <p:nvPicPr>
          <p:cNvPr id="5" name="图片 4">
            <a:extLst>
              <a:ext uri="{FF2B5EF4-FFF2-40B4-BE49-F238E27FC236}">
                <a16:creationId xmlns:a16="http://schemas.microsoft.com/office/drawing/2014/main" id="{D6FBDAB7-EB12-4F26-A584-333539722CC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200" y="4824861"/>
            <a:ext cx="10882313" cy="1552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93613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316B7FE-6E11-4D59-A6D0-CCD1E9F72D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Problem Setup</a:t>
            </a:r>
            <a:endParaRPr lang="zh-CN" altLang="en-US" dirty="0"/>
          </a:p>
        </p:txBody>
      </p:sp>
      <p:pic>
        <p:nvPicPr>
          <p:cNvPr id="5" name="图片 4">
            <a:extLst>
              <a:ext uri="{FF2B5EF4-FFF2-40B4-BE49-F238E27FC236}">
                <a16:creationId xmlns:a16="http://schemas.microsoft.com/office/drawing/2014/main" id="{7969968E-920F-4176-8C5F-168801B0EE0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95385" y="2262185"/>
            <a:ext cx="7086600" cy="962025"/>
          </a:xfrm>
          <a:prstGeom prst="rect">
            <a:avLst/>
          </a:prstGeom>
        </p:spPr>
      </p:pic>
      <p:pic>
        <p:nvPicPr>
          <p:cNvPr id="7" name="图片 6">
            <a:extLst>
              <a:ext uri="{FF2B5EF4-FFF2-40B4-BE49-F238E27FC236}">
                <a16:creationId xmlns:a16="http://schemas.microsoft.com/office/drawing/2014/main" id="{5091C75E-9F64-4479-8E1A-4BB2A5EDBBB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38261" y="3167058"/>
            <a:ext cx="5629275" cy="1019175"/>
          </a:xfrm>
          <a:prstGeom prst="rect">
            <a:avLst/>
          </a:prstGeom>
        </p:spPr>
      </p:pic>
      <p:pic>
        <p:nvPicPr>
          <p:cNvPr id="9" name="图片 8">
            <a:extLst>
              <a:ext uri="{FF2B5EF4-FFF2-40B4-BE49-F238E27FC236}">
                <a16:creationId xmlns:a16="http://schemas.microsoft.com/office/drawing/2014/main" id="{3F1F72B2-73E9-469D-8F21-8AF41F9A9B5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57310" y="1612104"/>
            <a:ext cx="4010025" cy="400050"/>
          </a:xfrm>
          <a:prstGeom prst="rect">
            <a:avLst/>
          </a:prstGeom>
        </p:spPr>
      </p:pic>
      <p:pic>
        <p:nvPicPr>
          <p:cNvPr id="11" name="图片 10">
            <a:extLst>
              <a:ext uri="{FF2B5EF4-FFF2-40B4-BE49-F238E27FC236}">
                <a16:creationId xmlns:a16="http://schemas.microsoft.com/office/drawing/2014/main" id="{A564DB53-726C-4CFB-83D4-E870847AE9B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843961" y="2271707"/>
            <a:ext cx="2409825" cy="466725"/>
          </a:xfrm>
          <a:prstGeom prst="rect">
            <a:avLst/>
          </a:prstGeom>
        </p:spPr>
      </p:pic>
      <p:sp>
        <p:nvSpPr>
          <p:cNvPr id="13" name="文本框 12">
            <a:extLst>
              <a:ext uri="{FF2B5EF4-FFF2-40B4-BE49-F238E27FC236}">
                <a16:creationId xmlns:a16="http://schemas.microsoft.com/office/drawing/2014/main" id="{F7CF657D-C1F8-4FCD-B452-595FA2DFAB6C}"/>
              </a:ext>
            </a:extLst>
          </p:cNvPr>
          <p:cNvSpPr txBox="1"/>
          <p:nvPr/>
        </p:nvSpPr>
        <p:spPr>
          <a:xfrm>
            <a:off x="1357310" y="4186233"/>
            <a:ext cx="6093618" cy="46564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US" altLang="zh-CN" dirty="0">
                <a:sym typeface="Wingdings" panose="05000000000000000000" pitchFamily="2" charset="2"/>
              </a:rPr>
              <a:t> Unconstrained Feature Model</a:t>
            </a:r>
            <a:endParaRPr lang="en-US" altLang="zh-CN" dirty="0"/>
          </a:p>
        </p:txBody>
      </p:sp>
      <p:pic>
        <p:nvPicPr>
          <p:cNvPr id="15" name="图片 14">
            <a:extLst>
              <a:ext uri="{FF2B5EF4-FFF2-40B4-BE49-F238E27FC236}">
                <a16:creationId xmlns:a16="http://schemas.microsoft.com/office/drawing/2014/main" id="{7E7BB988-F9D8-4876-9893-483FE1FB28D4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124446" y="4244675"/>
            <a:ext cx="2748587" cy="407198"/>
          </a:xfrm>
          <a:prstGeom prst="rect">
            <a:avLst/>
          </a:prstGeom>
        </p:spPr>
      </p:pic>
      <p:pic>
        <p:nvPicPr>
          <p:cNvPr id="17" name="图片 16">
            <a:extLst>
              <a:ext uri="{FF2B5EF4-FFF2-40B4-BE49-F238E27FC236}">
                <a16:creationId xmlns:a16="http://schemas.microsoft.com/office/drawing/2014/main" id="{AB7B6B24-6C36-4A0E-A4FB-AEBF43529581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224837" y="4244675"/>
            <a:ext cx="2409825" cy="347362"/>
          </a:xfrm>
          <a:prstGeom prst="rect">
            <a:avLst/>
          </a:prstGeom>
        </p:spPr>
      </p:pic>
      <p:pic>
        <p:nvPicPr>
          <p:cNvPr id="19" name="图片 18">
            <a:extLst>
              <a:ext uri="{FF2B5EF4-FFF2-40B4-BE49-F238E27FC236}">
                <a16:creationId xmlns:a16="http://schemas.microsoft.com/office/drawing/2014/main" id="{3BE7E0DF-486D-4140-864C-C9E081E1D5BA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04848" y="4911421"/>
            <a:ext cx="10925175" cy="828675"/>
          </a:xfrm>
          <a:prstGeom prst="rect">
            <a:avLst/>
          </a:prstGeom>
        </p:spPr>
      </p:pic>
      <p:pic>
        <p:nvPicPr>
          <p:cNvPr id="21" name="图片 20">
            <a:extLst>
              <a:ext uri="{FF2B5EF4-FFF2-40B4-BE49-F238E27FC236}">
                <a16:creationId xmlns:a16="http://schemas.microsoft.com/office/drawing/2014/main" id="{B1E97E91-4FB0-4E1D-A37F-CD9AF6679B69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472361" y="5785331"/>
            <a:ext cx="3781425" cy="428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59494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316B7FE-6E11-4D59-A6D0-CCD1E9F72D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2488" y="1636721"/>
            <a:ext cx="10515600" cy="1325563"/>
          </a:xfrm>
        </p:spPr>
        <p:txBody>
          <a:bodyPr/>
          <a:lstStyle/>
          <a:p>
            <a:r>
              <a:rPr lang="en-US" altLang="zh-CN" dirty="0"/>
              <a:t>Problem Setup</a:t>
            </a:r>
            <a:endParaRPr lang="zh-CN" altLang="en-US" dirty="0"/>
          </a:p>
        </p:txBody>
      </p:sp>
      <p:sp>
        <p:nvSpPr>
          <p:cNvPr id="12" name="内容占位符 2">
            <a:extLst>
              <a:ext uri="{FF2B5EF4-FFF2-40B4-BE49-F238E27FC236}">
                <a16:creationId xmlns:a16="http://schemas.microsoft.com/office/drawing/2014/main" id="{D45B7AE7-407B-484E-B566-800A0DA3B0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52488" y="2679705"/>
            <a:ext cx="10691813" cy="5178426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US" altLang="zh-CN" dirty="0"/>
              <a:t>Discussion</a:t>
            </a:r>
          </a:p>
          <a:p>
            <a:pPr marL="0" indent="0" algn="l">
              <a:lnSpc>
                <a:spcPct val="150000"/>
              </a:lnSpc>
              <a:buNone/>
            </a:pPr>
            <a:r>
              <a:rPr lang="en-US" altLang="zh-CN" sz="2000" b="0" i="0" u="none" strike="noStrike" baseline="0" dirty="0">
                <a:solidFill>
                  <a:srgbClr val="000000"/>
                </a:solidFill>
                <a:latin typeface="NimbusRomNo9L-Regu"/>
              </a:rPr>
              <a:t>• </a:t>
            </a:r>
            <a:r>
              <a:rPr lang="en-US" altLang="zh-CN" sz="2000" b="1" i="0" u="none" strike="noStrike" baseline="0" dirty="0">
                <a:solidFill>
                  <a:srgbClr val="000000"/>
                </a:solidFill>
                <a:latin typeface="NimbusRomNo9L-MediItal"/>
              </a:rPr>
              <a:t>Weight Decay on W and H</a:t>
            </a:r>
          </a:p>
          <a:p>
            <a:pPr marL="0" indent="0" algn="l">
              <a:lnSpc>
                <a:spcPct val="150000"/>
              </a:lnSpc>
              <a:buNone/>
            </a:pPr>
            <a:r>
              <a:rPr lang="en-US" altLang="zh-CN" sz="2000" b="0" i="0" u="none" strike="noStrike" baseline="0" dirty="0">
                <a:solidFill>
                  <a:srgbClr val="000000"/>
                </a:solidFill>
                <a:latin typeface="NimbusRomNo9L-Regu"/>
              </a:rPr>
              <a:t>• </a:t>
            </a:r>
            <a:r>
              <a:rPr lang="en-US" altLang="zh-CN" sz="2000" b="1" i="0" u="none" strike="noStrike" baseline="0" dirty="0">
                <a:solidFill>
                  <a:srgbClr val="000000"/>
                </a:solidFill>
                <a:latin typeface="NimbusRomNo9L-MediItal"/>
              </a:rPr>
              <a:t>Treating the Last-layer Features as Optimization Variables</a:t>
            </a:r>
            <a:endParaRPr lang="zh-CN" altLang="en-US" sz="3200" dirty="0"/>
          </a:p>
        </p:txBody>
      </p:sp>
    </p:spTree>
    <p:extLst>
      <p:ext uri="{BB962C8B-B14F-4D97-AF65-F5344CB8AC3E}">
        <p14:creationId xmlns:p14="http://schemas.microsoft.com/office/powerpoint/2010/main" val="370349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316B7FE-6E11-4D59-A6D0-CCD1E9F72D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Main Theoretical Results</a:t>
            </a:r>
            <a:endParaRPr lang="zh-CN" altLang="en-US" dirty="0"/>
          </a:p>
        </p:txBody>
      </p:sp>
      <p:pic>
        <p:nvPicPr>
          <p:cNvPr id="6" name="图片 5">
            <a:extLst>
              <a:ext uri="{FF2B5EF4-FFF2-40B4-BE49-F238E27FC236}">
                <a16:creationId xmlns:a16="http://schemas.microsoft.com/office/drawing/2014/main" id="{21DB71CA-AF4B-4F08-8C6F-5F209CC9BB5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7666" y="1776414"/>
            <a:ext cx="11353819" cy="4467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79761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316B7FE-6E11-4D59-A6D0-CCD1E9F72D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Main Theoretical Results</a:t>
            </a:r>
            <a:endParaRPr lang="zh-CN" altLang="en-US" dirty="0"/>
          </a:p>
        </p:txBody>
      </p:sp>
      <p:pic>
        <p:nvPicPr>
          <p:cNvPr id="4" name="图片 3">
            <a:extLst>
              <a:ext uri="{FF2B5EF4-FFF2-40B4-BE49-F238E27FC236}">
                <a16:creationId xmlns:a16="http://schemas.microsoft.com/office/drawing/2014/main" id="{3478C125-4B66-4536-ACDB-136EE1CBFD3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962154"/>
            <a:ext cx="12192000" cy="32493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08315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316B7FE-6E11-4D59-A6D0-CCD1E9F72D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9563" y="-134938"/>
            <a:ext cx="10515600" cy="1325563"/>
          </a:xfrm>
        </p:spPr>
        <p:txBody>
          <a:bodyPr/>
          <a:lstStyle/>
          <a:p>
            <a:r>
              <a:rPr lang="en-US" altLang="zh-CN" dirty="0"/>
              <a:t>Experiments</a:t>
            </a:r>
            <a:endParaRPr lang="zh-CN" altLang="en-US" dirty="0"/>
          </a:p>
        </p:txBody>
      </p:sp>
      <p:sp>
        <p:nvSpPr>
          <p:cNvPr id="6" name="文本框 5">
            <a:extLst>
              <a:ext uri="{FF2B5EF4-FFF2-40B4-BE49-F238E27FC236}">
                <a16:creationId xmlns:a16="http://schemas.microsoft.com/office/drawing/2014/main" id="{6F624209-BC77-484D-9D05-F38F0FF37BA7}"/>
              </a:ext>
            </a:extLst>
          </p:cNvPr>
          <p:cNvSpPr txBox="1"/>
          <p:nvPr/>
        </p:nvSpPr>
        <p:spPr>
          <a:xfrm>
            <a:off x="309563" y="1190625"/>
            <a:ext cx="6840141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2400" b="0" i="0" u="none" strike="noStrike" baseline="0" dirty="0">
                <a:latin typeface="NimbusRomNo9L-Medi"/>
              </a:rPr>
              <a:t>Metrics for Measuring </a:t>
            </a:r>
            <a:r>
              <a:rPr lang="en-US" altLang="zh-CN" sz="2400" b="0" i="0" u="none" strike="noStrike" baseline="0" dirty="0">
                <a:latin typeface="CMSY10"/>
              </a:rPr>
              <a:t>NC </a:t>
            </a:r>
            <a:r>
              <a:rPr lang="en-US" altLang="zh-CN" sz="2400" b="0" i="0" u="none" strike="noStrike" baseline="0" dirty="0">
                <a:latin typeface="NimbusRomNo9L-Medi"/>
              </a:rPr>
              <a:t>During Network Training</a:t>
            </a:r>
            <a:endParaRPr lang="zh-CN" altLang="en-US" sz="2400" dirty="0"/>
          </a:p>
        </p:txBody>
      </p:sp>
      <p:pic>
        <p:nvPicPr>
          <p:cNvPr id="7" name="图片 6">
            <a:extLst>
              <a:ext uri="{FF2B5EF4-FFF2-40B4-BE49-F238E27FC236}">
                <a16:creationId xmlns:a16="http://schemas.microsoft.com/office/drawing/2014/main" id="{7698A84B-CEFF-471A-91B2-659DCBD3281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14488" y="1985962"/>
            <a:ext cx="3219450" cy="400050"/>
          </a:xfrm>
          <a:prstGeom prst="rect">
            <a:avLst/>
          </a:prstGeom>
        </p:spPr>
      </p:pic>
      <p:pic>
        <p:nvPicPr>
          <p:cNvPr id="9" name="图片 8">
            <a:extLst>
              <a:ext uri="{FF2B5EF4-FFF2-40B4-BE49-F238E27FC236}">
                <a16:creationId xmlns:a16="http://schemas.microsoft.com/office/drawing/2014/main" id="{F0A71B81-CC0D-4C30-8C15-281F48E5117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14488" y="2719684"/>
            <a:ext cx="6048375" cy="495300"/>
          </a:xfrm>
          <a:prstGeom prst="rect">
            <a:avLst/>
          </a:prstGeom>
        </p:spPr>
      </p:pic>
      <p:pic>
        <p:nvPicPr>
          <p:cNvPr id="11" name="图片 10">
            <a:extLst>
              <a:ext uri="{FF2B5EF4-FFF2-40B4-BE49-F238E27FC236}">
                <a16:creationId xmlns:a16="http://schemas.microsoft.com/office/drawing/2014/main" id="{1902F756-6929-4824-BBA1-46B3D8CEEEB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14488" y="3548656"/>
            <a:ext cx="5876925" cy="514350"/>
          </a:xfrm>
          <a:prstGeom prst="rect">
            <a:avLst/>
          </a:prstGeom>
        </p:spPr>
      </p:pic>
      <p:pic>
        <p:nvPicPr>
          <p:cNvPr id="13" name="图片 12">
            <a:extLst>
              <a:ext uri="{FF2B5EF4-FFF2-40B4-BE49-F238E27FC236}">
                <a16:creationId xmlns:a16="http://schemas.microsoft.com/office/drawing/2014/main" id="{5FACDD9D-717D-4DF4-9A7C-4778FD50AE6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614488" y="4325536"/>
            <a:ext cx="2743200" cy="428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74400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236</TotalTime>
  <Words>585</Words>
  <Application>Microsoft Office PowerPoint</Application>
  <PresentationFormat>宽屏</PresentationFormat>
  <Paragraphs>45</Paragraphs>
  <Slides>12</Slides>
  <Notes>2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12</vt:i4>
      </vt:variant>
    </vt:vector>
  </HeadingPairs>
  <TitlesOfParts>
    <vt:vector size="22" baseType="lpstr">
      <vt:lpstr>CMMI10</vt:lpstr>
      <vt:lpstr>CMSY10</vt:lpstr>
      <vt:lpstr>NimbusRomNo9L-Medi</vt:lpstr>
      <vt:lpstr>NimbusRomNo9L-MediItal</vt:lpstr>
      <vt:lpstr>NimbusRomNo9L-Regu</vt:lpstr>
      <vt:lpstr>NimbusRomNo9L-ReguItal</vt:lpstr>
      <vt:lpstr>等线</vt:lpstr>
      <vt:lpstr>等线 Light</vt:lpstr>
      <vt:lpstr>Arial</vt:lpstr>
      <vt:lpstr>Office 主题​​</vt:lpstr>
      <vt:lpstr>A Geometric Analysis of Neural Collapse with Unconstrained Features</vt:lpstr>
      <vt:lpstr>Background</vt:lpstr>
      <vt:lpstr>Background</vt:lpstr>
      <vt:lpstr>Contributions</vt:lpstr>
      <vt:lpstr>Problem Setup</vt:lpstr>
      <vt:lpstr>Problem Setup</vt:lpstr>
      <vt:lpstr>Main Theoretical Results</vt:lpstr>
      <vt:lpstr>Main Theoretical Results</vt:lpstr>
      <vt:lpstr>Experiments</vt:lpstr>
      <vt:lpstr>Experiments</vt:lpstr>
      <vt:lpstr>Experiments</vt:lpstr>
      <vt:lpstr>Thank you!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Geometric Analysis of Neural Collapse with Unconstrained Features</dc:title>
  <dc:creator>Yanru WU</dc:creator>
  <cp:lastModifiedBy>Yanru WU</cp:lastModifiedBy>
  <cp:revision>14</cp:revision>
  <dcterms:created xsi:type="dcterms:W3CDTF">2023-06-21T08:25:50Z</dcterms:created>
  <dcterms:modified xsi:type="dcterms:W3CDTF">2023-06-21T12:22:00Z</dcterms:modified>
</cp:coreProperties>
</file>