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17"/>
  </p:notesMasterIdLst>
  <p:handoutMasterIdLst>
    <p:handoutMasterId r:id="rId23"/>
  </p:handoutMasterIdLst>
  <p:sldIdLst>
    <p:sldId id="1660" r:id="rId4"/>
    <p:sldId id="1840" r:id="rId5"/>
    <p:sldId id="1818" r:id="rId6"/>
    <p:sldId id="1829" r:id="rId7"/>
    <p:sldId id="1817" r:id="rId8"/>
    <p:sldId id="1834" r:id="rId9"/>
    <p:sldId id="1816" r:id="rId10"/>
    <p:sldId id="1828" r:id="rId11"/>
    <p:sldId id="1827" r:id="rId12"/>
    <p:sldId id="1826" r:id="rId13"/>
    <p:sldId id="1842" r:id="rId14"/>
    <p:sldId id="1841" r:id="rId15"/>
    <p:sldId id="1856" r:id="rId16"/>
    <p:sldId id="1843" r:id="rId18"/>
    <p:sldId id="1845" r:id="rId19"/>
    <p:sldId id="1846" r:id="rId20"/>
    <p:sldId id="1844" r:id="rId21"/>
    <p:sldId id="1661" r:id="rId22"/>
  </p:sldIdLst>
  <p:sldSz cx="9144000" cy="6858000" type="screen4x3"/>
  <p:notesSz cx="6760845" cy="99314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B88"/>
    <a:srgbClr val="EFC4A3"/>
    <a:srgbClr val="0066FF"/>
    <a:srgbClr val="00FF00"/>
    <a:srgbClr val="339933"/>
    <a:srgbClr val="FFCCFF"/>
    <a:srgbClr val="F2E6A0"/>
    <a:srgbClr val="FFCC99"/>
    <a:srgbClr val="001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67" autoAdjust="0"/>
    <p:restoredTop sz="93103" autoAdjust="0"/>
  </p:normalViewPr>
  <p:slideViewPr>
    <p:cSldViewPr>
      <p:cViewPr varScale="1">
        <p:scale>
          <a:sx n="67" d="100"/>
          <a:sy n="67" d="100"/>
        </p:scale>
        <p:origin x="1084" y="12"/>
      </p:cViewPr>
      <p:guideLst>
        <p:guide orient="horz" pos="2160"/>
        <p:guide pos="29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6"/>
    </p:cViewPr>
  </p:sorterViewPr>
  <p:notesViewPr>
    <p:cSldViewPr>
      <p:cViewPr varScale="1">
        <p:scale>
          <a:sx n="47" d="100"/>
          <a:sy n="47" d="100"/>
        </p:scale>
        <p:origin x="2800" y="56"/>
      </p:cViewPr>
      <p:guideLst/>
    </p:cSldViewPr>
  </p:notesViewPr>
  <p:gridSpacing cx="72031" cy="72031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70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8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581" y="0"/>
            <a:ext cx="292970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8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2970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8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581" y="9433106"/>
            <a:ext cx="292970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8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0661" name="Rectangle 5"/>
          <p:cNvSpPr>
            <a:spLocks noGrp="1" noRot="1" noChangeAspect="1" noChangeArrowheads="1" noTextEdit="1"/>
          </p:cNvSpPr>
          <p:nvPr/>
        </p:nvSpPr>
        <p:spPr bwMode="auto">
          <a:xfrm>
            <a:off x="676275" y="4718050"/>
            <a:ext cx="5408613" cy="4468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30525" cy="496888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32925"/>
            <a:ext cx="2930525" cy="496888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185F409-A9EA-401A-93D9-939B1A860410}" type="slidenum">
              <a:rPr lang="en-US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8185F409-A9EA-401A-93D9-939B1A860410}" type="slidenum">
              <a:rPr lang="en-US"/>
            </a:fld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52638" y="4270046"/>
            <a:ext cx="5221103" cy="3493674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0113" y="744538"/>
            <a:ext cx="4960937" cy="3722687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>
          <a:xfrm>
            <a:off x="676275" y="4718050"/>
            <a:ext cx="5408613" cy="44688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altLang="zh-CN" dirty="0"/>
              <a:t>1)</a:t>
            </a:r>
            <a:r>
              <a:rPr lang="zh-CN" altLang="en-US" dirty="0"/>
              <a:t>发病呈男</a:t>
            </a:r>
            <a:endParaRPr lang="zh-CN" altLang="en-US" dirty="0"/>
          </a:p>
          <a:p>
            <a:pPr lvl="0"/>
            <a:r>
              <a:rPr lang="zh-CN" altLang="en-US" dirty="0"/>
              <a:t>性青少年倾向；</a:t>
            </a:r>
            <a:r>
              <a:rPr lang="en-US" altLang="zh-CN" dirty="0"/>
              <a:t>2)</a:t>
            </a:r>
            <a:r>
              <a:rPr lang="zh-CN" altLang="en-US" dirty="0"/>
              <a:t>病程多在数月至数十月，呈进</a:t>
            </a:r>
            <a:endParaRPr lang="zh-CN" altLang="en-US" dirty="0"/>
          </a:p>
          <a:p>
            <a:pPr lvl="0"/>
            <a:r>
              <a:rPr lang="zh-CN" altLang="en-US" dirty="0"/>
              <a:t>行性单侧肢体力弱；</a:t>
            </a:r>
            <a:r>
              <a:rPr lang="en-US" altLang="zh-CN" dirty="0"/>
              <a:t>3)</a:t>
            </a:r>
            <a:r>
              <a:rPr lang="zh-CN" altLang="en-US" dirty="0"/>
              <a:t>特征性影像学改变为病变</a:t>
            </a:r>
            <a:endParaRPr lang="zh-CN" altLang="en-US" dirty="0"/>
          </a:p>
          <a:p>
            <a:pPr lvl="0"/>
            <a:r>
              <a:rPr lang="zh-CN" altLang="en-US" dirty="0"/>
              <a:t>范围较大，但占位效应轻微，病变同侧的脑沟、</a:t>
            </a:r>
            <a:endParaRPr lang="zh-CN" altLang="en-US" dirty="0"/>
          </a:p>
          <a:p>
            <a:pPr lvl="0"/>
            <a:r>
              <a:rPr lang="zh-CN" altLang="en-US" dirty="0"/>
              <a:t>脑池增宽，伴白质纤维的萎缩；</a:t>
            </a:r>
            <a:r>
              <a:rPr lang="en-US" altLang="zh-CN" dirty="0"/>
              <a:t>4)AFP</a:t>
            </a:r>
            <a:r>
              <a:rPr lang="zh-CN" altLang="en-US" dirty="0"/>
              <a:t>、</a:t>
            </a:r>
            <a:r>
              <a:rPr lang="en-US" altLang="zh-CN" dirty="0"/>
              <a:t>HCG</a:t>
            </a:r>
            <a:r>
              <a:rPr lang="zh-CN" altLang="en-US" dirty="0"/>
              <a:t>水平</a:t>
            </a:r>
            <a:endParaRPr lang="zh-CN" altLang="en-US" dirty="0"/>
          </a:p>
          <a:p>
            <a:pPr lvl="0"/>
            <a:r>
              <a:rPr lang="zh-CN" altLang="en-US" dirty="0"/>
              <a:t>常无明显增高。对于诊断上高度怀疑</a:t>
            </a:r>
            <a:r>
              <a:rPr lang="en-US" altLang="zh-CN" dirty="0"/>
              <a:t>BGG</a:t>
            </a:r>
            <a:r>
              <a:rPr lang="zh-CN" altLang="en-US" dirty="0"/>
              <a:t>的患者</a:t>
            </a:r>
            <a:endParaRPr lang="zh-CN" altLang="en-US" dirty="0"/>
          </a:p>
          <a:p>
            <a:pPr lvl="0"/>
            <a:r>
              <a:rPr lang="zh-CN" altLang="en-US" dirty="0"/>
              <a:t>建议行立体定向活检明确病理后行放化疗，可规</a:t>
            </a:r>
            <a:endParaRPr lang="zh-CN" altLang="en-US" dirty="0"/>
          </a:p>
          <a:p>
            <a:pPr lvl="0"/>
            <a:r>
              <a:rPr lang="zh-CN" altLang="en-US" dirty="0"/>
              <a:t>避试验性放疗诊断带来的盲目性</a:t>
            </a:r>
            <a:endParaRPr lang="zh-CN" altLang="en-US" dirty="0"/>
          </a:p>
        </p:txBody>
      </p:sp>
      <p:sp>
        <p:nvSpPr>
          <p:cNvPr id="532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29050" y="9432925"/>
            <a:ext cx="2930525" cy="496888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西安交大一附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pic>
        <p:nvPicPr>
          <p:cNvPr id="8" name="Picture 7" descr="m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303"/>
            <a:ext cx="9144000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35814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9600" y="6477000"/>
            <a:ext cx="8077200" cy="336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16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厚  德               博  爱               精  医               卓  越</a:t>
            </a:r>
            <a:endParaRPr lang="zh-CN" altLang="en-US" sz="160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40A06D-2334-4BBA-BD10-F31F4527DE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B846B-431E-46AA-8578-9B2D4D9123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13194"/>
            <a:ext cx="8229600" cy="1143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 fontAlgn="base"/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211969"/>
          <p:cNvGrpSpPr/>
          <p:nvPr/>
        </p:nvGrpSpPr>
        <p:grpSpPr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75" name="组合 211970"/>
            <p:cNvGrpSpPr/>
            <p:nvPr userDrawn="1"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" name="任意多边形 211971"/>
              <p:cNvSpPr>
                <a:spLocks noChangeArrowheads="1"/>
              </p:cNvSpPr>
              <p:nvPr/>
            </p:nvSpPr>
            <p:spPr bwMode="auto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2E8B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任意多边形 211972"/>
              <p:cNvSpPr>
                <a:spLocks noChangeArrowheads="1"/>
              </p:cNvSpPr>
              <p:nvPr/>
            </p:nvSpPr>
            <p:spPr bwMode="auto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2E8B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任意多边形 211973"/>
              <p:cNvSpPr>
                <a:spLocks noChangeArrowheads="1"/>
              </p:cNvSpPr>
              <p:nvPr/>
            </p:nvSpPr>
            <p:spPr bwMode="auto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A7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任意多边形 211974"/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任意多边形 211975"/>
              <p:cNvSpPr>
                <a:spLocks noChangeArrowheads="1"/>
              </p:cNvSpPr>
              <p:nvPr/>
            </p:nvSpPr>
            <p:spPr bwMode="auto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D86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8" name="任意多边形 211976"/>
            <p:cNvSpPr>
              <a:spLocks noChangeArrowheads="1"/>
            </p:cNvSpPr>
            <p:nvPr/>
          </p:nvSpPr>
          <p:spPr bwMode="auto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2B8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任意多边形 211977"/>
            <p:cNvSpPr>
              <a:spLocks noChangeArrowheads="1"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11979" name="标题 211978"/>
          <p:cNvSpPr>
            <a:spLocks noGrp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lvl="0">
              <a:defRPr sz="6000" kern="1200"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11980" name="副标题 211979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 algn="ctr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5" name="日期占位符 211980"/>
          <p:cNvSpPr>
            <a:spLocks noGrp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b="0" i="0" strike="noStrike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页脚占位符 211981"/>
          <p:cNvSpPr>
            <a:spLocks noGrp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b="0" i="0" strike="noStrike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灯片编号占位符 211982"/>
          <p:cNvSpPr>
            <a:spLocks noGrp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solidFill>
          <a:srgbClr val="373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rotWithShape="0"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45"/>
          <p:cNvSpPr>
            <a:spLocks noChangeArrowheads="1"/>
          </p:cNvSpPr>
          <p:nvPr userDrawn="1"/>
        </p:nvSpPr>
        <p:spPr bwMode="auto">
          <a:xfrm>
            <a:off x="323850" y="6538913"/>
            <a:ext cx="431800" cy="274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53894518-F92C-4C13-8590-55F546B22D25}" type="slidenum">
              <a:rPr lang="en-US" altLang="zh-CN" sz="1200">
                <a:solidFill>
                  <a:schemeClr val="accent2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</a:fld>
            <a:endParaRPr lang="en-US" altLang="zh-CN" dirty="0"/>
          </a:p>
        </p:txBody>
      </p:sp>
      <p:sp>
        <p:nvSpPr>
          <p:cNvPr id="1027" name="Line 2069"/>
          <p:cNvSpPr>
            <a:spLocks noChangeShapeType="1"/>
          </p:cNvSpPr>
          <p:nvPr userDrawn="1"/>
        </p:nvSpPr>
        <p:spPr bwMode="auto">
          <a:xfrm>
            <a:off x="304800" y="6553200"/>
            <a:ext cx="8640763" cy="0"/>
          </a:xfrm>
          <a:prstGeom prst="line">
            <a:avLst/>
          </a:prstGeom>
          <a:noFill/>
          <a:ln w="9525">
            <a:noFill/>
            <a:round/>
          </a:ln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>
                <a:sym typeface="Times New Roman" panose="02020603050405020304" pitchFamily="18" charset="0"/>
              </a:rPr>
              <a:t>单击此处编辑母版标题样式</a:t>
            </a:r>
            <a:endParaRPr lang="zh-CN" altLang="en-US" dirty="0">
              <a:sym typeface="Times New Roman" panose="02020603050405020304" pitchFamily="18" charset="0"/>
            </a:endParaRP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>
                <a:sym typeface="Times New Roman" panose="02020603050405020304" pitchFamily="18" charset="0"/>
              </a:rPr>
              <a:t>单击此处编辑母版文本样式</a:t>
            </a:r>
            <a:endParaRPr lang="zh-CN" altLang="en-US" dirty="0">
              <a:sym typeface="Times New Roman" panose="02020603050405020304" pitchFamily="18" charset="0"/>
            </a:endParaRPr>
          </a:p>
          <a:p>
            <a:pPr lvl="1"/>
            <a:r>
              <a:rPr lang="zh-CN" altLang="en-US" dirty="0">
                <a:sym typeface="Times New Roman" panose="02020603050405020304" pitchFamily="18" charset="0"/>
              </a:rPr>
              <a:t>第二级</a:t>
            </a:r>
            <a:endParaRPr lang="zh-CN" altLang="en-US" dirty="0">
              <a:sym typeface="Times New Roman" panose="02020603050405020304" pitchFamily="18" charset="0"/>
            </a:endParaRPr>
          </a:p>
          <a:p>
            <a:pPr lvl="1"/>
            <a:endParaRPr lang="zh-CN" altLang="zh-CN" dirty="0">
              <a:sym typeface="Times New Roman" panose="02020603050405020304" pitchFamily="18" charset="0"/>
            </a:endParaRPr>
          </a:p>
          <a:p>
            <a:pPr lvl="1"/>
            <a:endParaRPr lang="zh-CN" altLang="zh-CN" dirty="0">
              <a:sym typeface="Times New Roman" panose="02020603050405020304" pitchFamily="18" charset="0"/>
            </a:endParaRPr>
          </a:p>
          <a:p>
            <a:pPr lvl="1"/>
            <a:endParaRPr lang="zh-CN" altLang="zh-CN" dirty="0">
              <a:sym typeface="Times New Roman" panose="02020603050405020304" pitchFamily="18" charset="0"/>
            </a:endParaRPr>
          </a:p>
          <a:p>
            <a:pPr lvl="1"/>
            <a:endParaRPr lang="zh-CN" altLang="zh-CN" dirty="0">
              <a:sym typeface="Times New Roman" panose="02020603050405020304" pitchFamily="18" charset="0"/>
            </a:endParaRPr>
          </a:p>
        </p:txBody>
      </p:sp>
      <p:sp>
        <p:nvSpPr>
          <p:cNvPr id="10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400">
                <a:latin typeface="+mn-lt"/>
                <a:ea typeface="宋体" panose="02010600030101010101" pitchFamily="2" charset="-122"/>
                <a:sym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3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>
                <a:latin typeface="+mn-lt"/>
                <a:ea typeface="宋体" panose="02010600030101010101" pitchFamily="2" charset="-122"/>
                <a:sym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8500" y="6554788"/>
            <a:ext cx="2133600" cy="476250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400">
                <a:latin typeface="+mn-lt"/>
                <a:ea typeface="宋体" panose="02010600030101010101" pitchFamily="2" charset="-122"/>
                <a:sym typeface="Times New Roman" panose="02020603050405020304" pitchFamily="18" charset="0"/>
              </a:defRPr>
            </a:lvl1pPr>
          </a:lstStyle>
          <a:p>
            <a:pPr>
              <a:defRPr/>
            </a:pPr>
            <a:fld id="{818BFE7B-5770-498D-9D1E-BB40FC72E9DA}" type="slidenum">
              <a:rPr lang="zh-CN" altLang="en-US"/>
            </a:fld>
            <a:endParaRPr lang="en-US" dirty="0"/>
          </a:p>
        </p:txBody>
      </p:sp>
      <p:pic>
        <p:nvPicPr>
          <p:cNvPr id="8" name="Picture 7" descr="mb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7303"/>
            <a:ext cx="9144000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0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28600"/>
            <a:ext cx="35814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+mj-cs"/>
          <a:sym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anose="02020603050405020304" pitchFamily="18" charset="0"/>
          <a:ea typeface="华文中宋" panose="02010600040101010101" pitchFamily="2" charset="-122"/>
          <a:sym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anose="02020603050405020304" pitchFamily="18" charset="0"/>
          <a:ea typeface="华文中宋" panose="02010600040101010101" pitchFamily="2" charset="-122"/>
          <a:sym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anose="02020603050405020304" pitchFamily="18" charset="0"/>
          <a:ea typeface="华文中宋" panose="02010600040101010101" pitchFamily="2" charset="-122"/>
          <a:sym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anose="02020603050405020304" pitchFamily="18" charset="0"/>
          <a:ea typeface="华文中宋" panose="02010600040101010101" pitchFamily="2" charset="-122"/>
          <a:sym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anose="02020603050405020304" pitchFamily="18" charset="0"/>
          <a:ea typeface="华文中宋" panose="02010600040101010101" pitchFamily="2" charset="-122"/>
          <a:sym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anose="02020603050405020304" pitchFamily="18" charset="0"/>
          <a:ea typeface="华文中宋" panose="02010600040101010101" pitchFamily="2" charset="-122"/>
          <a:sym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anose="02020603050405020304" pitchFamily="18" charset="0"/>
          <a:ea typeface="华文中宋" panose="02010600040101010101" pitchFamily="2" charset="-122"/>
          <a:sym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anose="02020603050405020304" pitchFamily="18" charset="0"/>
          <a:ea typeface="华文中宋" panose="02010600040101010101" pitchFamily="2" charset="-122"/>
          <a:sym typeface="Times New Roman" panose="02020603050405020304" pitchFamily="18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800" b="1">
          <a:solidFill>
            <a:srgbClr val="A50021"/>
          </a:solidFill>
          <a:latin typeface="+mn-lt"/>
          <a:ea typeface="+mn-ea"/>
          <a:cs typeface="华文中宋" panose="02010600040101010101" pitchFamily="2" charset="-122"/>
          <a:sym typeface="Times New Roman" panose="02020603050405020304" pitchFamily="18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b="1">
          <a:solidFill>
            <a:schemeClr val="accent2"/>
          </a:solidFill>
          <a:latin typeface="+mn-lt"/>
          <a:ea typeface="楷体_GB2312" pitchFamily="49" charset="-122"/>
          <a:cs typeface="楷体_GB2312"/>
          <a:sym typeface="Times New Roman" panose="02020603050405020304" pitchFamily="18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•"/>
        <a:defRPr sz="2400" b="1">
          <a:solidFill>
            <a:schemeClr val="tx1"/>
          </a:solidFill>
          <a:latin typeface="+mn-lt"/>
          <a:ea typeface="宋体" panose="02010600030101010101" pitchFamily="2" charset="-122"/>
          <a:cs typeface="楷体_GB2312"/>
          <a:sym typeface="Times New Roman" panose="02020603050405020304" pitchFamily="18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 b="1">
          <a:solidFill>
            <a:schemeClr val="tx1"/>
          </a:solidFill>
          <a:latin typeface="+mn-lt"/>
          <a:ea typeface="宋体" panose="02010600030101010101" pitchFamily="2" charset="-122"/>
          <a:cs typeface="楷体_GB2312"/>
          <a:sym typeface="Times New Roman" panose="02020603050405020304" pitchFamily="18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宋体" panose="02010600030101010101" pitchFamily="2" charset="-122"/>
          <a:cs typeface="楷体_GB2312"/>
          <a:sym typeface="Times New Roman" panose="02020603050405020304" pitchFamily="18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宋体" panose="02010600030101010101" pitchFamily="2" charset="-122"/>
          <a:sym typeface="Times New Roman" panose="02020603050405020304" pitchFamily="18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宋体" panose="02010600030101010101" pitchFamily="2" charset="-122"/>
          <a:sym typeface="Times New Roman" panose="02020603050405020304" pitchFamily="18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宋体" panose="02010600030101010101" pitchFamily="2" charset="-122"/>
          <a:sym typeface="Times New Roman" panose="02020603050405020304" pitchFamily="18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宋体" panose="02010600030101010101" pitchFamily="2" charset="-122"/>
          <a:sym typeface="Times New Roman" panose="02020603050405020304" pitchFamily="18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日期占位符 210945"/>
          <p:cNvSpPr>
            <a:spLocks noGrp="1"/>
          </p:cNvSpPr>
          <p:nvPr>
            <p:ph type="dt" sz="half" idx="2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 sz="1200" noProof="1" dirty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0947" name="灯片编号占位符 21094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  <p:grpSp>
        <p:nvGrpSpPr>
          <p:cNvPr id="1028" name="组合 210947"/>
          <p:cNvGrpSpPr/>
          <p:nvPr/>
        </p:nvGrpSpPr>
        <p:grpSpPr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29" name="组合 210948"/>
            <p:cNvGrpSpPr/>
            <p:nvPr userDrawn="1"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30" name="任意多边形 210949"/>
              <p:cNvSpPr>
                <a:spLocks noChangeArrowheads="1"/>
              </p:cNvSpPr>
              <p:nvPr/>
            </p:nvSpPr>
            <p:spPr bwMode="auto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2E8B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31" name="任意多边形 210950"/>
              <p:cNvSpPr>
                <a:spLocks noChangeArrowheads="1"/>
              </p:cNvSpPr>
              <p:nvPr/>
            </p:nvSpPr>
            <p:spPr bwMode="auto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2E8B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32" name="任意多边形 210951"/>
              <p:cNvSpPr>
                <a:spLocks noChangeArrowheads="1"/>
              </p:cNvSpPr>
              <p:nvPr/>
            </p:nvSpPr>
            <p:spPr bwMode="auto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A7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33" name="任意多边形 210952"/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34" name="任意多边形 210953"/>
              <p:cNvSpPr>
                <a:spLocks noChangeArrowheads="1"/>
              </p:cNvSpPr>
              <p:nvPr/>
            </p:nvSpPr>
            <p:spPr bwMode="auto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D86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035" name="任意多边形 210954"/>
            <p:cNvSpPr>
              <a:spLocks noChangeArrowheads="1"/>
            </p:cNvSpPr>
            <p:nvPr/>
          </p:nvSpPr>
          <p:spPr bwMode="auto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2B8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6" name="任意多边形 210955"/>
            <p:cNvSpPr>
              <a:spLocks noChangeArrowheads="1"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10957" name="标题 210956"/>
          <p:cNvSpPr>
            <a:spLocks noGrp="1" noRot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10958" name="页脚占位符 210957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algn="ctr">
              <a:defRPr sz="1200" noProof="1" dirty="0"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0959" name="文本占位符 21095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22.jpe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 bwMode="auto">
          <a:xfrm>
            <a:off x="0" y="1843405"/>
            <a:ext cx="9144000" cy="1585913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85863" y="3789363"/>
            <a:ext cx="4065588" cy="17938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华文中宋" panose="02010600040101010101" pitchFamily="2" charset="-122"/>
                <a:sym typeface="Times New Roman" panose="02020603050405020304" pitchFamily="18" charset="0"/>
              </a:rPr>
              <a:t>刘 衡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华文中宋" panose="02010600040101010101" pitchFamily="2" charset="-122"/>
              <a:sym typeface="Times New Roman" panose="02020603050405020304" pitchFamily="18" charset="0"/>
            </a:endParaRPr>
          </a:p>
          <a:p>
            <a:pPr marL="0" marR="0" lvl="0" indent="0" algn="ctr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华文中宋" panose="02010600040101010101" pitchFamily="2" charset="-122"/>
                <a:sym typeface="Times New Roman" panose="02020603050405020304" pitchFamily="18" charset="0"/>
              </a:rPr>
              <a:t>西安交通大学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华文中宋" panose="02010600040101010101" pitchFamily="2" charset="-122"/>
              <a:sym typeface="Times New Roman" panose="02020603050405020304" pitchFamily="18" charset="0"/>
            </a:endParaRPr>
          </a:p>
          <a:p>
            <a:pPr marL="0" marR="0" lvl="0" indent="0" algn="ctr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华文中宋" panose="02010600040101010101" pitchFamily="2" charset="-122"/>
                <a:sym typeface="Times New Roman" panose="02020603050405020304" pitchFamily="18" charset="0"/>
              </a:rPr>
              <a:t>第一附属医院影像科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华文中宋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7171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 wrap="square" lIns="91440" tIns="45720" rIns="91440" bIns="45720" anchor="t"/>
          <a:lstStyle/>
          <a:p>
            <a:pPr algn="r"/>
            <a:fld id="{9A0DB2DC-4C9A-4742-B13C-FB6460FD3503}" type="slidenum"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</a:fld>
            <a:endParaRPr lang="zh-CN" altLang="en-US" sz="1400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51791"/>
            <a:ext cx="9144000" cy="706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latinLnBrk="1"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楷体" panose="02010609060101010101" charset="-122"/>
                <a:sym typeface="+mn-ea"/>
              </a:rPr>
              <a:t>Periventricular   Leukomalacia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51713" y="5913438"/>
            <a:ext cx="1527175" cy="404813"/>
          </a:xfrm>
          <a:prstGeom prst="roundRect">
            <a:avLst/>
          </a:prstGeom>
          <a:noFill/>
          <a:ln w="15875" cmpd="sng">
            <a:solidFill>
              <a:srgbClr val="7030A0"/>
            </a:solidFill>
            <a:prstDash val="solid"/>
          </a:ln>
        </p:spPr>
        <p:txBody>
          <a:bodyPr>
            <a:spAutoFit/>
          </a:bodyPr>
          <a:lstStyle/>
          <a:p>
            <a:pPr marR="0" algn="ctr" defTabSz="914400" rtl="0">
              <a:buClrTx/>
              <a:buSzTx/>
              <a:buFontTx/>
              <a:buNone/>
              <a:defRPr/>
            </a:pPr>
            <a:r>
              <a:rPr kumimoji="0" lang="en-US" altLang="zh-CN" i="1" kern="1200" cap="none" spc="0" normalizeH="0" baseline="0" noProof="0">
                <a:solidFill>
                  <a:schemeClr val="accent4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08</a:t>
            </a:r>
            <a:r>
              <a:rPr kumimoji="0" lang="zh-CN" altLang="en-US" i="1" kern="1200" cap="none" spc="0" normalizeH="0" baseline="0" noProof="0">
                <a:solidFill>
                  <a:schemeClr val="accent4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, 2016</a:t>
            </a:r>
            <a:endParaRPr kumimoji="0" lang="en-US" altLang="zh-CN" i="1" kern="1200" cap="none" spc="0" normalizeH="0" baseline="0" noProof="0">
              <a:solidFill>
                <a:schemeClr val="accent4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Picture 2" descr="http://www.zgno1hos.com.cn/UpLoadFile/2014060911331822300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96527" y="4365403"/>
            <a:ext cx="3237448" cy="1992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组合 1"/>
          <p:cNvGrpSpPr/>
          <p:nvPr/>
        </p:nvGrpSpPr>
        <p:grpSpPr>
          <a:xfrm>
            <a:off x="2771140" y="548640"/>
            <a:ext cx="6372225" cy="1189990"/>
            <a:chOff x="4364" y="1203"/>
            <a:chExt cx="10035" cy="187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64" y="1203"/>
              <a:ext cx="5233" cy="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519" y="2641"/>
              <a:ext cx="7881" cy="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001642"/>
                  </a:solidFill>
                </a:rPr>
                <a:t>Image Technique &amp; Prediction for Neonatal Brain Development &amp; Injury</a:t>
              </a:r>
              <a:endParaRPr lang="zh-CN" altLang="en-US" sz="1200" dirty="0">
                <a:solidFill>
                  <a:srgbClr val="001642"/>
                </a:solidFill>
              </a:endParaRPr>
            </a:p>
          </p:txBody>
        </p:sp>
      </p:grp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048500" y="6554788"/>
            <a:ext cx="2133600" cy="47625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400" b="0" i="0" u="none" strike="noStrike" kern="1200" cap="none" spc="0" normalizeH="0" baseline="0" noProof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+mn-cs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小 结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2858135"/>
            <a:ext cx="8229600" cy="2009775"/>
          </a:xfrm>
          <a:prstGeom prst="rect">
            <a:avLst/>
          </a:prstGeom>
        </p:spPr>
      </p:pic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048500" y="6554788"/>
            <a:ext cx="2133600" cy="47625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400" b="0" i="0" u="none" strike="noStrike" kern="1200" cap="none" spc="0" normalizeH="0" baseline="0" noProof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+mn-cs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/>
              <a:t>PVL人工智能项目工作进展</a:t>
            </a:r>
            <a:endParaRPr lang="zh-CN" altLang="en-US"/>
          </a:p>
        </p:txBody>
      </p:sp>
      <p:pic>
        <p:nvPicPr>
          <p:cNvPr id="6" name="内容占位符 5" descr="IMG-0002-00001"/>
          <p:cNvPicPr>
            <a:picLocks noChangeAspect="1"/>
          </p:cNvPicPr>
          <p:nvPr>
            <p:ph idx="1"/>
          </p:nvPr>
        </p:nvPicPr>
        <p:blipFill>
          <a:blip r:embed="rId1"/>
          <a:srcRect l="15560" t="19941" r="18491" b="18535"/>
          <a:stretch>
            <a:fillRect/>
          </a:stretch>
        </p:blipFill>
        <p:spPr>
          <a:xfrm>
            <a:off x="584200" y="1576705"/>
            <a:ext cx="3598545" cy="37045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855" y="1576705"/>
            <a:ext cx="3710305" cy="37039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633980" y="5603875"/>
            <a:ext cx="3876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4"/>
                </a:solidFill>
              </a:rPr>
              <a:t>研究对象：年龄选择？</a:t>
            </a:r>
            <a:endParaRPr lang="zh-CN" altLang="en-US" sz="2800" b="1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61590" y="952500"/>
            <a:ext cx="2125345" cy="2453005"/>
          </a:xfrm>
          <a:prstGeom prst="rect">
            <a:avLst/>
          </a:prstGeom>
        </p:spPr>
      </p:pic>
      <p:pic>
        <p:nvPicPr>
          <p:cNvPr id="6" name="内容占位符 5" descr="IMG-0002-00001"/>
          <p:cNvPicPr>
            <a:picLocks noChangeAspect="1"/>
          </p:cNvPicPr>
          <p:nvPr/>
        </p:nvPicPr>
        <p:blipFill>
          <a:blip r:embed="rId2"/>
          <a:srcRect l="18027" t="19941" r="20260" b="18535"/>
          <a:stretch>
            <a:fillRect/>
          </a:stretch>
        </p:blipFill>
        <p:spPr>
          <a:xfrm>
            <a:off x="163195" y="952500"/>
            <a:ext cx="2230755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/>
          <p:cNvSpPr txBox="1"/>
          <p:nvPr/>
        </p:nvSpPr>
        <p:spPr>
          <a:xfrm>
            <a:off x="724535" y="3550285"/>
            <a:ext cx="1108710" cy="460375"/>
          </a:xfrm>
          <a:prstGeom prst="rect">
            <a:avLst/>
          </a:prstGeom>
          <a:noFill/>
          <a:ln>
            <a:solidFill>
              <a:srgbClr val="7030A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4"/>
                </a:solidFill>
                <a:latin typeface="+mn-lt"/>
              </a:rPr>
              <a:t>FLAIR</a:t>
            </a:r>
            <a:endParaRPr lang="en-US" altLang="zh-CN" sz="240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08935" y="3550285"/>
            <a:ext cx="1431290" cy="460375"/>
          </a:xfrm>
          <a:prstGeom prst="rect">
            <a:avLst/>
          </a:prstGeom>
          <a:noFill/>
          <a:ln>
            <a:solidFill>
              <a:srgbClr val="7030A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4"/>
                </a:solidFill>
                <a:latin typeface="+mn-lt"/>
              </a:rPr>
              <a:t>3D-Slicer</a:t>
            </a:r>
            <a:endParaRPr lang="en-US" altLang="zh-CN" sz="2400">
              <a:solidFill>
                <a:schemeClr val="accent4"/>
              </a:solidFill>
              <a:latin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741035" y="1530985"/>
            <a:ext cx="3183890" cy="3692771"/>
            <a:chOff x="8516" y="3314"/>
            <a:chExt cx="5646" cy="6353"/>
          </a:xfrm>
        </p:grpSpPr>
        <p:sp>
          <p:nvSpPr>
            <p:cNvPr id="13" name="文本框 12"/>
            <p:cNvSpPr txBox="1"/>
            <p:nvPr/>
          </p:nvSpPr>
          <p:spPr>
            <a:xfrm>
              <a:off x="8516" y="3314"/>
              <a:ext cx="5646" cy="635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lgDash"/>
            </a:ln>
          </p:spPr>
          <p:txBody>
            <a:bodyPr wrap="square" rtlCol="0">
              <a:spAutoFit/>
            </a:bodyPr>
            <a:p>
              <a:endParaRPr lang="zh-CN" altLang="en-US"/>
            </a:p>
            <a:p>
              <a:endParaRPr lang="zh-CN" altLang="en-US"/>
            </a:p>
            <a:p>
              <a:endParaRPr lang="zh-CN" altLang="en-US"/>
            </a:p>
            <a:p>
              <a:endParaRPr lang="zh-CN" altLang="en-US"/>
            </a:p>
            <a:p>
              <a:endParaRPr lang="zh-CN" altLang="en-US"/>
            </a:p>
            <a:p>
              <a:endParaRPr lang="zh-CN" altLang="en-US"/>
            </a:p>
            <a:p>
              <a:endParaRPr lang="zh-CN" altLang="en-US"/>
            </a:p>
            <a:p>
              <a:endParaRPr lang="zh-CN" altLang="en-US"/>
            </a:p>
            <a:p>
              <a:endParaRPr lang="zh-CN" altLang="en-US"/>
            </a:p>
            <a:p>
              <a:endParaRPr lang="zh-CN" altLang="en-US"/>
            </a:p>
            <a:p>
              <a:endParaRPr lang="zh-CN" altLang="en-US"/>
            </a:p>
            <a:p>
              <a:endParaRPr lang="zh-CN" altLang="en-US"/>
            </a:p>
            <a:p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8810" y="3621"/>
              <a:ext cx="5110" cy="5794"/>
              <a:chOff x="8899" y="3620"/>
              <a:chExt cx="5110" cy="5794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8899" y="7828"/>
                <a:ext cx="5110" cy="1586"/>
              </a:xfrm>
              <a:prstGeom prst="rect">
                <a:avLst/>
              </a:prstGeom>
              <a:ln>
                <a:solidFill>
                  <a:srgbClr val="0A2B88"/>
                </a:solidFill>
                <a:prstDash val="sysDot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 anchor="t">
                <a:spAutoFit/>
              </a:bodyPr>
              <a:p>
                <a:r>
                  <a:rPr lang="zh-CN" altLang="en-US" b="1">
                    <a:solidFill>
                      <a:schemeClr val="accent4"/>
                    </a:solidFill>
                  </a:rPr>
                  <a:t>image_rename</a:t>
                </a:r>
                <a:r>
                  <a:rPr lang="zh-CN" altLang="en-US">
                    <a:solidFill>
                      <a:schemeClr val="accent4"/>
                    </a:solidFill>
                  </a:rPr>
                  <a:t>('C:\Users\Thinkpad\Desktop\flair\IM000000','')</a:t>
                </a:r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09" y="3620"/>
                <a:ext cx="3458" cy="3560"/>
              </a:xfrm>
              <a:prstGeom prst="rect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</p:pic>
        </p:grpSp>
      </p:grpSp>
      <p:sp>
        <p:nvSpPr>
          <p:cNvPr id="15" name="左箭头 14"/>
          <p:cNvSpPr/>
          <p:nvPr/>
        </p:nvSpPr>
        <p:spPr>
          <a:xfrm rot="10800000">
            <a:off x="4749800" y="2127250"/>
            <a:ext cx="928370" cy="297815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rcRect l="5557" r="5014" b="802"/>
          <a:stretch>
            <a:fillRect/>
          </a:stretch>
        </p:blipFill>
        <p:spPr>
          <a:xfrm>
            <a:off x="2561590" y="4083685"/>
            <a:ext cx="2054860" cy="2277110"/>
          </a:xfrm>
          <a:prstGeom prst="rect">
            <a:avLst/>
          </a:prstGeom>
        </p:spPr>
      </p:pic>
      <p:sp>
        <p:nvSpPr>
          <p:cNvPr id="17" name="左箭头 16"/>
          <p:cNvSpPr/>
          <p:nvPr/>
        </p:nvSpPr>
        <p:spPr>
          <a:xfrm>
            <a:off x="4686935" y="4581525"/>
            <a:ext cx="991235" cy="288290"/>
          </a:xfrm>
          <a:prstGeom prst="leftArrow">
            <a:avLst/>
          </a:prstGeom>
          <a:solidFill>
            <a:srgbClr val="339933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70450" y="1709420"/>
            <a:ext cx="686435" cy="368300"/>
          </a:xfrm>
          <a:prstGeom prst="rect">
            <a:avLst/>
          </a:prstGeom>
          <a:ln w="9525">
            <a:solidFill>
              <a:srgbClr val="7030A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1800">
                <a:solidFill>
                  <a:schemeClr val="accent4"/>
                </a:solidFill>
              </a:rPr>
              <a:t>20</a:t>
            </a:r>
            <a:r>
              <a:rPr lang="zh-CN" altLang="en-US" sz="1800">
                <a:solidFill>
                  <a:schemeClr val="accent4"/>
                </a:solidFill>
              </a:rPr>
              <a:t>个</a:t>
            </a:r>
            <a:endParaRPr lang="zh-CN" altLang="en-US" sz="1800">
              <a:solidFill>
                <a:schemeClr val="accent4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080125" y="711835"/>
            <a:ext cx="2291715" cy="521970"/>
          </a:xfrm>
          <a:prstGeom prst="rect">
            <a:avLst/>
          </a:prstGeom>
          <a:noFill/>
          <a:ln>
            <a:solidFill>
              <a:schemeClr val="accent4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4"/>
                </a:solidFill>
              </a:rPr>
              <a:t>ROI</a:t>
            </a:r>
            <a:r>
              <a:rPr lang="zh-CN" altLang="en-US" sz="2800" b="1">
                <a:solidFill>
                  <a:schemeClr val="accent4"/>
                </a:solidFill>
              </a:rPr>
              <a:t>技术问题</a:t>
            </a:r>
            <a:endParaRPr lang="zh-CN" altLang="en-US" sz="2800" b="1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2" name="组合 41"/>
          <p:cNvGrpSpPr/>
          <p:nvPr/>
        </p:nvGrpSpPr>
        <p:grpSpPr>
          <a:xfrm>
            <a:off x="178435" y="2649855"/>
            <a:ext cx="2491740" cy="1506220"/>
            <a:chOff x="55" y="3947"/>
            <a:chExt cx="3924" cy="2372"/>
          </a:xfrm>
        </p:grpSpPr>
        <p:sp>
          <p:nvSpPr>
            <p:cNvPr id="8" name="文本框 7"/>
            <p:cNvSpPr txBox="1"/>
            <p:nvPr/>
          </p:nvSpPr>
          <p:spPr>
            <a:xfrm>
              <a:off x="55" y="3947"/>
              <a:ext cx="3924" cy="2373"/>
            </a:xfrm>
            <a:prstGeom prst="rect">
              <a:avLst/>
            </a:prstGeom>
            <a:noFill/>
            <a:ln w="6350">
              <a:solidFill>
                <a:schemeClr val="accent4"/>
              </a:solidFill>
              <a:prstDash val="solid"/>
            </a:ln>
          </p:spPr>
          <p:txBody>
            <a:bodyPr wrap="square" rtlCol="0">
              <a:spAutoFit/>
            </a:bodyPr>
            <a:p>
              <a:pPr algn="ctr">
                <a:lnSpc>
                  <a:spcPct val="100000"/>
                </a:lnSpc>
              </a:pPr>
              <a:r>
                <a:rPr lang="en-US" altLang="zh-CN" sz="2000" b="1">
                  <a:solidFill>
                    <a:schemeClr val="accent4"/>
                  </a:solidFill>
                  <a:latin typeface="+mn-lt"/>
                </a:rPr>
                <a:t>a)</a:t>
              </a:r>
              <a:r>
                <a:rPr lang="en-US" altLang="zh-CN" sz="1800" b="1">
                  <a:solidFill>
                    <a:schemeClr val="accent4"/>
                  </a:solidFill>
                  <a:latin typeface="+mn-lt"/>
                </a:rPr>
                <a:t> ROI Segmentation</a:t>
              </a:r>
              <a:endParaRPr lang="en-US" altLang="zh-CN" sz="1800" b="1">
                <a:solidFill>
                  <a:schemeClr val="accent4"/>
                </a:solidFill>
                <a:latin typeface="+mn-lt"/>
              </a:endParaRPr>
            </a:p>
            <a:p>
              <a:pPr algn="ctr">
                <a:lnSpc>
                  <a:spcPct val="100000"/>
                </a:lnSpc>
              </a:pPr>
              <a:endParaRPr lang="en-US" altLang="zh-CN" sz="1800" b="1">
                <a:solidFill>
                  <a:schemeClr val="accent4"/>
                </a:solidFill>
                <a:latin typeface="+mn-lt"/>
              </a:endParaRPr>
            </a:p>
            <a:p>
              <a:pPr algn="ctr">
                <a:lnSpc>
                  <a:spcPct val="100000"/>
                </a:lnSpc>
              </a:pPr>
              <a:endParaRPr lang="en-US" altLang="zh-CN" sz="1800" b="1">
                <a:solidFill>
                  <a:schemeClr val="accent4"/>
                </a:solidFill>
                <a:latin typeface="+mn-lt"/>
              </a:endParaRPr>
            </a:p>
            <a:p>
              <a:pPr algn="ctr">
                <a:lnSpc>
                  <a:spcPct val="100000"/>
                </a:lnSpc>
              </a:pPr>
              <a:endParaRPr lang="en-US" altLang="zh-CN" sz="1800">
                <a:solidFill>
                  <a:schemeClr val="accent4"/>
                </a:solidFill>
                <a:latin typeface="+mn-lt"/>
              </a:endParaRPr>
            </a:p>
            <a:p>
              <a:pPr algn="ctr">
                <a:lnSpc>
                  <a:spcPct val="100000"/>
                </a:lnSpc>
              </a:pPr>
              <a:r>
                <a:rPr lang="en-US" altLang="zh-CN" sz="1800">
                  <a:solidFill>
                    <a:schemeClr val="accent4"/>
                  </a:solidFill>
                  <a:latin typeface="+mn-lt"/>
                </a:rPr>
                <a:t> </a:t>
              </a:r>
              <a:endParaRPr lang="en-US" altLang="zh-CN" sz="1800">
                <a:solidFill>
                  <a:schemeClr val="accent4"/>
                </a:solidFill>
                <a:latin typeface="+mn-lt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8" y="4754"/>
              <a:ext cx="3637" cy="1292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2846070" y="1449070"/>
            <a:ext cx="2454910" cy="3507740"/>
          </a:xfrm>
          <a:prstGeom prst="rect">
            <a:avLst/>
          </a:prstGeom>
          <a:noFill/>
          <a:ln w="3175">
            <a:solidFill>
              <a:schemeClr val="accent4"/>
            </a:solidFill>
            <a:prstDash val="solid"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chemeClr val="accent4"/>
                </a:solidFill>
                <a:latin typeface="+mn-lt"/>
                <a:sym typeface="+mn-ea"/>
              </a:rPr>
              <a:t>b) </a:t>
            </a:r>
            <a:r>
              <a:rPr lang="en-US" altLang="zh-CN" sz="1800" b="1">
                <a:solidFill>
                  <a:schemeClr val="accent4"/>
                </a:solidFill>
                <a:latin typeface="+mn-lt"/>
                <a:sym typeface="+mn-ea"/>
              </a:rPr>
              <a:t>Feature Extraction</a:t>
            </a:r>
            <a:endParaRPr lang="en-US" altLang="zh-CN" sz="1800">
              <a:solidFill>
                <a:schemeClr val="accent4"/>
              </a:solidFill>
              <a:latin typeface="+mn-lt"/>
            </a:endParaRPr>
          </a:p>
          <a:p>
            <a:pPr>
              <a:lnSpc>
                <a:spcPct val="300000"/>
              </a:lnSpc>
            </a:pPr>
            <a:r>
              <a:rPr lang="en-US" sz="160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istograms</a:t>
            </a:r>
            <a:endParaRPr sz="160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300000"/>
              </a:lnSpc>
            </a:pPr>
            <a:r>
              <a:rPr lang="en-US" sz="160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60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orm factor parameters</a:t>
            </a:r>
            <a:endParaRPr sz="160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300000"/>
              </a:lnSpc>
            </a:pPr>
            <a:r>
              <a:rPr sz="160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GLCM</a:t>
            </a:r>
            <a:endParaRPr sz="160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300000"/>
              </a:lnSpc>
            </a:pPr>
            <a:r>
              <a:rPr sz="160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GLRLM</a:t>
            </a:r>
            <a:endParaRPr sz="160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476875" y="850265"/>
            <a:ext cx="3434080" cy="5207000"/>
            <a:chOff x="8399" y="1113"/>
            <a:chExt cx="5408" cy="8200"/>
          </a:xfrm>
        </p:grpSpPr>
        <p:sp>
          <p:nvSpPr>
            <p:cNvPr id="18" name="文本框 17"/>
            <p:cNvSpPr txBox="1"/>
            <p:nvPr/>
          </p:nvSpPr>
          <p:spPr>
            <a:xfrm>
              <a:off x="8399" y="5021"/>
              <a:ext cx="3440" cy="1743"/>
            </a:xfrm>
            <a:prstGeom prst="rect">
              <a:avLst/>
            </a:prstGeom>
            <a:ln w="9525">
              <a:solidFill>
                <a:srgbClr val="7030A0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zh-CN" altLang="en-US" sz="1800" b="1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Model Training</a:t>
              </a:r>
              <a:endParaRPr lang="zh-CN" altLang="en-US" sz="18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  <a:p>
              <a:pPr algn="ctr"/>
              <a:r>
                <a:rPr lang="en-US" altLang="zh-CN" sz="160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10-fold Cross Validation</a:t>
              </a:r>
              <a:endParaRPr lang="en-US" altLang="zh-CN" sz="160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160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zh-CN" altLang="en-US" sz="160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Selection of optimal hyperparameters</a:t>
              </a:r>
              <a:r>
                <a:rPr lang="en-US" altLang="zh-CN" sz="160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altLang="zh-CN" sz="160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399" y="3184"/>
              <a:ext cx="2904" cy="580"/>
            </a:xfrm>
            <a:prstGeom prst="rect">
              <a:avLst/>
            </a:prstGeom>
            <a:noFill/>
            <a:ln>
              <a:solidFill>
                <a:schemeClr val="accent4"/>
              </a:solidFill>
              <a:prstDash val="solid"/>
            </a:ln>
          </p:spPr>
          <p:txBody>
            <a:bodyPr wrap="square" rtlCol="0">
              <a:spAutoFit/>
            </a:bodyPr>
            <a:p>
              <a:pPr algn="ctr"/>
              <a:r>
                <a:rPr lang="en-US" sz="1800" b="1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sz="1800" b="1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raining </a:t>
              </a:r>
              <a:r>
                <a:rPr lang="en-US" sz="1800" b="1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sz="1800" b="1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ohort</a:t>
              </a:r>
              <a:endParaRPr sz="18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628" y="3184"/>
              <a:ext cx="2178" cy="580"/>
            </a:xfrm>
            <a:prstGeom prst="rect">
              <a:avLst/>
            </a:prstGeom>
            <a:noFill/>
            <a:ln>
              <a:solidFill>
                <a:schemeClr val="accent4"/>
              </a:solidFill>
              <a:prstDash val="solid"/>
            </a:ln>
          </p:spPr>
          <p:txBody>
            <a:bodyPr wrap="square" rtlCol="0">
              <a:spAutoFit/>
            </a:bodyPr>
            <a:p>
              <a:pPr algn="ctr"/>
              <a:r>
                <a:rPr lang="en-US" sz="1800" b="1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sz="1800" b="1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est </a:t>
              </a:r>
              <a:r>
                <a:rPr lang="en-US" sz="1800" b="1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sz="1800" b="1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ohort</a:t>
              </a:r>
              <a:endParaRPr sz="18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08" y="1838"/>
              <a:ext cx="1020" cy="783"/>
            </a:xfrm>
            <a:prstGeom prst="rect">
              <a:avLst/>
            </a:prstGeom>
          </p:spPr>
        </p:pic>
        <p:sp>
          <p:nvSpPr>
            <p:cNvPr id="27" name="圆角右箭头 26"/>
            <p:cNvSpPr/>
            <p:nvPr/>
          </p:nvSpPr>
          <p:spPr>
            <a:xfrm rot="5400000">
              <a:off x="11919" y="2186"/>
              <a:ext cx="680" cy="1020"/>
            </a:xfrm>
            <a:prstGeom prst="bentArrow">
              <a:avLst/>
            </a:prstGeom>
            <a:solidFill>
              <a:schemeClr val="accent4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" name="圆角右箭头 28"/>
            <p:cNvSpPr/>
            <p:nvPr/>
          </p:nvSpPr>
          <p:spPr>
            <a:xfrm rot="5400000" flipV="1">
              <a:off x="9614" y="2153"/>
              <a:ext cx="680" cy="1085"/>
            </a:xfrm>
            <a:prstGeom prst="bentArrow">
              <a:avLst/>
            </a:prstGeom>
            <a:solidFill>
              <a:schemeClr val="accent4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下箭头 29"/>
            <p:cNvSpPr/>
            <p:nvPr/>
          </p:nvSpPr>
          <p:spPr>
            <a:xfrm>
              <a:off x="9826" y="3895"/>
              <a:ext cx="197" cy="959"/>
            </a:xfrm>
            <a:prstGeom prst="downArrow">
              <a:avLst/>
            </a:prstGeom>
            <a:solidFill>
              <a:schemeClr val="accent4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399" y="1113"/>
              <a:ext cx="1862" cy="725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solid"/>
            </a:ln>
          </p:spPr>
          <p:txBody>
            <a:bodyPr wrap="square" rtlCol="0">
              <a:spAutoFit/>
            </a:bodyPr>
            <a:p>
              <a:r>
                <a:rPr lang="en-US" sz="2000" b="1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  <a:r>
                <a:rPr lang="en-US" sz="2400" b="1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</a:t>
              </a:r>
              <a:endParaRPr lang="en-US" sz="18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1301" y="7000"/>
              <a:ext cx="2178" cy="580"/>
            </a:xfrm>
            <a:prstGeom prst="rect">
              <a:avLst/>
            </a:prstGeom>
            <a:noFill/>
            <a:ln>
              <a:solidFill>
                <a:schemeClr val="accent4"/>
              </a:solidFill>
              <a:prstDash val="solid"/>
            </a:ln>
          </p:spPr>
          <p:txBody>
            <a:bodyPr wrap="square" rtlCol="0">
              <a:spAutoFit/>
            </a:bodyPr>
            <a:p>
              <a:r>
                <a:rPr lang="en-US" sz="1800" b="1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sz="1800" b="1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est </a:t>
              </a:r>
              <a:r>
                <a:rPr lang="en-US" sz="1800" b="1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sz="1800" b="1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ohort</a:t>
              </a:r>
              <a:endParaRPr sz="18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399" y="7817"/>
              <a:ext cx="2178" cy="58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solid"/>
            </a:ln>
          </p:spPr>
          <p:txBody>
            <a:bodyPr wrap="square" rtlCol="0">
              <a:spAutoFit/>
            </a:bodyPr>
            <a:p>
              <a:pPr algn="ctr"/>
              <a:r>
                <a:rPr lang="en-US" sz="1800" b="1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Final Model</a:t>
              </a:r>
              <a:endParaRPr lang="en-US" sz="18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下箭头 33"/>
            <p:cNvSpPr/>
            <p:nvPr/>
          </p:nvSpPr>
          <p:spPr>
            <a:xfrm>
              <a:off x="9382" y="6877"/>
              <a:ext cx="212" cy="816"/>
            </a:xfrm>
            <a:prstGeom prst="downArrow">
              <a:avLst/>
            </a:prstGeom>
            <a:solidFill>
              <a:schemeClr val="accent4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" name="下箭头 36"/>
            <p:cNvSpPr/>
            <p:nvPr/>
          </p:nvSpPr>
          <p:spPr>
            <a:xfrm>
              <a:off x="12073" y="7580"/>
              <a:ext cx="272" cy="1031"/>
            </a:xfrm>
            <a:prstGeom prst="downArrow">
              <a:avLst/>
            </a:prstGeom>
            <a:solidFill>
              <a:schemeClr val="accent4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" name="右箭头 37"/>
            <p:cNvSpPr/>
            <p:nvPr/>
          </p:nvSpPr>
          <p:spPr>
            <a:xfrm>
              <a:off x="10712" y="7993"/>
              <a:ext cx="1361" cy="227"/>
            </a:xfrm>
            <a:prstGeom prst="rightArrow">
              <a:avLst/>
            </a:prstGeom>
            <a:solidFill>
              <a:schemeClr val="accent4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1303" y="8733"/>
              <a:ext cx="2504" cy="580"/>
            </a:xfrm>
            <a:prstGeom prst="rect">
              <a:avLst/>
            </a:prstGeom>
            <a:noFill/>
            <a:ln>
              <a:solidFill>
                <a:schemeClr val="accent4"/>
              </a:solidFill>
              <a:prstDash val="solid"/>
            </a:ln>
          </p:spPr>
          <p:txBody>
            <a:bodyPr wrap="square" rtlCol="0">
              <a:spAutoFit/>
            </a:bodyPr>
            <a:p>
              <a:r>
                <a:rPr lang="en-US" sz="1800" b="1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ROC Analysis</a:t>
              </a:r>
              <a:endParaRPr lang="en-US" sz="18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下箭头 39"/>
            <p:cNvSpPr/>
            <p:nvPr/>
          </p:nvSpPr>
          <p:spPr>
            <a:xfrm>
              <a:off x="12528" y="3895"/>
              <a:ext cx="378" cy="3010"/>
            </a:xfrm>
            <a:prstGeom prst="downArrow">
              <a:avLst/>
            </a:prstGeom>
            <a:solidFill>
              <a:schemeClr val="bg1"/>
            </a:solidFill>
            <a:ln w="9525" cap="flat" cmpd="sng" algn="ctr">
              <a:solidFill>
                <a:schemeClr val="accent4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75255" y="5330190"/>
            <a:ext cx="3793490" cy="6445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algn="ctr"/>
            <a:r>
              <a:rPr lang="en-US" altLang="zh-CN" sz="2800" b="0"/>
              <a:t>PVL</a:t>
            </a:r>
            <a:r>
              <a:rPr lang="zh-CN" altLang="en-US" sz="2800" b="0"/>
              <a:t>脑瘫：已标记</a:t>
            </a:r>
            <a:r>
              <a:rPr lang="en-US" altLang="zh-CN" sz="2800" b="0"/>
              <a:t>50</a:t>
            </a:r>
            <a:r>
              <a:rPr lang="zh-CN" altLang="en-US" sz="2800" b="0"/>
              <a:t>个</a:t>
            </a:r>
            <a:endParaRPr lang="zh-CN" altLang="en-US" sz="2800" b="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12160" y="1315720"/>
            <a:ext cx="2294890" cy="2648585"/>
          </a:xfrm>
          <a:prstGeom prst="rect">
            <a:avLst/>
          </a:prstGeom>
        </p:spPr>
      </p:pic>
      <p:pic>
        <p:nvPicPr>
          <p:cNvPr id="6" name="内容占位符 5" descr="IMG-0002-00001"/>
          <p:cNvPicPr>
            <a:picLocks noChangeAspect="1"/>
          </p:cNvPicPr>
          <p:nvPr/>
        </p:nvPicPr>
        <p:blipFill>
          <a:blip r:embed="rId2"/>
          <a:srcRect l="18027" t="19941" r="20260" b="18535"/>
          <a:stretch>
            <a:fillRect/>
          </a:stretch>
        </p:blipFill>
        <p:spPr>
          <a:xfrm>
            <a:off x="728345" y="1315720"/>
            <a:ext cx="24066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/>
          <p:cNvSpPr txBox="1"/>
          <p:nvPr/>
        </p:nvSpPr>
        <p:spPr>
          <a:xfrm>
            <a:off x="1298575" y="4243070"/>
            <a:ext cx="1265555" cy="52197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4"/>
                </a:solidFill>
                <a:latin typeface="+mn-lt"/>
              </a:rPr>
              <a:t>FLAIR</a:t>
            </a:r>
            <a:endParaRPr lang="en-US" altLang="zh-CN" sz="280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75380" y="4243070"/>
            <a:ext cx="1568450" cy="52197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+mn-lt"/>
              </a:rPr>
              <a:t>3D-Slicer</a:t>
            </a:r>
            <a:endParaRPr lang="en-US" altLang="zh-CN" sz="280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230" y="1315720"/>
            <a:ext cx="2651760" cy="26485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318885" y="4243070"/>
            <a:ext cx="1568450" cy="52197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00B0F0"/>
                </a:solidFill>
                <a:latin typeface="+mn-lt"/>
              </a:rPr>
              <a:t>3D-Slicer</a:t>
            </a:r>
            <a:endParaRPr lang="en-US" altLang="zh-CN" sz="280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1543" t="5021" r="68642" b="13898"/>
          <a:stretch>
            <a:fillRect/>
          </a:stretch>
        </p:blipFill>
        <p:spPr>
          <a:xfrm>
            <a:off x="7461885" y="563245"/>
            <a:ext cx="1612900" cy="1860550"/>
          </a:xfrm>
          <a:prstGeom prst="rect">
            <a:avLst/>
          </a:prstGeom>
        </p:spPr>
      </p:pic>
      <p:pic>
        <p:nvPicPr>
          <p:cNvPr id="5" name="图片 4" descr="home.yin.all.PVL_DATA.preprocessed.2D.JD_cao_geng.21.npy"/>
          <p:cNvPicPr>
            <a:picLocks noChangeAspect="1"/>
          </p:cNvPicPr>
          <p:nvPr/>
        </p:nvPicPr>
        <p:blipFill>
          <a:blip r:embed="rId2"/>
          <a:srcRect l="6428" t="1232" r="2220" b="4777"/>
          <a:stretch>
            <a:fillRect/>
          </a:stretch>
        </p:blipFill>
        <p:spPr>
          <a:xfrm>
            <a:off x="170815" y="641350"/>
            <a:ext cx="5502910" cy="5662295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902325" y="2940685"/>
            <a:ext cx="2764790" cy="9766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algn="ctr"/>
            <a:r>
              <a:rPr lang="en-US" altLang="zh-CN" sz="2800" b="0"/>
              <a:t>PVL</a:t>
            </a:r>
            <a:r>
              <a:rPr lang="zh-CN" altLang="en-US" sz="2800" b="0"/>
              <a:t>脑瘫：</a:t>
            </a:r>
            <a:r>
              <a:rPr lang="en-US" altLang="zh-CN" sz="2800" b="0"/>
              <a:t>50</a:t>
            </a:r>
            <a:r>
              <a:rPr lang="zh-CN" altLang="en-US" sz="2800" b="0"/>
              <a:t>个</a:t>
            </a:r>
            <a:br>
              <a:rPr lang="zh-CN" altLang="en-US" sz="2800" b="0"/>
            </a:br>
            <a:r>
              <a:rPr lang="zh-CN" altLang="en-US" sz="2800" b="0"/>
              <a:t>已经分割：</a:t>
            </a:r>
            <a:r>
              <a:rPr lang="en-US" altLang="zh-CN" sz="2800" b="0"/>
              <a:t>24</a:t>
            </a:r>
            <a:r>
              <a:rPr lang="zh-CN" altLang="en-US" sz="2800" b="0"/>
              <a:t>个</a:t>
            </a:r>
            <a:endParaRPr lang="zh-CN" altLang="en-US" sz="2800" b="0"/>
          </a:p>
        </p:txBody>
      </p:sp>
      <p:sp>
        <p:nvSpPr>
          <p:cNvPr id="7" name="标题 5"/>
          <p:cNvSpPr>
            <a:spLocks noGrp="1"/>
          </p:cNvSpPr>
          <p:nvPr/>
        </p:nvSpPr>
        <p:spPr>
          <a:xfrm>
            <a:off x="5902325" y="5015230"/>
            <a:ext cx="2764790" cy="9766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j-lt"/>
                <a:ea typeface="+mj-ea"/>
                <a:cs typeface="+mj-cs"/>
                <a:sym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9pPr>
          </a:lstStyle>
          <a:p>
            <a:pPr algn="ctr"/>
            <a:r>
              <a:rPr lang="zh-CN" sz="2800" b="0">
                <a:solidFill>
                  <a:schemeClr val="accent4"/>
                </a:solidFill>
              </a:rPr>
              <a:t>优化分割方法</a:t>
            </a:r>
            <a:endParaRPr lang="zh-CN" sz="2800" b="0">
              <a:solidFill>
                <a:schemeClr val="accent4"/>
              </a:solidFill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7101840" y="4006850"/>
            <a:ext cx="360045" cy="936625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病变位置</a:t>
            </a:r>
            <a:endParaRPr lang="zh-CN" altLang="en-US"/>
          </a:p>
        </p:txBody>
      </p:sp>
      <p:pic>
        <p:nvPicPr>
          <p:cNvPr id="4" name="内容占位符 3" descr="distribution_z"/>
          <p:cNvPicPr>
            <a:picLocks noChangeAspect="1"/>
          </p:cNvPicPr>
          <p:nvPr>
            <p:ph idx="1"/>
          </p:nvPr>
        </p:nvPicPr>
        <p:blipFill>
          <a:blip r:embed="rId1"/>
          <a:srcRect l="2797" t="6167" r="7844" b="3229"/>
          <a:stretch>
            <a:fillRect/>
          </a:stretch>
        </p:blipFill>
        <p:spPr>
          <a:xfrm>
            <a:off x="4752340" y="1769745"/>
            <a:ext cx="4364355" cy="3319145"/>
          </a:xfrm>
          <a:prstGeom prst="rect">
            <a:avLst/>
          </a:prstGeom>
        </p:spPr>
      </p:pic>
      <p:pic>
        <p:nvPicPr>
          <p:cNvPr id="6" name="图片 5" descr="distribution_xy"/>
          <p:cNvPicPr>
            <a:picLocks noChangeAspect="1"/>
          </p:cNvPicPr>
          <p:nvPr/>
        </p:nvPicPr>
        <p:blipFill>
          <a:blip r:embed="rId2"/>
          <a:srcRect l="12992" t="10417" r="10466" b="9070"/>
          <a:stretch>
            <a:fillRect/>
          </a:stretch>
        </p:blipFill>
        <p:spPr>
          <a:xfrm>
            <a:off x="98425" y="1556385"/>
            <a:ext cx="4653915" cy="36715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72540" y="5534025"/>
            <a:ext cx="23050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chemeClr val="accent4"/>
                </a:solidFill>
              </a:rPr>
              <a:t>distribution_xy</a:t>
            </a:r>
            <a:endParaRPr lang="zh-CN" altLang="en-US" sz="2400">
              <a:solidFill>
                <a:schemeClr val="accent4"/>
              </a:solidFill>
            </a:endParaRPr>
          </a:p>
        </p:txBody>
      </p:sp>
      <p:sp>
        <p:nvSpPr>
          <p:cNvPr id="8" name="标题 5"/>
          <p:cNvSpPr>
            <a:spLocks noGrp="1"/>
          </p:cNvSpPr>
          <p:nvPr/>
        </p:nvSpPr>
        <p:spPr>
          <a:xfrm>
            <a:off x="6255385" y="5304155"/>
            <a:ext cx="1669415" cy="4997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j-lt"/>
                <a:ea typeface="+mj-ea"/>
                <a:cs typeface="+mj-cs"/>
                <a:sym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9pPr>
          </a:lstStyle>
          <a:p>
            <a:pPr algn="ctr"/>
            <a:r>
              <a:rPr lang="zh-CN" altLang="en-US" sz="2800" b="0">
                <a:solidFill>
                  <a:schemeClr val="accent4"/>
                </a:solidFill>
              </a:rPr>
              <a:t>图像层数</a:t>
            </a:r>
            <a:endParaRPr lang="zh-CN" altLang="en-US" sz="2800" b="0">
              <a:solidFill>
                <a:schemeClr val="accent4"/>
              </a:solidFill>
            </a:endParaRPr>
          </a:p>
        </p:txBody>
      </p:sp>
      <p:sp>
        <p:nvSpPr>
          <p:cNvPr id="9" name="标题 5"/>
          <p:cNvSpPr>
            <a:spLocks noGrp="1"/>
          </p:cNvSpPr>
          <p:nvPr/>
        </p:nvSpPr>
        <p:spPr>
          <a:xfrm>
            <a:off x="5362575" y="2055495"/>
            <a:ext cx="476885" cy="14871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j-lt"/>
                <a:ea typeface="+mj-ea"/>
                <a:cs typeface="+mj-cs"/>
                <a:sym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9pPr>
          </a:lstStyle>
          <a:p>
            <a:pPr algn="ctr"/>
            <a:r>
              <a:rPr lang="zh-CN" altLang="en-US" sz="2800" b="0">
                <a:solidFill>
                  <a:schemeClr val="accent4"/>
                </a:solidFill>
              </a:rPr>
              <a:t>像素数</a:t>
            </a:r>
            <a:endParaRPr lang="zh-CN" altLang="en-US" sz="2800" b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rotWithShape="0">
          <a:blip r:embed="rId1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内容占位符 4" descr="stati"/>
          <p:cNvPicPr>
            <a:picLocks noChangeAspect="1"/>
          </p:cNvPicPr>
          <p:nvPr>
            <p:ph idx="1"/>
          </p:nvPr>
        </p:nvPicPr>
        <p:blipFill>
          <a:blip r:embed="rId2"/>
          <a:srcRect t="5479" r="8422" b="45792"/>
          <a:stretch>
            <a:fillRect/>
          </a:stretch>
        </p:blipFill>
        <p:spPr>
          <a:xfrm>
            <a:off x="529590" y="1815465"/>
            <a:ext cx="8084185" cy="3226435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2545080" y="5041900"/>
            <a:ext cx="1298575" cy="49974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algn="ctr"/>
            <a:r>
              <a:rPr lang="zh-CN" altLang="en-US" sz="2800" b="0"/>
              <a:t>灰度值</a:t>
            </a:r>
            <a:endParaRPr lang="zh-CN" altLang="en-US" sz="2800" b="0"/>
          </a:p>
        </p:txBody>
      </p:sp>
      <p:sp>
        <p:nvSpPr>
          <p:cNvPr id="7" name="标题 5"/>
          <p:cNvSpPr>
            <a:spLocks noGrp="1"/>
          </p:cNvSpPr>
          <p:nvPr/>
        </p:nvSpPr>
        <p:spPr>
          <a:xfrm>
            <a:off x="118745" y="2397760"/>
            <a:ext cx="476885" cy="14871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j-lt"/>
                <a:ea typeface="+mj-ea"/>
                <a:cs typeface="+mj-cs"/>
                <a:sym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9pPr>
          </a:lstStyle>
          <a:p>
            <a:pPr algn="ctr"/>
            <a:r>
              <a:rPr lang="zh-CN" altLang="en-US" sz="2800" b="0">
                <a:solidFill>
                  <a:schemeClr val="accent4"/>
                </a:solidFill>
              </a:rPr>
              <a:t>像素数</a:t>
            </a:r>
            <a:endParaRPr lang="zh-CN" altLang="en-US" sz="2800" b="0">
              <a:solidFill>
                <a:schemeClr val="accent4"/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457200" y="413194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4"/>
                </a:solidFill>
                <a:latin typeface="+mj-lt"/>
                <a:ea typeface="+mj-ea"/>
                <a:cs typeface="+mj-cs"/>
                <a:sym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9pPr>
          </a:lstStyle>
          <a:p>
            <a:r>
              <a:rPr lang="zh-CN" altLang="en-US"/>
              <a:t>灰度分布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 wrap="square" lIns="91440" tIns="45720" rIns="91440" bIns="45720" anchor="t"/>
          <a:lstStyle/>
          <a:p>
            <a:pPr algn="r"/>
            <a:fld id="{9A0DB2DC-4C9A-4742-B13C-FB6460FD3503}" type="slidenum"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</a:fld>
            <a:endParaRPr lang="zh-CN" altLang="en-US" sz="1400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2226" name="WordArt 2"/>
          <p:cNvSpPr>
            <a:spLocks noTextEdit="1"/>
          </p:cNvSpPr>
          <p:nvPr/>
        </p:nvSpPr>
        <p:spPr>
          <a:xfrm>
            <a:off x="1978025" y="2852738"/>
            <a:ext cx="533082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809CFF">
                        <a:alpha val="100000"/>
                      </a:srgbClr>
                    </a:gs>
                    <a:gs pos="50000">
                      <a:srgbClr val="B3C1FF">
                        <a:alpha val="100000"/>
                      </a:srgbClr>
                    </a:gs>
                    <a:gs pos="100000">
                      <a:srgbClr val="DAE1FF">
                        <a:alpha val="100000"/>
                      </a:srgbClr>
                    </a:gs>
                  </a:gsLst>
                  <a:lin ang="16200000" scaled="1"/>
                  <a:tileRect/>
                </a:gradFill>
                <a:effectLst>
                  <a:outerShdw dist="71842" dir="2699999" algn="ctr" rotWithShape="0">
                    <a:schemeClr val="bg2">
                      <a:alpha val="50000"/>
                    </a:scheme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Thank You</a:t>
            </a:r>
            <a:endParaRPr lang="zh-CN" altLang="en-US" sz="3600">
              <a:ln w="1905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809CFF">
                      <a:alpha val="100000"/>
                    </a:srgbClr>
                  </a:gs>
                  <a:gs pos="50000">
                    <a:srgbClr val="B3C1FF">
                      <a:alpha val="100000"/>
                    </a:srgbClr>
                  </a:gs>
                  <a:gs pos="100000">
                    <a:srgbClr val="DAE1FF">
                      <a:alpha val="100000"/>
                    </a:srgbClr>
                  </a:gs>
                </a:gsLst>
                <a:lin ang="16200000" scaled="1"/>
                <a:tileRect/>
              </a:gradFill>
              <a:effectLst>
                <a:outerShdw dist="71842" dir="2699999" algn="ctr" rotWithShape="0">
                  <a:schemeClr val="bg2">
                    <a:alpha val="50000"/>
                  </a:scheme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048500" y="6554788"/>
            <a:ext cx="2133600" cy="47625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400" b="0" i="0" u="none" strike="noStrike" kern="1200" cap="none" spc="0" normalizeH="0" baseline="0" noProof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+mn-cs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目  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571500" indent="-571500">
              <a:buFont typeface="+mj-ea"/>
              <a:buAutoNum type="ea1JpnChsDbPeriod"/>
            </a:pPr>
            <a:r>
              <a:rPr lang="en-US" altLang="zh-CN"/>
              <a:t>PVL</a:t>
            </a:r>
            <a:r>
              <a:rPr lang="zh-CN" altLang="en-US"/>
              <a:t>概述</a:t>
            </a:r>
            <a:endParaRPr lang="zh-CN" altLang="en-US"/>
          </a:p>
          <a:p>
            <a:pPr lvl="1"/>
            <a:r>
              <a:rPr lang="zh-CN" altLang="en-US"/>
              <a:t>定义</a:t>
            </a:r>
            <a:endParaRPr lang="zh-CN" altLang="en-US"/>
          </a:p>
          <a:p>
            <a:pPr lvl="1"/>
            <a:r>
              <a:rPr lang="zh-CN" altLang="en-US"/>
              <a:t>分类</a:t>
            </a:r>
            <a:endParaRPr lang="zh-CN" altLang="en-US"/>
          </a:p>
          <a:p>
            <a:pPr lvl="1"/>
            <a:r>
              <a:rPr lang="zh-CN" altLang="en-US"/>
              <a:t>鉴别诊断</a:t>
            </a:r>
            <a:endParaRPr lang="zh-CN" altLang="en-US"/>
          </a:p>
          <a:p>
            <a:pPr lvl="1"/>
            <a:endParaRPr lang="zh-CN" altLang="en-US"/>
          </a:p>
          <a:p>
            <a:pPr marL="571500" lvl="0" indent="-571500">
              <a:buFont typeface="+mj-ea"/>
              <a:buAutoNum type="ea1JpnChsDbPeriod"/>
            </a:pPr>
            <a:r>
              <a:rPr lang="zh-CN" altLang="en-US"/>
              <a:t>人工智能工作进展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PVL </a:t>
            </a:r>
            <a:r>
              <a:rPr lang="zh-CN" altLang="en-US"/>
              <a:t>定义</a:t>
            </a:r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1725930"/>
            <a:ext cx="8229600" cy="17602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48250" y="5999480"/>
            <a:ext cx="40354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i="1">
                <a:solidFill>
                  <a:schemeClr val="accent4"/>
                </a:solidFill>
              </a:rPr>
              <a:t>Arch. Neurol.</a:t>
            </a:r>
            <a:r>
              <a:rPr lang="zh-CN" altLang="en-US">
                <a:solidFill>
                  <a:schemeClr val="accent4"/>
                </a:solidFill>
              </a:rPr>
              <a:t> </a:t>
            </a:r>
            <a:r>
              <a:rPr lang="en-US" altLang="zh-CN">
                <a:solidFill>
                  <a:schemeClr val="accent4"/>
                </a:solidFill>
              </a:rPr>
              <a:t>1962. </a:t>
            </a:r>
            <a:r>
              <a:rPr lang="zh-CN" altLang="en-US">
                <a:solidFill>
                  <a:schemeClr val="accent4"/>
                </a:solidFill>
              </a:rPr>
              <a:t>7 (5), 386–410. </a:t>
            </a:r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5500" y="3801745"/>
            <a:ext cx="7861300" cy="15684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zh-CN" altLang="en-US" sz="2400">
                <a:solidFill>
                  <a:schemeClr val="accent4"/>
                </a:solidFill>
                <a:latin typeface="+mn-lt"/>
              </a:rPr>
              <a:t>PVL has </a:t>
            </a:r>
            <a:r>
              <a:rPr lang="zh-CN" altLang="en-US" sz="2400" b="1">
                <a:solidFill>
                  <a:srgbClr val="FF0000"/>
                </a:solidFill>
                <a:latin typeface="+mn-lt"/>
              </a:rPr>
              <a:t>two</a:t>
            </a:r>
            <a:r>
              <a:rPr lang="zh-CN" altLang="en-US" sz="2400">
                <a:solidFill>
                  <a:schemeClr val="accent4"/>
                </a:solidFill>
                <a:latin typeface="+mn-lt"/>
              </a:rPr>
              <a:t> neuropathological components:</a:t>
            </a:r>
            <a:endParaRPr lang="zh-CN" altLang="en-US" sz="2400">
              <a:solidFill>
                <a:schemeClr val="accent4"/>
              </a:solidFill>
              <a:latin typeface="+mn-lt"/>
            </a:endParaRPr>
          </a:p>
          <a:p>
            <a:pPr marL="342900" lvl="0" indent="-342900">
              <a:buFont typeface="Wingdings" panose="05000000000000000000" charset="0"/>
              <a:buChar char=""/>
            </a:pPr>
            <a:r>
              <a:rPr lang="zh-CN" altLang="en-US" sz="2400">
                <a:solidFill>
                  <a:schemeClr val="accent4"/>
                </a:solidFill>
                <a:latin typeface="+mn-lt"/>
              </a:rPr>
              <a:t>a </a:t>
            </a:r>
            <a:r>
              <a:rPr lang="zh-CN" altLang="en-US" sz="2400" b="1" i="1">
                <a:solidFill>
                  <a:srgbClr val="7030A0"/>
                </a:solidFill>
                <a:latin typeface="+mn-lt"/>
              </a:rPr>
              <a:t>focal</a:t>
            </a:r>
            <a:r>
              <a:rPr lang="zh-CN" altLang="en-US" sz="2400">
                <a:solidFill>
                  <a:schemeClr val="accent4"/>
                </a:solidFill>
                <a:latin typeface="+mn-lt"/>
              </a:rPr>
              <a:t> periventricular </a:t>
            </a:r>
            <a:r>
              <a:rPr lang="zh-CN" altLang="en-US" sz="2400" b="1" i="1">
                <a:solidFill>
                  <a:srgbClr val="7030A0"/>
                </a:solidFill>
                <a:latin typeface="+mn-lt"/>
              </a:rPr>
              <a:t>necrotic</a:t>
            </a:r>
            <a:r>
              <a:rPr lang="zh-CN" altLang="en-US" sz="2400">
                <a:solidFill>
                  <a:schemeClr val="accent4"/>
                </a:solidFill>
                <a:latin typeface="+mn-lt"/>
              </a:rPr>
              <a:t> component</a:t>
            </a:r>
            <a:r>
              <a:rPr lang="en-US" altLang="zh-CN" sz="2400">
                <a:solidFill>
                  <a:schemeClr val="accent4"/>
                </a:solidFill>
                <a:latin typeface="+mn-lt"/>
              </a:rPr>
              <a:t>;</a:t>
            </a:r>
            <a:endParaRPr lang="en-US" altLang="zh-CN" sz="2400">
              <a:solidFill>
                <a:schemeClr val="accent4"/>
              </a:solidFill>
              <a:latin typeface="+mn-lt"/>
            </a:endParaRPr>
          </a:p>
          <a:p>
            <a:pPr marL="342900" lvl="0" indent="-342900">
              <a:buFont typeface="Wingdings" panose="05000000000000000000" charset="0"/>
              <a:buChar char=""/>
            </a:pPr>
            <a:r>
              <a:rPr lang="zh-CN" altLang="en-US" sz="2400">
                <a:solidFill>
                  <a:schemeClr val="accent4"/>
                </a:solidFill>
                <a:latin typeface="+mn-lt"/>
              </a:rPr>
              <a:t>a component with </a:t>
            </a:r>
            <a:r>
              <a:rPr lang="zh-CN" altLang="en-US" sz="2400" b="1" i="1">
                <a:solidFill>
                  <a:srgbClr val="7030A0"/>
                </a:solidFill>
                <a:latin typeface="+mn-lt"/>
              </a:rPr>
              <a:t>diffuse gliosis</a:t>
            </a:r>
            <a:r>
              <a:rPr lang="zh-CN" altLang="en-US" sz="2400">
                <a:solidFill>
                  <a:schemeClr val="accent4"/>
                </a:solidFill>
                <a:latin typeface="+mn-lt"/>
              </a:rPr>
              <a:t> in the surrounding cerebral white matter. </a:t>
            </a:r>
            <a:endParaRPr lang="zh-CN" altLang="en-US" sz="240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048500" y="6554788"/>
            <a:ext cx="2133600" cy="476250"/>
          </a:xfrm>
        </p:spPr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400" b="0" i="0" u="none" strike="noStrike" kern="1200" cap="none" spc="0" normalizeH="0" baseline="0" noProof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+mn-cs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PVL </a:t>
            </a:r>
            <a:r>
              <a:rPr lang="zh-CN" altLang="en-US"/>
              <a:t>分类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Font typeface="Wingdings" panose="05000000000000000000" charset="0"/>
              <a:buChar char=""/>
            </a:pPr>
            <a:r>
              <a:rPr lang="en-US" altLang="zh-CN" b="0"/>
              <a:t>M</a:t>
            </a:r>
            <a:r>
              <a:rPr lang="zh-CN" altLang="en-US" b="0"/>
              <a:t>acroscopic (necrosis &gt; 1 mm that evolves over several weeks into a cyst) ：</a:t>
            </a:r>
            <a:r>
              <a:rPr lang="zh-CN" altLang="en-US" b="0">
                <a:solidFill>
                  <a:srgbClr val="FF0000"/>
                </a:solidFill>
              </a:rPr>
              <a:t>cystic</a:t>
            </a:r>
            <a:r>
              <a:rPr lang="en-US" altLang="zh-CN" b="0">
                <a:solidFill>
                  <a:srgbClr val="FF0000"/>
                </a:solidFill>
              </a:rPr>
              <a:t>-</a:t>
            </a:r>
            <a:r>
              <a:rPr lang="zh-CN" altLang="en-US" b="0">
                <a:solidFill>
                  <a:srgbClr val="FF0000"/>
                </a:solidFill>
              </a:rPr>
              <a:t>PVL</a:t>
            </a:r>
            <a:r>
              <a:rPr lang="zh-CN" altLang="en-US" b="0"/>
              <a:t> </a:t>
            </a:r>
            <a:endParaRPr lang="zh-CN" altLang="en-US" b="0"/>
          </a:p>
          <a:p>
            <a:pPr>
              <a:buFont typeface="Wingdings" panose="05000000000000000000" charset="0"/>
              <a:buChar char=""/>
            </a:pPr>
            <a:endParaRPr lang="zh-CN" altLang="en-US" b="0"/>
          </a:p>
          <a:p>
            <a:pPr>
              <a:buFont typeface="Wingdings" panose="05000000000000000000" charset="0"/>
              <a:buChar char=""/>
            </a:pPr>
            <a:r>
              <a:rPr lang="en-US" altLang="zh-CN" b="0"/>
              <a:t>M</a:t>
            </a:r>
            <a:r>
              <a:rPr lang="zh-CN" altLang="en-US" b="0"/>
              <a:t>icroscopic (necrosis ≤ 1 mm that evolves over several weeks into glial scars) ：</a:t>
            </a:r>
            <a:r>
              <a:rPr lang="zh-CN" altLang="en-US" b="0">
                <a:solidFill>
                  <a:srgbClr val="FF0000"/>
                </a:solidFill>
              </a:rPr>
              <a:t>non-cystic PVL</a:t>
            </a:r>
            <a:endParaRPr lang="zh-CN" altLang="en-US" b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80990" y="5981065"/>
            <a:ext cx="33058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i="1">
                <a:solidFill>
                  <a:schemeClr val="accent4"/>
                </a:solidFill>
              </a:rPr>
              <a:t>Neuroimage Clin.</a:t>
            </a:r>
            <a:r>
              <a:rPr lang="zh-CN" altLang="en-US"/>
              <a:t> </a:t>
            </a:r>
            <a:r>
              <a:rPr lang="zh-CN" altLang="en-US">
                <a:solidFill>
                  <a:schemeClr val="accent4"/>
                </a:solidFill>
              </a:rPr>
              <a:t>2017 Aug 14</a:t>
            </a:r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048500" y="6554788"/>
            <a:ext cx="2133600" cy="47625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400" b="0" i="0" u="none" strike="noStrike" kern="1200" cap="none" spc="0" normalizeH="0" baseline="0" noProof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+mn-cs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7095" y="5405120"/>
            <a:ext cx="2289175" cy="52451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p>
            <a:r>
              <a:rPr lang="en-US" altLang="zh-CN" sz="2800" b="0">
                <a:solidFill>
                  <a:schemeClr val="accent4"/>
                </a:solidFill>
                <a:sym typeface="+mn-ea"/>
              </a:rPr>
              <a:t>C</a:t>
            </a:r>
            <a:r>
              <a:rPr lang="zh-CN" altLang="en-US" sz="2800" b="0">
                <a:solidFill>
                  <a:schemeClr val="accent4"/>
                </a:solidFill>
                <a:sym typeface="+mn-ea"/>
              </a:rPr>
              <a:t>ystic</a:t>
            </a:r>
            <a:r>
              <a:rPr lang="en-US" altLang="zh-CN" sz="2800" b="0">
                <a:solidFill>
                  <a:schemeClr val="accent4"/>
                </a:solidFill>
                <a:sym typeface="+mn-ea"/>
              </a:rPr>
              <a:t>-</a:t>
            </a:r>
            <a:r>
              <a:rPr lang="zh-CN" altLang="en-US" sz="2800" b="0">
                <a:solidFill>
                  <a:schemeClr val="accent4"/>
                </a:solidFill>
                <a:sym typeface="+mn-ea"/>
              </a:rPr>
              <a:t>PVL</a:t>
            </a:r>
            <a:endParaRPr lang="zh-CN" altLang="en-US" sz="2800" b="0">
              <a:solidFill>
                <a:schemeClr val="accent4"/>
              </a:solidFill>
              <a:sym typeface="+mn-ea"/>
            </a:endParaRPr>
          </a:p>
        </p:txBody>
      </p:sp>
      <p:pic>
        <p:nvPicPr>
          <p:cNvPr id="5" name="内容占位符 4" descr="1-s2.0-S2213158217302061-gr4_lr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5160" y="1906270"/>
            <a:ext cx="7853680" cy="3044825"/>
          </a:xfrm>
          <a:prstGeom prst="rect">
            <a:avLst/>
          </a:prstGeom>
        </p:spPr>
      </p:pic>
      <p:sp>
        <p:nvSpPr>
          <p:cNvPr id="15" name="灯片编号占位符 3"/>
          <p:cNvSpPr>
            <a:spLocks noGrp="1"/>
          </p:cNvSpPr>
          <p:nvPr/>
        </p:nvSpPr>
        <p:spPr>
          <a:xfrm>
            <a:off x="7048500" y="6554788"/>
            <a:ext cx="2133600" cy="476250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r" defTabSz="914400" rtl="0" eaLnBrk="0" latinLnBrk="0" hangingPunct="0">
              <a:defRPr sz="1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400" b="0" i="0" u="none" strike="noStrike" kern="1200" cap="none" spc="0" normalizeH="0" baseline="0" noProof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+mn-cs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IMG-0001-00001"/>
          <p:cNvPicPr>
            <a:picLocks noChangeAspect="1"/>
          </p:cNvPicPr>
          <p:nvPr>
            <p:ph idx="1"/>
          </p:nvPr>
        </p:nvPicPr>
        <p:blipFill>
          <a:blip r:embed="rId1"/>
          <a:srcRect l="19004" t="16719" r="18965" b="12383"/>
          <a:stretch>
            <a:fillRect/>
          </a:stretch>
        </p:blipFill>
        <p:spPr>
          <a:xfrm>
            <a:off x="3285490" y="1958340"/>
            <a:ext cx="2572385" cy="2940685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3187700" y="5386705"/>
            <a:ext cx="2768600" cy="5245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latin typeface="+mj-lt"/>
                <a:ea typeface="+mj-ea"/>
                <a:cs typeface="+mj-cs"/>
                <a:sym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Times New Roman" panose="02020603050405020304" pitchFamily="18" charset="0"/>
              </a:defRPr>
            </a:lvl9pPr>
          </a:lstStyle>
          <a:p>
            <a:r>
              <a:rPr lang="en-US" altLang="zh-CN" sz="2800" b="0">
                <a:solidFill>
                  <a:schemeClr val="accent4"/>
                </a:solidFill>
                <a:sym typeface="+mn-ea"/>
              </a:rPr>
              <a:t>Non-c</a:t>
            </a:r>
            <a:r>
              <a:rPr lang="zh-CN" altLang="en-US" sz="2800" b="0">
                <a:solidFill>
                  <a:schemeClr val="accent4"/>
                </a:solidFill>
                <a:sym typeface="+mn-ea"/>
              </a:rPr>
              <a:t>ystic PVL</a:t>
            </a:r>
            <a:endParaRPr lang="zh-CN" altLang="en-US" sz="2800" b="0">
              <a:solidFill>
                <a:schemeClr val="accent4"/>
              </a:solidFill>
              <a:sym typeface="+mn-ea"/>
            </a:endParaRPr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048500" y="6554788"/>
            <a:ext cx="2133600" cy="47625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400" b="0" i="0" u="none" strike="noStrike" kern="1200" cap="none" spc="0" normalizeH="0" baseline="0" noProof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+mn-cs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 </a:t>
            </a:r>
            <a:r>
              <a:rPr lang="en-US" altLang="zh-CN"/>
              <a:t>T</a:t>
            </a:r>
            <a:r>
              <a:rPr lang="zh-CN" altLang="en-US"/>
              <a:t>ypical evolution of </a:t>
            </a:r>
            <a:r>
              <a:rPr lang="en-US" altLang="zh-CN"/>
              <a:t>PVL</a:t>
            </a:r>
            <a:endParaRPr lang="en-US" altLang="zh-CN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35075" y="1304290"/>
            <a:ext cx="6673850" cy="45262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57395" y="6446520"/>
            <a:ext cx="41294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Clin Perinatol. 2014 Mar;41(1):257-83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12875" y="5958840"/>
            <a:ext cx="63182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accent4"/>
                </a:solidFill>
              </a:rPr>
              <a:t>29 GW (A, E), 33 GW (B, E), and term-equivalent age (C, F) </a:t>
            </a:r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357870" y="6555105"/>
            <a:ext cx="824230" cy="47625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400" b="0" i="0" u="none" strike="noStrike" kern="1200" cap="none" spc="0" normalizeH="0" baseline="0" noProof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31125" y="1765935"/>
            <a:ext cx="1134745" cy="3683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zh-CN" altLang="en-US">
                <a:solidFill>
                  <a:schemeClr val="accent4"/>
                </a:solidFill>
              </a:rPr>
              <a:t>囊变消失</a:t>
            </a:r>
            <a:endParaRPr lang="zh-CN" altLang="en-US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鉴别诊断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b="0"/>
              <a:t> Cystic white matter abnormalities：</a:t>
            </a:r>
            <a:endParaRPr lang="zh-CN" altLang="en-US" b="0"/>
          </a:p>
          <a:p>
            <a:pPr marL="971550" lvl="1" indent="-514350">
              <a:buFont typeface="+mj-ea"/>
              <a:buAutoNum type="circleNumDbPlain"/>
            </a:pPr>
            <a:r>
              <a:rPr lang="zh-CN" altLang="en-US" b="0">
                <a:solidFill>
                  <a:srgbClr val="FF0000"/>
                </a:solidFill>
              </a:rPr>
              <a:t>c-PVL </a:t>
            </a:r>
            <a:endParaRPr lang="zh-CN" altLang="en-US" b="0">
              <a:solidFill>
                <a:srgbClr val="FF0000"/>
              </a:solidFill>
            </a:endParaRPr>
          </a:p>
          <a:p>
            <a:pPr marL="971550" lvl="1" indent="-514350">
              <a:buFont typeface="+mj-ea"/>
              <a:buAutoNum type="circleNumDbPlain"/>
            </a:pPr>
            <a:r>
              <a:rPr lang="en-US" altLang="zh-CN" b="0"/>
              <a:t>P</a:t>
            </a:r>
            <a:r>
              <a:rPr lang="zh-CN" altLang="en-US" b="0"/>
              <a:t>eriventricular hemorrhagic infarction</a:t>
            </a:r>
            <a:endParaRPr lang="zh-CN" altLang="en-US" b="0"/>
          </a:p>
          <a:p>
            <a:pPr marL="971550" lvl="1" indent="-514350">
              <a:buFont typeface="+mj-ea"/>
              <a:buAutoNum type="circleNumDbPlain"/>
            </a:pPr>
            <a:endParaRPr lang="zh-CN" altLang="en-US" b="0"/>
          </a:p>
          <a:p>
            <a:r>
              <a:rPr lang="zh-CN" altLang="en-US" b="0"/>
              <a:t>Diffuse white matter abnormalities：</a:t>
            </a:r>
            <a:endParaRPr lang="zh-CN" altLang="en-US" b="0"/>
          </a:p>
          <a:p>
            <a:pPr marL="914400" lvl="1" indent="-457200">
              <a:buFont typeface="+mj-ea"/>
              <a:buAutoNum type="circleNumDbPlain"/>
            </a:pPr>
            <a:r>
              <a:rPr lang="zh-CN" altLang="en-US" b="0">
                <a:solidFill>
                  <a:srgbClr val="FF0000"/>
                </a:solidFill>
              </a:rPr>
              <a:t>Non-cystic PVL</a:t>
            </a:r>
            <a:endParaRPr lang="zh-CN" altLang="en-US" b="0">
              <a:solidFill>
                <a:srgbClr val="FF0000"/>
              </a:solidFill>
            </a:endParaRPr>
          </a:p>
          <a:p>
            <a:pPr marL="914400" lvl="1" indent="-457200">
              <a:buFont typeface="+mj-ea"/>
              <a:buAutoNum type="circleNumDbPlain"/>
            </a:pPr>
            <a:r>
              <a:rPr lang="zh-CN" altLang="en-US" b="0"/>
              <a:t>DWMG</a:t>
            </a:r>
            <a:endParaRPr lang="zh-CN" altLang="en-US" b="0"/>
          </a:p>
          <a:p>
            <a:pPr marL="914400" lvl="1" indent="-457200">
              <a:buFont typeface="+mj-ea"/>
              <a:buAutoNum type="circleNumDbPlain"/>
            </a:pPr>
            <a:r>
              <a:rPr lang="zh-CN" altLang="en-US" b="0"/>
              <a:t>neuronal–axonal injury</a:t>
            </a:r>
            <a:endParaRPr lang="zh-CN" altLang="en-US" b="0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048500" y="6554788"/>
            <a:ext cx="2133600" cy="47625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400" b="0" i="0" u="none" strike="noStrike" kern="1200" cap="none" spc="0" normalizeH="0" baseline="0" noProof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+mn-cs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/>
              <a:t>脑室周围出血性脑梗死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1601470"/>
            <a:ext cx="8229600" cy="4522470"/>
          </a:xfrm>
          <a:prstGeom prst="rect">
            <a:avLst/>
          </a:prstGeom>
        </p:spPr>
      </p:pic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048500" y="6554788"/>
            <a:ext cx="2133600" cy="47625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400" b="0" i="0" u="none" strike="noStrike" kern="1200" cap="none" spc="0" normalizeH="0" baseline="0" noProof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+mn-cs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38_母板">
  <a:themeElements>
    <a:clrScheme name="自定义 1">
      <a:dk1>
        <a:srgbClr val="FFFF00"/>
      </a:dk1>
      <a:lt1>
        <a:srgbClr val="FFFFFF"/>
      </a:lt1>
      <a:dk2>
        <a:srgbClr val="0070C0"/>
      </a:dk2>
      <a:lt2>
        <a:srgbClr val="00B0F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8_母板">
      <a:majorFont>
        <a:latin typeface="Times New Roman"/>
        <a:ea typeface="华文中宋"/>
        <a:cs typeface=""/>
      </a:majorFont>
      <a:minorFont>
        <a:latin typeface="Times New Roman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ream">
  <a:themeElements>
    <a:clrScheme name="">
      <a:dk1>
        <a:srgbClr val="FFFFFF"/>
      </a:dk1>
      <a:lt1>
        <a:srgbClr val="003399"/>
      </a:lt1>
      <a:dk2>
        <a:srgbClr val="E5E5FF"/>
      </a:dk2>
      <a:lt2>
        <a:srgbClr val="000514"/>
      </a:lt2>
      <a:accent1>
        <a:srgbClr val="0099CC"/>
      </a:accent1>
      <a:accent2>
        <a:srgbClr val="A886E0"/>
      </a:accent2>
      <a:accent3>
        <a:srgbClr val="AAADCA"/>
      </a:accent3>
      <a:accent4>
        <a:srgbClr val="DCDCDC"/>
      </a:accent4>
      <a:accent5>
        <a:srgbClr val="AACAE2"/>
      </a:accent5>
      <a:accent6>
        <a:srgbClr val="9678C9"/>
      </a:accent6>
      <a:hlink>
        <a:srgbClr val="FFCC00"/>
      </a:hlink>
      <a:folHlink>
        <a:srgbClr val="FFFFCC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">
    <a:dk1>
      <a:srgbClr val="FFFF00"/>
    </a:dk1>
    <a:lt1>
      <a:srgbClr val="FFFFFF"/>
    </a:lt1>
    <a:dk2>
      <a:srgbClr val="0070C0"/>
    </a:dk2>
    <a:lt2>
      <a:srgbClr val="00B0F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1333</Words>
  <Application>WPS 演示</Application>
  <PresentationFormat>全屏显示(4:3)</PresentationFormat>
  <Paragraphs>169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5" baseType="lpstr">
      <vt:lpstr>Arial</vt:lpstr>
      <vt:lpstr>宋体</vt:lpstr>
      <vt:lpstr>Wingdings</vt:lpstr>
      <vt:lpstr>Times New Roman</vt:lpstr>
      <vt:lpstr>华文中宋</vt:lpstr>
      <vt:lpstr>楷体_GB2312</vt:lpstr>
      <vt:lpstr>楷体_GB2312</vt:lpstr>
      <vt:lpstr>黑体</vt:lpstr>
      <vt:lpstr>楷体</vt:lpstr>
      <vt:lpstr>Times New Roman</vt:lpstr>
      <vt:lpstr>Wingdings</vt:lpstr>
      <vt:lpstr>Arial Black</vt:lpstr>
      <vt:lpstr>Arial Unicode MS</vt:lpstr>
      <vt:lpstr>新宋体</vt:lpstr>
      <vt:lpstr>微软雅黑</vt:lpstr>
      <vt:lpstr>38_母板</vt:lpstr>
      <vt:lpstr>Stream</vt:lpstr>
      <vt:lpstr>PowerPoint 演示文稿</vt:lpstr>
      <vt:lpstr>目  录</vt:lpstr>
      <vt:lpstr>PVL 定义</vt:lpstr>
      <vt:lpstr>PVL 分类</vt:lpstr>
      <vt:lpstr>Cystic-PVL</vt:lpstr>
      <vt:lpstr>PowerPoint 演示文稿</vt:lpstr>
      <vt:lpstr> Typical evolution of PVL</vt:lpstr>
      <vt:lpstr>鉴别诊断</vt:lpstr>
      <vt:lpstr>脑室周围出血性脑梗死</vt:lpstr>
      <vt:lpstr>小 结</vt:lpstr>
      <vt:lpstr>PVL人工智能项目工作进展</vt:lpstr>
      <vt:lpstr>PowerPoint 演示文稿</vt:lpstr>
      <vt:lpstr>PowerPoint 演示文稿</vt:lpstr>
      <vt:lpstr>PVL脑瘫：已标记50个</vt:lpstr>
      <vt:lpstr>PVL脑瘫：50个 已经分割：24个</vt:lpstr>
      <vt:lpstr>病变位置</vt:lpstr>
      <vt:lpstr>灰度值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韩庆鑫</dc:creator>
  <cp:lastModifiedBy>刘衡</cp:lastModifiedBy>
  <cp:revision>3316</cp:revision>
  <dcterms:created xsi:type="dcterms:W3CDTF">2012-06-24T22:29:00Z</dcterms:created>
  <dcterms:modified xsi:type="dcterms:W3CDTF">2019-01-14T08:04:07Z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2052-11.1.0.8370</vt:lpwstr>
  </property>
</Properties>
</file>