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3" r:id="rId7"/>
    <p:sldId id="266" r:id="rId8"/>
    <p:sldId id="260" r:id="rId9"/>
    <p:sldId id="261" r:id="rId10"/>
    <p:sldId id="262" r:id="rId11"/>
    <p:sldId id="267"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87" d="100"/>
          <a:sy n="87" d="100"/>
        </p:scale>
        <p:origin x="38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17459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194022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395194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1204245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2596848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211487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123832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2492724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3660707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505481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08420D28-1BCD-4B5F-A106-0AFC02085EF0}" type="datetimeFigureOut">
              <a:rPr lang="zh-CN" altLang="en-US" smtClean="0"/>
              <a:t>2020/8/27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41748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20D28-1BCD-4B5F-A106-0AFC02085EF0}" type="datetimeFigureOut">
              <a:rPr lang="zh-CN" altLang="en-US" smtClean="0"/>
              <a:t>2020/8/27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4451C-D65C-448F-9A68-F5C0FEA5762E}" type="slidenum">
              <a:rPr lang="zh-CN" altLang="en-US" smtClean="0"/>
              <a:t>‹#›</a:t>
            </a:fld>
            <a:endParaRPr lang="zh-CN" altLang="en-US"/>
          </a:p>
        </p:txBody>
      </p:sp>
    </p:spTree>
    <p:extLst>
      <p:ext uri="{BB962C8B-B14F-4D97-AF65-F5344CB8AC3E}">
        <p14:creationId xmlns:p14="http://schemas.microsoft.com/office/powerpoint/2010/main" val="1649667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7" Type="http://schemas.openxmlformats.org/officeDocument/2006/relationships/image" Target="../media/image48.png"/><Relationship Id="rId1" Type="http://schemas.openxmlformats.org/officeDocument/2006/relationships/slideLayout" Target="../slideLayouts/slideLayout2.xml"/><Relationship Id="rId6" Type="http://schemas.openxmlformats.org/officeDocument/2006/relationships/image" Target="../media/image47.png"/><Relationship Id="rId5" Type="http://schemas.openxmlformats.org/officeDocument/2006/relationships/image" Target="../media/image4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4.png"/><Relationship Id="rId26" Type="http://schemas.openxmlformats.org/officeDocument/2006/relationships/image" Target="../media/image42.png"/><Relationship Id="rId3" Type="http://schemas.openxmlformats.org/officeDocument/2006/relationships/image" Target="../media/image13.png"/><Relationship Id="rId21" Type="http://schemas.openxmlformats.org/officeDocument/2006/relationships/image" Target="../media/image37.png"/><Relationship Id="rId25" Type="http://schemas.openxmlformats.org/officeDocument/2006/relationships/image" Target="../media/image41.png"/><Relationship Id="rId2" Type="http://schemas.openxmlformats.org/officeDocument/2006/relationships/image" Target="../media/image120.png"/><Relationship Id="rId20"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16.png"/><Relationship Id="rId24" Type="http://schemas.openxmlformats.org/officeDocument/2006/relationships/image" Target="../media/image40.png"/><Relationship Id="rId5" Type="http://schemas.openxmlformats.org/officeDocument/2006/relationships/image" Target="../media/image15.png"/><Relationship Id="rId15" Type="http://schemas.openxmlformats.org/officeDocument/2006/relationships/image" Target="../media/image26.png"/><Relationship Id="rId23" Type="http://schemas.openxmlformats.org/officeDocument/2006/relationships/image" Target="../media/image39.png"/><Relationship Id="rId10" Type="http://schemas.openxmlformats.org/officeDocument/2006/relationships/image" Target="../media/image21.png"/><Relationship Id="rId4" Type="http://schemas.openxmlformats.org/officeDocument/2006/relationships/image" Target="../media/image14.png"/><Relationship Id="rId14" Type="http://schemas.openxmlformats.org/officeDocument/2006/relationships/image" Target="../media/image25.png"/><Relationship Id="rId22" Type="http://schemas.openxmlformats.org/officeDocument/2006/relationships/image" Target="../media/image38.pn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51709" y="-152255"/>
            <a:ext cx="9144000" cy="2387600"/>
          </a:xfrm>
        </p:spPr>
        <p:txBody>
          <a:bodyPr/>
          <a:lstStyle/>
          <a:p>
            <a:r>
              <a:rPr lang="en-US" altLang="zh-CN" dirty="0" err="1" smtClean="0"/>
              <a:t>XianFeng</a:t>
            </a:r>
            <a:r>
              <a:rPr lang="en-US" altLang="zh-CN" dirty="0" smtClean="0"/>
              <a:t> Project</a:t>
            </a:r>
            <a:endParaRPr lang="zh-CN" altLang="en-US" dirty="0"/>
          </a:p>
        </p:txBody>
      </p:sp>
      <p:sp>
        <p:nvSpPr>
          <p:cNvPr id="3" name="Title 1">
            <a:extLst>
              <a:ext uri="{FF2B5EF4-FFF2-40B4-BE49-F238E27FC236}">
                <a16:creationId xmlns:a16="http://schemas.microsoft.com/office/drawing/2014/main" id="{41F8A145-9D16-4A50-883E-DDFA9A2DF521}"/>
              </a:ext>
            </a:extLst>
          </p:cNvPr>
          <p:cNvSpPr txBox="1">
            <a:spLocks/>
          </p:cNvSpPr>
          <p:nvPr/>
        </p:nvSpPr>
        <p:spPr>
          <a:xfrm>
            <a:off x="1697320" y="2957342"/>
            <a:ext cx="8852777" cy="15304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CN" sz="3200" dirty="0" smtClean="0"/>
              <a:t>Application of Epidemic Model and </a:t>
            </a:r>
            <a:r>
              <a:rPr lang="en-US" altLang="zh-CN" sz="3200" dirty="0"/>
              <a:t>its </a:t>
            </a:r>
            <a:r>
              <a:rPr lang="en-US" altLang="zh-CN" sz="3200" dirty="0" smtClean="0"/>
              <a:t>Variants</a:t>
            </a:r>
          </a:p>
        </p:txBody>
      </p:sp>
    </p:spTree>
    <p:extLst>
      <p:ext uri="{BB962C8B-B14F-4D97-AF65-F5344CB8AC3E}">
        <p14:creationId xmlns:p14="http://schemas.microsoft.com/office/powerpoint/2010/main" val="868848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Application 2: </a:t>
            </a:r>
            <a:endParaRPr lang="zh-CN" altLang="en-US" dirty="0"/>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rotWithShape="1">
          <a:blip r:embed="rId2"/>
          <a:srcRect b="10450"/>
          <a:stretch/>
        </p:blipFill>
        <p:spPr>
          <a:xfrm>
            <a:off x="581892" y="1690688"/>
            <a:ext cx="10895968" cy="4907251"/>
          </a:xfrm>
          <a:prstGeom prst="rect">
            <a:avLst/>
          </a:prstGeom>
        </p:spPr>
      </p:pic>
    </p:spTree>
    <p:extLst>
      <p:ext uri="{BB962C8B-B14F-4D97-AF65-F5344CB8AC3E}">
        <p14:creationId xmlns:p14="http://schemas.microsoft.com/office/powerpoint/2010/main" val="2264773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727200" y="1302327"/>
            <a:ext cx="1311564" cy="6650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Tasks</a:t>
            </a:r>
            <a:endParaRPr lang="zh-CN" altLang="en-US" dirty="0"/>
          </a:p>
        </p:txBody>
      </p:sp>
      <mc:AlternateContent xmlns:mc="http://schemas.openxmlformats.org/markup-compatibility/2006" xmlns:a14="http://schemas.microsoft.com/office/drawing/2010/main">
        <mc:Choice Requires="a14">
          <p:sp>
            <p:nvSpPr>
              <p:cNvPr id="8" name="椭圆 7"/>
              <p:cNvSpPr/>
              <p:nvPr/>
            </p:nvSpPr>
            <p:spPr>
              <a:xfrm>
                <a:off x="5061527" y="575087"/>
                <a:ext cx="754042" cy="71119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  </m:t>
                      </m:r>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𝛽</m:t>
                          </m:r>
                        </m:e>
                        <m:sub>
                          <m:r>
                            <a:rPr lang="en-US" altLang="zh-CN" b="0" i="1" smtClean="0">
                              <a:latin typeface="Cambria Math" panose="02040503050406030204" pitchFamily="18" charset="0"/>
                            </a:rPr>
                            <m:t>𝑖</m:t>
                          </m:r>
                        </m:sub>
                      </m:sSub>
                    </m:oMath>
                  </m:oMathPara>
                </a14:m>
                <a:endParaRPr lang="zh-CN" altLang="en-US" dirty="0"/>
              </a:p>
            </p:txBody>
          </p:sp>
        </mc:Choice>
        <mc:Fallback xmlns="">
          <p:sp>
            <p:nvSpPr>
              <p:cNvPr id="8" name="椭圆 7"/>
              <p:cNvSpPr>
                <a:spLocks noRot="1" noChangeAspect="1" noMove="1" noResize="1" noEditPoints="1" noAdjustHandles="1" noChangeArrowheads="1" noChangeShapeType="1" noTextEdit="1"/>
              </p:cNvSpPr>
              <p:nvPr/>
            </p:nvSpPr>
            <p:spPr>
              <a:xfrm>
                <a:off x="5061527" y="575087"/>
                <a:ext cx="754042" cy="711199"/>
              </a:xfrm>
              <a:prstGeom prst="ellipse">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椭圆 9"/>
              <p:cNvSpPr/>
              <p:nvPr/>
            </p:nvSpPr>
            <p:spPr>
              <a:xfrm>
                <a:off x="5061527" y="1854323"/>
                <a:ext cx="754042" cy="71119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  </m:t>
                      </m:r>
                      <m:sSub>
                        <m:sSubPr>
                          <m:ctrlPr>
                            <a:rPr lang="en-US" altLang="zh-CN" i="1" smtClean="0">
                              <a:latin typeface="Cambria Math" panose="02040503050406030204" pitchFamily="18" charset="0"/>
                            </a:rPr>
                          </m:ctrlPr>
                        </m:sSubPr>
                        <m:e>
                          <m:r>
                            <a:rPr lang="zh-CN" altLang="en-US" b="0" i="1" smtClean="0">
                              <a:latin typeface="Cambria Math" panose="02040503050406030204" pitchFamily="18" charset="0"/>
                            </a:rPr>
                            <m:t>𝜃</m:t>
                          </m:r>
                        </m:e>
                        <m:sub>
                          <m:r>
                            <a:rPr lang="en-US" altLang="zh-CN" b="0" i="1" smtClean="0">
                              <a:latin typeface="Cambria Math" panose="02040503050406030204" pitchFamily="18" charset="0"/>
                            </a:rPr>
                            <m:t>𝑖</m:t>
                          </m:r>
                        </m:sub>
                      </m:sSub>
                    </m:oMath>
                  </m:oMathPara>
                </a14:m>
                <a:endParaRPr lang="zh-CN" altLang="en-US" dirty="0"/>
              </a:p>
            </p:txBody>
          </p:sp>
        </mc:Choice>
        <mc:Fallback xmlns="">
          <p:sp>
            <p:nvSpPr>
              <p:cNvPr id="10" name="椭圆 9"/>
              <p:cNvSpPr>
                <a:spLocks noRot="1" noChangeAspect="1" noMove="1" noResize="1" noEditPoints="1" noAdjustHandles="1" noChangeArrowheads="1" noChangeShapeType="1" noTextEdit="1"/>
              </p:cNvSpPr>
              <p:nvPr/>
            </p:nvSpPr>
            <p:spPr>
              <a:xfrm>
                <a:off x="5061527" y="1854323"/>
                <a:ext cx="754042" cy="711199"/>
              </a:xfrm>
              <a:prstGeom prst="ellipse">
                <a:avLst/>
              </a:prstGeom>
              <a:blipFill>
                <a:blip r:embed="rId6"/>
                <a:stretch>
                  <a:fillRect/>
                </a:stretch>
              </a:blipFill>
            </p:spPr>
            <p:txBody>
              <a:bodyPr/>
              <a:lstStyle/>
              <a:p>
                <a:r>
                  <a:rPr lang="zh-CN" altLang="en-US">
                    <a:noFill/>
                  </a:rPr>
                  <a:t> </a:t>
                </a:r>
              </a:p>
            </p:txBody>
          </p:sp>
        </mc:Fallback>
      </mc:AlternateContent>
      <p:cxnSp>
        <p:nvCxnSpPr>
          <p:cNvPr id="12" name="直接箭头连接符 11"/>
          <p:cNvCxnSpPr>
            <a:stCxn id="4" idx="3"/>
            <a:endCxn id="8" idx="2"/>
          </p:cNvCxnSpPr>
          <p:nvPr/>
        </p:nvCxnSpPr>
        <p:spPr>
          <a:xfrm flipV="1">
            <a:off x="3038764" y="930687"/>
            <a:ext cx="2022763" cy="7041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stCxn id="4" idx="3"/>
            <a:endCxn id="10" idx="2"/>
          </p:cNvCxnSpPr>
          <p:nvPr/>
        </p:nvCxnSpPr>
        <p:spPr>
          <a:xfrm>
            <a:off x="3038764" y="1634836"/>
            <a:ext cx="2022763" cy="575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517236" y="5015347"/>
            <a:ext cx="1699491" cy="7666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Organization</a:t>
            </a:r>
          </a:p>
          <a:p>
            <a:pPr algn="ctr"/>
            <a:r>
              <a:rPr lang="en-US" altLang="zh-CN" dirty="0" smtClean="0"/>
              <a:t>Tree</a:t>
            </a:r>
            <a:endParaRPr lang="zh-CN" altLang="en-US" dirty="0"/>
          </a:p>
        </p:txBody>
      </p:sp>
      <p:sp>
        <p:nvSpPr>
          <p:cNvPr id="18" name="圆角矩形 17"/>
          <p:cNvSpPr/>
          <p:nvPr/>
        </p:nvSpPr>
        <p:spPr>
          <a:xfrm>
            <a:off x="3373568" y="5047858"/>
            <a:ext cx="1810329" cy="68810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dirty="0" smtClean="0"/>
              <a:t>Organization Network</a:t>
            </a:r>
            <a:endParaRPr lang="zh-CN" altLang="en-US" dirty="0"/>
          </a:p>
        </p:txBody>
      </p:sp>
      <p:cxnSp>
        <p:nvCxnSpPr>
          <p:cNvPr id="20" name="直接箭头连接符 19"/>
          <p:cNvCxnSpPr>
            <a:stCxn id="17" idx="3"/>
            <a:endCxn id="18" idx="1"/>
          </p:cNvCxnSpPr>
          <p:nvPr/>
        </p:nvCxnSpPr>
        <p:spPr>
          <a:xfrm flipV="1">
            <a:off x="2216727" y="5391913"/>
            <a:ext cx="1156841" cy="674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1" name="直接箭头连接符 20"/>
          <p:cNvCxnSpPr>
            <a:stCxn id="18" idx="0"/>
            <a:endCxn id="4" idx="2"/>
          </p:cNvCxnSpPr>
          <p:nvPr/>
        </p:nvCxnSpPr>
        <p:spPr>
          <a:xfrm flipH="1" flipV="1">
            <a:off x="2382982" y="1967345"/>
            <a:ext cx="1895751" cy="308051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6" name="直接箭头连接符 25"/>
          <p:cNvCxnSpPr>
            <a:stCxn id="17" idx="0"/>
            <a:endCxn id="4" idx="2"/>
          </p:cNvCxnSpPr>
          <p:nvPr/>
        </p:nvCxnSpPr>
        <p:spPr>
          <a:xfrm flipV="1">
            <a:off x="1366982" y="1967345"/>
            <a:ext cx="1016000" cy="30480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997527" y="3472873"/>
            <a:ext cx="1410964" cy="369332"/>
          </a:xfrm>
          <a:prstGeom prst="rect">
            <a:avLst/>
          </a:prstGeom>
          <a:noFill/>
        </p:spPr>
        <p:txBody>
          <a:bodyPr wrap="none" rtlCol="0">
            <a:spAutoFit/>
          </a:bodyPr>
          <a:lstStyle/>
          <a:p>
            <a:r>
              <a:rPr lang="en-US" altLang="zh-CN" dirty="0" smtClean="0"/>
              <a:t>Simulation 1</a:t>
            </a:r>
            <a:endParaRPr lang="zh-CN" altLang="en-US" dirty="0"/>
          </a:p>
        </p:txBody>
      </p:sp>
      <p:sp>
        <p:nvSpPr>
          <p:cNvPr id="28" name="文本框 27"/>
          <p:cNvSpPr txBox="1"/>
          <p:nvPr/>
        </p:nvSpPr>
        <p:spPr>
          <a:xfrm>
            <a:off x="2939363" y="3468377"/>
            <a:ext cx="1410964" cy="369332"/>
          </a:xfrm>
          <a:prstGeom prst="rect">
            <a:avLst/>
          </a:prstGeom>
          <a:noFill/>
        </p:spPr>
        <p:txBody>
          <a:bodyPr wrap="none" rtlCol="0">
            <a:spAutoFit/>
          </a:bodyPr>
          <a:lstStyle/>
          <a:p>
            <a:r>
              <a:rPr lang="en-US" altLang="zh-CN" dirty="0" smtClean="0"/>
              <a:t>Simulation 2</a:t>
            </a:r>
            <a:endParaRPr lang="zh-CN" altLang="en-US" dirty="0"/>
          </a:p>
        </p:txBody>
      </p:sp>
      <p:sp>
        <p:nvSpPr>
          <p:cNvPr id="29" name="文本框 28"/>
          <p:cNvSpPr txBox="1"/>
          <p:nvPr/>
        </p:nvSpPr>
        <p:spPr>
          <a:xfrm>
            <a:off x="3635608" y="1450170"/>
            <a:ext cx="643125" cy="369332"/>
          </a:xfrm>
          <a:prstGeom prst="rect">
            <a:avLst/>
          </a:prstGeom>
          <a:noFill/>
        </p:spPr>
        <p:txBody>
          <a:bodyPr wrap="none" rtlCol="0">
            <a:spAutoFit/>
          </a:bodyPr>
          <a:lstStyle/>
          <a:p>
            <a:r>
              <a:rPr lang="en-US" altLang="zh-CN" dirty="0" smtClean="0"/>
              <a:t>T / P</a:t>
            </a:r>
            <a:endParaRPr lang="zh-CN" altLang="en-US" dirty="0"/>
          </a:p>
        </p:txBody>
      </p:sp>
      <mc:AlternateContent xmlns:mc="http://schemas.openxmlformats.org/markup-compatibility/2006" xmlns:a14="http://schemas.microsoft.com/office/drawing/2010/main">
        <mc:Choice Requires="a14">
          <p:sp>
            <p:nvSpPr>
              <p:cNvPr id="30" name="圆角矩形 29"/>
              <p:cNvSpPr/>
              <p:nvPr/>
            </p:nvSpPr>
            <p:spPr>
              <a:xfrm>
                <a:off x="6850042" y="1212519"/>
                <a:ext cx="1256145" cy="6418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m:rPr>
                              <m:nor/>
                            </m:rPr>
                            <a:rPr lang="en-US" altLang="zh-CN" b="0" i="0" smtClean="0">
                              <a:latin typeface="Cambria Math" panose="02040503050406030204" pitchFamily="18" charset="0"/>
                            </a:rPr>
                            <m:t>  </m:t>
                          </m:r>
                          <m:r>
                            <m:rPr>
                              <m:nor/>
                            </m:rPr>
                            <a:rPr lang="en-US" altLang="zh-CN" dirty="0" smtClean="0"/>
                            <m:t>SEIR</m:t>
                          </m:r>
                        </m:e>
                        <m:sub>
                          <m:r>
                            <a:rPr lang="en-US" altLang="zh-CN" b="0" i="1" smtClean="0">
                              <a:latin typeface="Cambria Math" panose="02040503050406030204" pitchFamily="18" charset="0"/>
                            </a:rPr>
                            <m:t>𝑖</m:t>
                          </m:r>
                        </m:sub>
                      </m:sSub>
                    </m:oMath>
                  </m:oMathPara>
                </a14:m>
                <a:endParaRPr lang="zh-CN" altLang="en-US" dirty="0"/>
              </a:p>
            </p:txBody>
          </p:sp>
        </mc:Choice>
        <mc:Fallback xmlns="">
          <p:sp>
            <p:nvSpPr>
              <p:cNvPr id="30" name="圆角矩形 29"/>
              <p:cNvSpPr>
                <a:spLocks noRot="1" noChangeAspect="1" noMove="1" noResize="1" noEditPoints="1" noAdjustHandles="1" noChangeArrowheads="1" noChangeShapeType="1" noTextEdit="1"/>
              </p:cNvSpPr>
              <p:nvPr/>
            </p:nvSpPr>
            <p:spPr>
              <a:xfrm>
                <a:off x="6850042" y="1212519"/>
                <a:ext cx="1256145" cy="641804"/>
              </a:xfrm>
              <a:prstGeom prst="roundRect">
                <a:avLst/>
              </a:prstGeom>
              <a:blipFill>
                <a:blip r:embed="rId7"/>
                <a:stretch>
                  <a:fillRect/>
                </a:stretch>
              </a:blipFill>
            </p:spPr>
            <p:txBody>
              <a:bodyPr/>
              <a:lstStyle/>
              <a:p>
                <a:r>
                  <a:rPr lang="zh-CN" altLang="en-US">
                    <a:noFill/>
                  </a:rPr>
                  <a:t> </a:t>
                </a:r>
              </a:p>
            </p:txBody>
          </p:sp>
        </mc:Fallback>
      </mc:AlternateContent>
      <p:cxnSp>
        <p:nvCxnSpPr>
          <p:cNvPr id="32" name="直接箭头连接符 31"/>
          <p:cNvCxnSpPr>
            <a:stCxn id="8" idx="6"/>
            <a:endCxn id="30" idx="1"/>
          </p:cNvCxnSpPr>
          <p:nvPr/>
        </p:nvCxnSpPr>
        <p:spPr>
          <a:xfrm>
            <a:off x="5815569" y="930687"/>
            <a:ext cx="1034473" cy="602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a:stCxn id="10" idx="6"/>
            <a:endCxn id="30" idx="1"/>
          </p:cNvCxnSpPr>
          <p:nvPr/>
        </p:nvCxnSpPr>
        <p:spPr>
          <a:xfrm flipV="1">
            <a:off x="5815569" y="1533421"/>
            <a:ext cx="1034473" cy="676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文本框 38"/>
          <p:cNvSpPr txBox="1"/>
          <p:nvPr/>
        </p:nvSpPr>
        <p:spPr>
          <a:xfrm>
            <a:off x="5883564" y="3971636"/>
            <a:ext cx="4535216" cy="369332"/>
          </a:xfrm>
          <a:prstGeom prst="rect">
            <a:avLst/>
          </a:prstGeom>
          <a:noFill/>
        </p:spPr>
        <p:txBody>
          <a:bodyPr wrap="none" rtlCol="0">
            <a:spAutoFit/>
          </a:bodyPr>
          <a:lstStyle/>
          <a:p>
            <a:r>
              <a:rPr lang="en-US" altLang="zh-CN" dirty="0" smtClean="0"/>
              <a:t>Comparison:  </a:t>
            </a:r>
            <a:r>
              <a:rPr lang="en-US" altLang="zh-CN" b="1" dirty="0" smtClean="0"/>
              <a:t>simulation 1</a:t>
            </a:r>
            <a:r>
              <a:rPr lang="en-US" altLang="zh-CN" dirty="0" smtClean="0"/>
              <a:t> vs </a:t>
            </a:r>
            <a:r>
              <a:rPr lang="en-US" altLang="zh-CN" b="1" dirty="0" smtClean="0"/>
              <a:t>simulation 2 </a:t>
            </a:r>
            <a:endParaRPr lang="zh-CN" altLang="en-US" b="1" dirty="0"/>
          </a:p>
        </p:txBody>
      </p:sp>
      <p:sp>
        <p:nvSpPr>
          <p:cNvPr id="40" name="矩形 39"/>
          <p:cNvSpPr/>
          <p:nvPr/>
        </p:nvSpPr>
        <p:spPr>
          <a:xfrm>
            <a:off x="7287572" y="5052292"/>
            <a:ext cx="1727200" cy="6927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dirty="0" smtClean="0"/>
              <a:t>Conclusion</a:t>
            </a:r>
            <a:endParaRPr lang="zh-CN" altLang="en-US" dirty="0"/>
          </a:p>
        </p:txBody>
      </p:sp>
      <p:cxnSp>
        <p:nvCxnSpPr>
          <p:cNvPr id="42" name="直接箭头连接符 41"/>
          <p:cNvCxnSpPr>
            <a:stCxn id="39" idx="2"/>
            <a:endCxn id="40" idx="0"/>
          </p:cNvCxnSpPr>
          <p:nvPr/>
        </p:nvCxnSpPr>
        <p:spPr>
          <a:xfrm>
            <a:off x="8151172" y="4340968"/>
            <a:ext cx="0" cy="7113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文本框 46"/>
          <p:cNvSpPr txBox="1"/>
          <p:nvPr/>
        </p:nvSpPr>
        <p:spPr>
          <a:xfrm>
            <a:off x="2266099" y="5073135"/>
            <a:ext cx="1114408" cy="369332"/>
          </a:xfrm>
          <a:prstGeom prst="rect">
            <a:avLst/>
          </a:prstGeom>
          <a:noFill/>
        </p:spPr>
        <p:txBody>
          <a:bodyPr wrap="none" rtlCol="0">
            <a:spAutoFit/>
          </a:bodyPr>
          <a:lstStyle/>
          <a:p>
            <a:r>
              <a:rPr lang="en-US" altLang="zh-CN" dirty="0" smtClean="0"/>
              <a:t>Shortcuts</a:t>
            </a:r>
          </a:p>
        </p:txBody>
      </p:sp>
    </p:spTree>
    <p:extLst>
      <p:ext uri="{BB962C8B-B14F-4D97-AF65-F5344CB8AC3E}">
        <p14:creationId xmlns:p14="http://schemas.microsoft.com/office/powerpoint/2010/main" val="3195523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F498-2065-4973-8894-14FF9A73256D}"/>
              </a:ext>
            </a:extLst>
          </p:cNvPr>
          <p:cNvSpPr>
            <a:spLocks noGrp="1"/>
          </p:cNvSpPr>
          <p:nvPr>
            <p:ph type="title"/>
          </p:nvPr>
        </p:nvSpPr>
        <p:spPr>
          <a:xfrm>
            <a:off x="2152650" y="365127"/>
            <a:ext cx="7886700" cy="638051"/>
          </a:xfrm>
        </p:spPr>
        <p:txBody>
          <a:bodyPr>
            <a:normAutofit fontScale="90000"/>
          </a:bodyPr>
          <a:lstStyle/>
          <a:p>
            <a:r>
              <a:rPr lang="en-US" altLang="zh-CN" b="1" dirty="0" smtClean="0">
                <a:latin typeface="Arial" panose="020B0604020202020204" pitchFamily="34" charset="0"/>
                <a:ea typeface="宋体" panose="02010600030101010101" pitchFamily="2" charset="-122"/>
                <a:cs typeface="Arial" panose="020B0604020202020204" pitchFamily="34" charset="0"/>
              </a:rPr>
              <a:t>Research Background</a:t>
            </a:r>
            <a:endParaRPr lang="zh-CN" altLang="en-US" b="1" dirty="0">
              <a:latin typeface="Arial" panose="020B0604020202020204" pitchFamily="34" charset="0"/>
              <a:ea typeface="宋体" panose="02010600030101010101" pitchFamily="2" charset="-122"/>
              <a:cs typeface="Arial" panose="020B0604020202020204" pitchFamily="34" charset="0"/>
            </a:endParaRPr>
          </a:p>
        </p:txBody>
      </p:sp>
      <p:sp>
        <p:nvSpPr>
          <p:cNvPr id="3" name="Content Placeholder 2">
            <a:extLst>
              <a:ext uri="{FF2B5EF4-FFF2-40B4-BE49-F238E27FC236}">
                <a16:creationId xmlns:a16="http://schemas.microsoft.com/office/drawing/2014/main" id="{F021941A-0186-4E0D-9A2D-2AC1F1DA3EB9}"/>
              </a:ext>
            </a:extLst>
          </p:cNvPr>
          <p:cNvSpPr>
            <a:spLocks noGrp="1"/>
          </p:cNvSpPr>
          <p:nvPr>
            <p:ph idx="1"/>
          </p:nvPr>
        </p:nvSpPr>
        <p:spPr>
          <a:xfrm>
            <a:off x="2152650" y="1187574"/>
            <a:ext cx="7886700" cy="5044550"/>
          </a:xfrm>
        </p:spPr>
        <p:txBody>
          <a:bodyPr>
            <a:noAutofit/>
          </a:bodyPr>
          <a:lstStyle/>
          <a:p>
            <a:r>
              <a:rPr lang="zh-CN" altLang="en-US" sz="2200" dirty="0" smtClean="0">
                <a:latin typeface="宋体" panose="02010600030101010101" pitchFamily="2" charset="-122"/>
                <a:ea typeface="宋体" panose="02010600030101010101" pitchFamily="2" charset="-122"/>
                <a:cs typeface="Arial" panose="020B0604020202020204" pitchFamily="34" charset="0"/>
              </a:rPr>
              <a:t>“战疫先锋”是一个发布和参与抗疫任务的小程序。该平台从疫情爆发开始记录了大量深圳市党组织成员之间合作任务的数据。项目通过分析这些数据，来</a:t>
            </a:r>
            <a:r>
              <a:rPr lang="zh-CN" altLang="en-US" sz="2200" dirty="0" smtClean="0">
                <a:solidFill>
                  <a:srgbClr val="FF0000"/>
                </a:solidFill>
                <a:latin typeface="宋体" panose="02010600030101010101" pitchFamily="2" charset="-122"/>
                <a:ea typeface="宋体" panose="02010600030101010101" pitchFamily="2" charset="-122"/>
                <a:cs typeface="Arial" panose="020B0604020202020204" pitchFamily="34" charset="0"/>
              </a:rPr>
              <a:t>研究成员自发合作行为对与促进组织扁平化和成员交流效率的影响</a:t>
            </a:r>
            <a:r>
              <a:rPr lang="zh-CN" altLang="en-US" sz="2200" dirty="0" smtClean="0">
                <a:latin typeface="宋体" panose="02010600030101010101" pitchFamily="2" charset="-122"/>
                <a:ea typeface="宋体" panose="02010600030101010101" pitchFamily="2" charset="-122"/>
                <a:cs typeface="Arial" panose="020B0604020202020204" pitchFamily="34" charset="0"/>
              </a:rPr>
              <a:t>。</a:t>
            </a:r>
            <a:endParaRPr lang="en-US" altLang="zh-CN" sz="2200" dirty="0" smtClean="0">
              <a:latin typeface="宋体" panose="02010600030101010101" pitchFamily="2" charset="-122"/>
              <a:ea typeface="宋体" panose="02010600030101010101" pitchFamily="2" charset="-122"/>
              <a:cs typeface="Arial" panose="020B0604020202020204" pitchFamily="34" charset="0"/>
            </a:endParaRPr>
          </a:p>
          <a:p>
            <a:endParaRPr lang="en-US" altLang="zh-CN" sz="2200" dirty="0">
              <a:latin typeface="宋体" panose="02010600030101010101" pitchFamily="2" charset="-122"/>
              <a:ea typeface="宋体" panose="02010600030101010101" pitchFamily="2" charset="-122"/>
              <a:cs typeface="Arial" panose="020B0604020202020204" pitchFamily="34" charset="0"/>
            </a:endParaRPr>
          </a:p>
          <a:p>
            <a:r>
              <a:rPr lang="zh-CN" altLang="zh-CN" sz="2200" dirty="0">
                <a:latin typeface="宋体" panose="02010600030101010101" pitchFamily="2" charset="-122"/>
                <a:ea typeface="宋体" panose="02010600030101010101" pitchFamily="2" charset="-122"/>
                <a:cs typeface="Arial" panose="020B0604020202020204" pitchFamily="34" charset="0"/>
              </a:rPr>
              <a:t>在疫情爆发初期，大量志愿者自发地参与、发起抗疫任务，如卡口防</a:t>
            </a:r>
            <a:r>
              <a:rPr lang="zh-CN" altLang="zh-CN" sz="2200" dirty="0" smtClean="0">
                <a:latin typeface="宋体" panose="02010600030101010101" pitchFamily="2" charset="-122"/>
                <a:ea typeface="宋体" panose="02010600030101010101" pitchFamily="2" charset="-122"/>
                <a:cs typeface="Arial" panose="020B0604020202020204" pitchFamily="34" charset="0"/>
              </a:rPr>
              <a:t>控</a:t>
            </a:r>
            <a:r>
              <a:rPr lang="zh-CN" altLang="en-US" sz="2200" dirty="0" smtClean="0">
                <a:latin typeface="宋体" panose="02010600030101010101" pitchFamily="2" charset="-122"/>
                <a:ea typeface="宋体" panose="02010600030101010101" pitchFamily="2" charset="-122"/>
                <a:cs typeface="Arial" panose="020B0604020202020204" pitchFamily="34" charset="0"/>
              </a:rPr>
              <a:t>、防疫巡查</a:t>
            </a:r>
            <a:r>
              <a:rPr lang="zh-CN" altLang="zh-CN" sz="2200" dirty="0" smtClean="0">
                <a:latin typeface="宋体" panose="02010600030101010101" pitchFamily="2" charset="-122"/>
                <a:ea typeface="宋体" panose="02010600030101010101" pitchFamily="2" charset="-122"/>
                <a:cs typeface="Arial" panose="020B0604020202020204" pitchFamily="34" charset="0"/>
              </a:rPr>
              <a:t>等</a:t>
            </a:r>
            <a:r>
              <a:rPr lang="zh-CN" altLang="zh-CN" sz="2200" dirty="0">
                <a:latin typeface="宋体" panose="02010600030101010101" pitchFamily="2" charset="-122"/>
                <a:ea typeface="宋体" panose="02010600030101010101" pitchFamily="2" charset="-122"/>
                <a:cs typeface="Arial" panose="020B0604020202020204" pitchFamily="34" charset="0"/>
              </a:rPr>
              <a:t>，必然</a:t>
            </a:r>
            <a:r>
              <a:rPr lang="zh-CN" altLang="zh-CN" sz="2200" dirty="0" smtClean="0">
                <a:latin typeface="宋体" panose="02010600030101010101" pitchFamily="2" charset="-122"/>
                <a:ea typeface="宋体" panose="02010600030101010101" pitchFamily="2" charset="-122"/>
                <a:cs typeface="Arial" panose="020B0604020202020204" pitchFamily="34" charset="0"/>
              </a:rPr>
              <a:t>对</a:t>
            </a:r>
            <a:r>
              <a:rPr lang="zh-CN" altLang="en-US" sz="2200" dirty="0" smtClean="0">
                <a:latin typeface="宋体" panose="02010600030101010101" pitchFamily="2" charset="-122"/>
                <a:ea typeface="宋体" panose="02010600030101010101" pitchFamily="2" charset="-122"/>
                <a:cs typeface="Arial" panose="020B0604020202020204" pitchFamily="34" charset="0"/>
              </a:rPr>
              <a:t>深圳市</a:t>
            </a:r>
            <a:r>
              <a:rPr lang="zh-CN" altLang="zh-CN" sz="2200" dirty="0" smtClean="0">
                <a:latin typeface="宋体" panose="02010600030101010101" pitchFamily="2" charset="-122"/>
                <a:ea typeface="宋体" panose="02010600030101010101" pitchFamily="2" charset="-122"/>
                <a:cs typeface="Arial" panose="020B0604020202020204" pitchFamily="34" charset="0"/>
              </a:rPr>
              <a:t>疫情</a:t>
            </a:r>
            <a:r>
              <a:rPr lang="zh-CN" altLang="zh-CN" sz="2200" dirty="0">
                <a:latin typeface="宋体" panose="02010600030101010101" pitchFamily="2" charset="-122"/>
                <a:ea typeface="宋体" panose="02010600030101010101" pitchFamily="2" charset="-122"/>
                <a:cs typeface="Arial" panose="020B0604020202020204" pitchFamily="34" charset="0"/>
              </a:rPr>
              <a:t>的控制产生了积极</a:t>
            </a:r>
            <a:r>
              <a:rPr lang="zh-CN" altLang="zh-CN" sz="2200" dirty="0" smtClean="0">
                <a:latin typeface="宋体" panose="02010600030101010101" pitchFamily="2" charset="-122"/>
                <a:ea typeface="宋体" panose="02010600030101010101" pitchFamily="2" charset="-122"/>
                <a:cs typeface="Arial" panose="020B0604020202020204" pitchFamily="34" charset="0"/>
              </a:rPr>
              <a:t>影响</a:t>
            </a:r>
            <a:r>
              <a:rPr lang="zh-CN" altLang="en-US" sz="2200" dirty="0" smtClean="0">
                <a:latin typeface="宋体" panose="02010600030101010101" pitchFamily="2" charset="-122"/>
                <a:ea typeface="宋体" panose="02010600030101010101" pitchFamily="2" charset="-122"/>
                <a:cs typeface="Arial" panose="020B0604020202020204" pitchFamily="34" charset="0"/>
              </a:rPr>
              <a:t>。</a:t>
            </a:r>
            <a:endParaRPr lang="en-US" altLang="zh-CN" sz="2200" dirty="0" smtClean="0">
              <a:latin typeface="宋体" panose="02010600030101010101" pitchFamily="2" charset="-122"/>
              <a:ea typeface="宋体" panose="02010600030101010101" pitchFamily="2" charset="-122"/>
              <a:cs typeface="Arial" panose="020B0604020202020204" pitchFamily="34" charset="0"/>
            </a:endParaRPr>
          </a:p>
          <a:p>
            <a:endParaRPr lang="en-US" altLang="zh-CN" sz="2200" dirty="0">
              <a:latin typeface="宋体" panose="02010600030101010101" pitchFamily="2" charset="-122"/>
              <a:ea typeface="宋体" panose="02010600030101010101" pitchFamily="2" charset="-122"/>
              <a:cs typeface="Arial" panose="020B0604020202020204" pitchFamily="34" charset="0"/>
            </a:endParaRPr>
          </a:p>
          <a:p>
            <a:pPr lvl="0"/>
            <a:r>
              <a:rPr lang="zh-CN" altLang="en-US" sz="2200" dirty="0" smtClean="0">
                <a:latin typeface="宋体" panose="02010600030101010101" pitchFamily="2" charset="-122"/>
                <a:ea typeface="宋体" panose="02010600030101010101" pitchFamily="2" charset="-122"/>
                <a:cs typeface="Arial" panose="020B0604020202020204" pitchFamily="34" charset="0"/>
              </a:rPr>
              <a:t>我们想要通过疫情管控这一视角，结合疫情相关数据，</a:t>
            </a:r>
            <a:r>
              <a:rPr lang="zh-CN" altLang="en-US" sz="2200" dirty="0" smtClean="0">
                <a:solidFill>
                  <a:srgbClr val="FF0000"/>
                </a:solidFill>
                <a:latin typeface="宋体" panose="02010600030101010101" pitchFamily="2" charset="-122"/>
                <a:ea typeface="宋体" panose="02010600030101010101" pitchFamily="2" charset="-122"/>
                <a:cs typeface="Arial" panose="020B0604020202020204" pitchFamily="34" charset="0"/>
              </a:rPr>
              <a:t>利用传染病模型进行仿真实验和实证研究，来说明</a:t>
            </a:r>
            <a:r>
              <a:rPr lang="zh-CN" altLang="zh-CN" sz="2200" dirty="0">
                <a:solidFill>
                  <a:srgbClr val="FF0000"/>
                </a:solidFill>
                <a:latin typeface="宋体" panose="02010600030101010101" pitchFamily="2" charset="-122"/>
                <a:ea typeface="宋体" panose="02010600030101010101" pitchFamily="2" charset="-122"/>
                <a:cs typeface="Arial" panose="020B0604020202020204" pitchFamily="34" charset="0"/>
              </a:rPr>
              <a:t>自组织合作提升了</a:t>
            </a:r>
            <a:r>
              <a:rPr lang="zh-CN" altLang="zh-CN" sz="2200" dirty="0" smtClean="0">
                <a:solidFill>
                  <a:srgbClr val="FF0000"/>
                </a:solidFill>
                <a:latin typeface="宋体" panose="02010600030101010101" pitchFamily="2" charset="-122"/>
                <a:ea typeface="宋体" panose="02010600030101010101" pitchFamily="2" charset="-122"/>
                <a:cs typeface="Arial" panose="020B0604020202020204" pitchFamily="34" charset="0"/>
              </a:rPr>
              <a:t>组织</a:t>
            </a:r>
            <a:r>
              <a:rPr lang="zh-CN" altLang="en-US" sz="2200" dirty="0" smtClean="0">
                <a:solidFill>
                  <a:srgbClr val="FF0000"/>
                </a:solidFill>
                <a:latin typeface="宋体" panose="02010600030101010101" pitchFamily="2" charset="-122"/>
                <a:ea typeface="宋体" panose="02010600030101010101" pitchFamily="2" charset="-122"/>
                <a:cs typeface="Arial" panose="020B0604020202020204" pitchFamily="34" charset="0"/>
              </a:rPr>
              <a:t>效能</a:t>
            </a:r>
            <a:r>
              <a:rPr lang="zh-CN" altLang="zh-CN" sz="2200" dirty="0" smtClean="0">
                <a:solidFill>
                  <a:srgbClr val="FF0000"/>
                </a:solidFill>
                <a:latin typeface="宋体" panose="02010600030101010101" pitchFamily="2" charset="-122"/>
                <a:ea typeface="宋体" panose="02010600030101010101" pitchFamily="2" charset="-122"/>
                <a:cs typeface="Arial" panose="020B0604020202020204" pitchFamily="34" charset="0"/>
              </a:rPr>
              <a:t>，从而</a:t>
            </a:r>
            <a:r>
              <a:rPr lang="zh-CN" altLang="en-US" sz="2200" dirty="0">
                <a:solidFill>
                  <a:srgbClr val="FF0000"/>
                </a:solidFill>
                <a:latin typeface="宋体" panose="02010600030101010101" pitchFamily="2" charset="-122"/>
                <a:ea typeface="宋体" panose="02010600030101010101" pitchFamily="2" charset="-122"/>
                <a:cs typeface="Arial" panose="020B0604020202020204" pitchFamily="34" charset="0"/>
              </a:rPr>
              <a:t>帮助</a:t>
            </a:r>
            <a:r>
              <a:rPr lang="zh-CN" altLang="zh-CN" sz="2200" dirty="0" smtClean="0">
                <a:solidFill>
                  <a:srgbClr val="FF0000"/>
                </a:solidFill>
                <a:latin typeface="宋体" panose="02010600030101010101" pitchFamily="2" charset="-122"/>
                <a:ea typeface="宋体" panose="02010600030101010101" pitchFamily="2" charset="-122"/>
                <a:cs typeface="Arial" panose="020B0604020202020204" pitchFamily="34" charset="0"/>
              </a:rPr>
              <a:t>有效</a:t>
            </a:r>
            <a:r>
              <a:rPr lang="zh-CN" altLang="zh-CN" sz="2200" dirty="0">
                <a:solidFill>
                  <a:srgbClr val="FF0000"/>
                </a:solidFill>
                <a:latin typeface="宋体" panose="02010600030101010101" pitchFamily="2" charset="-122"/>
                <a:ea typeface="宋体" panose="02010600030101010101" pitchFamily="2" charset="-122"/>
                <a:cs typeface="Arial" panose="020B0604020202020204" pitchFamily="34" charset="0"/>
              </a:rPr>
              <a:t>、快速的控制住了疫情</a:t>
            </a:r>
            <a:r>
              <a:rPr lang="zh-CN" altLang="en-US" sz="2200" dirty="0">
                <a:solidFill>
                  <a:srgbClr val="FF0000"/>
                </a:solidFill>
                <a:latin typeface="宋体" panose="02010600030101010101" pitchFamily="2" charset="-122"/>
                <a:ea typeface="宋体" panose="02010600030101010101" pitchFamily="2" charset="-122"/>
                <a:cs typeface="Arial" panose="020B0604020202020204" pitchFamily="34" charset="0"/>
              </a:rPr>
              <a:t>。</a:t>
            </a:r>
            <a:endParaRPr lang="en-US" altLang="zh-CN" sz="2200" dirty="0">
              <a:solidFill>
                <a:srgbClr val="FF0000"/>
              </a:solidFill>
              <a:latin typeface="宋体" panose="02010600030101010101" pitchFamily="2" charset="-122"/>
              <a:ea typeface="宋体" panose="02010600030101010101" pitchFamily="2" charset="-122"/>
              <a:cs typeface="Arial" panose="020B0604020202020204" pitchFamily="34" charset="0"/>
            </a:endParaRPr>
          </a:p>
          <a:p>
            <a:endParaRPr lang="en-US" altLang="zh-CN" sz="2200" dirty="0">
              <a:latin typeface="宋体" panose="02010600030101010101" pitchFamily="2" charset="-122"/>
              <a:ea typeface="宋体" panose="02010600030101010101" pitchFamily="2" charset="-122"/>
              <a:cs typeface="Arial" panose="020B0604020202020204" pitchFamily="34" charset="0"/>
            </a:endParaRPr>
          </a:p>
          <a:p>
            <a:endParaRPr lang="en-US" altLang="zh-CN" sz="2200" dirty="0">
              <a:latin typeface="宋体" panose="02010600030101010101" pitchFamily="2" charset="-122"/>
              <a:ea typeface="宋体" panose="02010600030101010101" pitchFamily="2" charset="-122"/>
              <a:cs typeface="Arial" panose="020B0604020202020204" pitchFamily="34" charset="0"/>
            </a:endParaRPr>
          </a:p>
        </p:txBody>
      </p:sp>
      <p:sp>
        <p:nvSpPr>
          <p:cNvPr id="6" name="Slide Number Placeholder 5">
            <a:extLst>
              <a:ext uri="{FF2B5EF4-FFF2-40B4-BE49-F238E27FC236}">
                <a16:creationId xmlns:a16="http://schemas.microsoft.com/office/drawing/2014/main" id="{11343FE1-0BDF-4FC9-9ABA-525F653DFAFD}"/>
              </a:ext>
            </a:extLst>
          </p:cNvPr>
          <p:cNvSpPr>
            <a:spLocks noGrp="1"/>
          </p:cNvSpPr>
          <p:nvPr>
            <p:ph type="sldNum" sz="quarter" idx="12"/>
          </p:nvPr>
        </p:nvSpPr>
        <p:spPr/>
        <p:txBody>
          <a:bodyPr/>
          <a:lstStyle/>
          <a:p>
            <a:fld id="{685AC697-7E26-4535-B4F5-1790AFB6405C}" type="slidenum">
              <a:rPr lang="zh-CN" altLang="en-US" smtClean="0"/>
              <a:t>2</a:t>
            </a:fld>
            <a:endParaRPr lang="zh-CN" altLang="en-US"/>
          </a:p>
        </p:txBody>
      </p:sp>
    </p:spTree>
    <p:extLst>
      <p:ext uri="{BB962C8B-B14F-4D97-AF65-F5344CB8AC3E}">
        <p14:creationId xmlns:p14="http://schemas.microsoft.com/office/powerpoint/2010/main" val="26510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838200" y="365125"/>
            <a:ext cx="10515600" cy="1325563"/>
          </a:xfrm>
        </p:spPr>
        <p:txBody>
          <a:bodyPr/>
          <a:lstStyle/>
          <a:p>
            <a:r>
              <a:rPr lang="en-US" altLang="zh-CN" b="1" dirty="0" smtClean="0"/>
              <a:t>SIR Model</a:t>
            </a:r>
            <a:endParaRPr lang="zh-CN" altLang="en-US" b="1" dirty="0"/>
          </a:p>
        </p:txBody>
      </p:sp>
      <p:grpSp>
        <p:nvGrpSpPr>
          <p:cNvPr id="15" name="组合 14"/>
          <p:cNvGrpSpPr/>
          <p:nvPr/>
        </p:nvGrpSpPr>
        <p:grpSpPr>
          <a:xfrm>
            <a:off x="838200" y="1864032"/>
            <a:ext cx="2863284" cy="1559956"/>
            <a:chOff x="838200" y="1734622"/>
            <a:chExt cx="2863284" cy="1559956"/>
          </a:xfrm>
        </p:grpSpPr>
        <p:sp>
          <p:nvSpPr>
            <p:cNvPr id="3" name="矩形 2"/>
            <p:cNvSpPr/>
            <p:nvPr/>
          </p:nvSpPr>
          <p:spPr>
            <a:xfrm>
              <a:off x="838200" y="1734622"/>
              <a:ext cx="2863284" cy="369332"/>
            </a:xfrm>
            <a:prstGeom prst="rect">
              <a:avLst/>
            </a:prstGeom>
          </p:spPr>
          <p:txBody>
            <a:bodyPr wrap="none">
              <a:spAutoFit/>
            </a:bodyPr>
            <a:lstStyle/>
            <a:p>
              <a:r>
                <a:rPr lang="en-US" altLang="zh-CN" b="1" i="0" dirty="0" smtClean="0">
                  <a:solidFill>
                    <a:srgbClr val="1A1A1A"/>
                  </a:solidFill>
                  <a:effectLst/>
                  <a:latin typeface="-apple-system"/>
                </a:rPr>
                <a:t>S (Susceptible)</a:t>
              </a:r>
              <a:r>
                <a:rPr lang="zh-CN" altLang="en-US" b="1" i="0" dirty="0" smtClean="0">
                  <a:solidFill>
                    <a:srgbClr val="1A1A1A"/>
                  </a:solidFill>
                  <a:effectLst/>
                  <a:latin typeface="-apple-system"/>
                </a:rPr>
                <a:t>，易感者</a:t>
              </a:r>
              <a:endParaRPr lang="zh-CN" altLang="en-US" dirty="0"/>
            </a:p>
          </p:txBody>
        </p:sp>
        <p:sp>
          <p:nvSpPr>
            <p:cNvPr id="4" name="矩形 3"/>
            <p:cNvSpPr/>
            <p:nvPr/>
          </p:nvSpPr>
          <p:spPr>
            <a:xfrm>
              <a:off x="838200" y="2329934"/>
              <a:ext cx="2746265" cy="369332"/>
            </a:xfrm>
            <a:prstGeom prst="rect">
              <a:avLst/>
            </a:prstGeom>
          </p:spPr>
          <p:txBody>
            <a:bodyPr wrap="none">
              <a:spAutoFit/>
            </a:bodyPr>
            <a:lstStyle/>
            <a:p>
              <a:r>
                <a:rPr lang="en-US" altLang="zh-CN" b="1" i="0" dirty="0" smtClean="0">
                  <a:solidFill>
                    <a:srgbClr val="1A1A1A"/>
                  </a:solidFill>
                  <a:effectLst/>
                  <a:latin typeface="-apple-system"/>
                </a:rPr>
                <a:t>I (Infectious)</a:t>
              </a:r>
              <a:r>
                <a:rPr lang="zh-CN" altLang="en-US" b="1" i="0" dirty="0" smtClean="0">
                  <a:solidFill>
                    <a:srgbClr val="1A1A1A"/>
                  </a:solidFill>
                  <a:effectLst/>
                  <a:latin typeface="-apple-system"/>
                </a:rPr>
                <a:t>，患病者</a:t>
              </a:r>
              <a:endParaRPr lang="zh-CN" altLang="en-US" dirty="0"/>
            </a:p>
          </p:txBody>
        </p:sp>
        <p:sp>
          <p:nvSpPr>
            <p:cNvPr id="5" name="矩形 4"/>
            <p:cNvSpPr/>
            <p:nvPr/>
          </p:nvSpPr>
          <p:spPr>
            <a:xfrm>
              <a:off x="838200" y="2925246"/>
              <a:ext cx="2629246" cy="369332"/>
            </a:xfrm>
            <a:prstGeom prst="rect">
              <a:avLst/>
            </a:prstGeom>
          </p:spPr>
          <p:txBody>
            <a:bodyPr wrap="none">
              <a:spAutoFit/>
            </a:bodyPr>
            <a:lstStyle/>
            <a:p>
              <a:r>
                <a:rPr lang="en-US" altLang="zh-CN" b="1" i="0" dirty="0" smtClean="0">
                  <a:solidFill>
                    <a:srgbClr val="1A1A1A"/>
                  </a:solidFill>
                  <a:effectLst/>
                  <a:latin typeface="-apple-system"/>
                </a:rPr>
                <a:t>R (Recovered)</a:t>
              </a:r>
              <a:r>
                <a:rPr lang="zh-CN" altLang="en-US" b="1" i="0" dirty="0" smtClean="0">
                  <a:solidFill>
                    <a:srgbClr val="1A1A1A"/>
                  </a:solidFill>
                  <a:effectLst/>
                  <a:latin typeface="-apple-system"/>
                </a:rPr>
                <a:t>，康复者</a:t>
              </a:r>
              <a:endParaRPr lang="zh-CN" altLang="en-US" dirty="0"/>
            </a:p>
          </p:txBody>
        </p:sp>
      </p:grpSp>
      <p:pic>
        <p:nvPicPr>
          <p:cNvPr id="11" name="Picture 6" descr="SIR compartment mod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5030382"/>
            <a:ext cx="7848109" cy="693251"/>
          </a:xfrm>
          <a:prstGeom prst="rect">
            <a:avLst/>
          </a:prstGeom>
          <a:noFill/>
          <a:extLst>
            <a:ext uri="{909E8E84-426E-40DD-AFC4-6F175D3DCCD1}">
              <a14:hiddenFill xmlns:a14="http://schemas.microsoft.com/office/drawing/2010/main">
                <a:solidFill>
                  <a:srgbClr val="FFFFFF"/>
                </a:solidFill>
              </a14:hiddenFill>
            </a:ext>
          </a:extLst>
        </p:spPr>
      </p:pic>
      <p:pic>
        <p:nvPicPr>
          <p:cNvPr id="12" name="图片 11"/>
          <p:cNvPicPr>
            <a:picLocks noChangeAspect="1"/>
          </p:cNvPicPr>
          <p:nvPr/>
        </p:nvPicPr>
        <p:blipFill rotWithShape="1">
          <a:blip r:embed="rId3"/>
          <a:srcRect r="3244"/>
          <a:stretch/>
        </p:blipFill>
        <p:spPr>
          <a:xfrm>
            <a:off x="3701006" y="1404017"/>
            <a:ext cx="3422117" cy="3183166"/>
          </a:xfrm>
          <a:prstGeom prst="rect">
            <a:avLst/>
          </a:prstGeom>
        </p:spPr>
      </p:pic>
      <p:pic>
        <p:nvPicPr>
          <p:cNvPr id="13" name="图片 12"/>
          <p:cNvPicPr>
            <a:picLocks noChangeAspect="1"/>
          </p:cNvPicPr>
          <p:nvPr/>
        </p:nvPicPr>
        <p:blipFill>
          <a:blip r:embed="rId4"/>
          <a:stretch>
            <a:fillRect/>
          </a:stretch>
        </p:blipFill>
        <p:spPr>
          <a:xfrm>
            <a:off x="838200" y="5972320"/>
            <a:ext cx="5444990" cy="616996"/>
          </a:xfrm>
          <a:prstGeom prst="rect">
            <a:avLst/>
          </a:prstGeom>
        </p:spPr>
      </p:pic>
      <p:pic>
        <p:nvPicPr>
          <p:cNvPr id="14" name="图片 13"/>
          <p:cNvPicPr>
            <a:picLocks noChangeAspect="1"/>
          </p:cNvPicPr>
          <p:nvPr/>
        </p:nvPicPr>
        <p:blipFill>
          <a:blip r:embed="rId5"/>
          <a:stretch>
            <a:fillRect/>
          </a:stretch>
        </p:blipFill>
        <p:spPr>
          <a:xfrm>
            <a:off x="6862199" y="5823114"/>
            <a:ext cx="2769173" cy="946250"/>
          </a:xfrm>
          <a:prstGeom prst="rect">
            <a:avLst/>
          </a:prstGeom>
        </p:spPr>
      </p:pic>
      <p:pic>
        <p:nvPicPr>
          <p:cNvPr id="1034" name="Picture 10" descr="Fig.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2198" y="1544157"/>
            <a:ext cx="5329801" cy="2992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662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838200" y="365125"/>
            <a:ext cx="10515600" cy="1325563"/>
          </a:xfrm>
        </p:spPr>
        <p:txBody>
          <a:bodyPr/>
          <a:lstStyle/>
          <a:p>
            <a:r>
              <a:rPr lang="en-US" altLang="zh-CN" b="1" dirty="0" smtClean="0"/>
              <a:t>SEIR Model</a:t>
            </a:r>
            <a:endParaRPr lang="zh-CN" altLang="en-US" b="1" dirty="0"/>
          </a:p>
        </p:txBody>
      </p:sp>
      <p:sp>
        <p:nvSpPr>
          <p:cNvPr id="3" name="矩形 2"/>
          <p:cNvSpPr/>
          <p:nvPr/>
        </p:nvSpPr>
        <p:spPr>
          <a:xfrm>
            <a:off x="838200" y="1734622"/>
            <a:ext cx="2863284" cy="369332"/>
          </a:xfrm>
          <a:prstGeom prst="rect">
            <a:avLst/>
          </a:prstGeom>
        </p:spPr>
        <p:txBody>
          <a:bodyPr wrap="none">
            <a:spAutoFit/>
          </a:bodyPr>
          <a:lstStyle/>
          <a:p>
            <a:r>
              <a:rPr lang="en-US" altLang="zh-CN" b="1" i="0" dirty="0" smtClean="0">
                <a:solidFill>
                  <a:srgbClr val="1A1A1A"/>
                </a:solidFill>
                <a:effectLst/>
                <a:latin typeface="-apple-system"/>
              </a:rPr>
              <a:t>S (Susceptible)</a:t>
            </a:r>
            <a:r>
              <a:rPr lang="zh-CN" altLang="en-US" b="1" i="0" dirty="0" smtClean="0">
                <a:solidFill>
                  <a:srgbClr val="1A1A1A"/>
                </a:solidFill>
                <a:effectLst/>
                <a:latin typeface="-apple-system"/>
              </a:rPr>
              <a:t>，易感者</a:t>
            </a:r>
            <a:endParaRPr lang="zh-CN" altLang="en-US" dirty="0"/>
          </a:p>
        </p:txBody>
      </p:sp>
      <p:sp>
        <p:nvSpPr>
          <p:cNvPr id="4" name="矩形 3"/>
          <p:cNvSpPr/>
          <p:nvPr/>
        </p:nvSpPr>
        <p:spPr>
          <a:xfrm>
            <a:off x="838200" y="2329934"/>
            <a:ext cx="2746265" cy="369332"/>
          </a:xfrm>
          <a:prstGeom prst="rect">
            <a:avLst/>
          </a:prstGeom>
        </p:spPr>
        <p:txBody>
          <a:bodyPr wrap="none">
            <a:spAutoFit/>
          </a:bodyPr>
          <a:lstStyle/>
          <a:p>
            <a:r>
              <a:rPr lang="en-US" altLang="zh-CN" b="1" i="0" dirty="0" smtClean="0">
                <a:solidFill>
                  <a:srgbClr val="1A1A1A"/>
                </a:solidFill>
                <a:effectLst/>
                <a:latin typeface="-apple-system"/>
              </a:rPr>
              <a:t>I (Infectious)</a:t>
            </a:r>
            <a:r>
              <a:rPr lang="zh-CN" altLang="en-US" b="1" i="0" dirty="0" smtClean="0">
                <a:solidFill>
                  <a:srgbClr val="1A1A1A"/>
                </a:solidFill>
                <a:effectLst/>
                <a:latin typeface="-apple-system"/>
              </a:rPr>
              <a:t>，患病者</a:t>
            </a:r>
            <a:endParaRPr lang="zh-CN" altLang="en-US" dirty="0"/>
          </a:p>
        </p:txBody>
      </p:sp>
      <p:sp>
        <p:nvSpPr>
          <p:cNvPr id="5" name="矩形 4"/>
          <p:cNvSpPr/>
          <p:nvPr/>
        </p:nvSpPr>
        <p:spPr>
          <a:xfrm>
            <a:off x="838200" y="2925246"/>
            <a:ext cx="2629246" cy="369332"/>
          </a:xfrm>
          <a:prstGeom prst="rect">
            <a:avLst/>
          </a:prstGeom>
        </p:spPr>
        <p:txBody>
          <a:bodyPr wrap="none">
            <a:spAutoFit/>
          </a:bodyPr>
          <a:lstStyle/>
          <a:p>
            <a:r>
              <a:rPr lang="en-US" altLang="zh-CN" b="1" i="0" dirty="0" smtClean="0">
                <a:solidFill>
                  <a:srgbClr val="1A1A1A"/>
                </a:solidFill>
                <a:effectLst/>
                <a:latin typeface="-apple-system"/>
              </a:rPr>
              <a:t>R (Recovered)</a:t>
            </a:r>
            <a:r>
              <a:rPr lang="zh-CN" altLang="en-US" b="1" i="0" dirty="0" smtClean="0">
                <a:solidFill>
                  <a:srgbClr val="1A1A1A"/>
                </a:solidFill>
                <a:effectLst/>
                <a:latin typeface="-apple-system"/>
              </a:rPr>
              <a:t>，康复者</a:t>
            </a:r>
            <a:endParaRPr lang="zh-CN" altLang="en-US" dirty="0"/>
          </a:p>
        </p:txBody>
      </p:sp>
      <p:sp>
        <p:nvSpPr>
          <p:cNvPr id="2" name="矩形 1"/>
          <p:cNvSpPr/>
          <p:nvPr/>
        </p:nvSpPr>
        <p:spPr>
          <a:xfrm>
            <a:off x="838200" y="3520558"/>
            <a:ext cx="2395207" cy="369332"/>
          </a:xfrm>
          <a:prstGeom prst="rect">
            <a:avLst/>
          </a:prstGeom>
        </p:spPr>
        <p:txBody>
          <a:bodyPr wrap="none">
            <a:spAutoFit/>
          </a:bodyPr>
          <a:lstStyle/>
          <a:p>
            <a:r>
              <a:rPr lang="en-US" altLang="zh-CN" b="1" i="0" dirty="0" smtClean="0">
                <a:solidFill>
                  <a:srgbClr val="1A1A1A"/>
                </a:solidFill>
                <a:effectLst/>
                <a:latin typeface="-apple-system"/>
              </a:rPr>
              <a:t>E (Exposed)</a:t>
            </a:r>
            <a:r>
              <a:rPr lang="zh-CN" altLang="en-US" b="1" i="0" dirty="0" smtClean="0">
                <a:solidFill>
                  <a:srgbClr val="1A1A1A"/>
                </a:solidFill>
                <a:effectLst/>
                <a:latin typeface="-apple-system"/>
              </a:rPr>
              <a:t>，暴露者</a:t>
            </a:r>
            <a:endParaRPr lang="zh-CN" altLang="en-US" dirty="0"/>
          </a:p>
        </p:txBody>
      </p:sp>
      <p:pic>
        <p:nvPicPr>
          <p:cNvPr id="10" name="图片 9"/>
          <p:cNvPicPr>
            <a:picLocks noChangeAspect="1"/>
          </p:cNvPicPr>
          <p:nvPr/>
        </p:nvPicPr>
        <p:blipFill>
          <a:blip r:embed="rId2"/>
          <a:stretch>
            <a:fillRect/>
          </a:stretch>
        </p:blipFill>
        <p:spPr>
          <a:xfrm>
            <a:off x="3836062" y="1541612"/>
            <a:ext cx="2769255" cy="2908988"/>
          </a:xfrm>
          <a:prstGeom prst="rect">
            <a:avLst/>
          </a:prstGeom>
        </p:spPr>
      </p:pic>
      <p:pic>
        <p:nvPicPr>
          <p:cNvPr id="2050" name="Picture 2" descr="_images/SEIR_InsetChart_2day.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810"/>
          <a:stretch/>
        </p:blipFill>
        <p:spPr bwMode="auto">
          <a:xfrm>
            <a:off x="6722538" y="358511"/>
            <a:ext cx="6050337" cy="5016932"/>
          </a:xfrm>
          <a:prstGeom prst="rect">
            <a:avLst/>
          </a:prstGeom>
          <a:noFill/>
          <a:extLst>
            <a:ext uri="{909E8E84-426E-40DD-AFC4-6F175D3DCCD1}">
              <a14:hiddenFill xmlns:a14="http://schemas.microsoft.com/office/drawing/2010/main">
                <a:solidFill>
                  <a:srgbClr val="FFFFFF"/>
                </a:solidFill>
              </a14:hiddenFill>
            </a:ext>
          </a:extLst>
        </p:spPr>
      </p:pic>
      <p:pic>
        <p:nvPicPr>
          <p:cNvPr id="11" name="图片 10"/>
          <p:cNvPicPr>
            <a:picLocks noChangeAspect="1"/>
          </p:cNvPicPr>
          <p:nvPr/>
        </p:nvPicPr>
        <p:blipFill>
          <a:blip r:embed="rId4"/>
          <a:stretch>
            <a:fillRect/>
          </a:stretch>
        </p:blipFill>
        <p:spPr>
          <a:xfrm>
            <a:off x="385555" y="5459178"/>
            <a:ext cx="9886950" cy="1143000"/>
          </a:xfrm>
          <a:prstGeom prst="rect">
            <a:avLst/>
          </a:prstGeom>
        </p:spPr>
      </p:pic>
    </p:spTree>
    <p:extLst>
      <p:ext uri="{BB962C8B-B14F-4D97-AF65-F5344CB8AC3E}">
        <p14:creationId xmlns:p14="http://schemas.microsoft.com/office/powerpoint/2010/main" val="3576161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F498-2065-4973-8894-14FF9A73256D}"/>
              </a:ext>
            </a:extLst>
          </p:cNvPr>
          <p:cNvSpPr>
            <a:spLocks noGrp="1"/>
          </p:cNvSpPr>
          <p:nvPr>
            <p:ph type="title"/>
          </p:nvPr>
        </p:nvSpPr>
        <p:spPr>
          <a:xfrm>
            <a:off x="2067658" y="445149"/>
            <a:ext cx="8377604" cy="638051"/>
          </a:xfrm>
        </p:spPr>
        <p:txBody>
          <a:bodyPr>
            <a:normAutofit fontScale="90000"/>
          </a:bodyPr>
          <a:lstStyle/>
          <a:p>
            <a:r>
              <a:rPr lang="en-US" altLang="zh-CN" b="1" dirty="0" smtClean="0">
                <a:latin typeface="Arial" panose="020B0604020202020204" pitchFamily="34" charset="0"/>
                <a:ea typeface="宋体" panose="02010600030101010101" pitchFamily="2" charset="-122"/>
                <a:cs typeface="Arial" panose="020B0604020202020204" pitchFamily="34" charset="0"/>
              </a:rPr>
              <a:t>Parameter Fitting</a:t>
            </a:r>
            <a:endParaRPr lang="zh-CN" altLang="en-US" b="1" dirty="0">
              <a:latin typeface="Arial" panose="020B0604020202020204" pitchFamily="34" charset="0"/>
              <a:ea typeface="宋体" panose="02010600030101010101" pitchFamily="2" charset="-122"/>
              <a:cs typeface="Arial" panose="020B0604020202020204" pitchFamily="34" charset="0"/>
            </a:endParaRPr>
          </a:p>
        </p:txBody>
      </p:sp>
      <p:sp>
        <p:nvSpPr>
          <p:cNvPr id="3" name="Content Placeholder 2">
            <a:extLst>
              <a:ext uri="{FF2B5EF4-FFF2-40B4-BE49-F238E27FC236}">
                <a16:creationId xmlns:a16="http://schemas.microsoft.com/office/drawing/2014/main" id="{F021941A-0186-4E0D-9A2D-2AC1F1DA3EB9}"/>
              </a:ext>
            </a:extLst>
          </p:cNvPr>
          <p:cNvSpPr>
            <a:spLocks noGrp="1"/>
          </p:cNvSpPr>
          <p:nvPr>
            <p:ph idx="1"/>
          </p:nvPr>
        </p:nvSpPr>
        <p:spPr>
          <a:xfrm>
            <a:off x="2067658" y="1390930"/>
            <a:ext cx="7886700" cy="5044550"/>
          </a:xfrm>
        </p:spPr>
        <p:txBody>
          <a:bodyPr>
            <a:noAutofit/>
          </a:bodyPr>
          <a:lstStyle/>
          <a:p>
            <a:r>
              <a:rPr lang="en-US" altLang="zh-CN" sz="2200" b="1" dirty="0" smtClean="0">
                <a:latin typeface="Times New Roman" panose="02020603050405020304" pitchFamily="18" charset="0"/>
                <a:ea typeface="宋体" panose="02010600030101010101" pitchFamily="2" charset="-122"/>
                <a:cs typeface="Times New Roman" panose="02020603050405020304" pitchFamily="18" charset="0"/>
              </a:rPr>
              <a:t>Analytic Solution</a:t>
            </a:r>
            <a:endParaRPr lang="en-US" altLang="zh-CN" sz="2200" b="1" dirty="0">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1" dirty="0" smtClean="0">
                <a:latin typeface="Times New Roman" panose="02020603050405020304" pitchFamily="18" charset="0"/>
                <a:ea typeface="宋体" panose="02010600030101010101" pitchFamily="2" charset="-122"/>
                <a:cs typeface="Times New Roman" panose="02020603050405020304" pitchFamily="18" charset="0"/>
              </a:rPr>
              <a:t>Optimization</a:t>
            </a:r>
            <a:r>
              <a:rPr lang="en-US" altLang="zh-CN" sz="2200" dirty="0" smtClean="0">
                <a:latin typeface="Times New Roman" panose="02020603050405020304" pitchFamily="18" charset="0"/>
                <a:ea typeface="宋体" panose="02010600030101010101" pitchFamily="2" charset="-122"/>
                <a:cs typeface="Times New Roman" panose="02020603050405020304" pitchFamily="18" charset="0"/>
              </a:rPr>
              <a:t>: Nonlinear Least Square Method</a:t>
            </a:r>
            <a:endParaRPr lang="en-US" altLang="zh-CN" sz="2200" u="sng"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200" b="1" dirty="0">
                <a:latin typeface="Times New Roman" panose="02020603050405020304" pitchFamily="18" charset="0"/>
                <a:ea typeface="宋体" panose="02010600030101010101" pitchFamily="2" charset="-122"/>
                <a:cs typeface="Times New Roman" panose="02020603050405020304" pitchFamily="18" charset="0"/>
              </a:rPr>
              <a:t>Evolutionary Algorithm</a:t>
            </a:r>
            <a:r>
              <a:rPr lang="en-US" altLang="zh-CN" sz="2200" dirty="0">
                <a:latin typeface="Times New Roman" panose="02020603050405020304" pitchFamily="18" charset="0"/>
                <a:ea typeface="宋体" panose="02010600030101010101" pitchFamily="2" charset="-122"/>
                <a:cs typeface="Times New Roman" panose="02020603050405020304" pitchFamily="18" charset="0"/>
              </a:rPr>
              <a:t>: Particle swarm </a:t>
            </a:r>
            <a:r>
              <a:rPr lang="en-US" altLang="zh-CN" sz="2200" dirty="0" smtClean="0">
                <a:latin typeface="Times New Roman" panose="02020603050405020304" pitchFamily="18" charset="0"/>
                <a:ea typeface="宋体" panose="02010600030101010101" pitchFamily="2" charset="-122"/>
                <a:cs typeface="Times New Roman" panose="02020603050405020304" pitchFamily="18" charset="0"/>
              </a:rPr>
              <a:t>optimization</a:t>
            </a:r>
            <a:r>
              <a:rPr lang="zh-CN" altLang="en-US" sz="2200" dirty="0" smtClean="0">
                <a:latin typeface="Times New Roman" panose="02020603050405020304" pitchFamily="18" charset="0"/>
                <a:ea typeface="宋体" panose="02010600030101010101" pitchFamily="2" charset="-122"/>
                <a:cs typeface="Times New Roman" panose="02020603050405020304" pitchFamily="18" charset="0"/>
              </a:rPr>
              <a:t>、</a:t>
            </a:r>
            <a:r>
              <a:rPr lang="en-US" altLang="zh-CN" sz="2200" dirty="0" smtClean="0">
                <a:latin typeface="Times New Roman" panose="02020603050405020304" pitchFamily="18" charset="0"/>
                <a:ea typeface="宋体" panose="02010600030101010101" pitchFamily="2" charset="-122"/>
                <a:cs typeface="Times New Roman" panose="02020603050405020304" pitchFamily="18" charset="0"/>
              </a:rPr>
              <a:t>GA</a:t>
            </a:r>
          </a:p>
          <a:p>
            <a:endParaRPr lang="en-US" altLang="zh-CN" sz="2200" dirty="0">
              <a:latin typeface="Times New Roman" panose="02020603050405020304" pitchFamily="18" charset="0"/>
              <a:ea typeface="宋体" panose="02010600030101010101" pitchFamily="2" charset="-122"/>
              <a:cs typeface="Times New Roman" panose="02020603050405020304" pitchFamily="18" charset="0"/>
            </a:endParaRPr>
          </a:p>
          <a:p>
            <a:pPr marL="0" indent="0">
              <a:buNone/>
            </a:pPr>
            <a:endParaRPr lang="en-US" altLang="zh-CN" sz="2200" b="1" dirty="0" smtClean="0">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sz="2200" dirty="0">
              <a:latin typeface="Times New Roman" panose="02020603050405020304" pitchFamily="18" charset="0"/>
              <a:ea typeface="宋体" panose="02010600030101010101" pitchFamily="2" charset="-122"/>
              <a:cs typeface="Times New Roman" panose="02020603050405020304" pitchFamily="18" charset="0"/>
            </a:endParaRPr>
          </a:p>
          <a:p>
            <a:endParaRPr lang="en-US" altLang="zh-CN" sz="2200" b="1"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6" name="Slide Number Placeholder 5">
            <a:extLst>
              <a:ext uri="{FF2B5EF4-FFF2-40B4-BE49-F238E27FC236}">
                <a16:creationId xmlns:a16="http://schemas.microsoft.com/office/drawing/2014/main" id="{11343FE1-0BDF-4FC9-9ABA-525F653DFAFD}"/>
              </a:ext>
            </a:extLst>
          </p:cNvPr>
          <p:cNvSpPr>
            <a:spLocks noGrp="1"/>
          </p:cNvSpPr>
          <p:nvPr>
            <p:ph type="sldNum" sz="quarter" idx="12"/>
          </p:nvPr>
        </p:nvSpPr>
        <p:spPr/>
        <p:txBody>
          <a:bodyPr/>
          <a:lstStyle/>
          <a:p>
            <a:fld id="{685AC697-7E26-4535-B4F5-1790AFB6405C}" type="slidenum">
              <a:rPr lang="zh-CN" altLang="en-US" smtClean="0"/>
              <a:t>5</a:t>
            </a:fld>
            <a:endParaRPr lang="zh-CN" altLang="en-US"/>
          </a:p>
        </p:txBody>
      </p:sp>
      <p:pic>
        <p:nvPicPr>
          <p:cNvPr id="3074" name="Picture 2" descr="https://www.kaggleusercontent.com/kf/32111129/eyJhbGciOiJkaXIiLCJlbmMiOiJBMTI4Q0JDLUhTMjU2In0..e_WuVxoOvRkU0xIPsQhoqw.k8BevxD3j3sHUgmfAiYABuo5Ug8bAhIh7xfCpQNWC7re64xpCvhcMOfJPZA00KC8BEwKBENgSVIQRuWSU_dol2nwjLAFZfdz1zylPa3IVZXZhzjxNWg4xjCBICkjnOBvcxswhAB-2klZhkHb4rrviAbyxQiPpqRdj82qkOMBxiCLYCD_1RZGq4Bd4GQj8s-thAgejlElZcCKR_s44UWrd6DFap4NqignYSSnaq5oKMcRoG1cHrmLCqPzEC0V-x8SGYssCjPXxWLAPMH3cj5hQpIXkd5FFccx6l0-hMLMCBnIgSxpEapmK75hCv2pTd43P0Jvt2uUon2e23wn2Mxo7dFkipS3vS54LKY2jo1YpQrioRQJtjdWiGVkvNdyHXf56KknvhUqmE97eU3xwx0vEqGFJoxo87FrJhi2a96tOZgcibRXxpDgkxDf0m2pBpNukbXvaT1Kf1QxWzwqc3lzDAI2LOoIIG7GyeG1JnHZo969QCgvm_rl3VxI_TNE-jnQiVtCqox7HLA5zANbPFcgUgsRN2A6LBKEHKY0TPzU_l9e8ALdpucv1AgJOU9B11HwyWsr482h5kVA-KodnHM8_d0LAcAya1Exh4xGfGyFsRE7kjpPKkcs0-3lA3t0OZU1yzdt1fpcqllK90Kq8a7rxWvMOuAzJXsu4uTXc4Y1zrg.h5uh1zRxJ8-njzvD34D75A/__results___files/__results___31_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658" y="2900941"/>
            <a:ext cx="5764778" cy="3957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8783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393123" y="1161805"/>
            <a:ext cx="4363605" cy="4031279"/>
          </a:xfrm>
          <a:prstGeom prst="rect">
            <a:avLst/>
          </a:prstGeom>
        </p:spPr>
      </p:pic>
      <p:pic>
        <p:nvPicPr>
          <p:cNvPr id="5" name="图片 4"/>
          <p:cNvPicPr>
            <a:picLocks noChangeAspect="1"/>
          </p:cNvPicPr>
          <p:nvPr/>
        </p:nvPicPr>
        <p:blipFill>
          <a:blip r:embed="rId3"/>
          <a:stretch>
            <a:fillRect/>
          </a:stretch>
        </p:blipFill>
        <p:spPr>
          <a:xfrm>
            <a:off x="187469" y="6092969"/>
            <a:ext cx="8608705" cy="483321"/>
          </a:xfrm>
          <a:prstGeom prst="rect">
            <a:avLst/>
          </a:prstGeom>
        </p:spPr>
      </p:pic>
      <p:pic>
        <p:nvPicPr>
          <p:cNvPr id="6" name="图片 5"/>
          <p:cNvPicPr>
            <a:picLocks noChangeAspect="1"/>
          </p:cNvPicPr>
          <p:nvPr/>
        </p:nvPicPr>
        <p:blipFill>
          <a:blip r:embed="rId4"/>
          <a:stretch>
            <a:fillRect/>
          </a:stretch>
        </p:blipFill>
        <p:spPr>
          <a:xfrm>
            <a:off x="4950114" y="1235137"/>
            <a:ext cx="6092939" cy="3884613"/>
          </a:xfrm>
          <a:prstGeom prst="rect">
            <a:avLst/>
          </a:prstGeom>
        </p:spPr>
      </p:pic>
      <p:sp>
        <p:nvSpPr>
          <p:cNvPr id="8" name="Rectangle 1"/>
          <p:cNvSpPr>
            <a:spLocks noChangeArrowheads="1"/>
          </p:cNvSpPr>
          <p:nvPr/>
        </p:nvSpPr>
        <p:spPr bwMode="auto">
          <a:xfrm>
            <a:off x="588963" y="326452"/>
            <a:ext cx="11008142"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2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Dandekar R, Barbastathis G. Neural Network aided quarantine control model estimation of global Covid-19 spread[J]. arXiv preprint arXiv:2004.02752, </a:t>
            </a:r>
            <a:r>
              <a:rPr kumimoji="0" lang="zh-CN" altLang="zh-CN" sz="1200" b="0" i="0" u="none" strike="noStrike" cap="none" normalizeH="0" baseline="0" dirty="0" smtClean="0">
                <a:ln>
                  <a:noFill/>
                </a:ln>
                <a:solidFill>
                  <a:srgbClr val="660099"/>
                </a:solidFill>
                <a:effectLst/>
                <a:latin typeface="Arial" panose="020B0604020202020204" pitchFamily="34" charset="0"/>
                <a:cs typeface="Arial" panose="020B0604020202020204" pitchFamily="34" charset="0"/>
              </a:rPr>
              <a:t>  </a:t>
            </a:r>
            <a:r>
              <a:rPr kumimoji="0" lang="zh-CN" altLang="zh-CN" sz="32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 </a:t>
            </a:r>
            <a:r>
              <a:rPr kumimoji="0" lang="zh-CN" altLang="zh-CN" sz="1200" b="0" i="0" u="none" strike="noStrike" cap="none" normalizeH="0" baseline="0" dirty="0" smtClean="0">
                <a:ln>
                  <a:noFill/>
                </a:ln>
                <a:solidFill>
                  <a:srgbClr val="222222"/>
                </a:solidFill>
                <a:effectLst/>
                <a:latin typeface="Arial" panose="020B0604020202020204" pitchFamily="34" charset="0"/>
                <a:cs typeface="Arial" panose="020B0604020202020204" pitchFamily="34" charset="0"/>
              </a:rPr>
              <a:t>2020.</a:t>
            </a:r>
            <a:r>
              <a:rPr kumimoji="0" lang="zh-CN" altLang="zh-CN" sz="1100" b="0" i="0" u="none" strike="noStrike" cap="none" normalizeH="0" baseline="0" dirty="0" smtClean="0">
                <a:ln>
                  <a:noFill/>
                </a:ln>
                <a:solidFill>
                  <a:schemeClr val="tx1"/>
                </a:solidFill>
                <a:effectLst/>
              </a:rPr>
              <a:t> </a:t>
            </a:r>
            <a:endParaRPr kumimoji="0" lang="zh-CN" altLang="zh-CN" sz="1200" b="0" i="0" u="none" strike="noStrike" cap="none" normalizeH="0" baseline="0" dirty="0" smtClean="0">
              <a:ln>
                <a:noFill/>
              </a:ln>
              <a:solidFill>
                <a:srgbClr val="660099"/>
              </a:solidFill>
              <a:effectLst/>
              <a:latin typeface="Arial" panose="020B0604020202020204" pitchFamily="34" charset="0"/>
              <a:cs typeface="Arial" panose="020B0604020202020204" pitchFamily="34" charset="0"/>
            </a:endParaRPr>
          </a:p>
        </p:txBody>
      </p:sp>
      <p:sp>
        <p:nvSpPr>
          <p:cNvPr id="9" name="AutoShape 2" descr="data:image/svg+xml;base64,PD94bWwgdmVyc2lvbj0iMS4wIiBlbmNvZGluZz0idXRmLTgiPz48IURPQ1RZUEUgc3ZnIFBVQkxJQyAiLS8vVzNDLy9EVEQgU1ZHIDEuMS8vRU4iICJodHRwOi8vd3d3LnczLm9yZy9HcmFwaGljcy9TVkcvMS4xL0RURC9zdmcxMS5kdGQiPjxzdmcgdmVyc2lvbj0iMS4xIiBpZD0iRWJlbmVfMSIgeG1sbnM9Imh0dHA6Ly93d3cudzMub3JnLzIwMDAvc3ZnIiB4bWxuczp4bGluaz0iaHR0cDovL3d3dy53My5vcmcvMTk5OS94bGluayIgeD0iMHB4IiB5PSIwcHgiIHdpZHRoPSIxNnB4IiBoZWlnaHQ9IjE2cHgiIHZpZXdCb3g9IjAgMCAxNiAxNiIgZW5hYmxlLWJhY2tncm91bmQ9Im5ldyAwIDAgMTYgMTYiIHhtbDpzcGFjZT0icHJlc2VydmUiPjxnPjxnPjxwYXRoIGZpbGw9IiNGRkZGRkYiIGQ9Ik04LjAwMSwxNS41QzMuODY0LDE1LjUsMC41LDEyLjEzNiwwLjUsOGMwLTQuMTM1LDMuMzY1LTcuNSw3LjUwMS03LjVTMTUuNSwzLjg2NCwxNS41LDhTMTIuMTM3LDE1LjUsOC4wMDEsMTUuNXoiLz48cGF0aCBmaWxsPSIjRDUyQjFFIiBkPSJNOC4wMDEsMUMxMS44NiwxLDE1LDQuMTQxLDE1LDhzLTMuMTM5LDctNi45OTksN0M0LjE0LDE1LDEsMTEuODU5LDEsOFM0LjE0LDEsOC4wMDEsMSBNOC4wMDEsMEMzLjU4MiwwLDAsMy41ODIsMCw4czMuNTgyLDgsOC4wMDEsOEMxMi40MTgsMTYsMTYsMTIuNDE4LDE2LDhTMTIuNDE4LDAsOC4wMDEsMEw4LjAwMSwweiIvPjwvZz48cGF0aCBmaWxsPSIjRDUyQjFFIiBkPSJNNi43NDUsMTIuNTg5Yy0wLjIyNywwLjEyMi0wLjQ5NywwLjI0Ny0wLjY4NCwwLjI0N2MtMC4zMTgsMC0wLjUwMS0wLjE2NC0wLjUwMS0wLjQ1MmMwLTAuMjA3LDAuMTQtMC4zNzUsMC41OTUtMC42MjJjMS41NDktMC45MDQsMi41OTQtMi4yNzIsMi41OTQtMy43MjFjMC0wLjgyNS0wLjIyNy0xLjExOS0wLjY4MS0xLjExOWMtMC4xMzUsMC0wLjMyLDAuMjE5LTAuNjM2LDAuMjE5SDcuMTU3QzYuMTAyLDcuMTQzLDUuMzMzLDYuMjY0LDUuMzMzLDUuMjNjMC0xLjE1MiwwLjk1OC0yLjAwNiwyLjI4LTIuMDA2YzEuNzc3LDAsMy4wNTMsMS4zNzMsMy4wNTMsMy40M0MxMC42NjYsOS4yMTUsOS4yMDMsMTEuMjcsNi43NDUsMTIuNTg5Ii8+PC9nPjwvc3ZnPg"/>
          <p:cNvSpPr>
            <a:spLocks noChangeAspect="1" noChangeArrowheads="1"/>
          </p:cNvSpPr>
          <p:nvPr/>
        </p:nvSpPr>
        <p:spPr bwMode="auto">
          <a:xfrm>
            <a:off x="8332788" y="474374"/>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矩形 9"/>
          <p:cNvSpPr/>
          <p:nvPr/>
        </p:nvSpPr>
        <p:spPr>
          <a:xfrm>
            <a:off x="8796174" y="2198255"/>
            <a:ext cx="1262226" cy="544945"/>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2767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Application 1: </a:t>
            </a:r>
            <a:endParaRPr lang="zh-CN" altLang="en-US" dirty="0"/>
          </a:p>
        </p:txBody>
      </p:sp>
      <p:sp>
        <p:nvSpPr>
          <p:cNvPr id="4" name="矩形 3"/>
          <p:cNvSpPr/>
          <p:nvPr/>
        </p:nvSpPr>
        <p:spPr>
          <a:xfrm>
            <a:off x="932873" y="1911928"/>
            <a:ext cx="1671782" cy="637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SEIR</a:t>
            </a:r>
            <a:endParaRPr lang="zh-CN" altLang="en-US" dirty="0"/>
          </a:p>
        </p:txBody>
      </p:sp>
      <p:sp>
        <p:nvSpPr>
          <p:cNvPr id="5" name="矩形 4"/>
          <p:cNvSpPr/>
          <p:nvPr/>
        </p:nvSpPr>
        <p:spPr>
          <a:xfrm>
            <a:off x="932873" y="3606801"/>
            <a:ext cx="1671782" cy="6373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Data</a:t>
            </a:r>
            <a:endParaRPr lang="zh-CN" altLang="en-US" dirty="0"/>
          </a:p>
        </p:txBody>
      </p:sp>
      <p:sp>
        <p:nvSpPr>
          <p:cNvPr id="6" name="椭圆 5"/>
          <p:cNvSpPr/>
          <p:nvPr/>
        </p:nvSpPr>
        <p:spPr>
          <a:xfrm>
            <a:off x="6779492" y="2623127"/>
            <a:ext cx="960582" cy="88669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CN" dirty="0" smtClean="0"/>
              <a:t>Q(t)</a:t>
            </a:r>
            <a:endParaRPr lang="zh-CN" altLang="en-US" dirty="0"/>
          </a:p>
        </p:txBody>
      </p:sp>
      <p:sp>
        <p:nvSpPr>
          <p:cNvPr id="7" name="圆角矩形 6"/>
          <p:cNvSpPr/>
          <p:nvPr/>
        </p:nvSpPr>
        <p:spPr>
          <a:xfrm>
            <a:off x="3736109" y="2697019"/>
            <a:ext cx="1468582" cy="73890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dirty="0" smtClean="0"/>
              <a:t>NN</a:t>
            </a:r>
            <a:endParaRPr lang="zh-CN" altLang="en-US" dirty="0"/>
          </a:p>
        </p:txBody>
      </p:sp>
      <p:sp>
        <p:nvSpPr>
          <p:cNvPr id="8" name="矩形 7"/>
          <p:cNvSpPr/>
          <p:nvPr/>
        </p:nvSpPr>
        <p:spPr>
          <a:xfrm>
            <a:off x="932873" y="5301675"/>
            <a:ext cx="1699491" cy="7666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Organization</a:t>
            </a:r>
          </a:p>
          <a:p>
            <a:pPr algn="ctr"/>
            <a:r>
              <a:rPr lang="en-US" altLang="zh-CN" dirty="0" smtClean="0"/>
              <a:t>Network</a:t>
            </a:r>
            <a:endParaRPr lang="zh-CN" altLang="en-US" dirty="0"/>
          </a:p>
        </p:txBody>
      </p:sp>
      <p:sp>
        <p:nvSpPr>
          <p:cNvPr id="9" name="圆角矩形 8"/>
          <p:cNvSpPr/>
          <p:nvPr/>
        </p:nvSpPr>
        <p:spPr>
          <a:xfrm>
            <a:off x="3796145" y="5380184"/>
            <a:ext cx="1293091" cy="6096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dirty="0" smtClean="0"/>
              <a:t>shortcuts</a:t>
            </a:r>
            <a:endParaRPr lang="zh-CN" altLang="en-US" dirty="0"/>
          </a:p>
        </p:txBody>
      </p:sp>
      <p:sp>
        <p:nvSpPr>
          <p:cNvPr id="10" name="椭圆 9"/>
          <p:cNvSpPr/>
          <p:nvPr/>
        </p:nvSpPr>
        <p:spPr>
          <a:xfrm>
            <a:off x="6779492" y="5241638"/>
            <a:ext cx="960582" cy="886691"/>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dirty="0" smtClean="0"/>
              <a:t>E(t)</a:t>
            </a:r>
            <a:endParaRPr lang="zh-CN" altLang="en-US" dirty="0"/>
          </a:p>
        </p:txBody>
      </p:sp>
      <p:cxnSp>
        <p:nvCxnSpPr>
          <p:cNvPr id="12" name="直接箭头连接符 11"/>
          <p:cNvCxnSpPr>
            <a:stCxn id="4" idx="3"/>
            <a:endCxn id="7" idx="1"/>
          </p:cNvCxnSpPr>
          <p:nvPr/>
        </p:nvCxnSpPr>
        <p:spPr>
          <a:xfrm>
            <a:off x="2604655" y="2230583"/>
            <a:ext cx="1131454" cy="835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stCxn id="5" idx="3"/>
            <a:endCxn id="7" idx="1"/>
          </p:cNvCxnSpPr>
          <p:nvPr/>
        </p:nvCxnSpPr>
        <p:spPr>
          <a:xfrm flipV="1">
            <a:off x="2604655" y="3066474"/>
            <a:ext cx="1131454" cy="858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8" idx="3"/>
            <a:endCxn id="9" idx="1"/>
          </p:cNvCxnSpPr>
          <p:nvPr/>
        </p:nvCxnSpPr>
        <p:spPr>
          <a:xfrm>
            <a:off x="2632364" y="5684984"/>
            <a:ext cx="11637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9" idx="3"/>
            <a:endCxn id="10" idx="2"/>
          </p:cNvCxnSpPr>
          <p:nvPr/>
        </p:nvCxnSpPr>
        <p:spPr>
          <a:xfrm>
            <a:off x="5089236" y="5684984"/>
            <a:ext cx="16902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stCxn id="7" idx="3"/>
            <a:endCxn id="6" idx="2"/>
          </p:cNvCxnSpPr>
          <p:nvPr/>
        </p:nvCxnSpPr>
        <p:spPr>
          <a:xfrm flipV="1">
            <a:off x="5204691" y="3066473"/>
            <a:ext cx="1574801"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6" idx="4"/>
            <a:endCxn id="10" idx="0"/>
          </p:cNvCxnSpPr>
          <p:nvPr/>
        </p:nvCxnSpPr>
        <p:spPr>
          <a:xfrm>
            <a:off x="7259783" y="3509818"/>
            <a:ext cx="0" cy="17318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10" idx="0"/>
            <a:endCxn id="6" idx="4"/>
          </p:cNvCxnSpPr>
          <p:nvPr/>
        </p:nvCxnSpPr>
        <p:spPr>
          <a:xfrm flipV="1">
            <a:off x="7259783" y="3509818"/>
            <a:ext cx="0" cy="17318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a:endCxn id="30" idx="1"/>
          </p:cNvCxnSpPr>
          <p:nvPr/>
        </p:nvCxnSpPr>
        <p:spPr>
          <a:xfrm flipV="1">
            <a:off x="7259783" y="4377915"/>
            <a:ext cx="2216726" cy="185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9476509" y="4031551"/>
            <a:ext cx="1727200" cy="69272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dirty="0" smtClean="0"/>
              <a:t>Conclusion</a:t>
            </a:r>
            <a:endParaRPr lang="zh-CN" altLang="en-US" dirty="0"/>
          </a:p>
        </p:txBody>
      </p:sp>
      <p:sp>
        <p:nvSpPr>
          <p:cNvPr id="31" name="文本框 30"/>
          <p:cNvSpPr txBox="1"/>
          <p:nvPr/>
        </p:nvSpPr>
        <p:spPr>
          <a:xfrm>
            <a:off x="7562477" y="4006396"/>
            <a:ext cx="1611339" cy="369332"/>
          </a:xfrm>
          <a:prstGeom prst="rect">
            <a:avLst/>
          </a:prstGeom>
          <a:noFill/>
        </p:spPr>
        <p:txBody>
          <a:bodyPr wrap="none" rtlCol="0">
            <a:spAutoFit/>
          </a:bodyPr>
          <a:lstStyle/>
          <a:p>
            <a:r>
              <a:rPr lang="en-US" altLang="zh-CN" dirty="0"/>
              <a:t>causal analysis</a:t>
            </a:r>
            <a:endParaRPr lang="zh-CN" altLang="en-US" dirty="0"/>
          </a:p>
        </p:txBody>
      </p:sp>
    </p:spTree>
    <p:extLst>
      <p:ext uri="{BB962C8B-B14F-4D97-AF65-F5344CB8AC3E}">
        <p14:creationId xmlns:p14="http://schemas.microsoft.com/office/powerpoint/2010/main" val="2186682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Modified SEIR Model with Quarantine and Population Flow</a:t>
            </a:r>
            <a:endParaRPr lang="zh-CN" altLang="en-US" dirty="0"/>
          </a:p>
        </p:txBody>
      </p:sp>
      <p:sp>
        <p:nvSpPr>
          <p:cNvPr id="4" name="椭圆 3"/>
          <p:cNvSpPr/>
          <p:nvPr/>
        </p:nvSpPr>
        <p:spPr>
          <a:xfrm>
            <a:off x="1560946" y="2503055"/>
            <a:ext cx="646546" cy="637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5" name="椭圆 4"/>
          <p:cNvSpPr/>
          <p:nvPr/>
        </p:nvSpPr>
        <p:spPr>
          <a:xfrm>
            <a:off x="514927" y="4705928"/>
            <a:ext cx="646546" cy="637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sp>
        <p:nvSpPr>
          <p:cNvPr id="6" name="椭圆 5"/>
          <p:cNvSpPr/>
          <p:nvPr/>
        </p:nvSpPr>
        <p:spPr>
          <a:xfrm>
            <a:off x="2729346" y="4705927"/>
            <a:ext cx="646546" cy="637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cxnSp>
        <p:nvCxnSpPr>
          <p:cNvPr id="8" name="直接箭头连接符 7"/>
          <p:cNvCxnSpPr>
            <a:stCxn id="4" idx="3"/>
          </p:cNvCxnSpPr>
          <p:nvPr/>
        </p:nvCxnSpPr>
        <p:spPr>
          <a:xfrm flipH="1">
            <a:off x="951345" y="3047032"/>
            <a:ext cx="704285" cy="16588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a:stCxn id="4" idx="5"/>
            <a:endCxn id="6" idx="0"/>
          </p:cNvCxnSpPr>
          <p:nvPr/>
        </p:nvCxnSpPr>
        <p:spPr>
          <a:xfrm>
            <a:off x="2112808" y="3047032"/>
            <a:ext cx="939811" cy="16588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a:stCxn id="5" idx="6"/>
            <a:endCxn id="6" idx="2"/>
          </p:cNvCxnSpPr>
          <p:nvPr/>
        </p:nvCxnSpPr>
        <p:spPr>
          <a:xfrm flipV="1">
            <a:off x="1161473" y="5024582"/>
            <a:ext cx="156787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stCxn id="6" idx="2"/>
            <a:endCxn id="5" idx="6"/>
          </p:cNvCxnSpPr>
          <p:nvPr/>
        </p:nvCxnSpPr>
        <p:spPr>
          <a:xfrm flipH="1">
            <a:off x="1161473" y="5024582"/>
            <a:ext cx="156787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文本框 14"/>
              <p:cNvSpPr txBox="1"/>
              <p:nvPr/>
            </p:nvSpPr>
            <p:spPr>
              <a:xfrm>
                <a:off x="2092048" y="3806136"/>
                <a:ext cx="60920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13</m:t>
                          </m:r>
                        </m:sub>
                      </m:sSub>
                    </m:oMath>
                  </m:oMathPara>
                </a14:m>
                <a:endParaRPr lang="zh-CN" altLang="en-US" dirty="0"/>
              </a:p>
            </p:txBody>
          </p:sp>
        </mc:Choice>
        <mc:Fallback xmlns="">
          <p:sp>
            <p:nvSpPr>
              <p:cNvPr id="15" name="文本框 14"/>
              <p:cNvSpPr txBox="1">
                <a:spLocks noRot="1" noChangeAspect="1" noMove="1" noResize="1" noEditPoints="1" noAdjustHandles="1" noChangeArrowheads="1" noChangeShapeType="1" noTextEdit="1"/>
              </p:cNvSpPr>
              <p:nvPr/>
            </p:nvSpPr>
            <p:spPr>
              <a:xfrm>
                <a:off x="2092048" y="3806136"/>
                <a:ext cx="609206" cy="369332"/>
              </a:xfrm>
              <a:prstGeom prst="rect">
                <a:avLst/>
              </a:prstGeom>
              <a:blipFill>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文本框 15"/>
              <p:cNvSpPr txBox="1"/>
              <p:nvPr/>
            </p:nvSpPr>
            <p:spPr>
              <a:xfrm>
                <a:off x="628072" y="3691813"/>
                <a:ext cx="60920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12</m:t>
                          </m:r>
                        </m:sub>
                      </m:sSub>
                    </m:oMath>
                  </m:oMathPara>
                </a14:m>
                <a:endParaRPr lang="zh-CN" altLang="en-US" dirty="0"/>
              </a:p>
            </p:txBody>
          </p:sp>
        </mc:Choice>
        <mc:Fallback xmlns="">
          <p:sp>
            <p:nvSpPr>
              <p:cNvPr id="16" name="文本框 15"/>
              <p:cNvSpPr txBox="1">
                <a:spLocks noRot="1" noChangeAspect="1" noMove="1" noResize="1" noEditPoints="1" noAdjustHandles="1" noChangeArrowheads="1" noChangeShapeType="1" noTextEdit="1"/>
              </p:cNvSpPr>
              <p:nvPr/>
            </p:nvSpPr>
            <p:spPr>
              <a:xfrm>
                <a:off x="628072" y="3691813"/>
                <a:ext cx="609205" cy="369332"/>
              </a:xfrm>
              <a:prstGeom prst="rect">
                <a:avLst/>
              </a:prstGeom>
              <a:blipFill>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文本框 16"/>
              <p:cNvSpPr txBox="1"/>
              <p:nvPr/>
            </p:nvSpPr>
            <p:spPr>
              <a:xfrm>
                <a:off x="1627206" y="4648930"/>
                <a:ext cx="61452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23</m:t>
                          </m:r>
                        </m:sub>
                      </m:sSub>
                    </m:oMath>
                  </m:oMathPara>
                </a14:m>
                <a:endParaRPr lang="zh-CN" altLang="en-US" dirty="0"/>
              </a:p>
            </p:txBody>
          </p:sp>
        </mc:Choice>
        <mc:Fallback xmlns="">
          <p:sp>
            <p:nvSpPr>
              <p:cNvPr id="17" name="文本框 16"/>
              <p:cNvSpPr txBox="1">
                <a:spLocks noRot="1" noChangeAspect="1" noMove="1" noResize="1" noEditPoints="1" noAdjustHandles="1" noChangeArrowheads="1" noChangeShapeType="1" noTextEdit="1"/>
              </p:cNvSpPr>
              <p:nvPr/>
            </p:nvSpPr>
            <p:spPr>
              <a:xfrm>
                <a:off x="1627206" y="4648930"/>
                <a:ext cx="614527" cy="369332"/>
              </a:xfrm>
              <a:prstGeom prst="rect">
                <a:avLst/>
              </a:prstGeom>
              <a:blipFill>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文本框 17"/>
              <p:cNvSpPr txBox="1"/>
              <p:nvPr/>
            </p:nvSpPr>
            <p:spPr>
              <a:xfrm>
                <a:off x="1631825" y="5053932"/>
                <a:ext cx="61452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32</m:t>
                          </m:r>
                        </m:sub>
                      </m:sSub>
                    </m:oMath>
                  </m:oMathPara>
                </a14:m>
                <a:endParaRPr lang="zh-CN" altLang="en-US" dirty="0"/>
              </a:p>
            </p:txBody>
          </p:sp>
        </mc:Choice>
        <mc:Fallback xmlns="">
          <p:sp>
            <p:nvSpPr>
              <p:cNvPr id="18" name="文本框 17"/>
              <p:cNvSpPr txBox="1">
                <a:spLocks noRot="1" noChangeAspect="1" noMove="1" noResize="1" noEditPoints="1" noAdjustHandles="1" noChangeArrowheads="1" noChangeShapeType="1" noTextEdit="1"/>
              </p:cNvSpPr>
              <p:nvPr/>
            </p:nvSpPr>
            <p:spPr>
              <a:xfrm>
                <a:off x="1631825" y="5053932"/>
                <a:ext cx="614527" cy="369332"/>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矩形 18"/>
              <p:cNvSpPr/>
              <p:nvPr/>
            </p:nvSpPr>
            <p:spPr>
              <a:xfrm>
                <a:off x="1161473" y="5912466"/>
                <a:ext cx="1734882" cy="707694"/>
              </a:xfrm>
              <a:prstGeom prst="rect">
                <a:avLst/>
              </a:prstGeom>
            </p:spPr>
            <p:txBody>
              <a:bodyPr wrap="square">
                <a:spAutoFit/>
              </a:bodyPr>
              <a:lstStyle/>
              <a:p>
                <a14:m>
                  <m:oMath xmlns:m="http://schemas.openxmlformats.org/officeDocument/2006/math">
                    <m:sSub>
                      <m:sSubPr>
                        <m:ctrlPr>
                          <a:rPr lang="en-US" altLang="zh-CN" sz="2400" i="1" smtClean="0">
                            <a:latin typeface="Cambria Math" panose="02040503050406030204" pitchFamily="18" charset="0"/>
                          </a:rPr>
                        </m:ctrlPr>
                      </m:sSubPr>
                      <m:e>
                        <m:r>
                          <a:rPr lang="en-US" altLang="zh-CN" sz="2400" b="0" i="1" smtClean="0">
                            <a:latin typeface="Cambria Math" panose="02040503050406030204" pitchFamily="18" charset="0"/>
                          </a:rPr>
                          <m:t>𝑤</m:t>
                        </m:r>
                      </m:e>
                      <m:sub>
                        <m:r>
                          <m:rPr>
                            <m:sty m:val="p"/>
                          </m:rPr>
                          <a:rPr lang="en-US" altLang="zh-CN" sz="2400" i="1">
                            <a:latin typeface="Cambria Math" panose="02040503050406030204" pitchFamily="18" charset="0"/>
                          </a:rPr>
                          <m:t>ij</m:t>
                        </m:r>
                      </m:sub>
                    </m:sSub>
                    <m:r>
                      <a:rPr lang="en-US" altLang="zh-CN" sz="2400" i="1">
                        <a:latin typeface="Cambria Math" panose="02040503050406030204" pitchFamily="18" charset="0"/>
                      </a:rPr>
                      <m:t>=</m:t>
                    </m:r>
                  </m:oMath>
                </a14:m>
                <a:r>
                  <a:rPr lang="zh-CN" altLang="en-US" sz="2400" dirty="0" smtClean="0"/>
                  <a:t> </a:t>
                </a:r>
                <a14:m>
                  <m:oMath xmlns:m="http://schemas.openxmlformats.org/officeDocument/2006/math">
                    <m:f>
                      <m:fPr>
                        <m:ctrlPr>
                          <a:rPr lang="en-US" altLang="zh-CN" sz="2400" i="1" dirty="0" smtClean="0">
                            <a:latin typeface="Cambria Math" panose="02040503050406030204" pitchFamily="18" charset="0"/>
                          </a:rPr>
                        </m:ctrlPr>
                      </m:fPr>
                      <m:num>
                        <m:sSub>
                          <m:sSubPr>
                            <m:ctrlPr>
                              <a:rPr lang="en-US" altLang="zh-CN" sz="2400" i="1" dirty="0" smtClean="0">
                                <a:latin typeface="Cambria Math" panose="02040503050406030204" pitchFamily="18" charset="0"/>
                              </a:rPr>
                            </m:ctrlPr>
                          </m:sSubPr>
                          <m:e>
                            <m:r>
                              <a:rPr lang="en-US" altLang="zh-CN" sz="2400" b="0" i="1" dirty="0" smtClean="0">
                                <a:latin typeface="Cambria Math" panose="02040503050406030204" pitchFamily="18" charset="0"/>
                              </a:rPr>
                              <m:t>𝐹</m:t>
                            </m:r>
                            <m:r>
                              <m:rPr>
                                <m:sty m:val="p"/>
                              </m:rPr>
                              <a:rPr lang="en-US" altLang="zh-CN" sz="2400" i="1" dirty="0">
                                <a:latin typeface="Cambria Math" panose="02040503050406030204" pitchFamily="18" charset="0"/>
                              </a:rPr>
                              <m:t>low</m:t>
                            </m:r>
                          </m:e>
                          <m:sub>
                            <m:r>
                              <m:rPr>
                                <m:sty m:val="p"/>
                              </m:rPr>
                              <a:rPr lang="en-US" altLang="zh-CN" sz="2400" i="1" dirty="0">
                                <a:latin typeface="Cambria Math" panose="02040503050406030204" pitchFamily="18" charset="0"/>
                              </a:rPr>
                              <m:t>ij</m:t>
                            </m:r>
                          </m:sub>
                        </m:sSub>
                      </m:num>
                      <m:den>
                        <m:sSub>
                          <m:sSubPr>
                            <m:ctrlPr>
                              <a:rPr lang="en-US" altLang="zh-CN" sz="2400" b="0" i="1" dirty="0" smtClean="0">
                                <a:latin typeface="Cambria Math" panose="02040503050406030204" pitchFamily="18" charset="0"/>
                              </a:rPr>
                            </m:ctrlPr>
                          </m:sSubPr>
                          <m:e>
                            <m:r>
                              <a:rPr lang="en-US" altLang="zh-CN" sz="2400" b="0" i="1" dirty="0" smtClean="0">
                                <a:latin typeface="Cambria Math" panose="02040503050406030204" pitchFamily="18" charset="0"/>
                              </a:rPr>
                              <m:t>𝑁</m:t>
                            </m:r>
                          </m:e>
                          <m:sub>
                            <m:r>
                              <a:rPr lang="en-US" altLang="zh-CN" sz="2400" b="0" i="1" dirty="0" smtClean="0">
                                <a:latin typeface="Cambria Math" panose="02040503050406030204" pitchFamily="18" charset="0"/>
                              </a:rPr>
                              <m:t>𝑖</m:t>
                            </m:r>
                          </m:sub>
                        </m:sSub>
                      </m:den>
                    </m:f>
                  </m:oMath>
                </a14:m>
                <a:endParaRPr lang="zh-CN" altLang="en-US" sz="2400" dirty="0"/>
              </a:p>
            </p:txBody>
          </p:sp>
        </mc:Choice>
        <mc:Fallback xmlns="">
          <p:sp>
            <p:nvSpPr>
              <p:cNvPr id="19" name="矩形 18"/>
              <p:cNvSpPr>
                <a:spLocks noRot="1" noChangeAspect="1" noMove="1" noResize="1" noEditPoints="1" noAdjustHandles="1" noChangeArrowheads="1" noChangeShapeType="1" noTextEdit="1"/>
              </p:cNvSpPr>
              <p:nvPr/>
            </p:nvSpPr>
            <p:spPr>
              <a:xfrm>
                <a:off x="1161473" y="5912466"/>
                <a:ext cx="1734882" cy="707694"/>
              </a:xfrm>
              <a:prstGeom prst="rect">
                <a:avLst/>
              </a:prstGeom>
              <a:blipFill>
                <a:blip r:embed="rId6"/>
                <a:stretch>
                  <a:fillRect/>
                </a:stretch>
              </a:blipFill>
            </p:spPr>
            <p:txBody>
              <a:bodyPr/>
              <a:lstStyle/>
              <a:p>
                <a:r>
                  <a:rPr lang="zh-CN" altLang="en-US">
                    <a:noFill/>
                  </a:rPr>
                  <a:t> </a:t>
                </a:r>
              </a:p>
            </p:txBody>
          </p:sp>
        </mc:Fallback>
      </mc:AlternateContent>
      <p:sp>
        <p:nvSpPr>
          <p:cNvPr id="20" name="文本框 19"/>
          <p:cNvSpPr txBox="1"/>
          <p:nvPr/>
        </p:nvSpPr>
        <p:spPr>
          <a:xfrm>
            <a:off x="1057986" y="2104374"/>
            <a:ext cx="1774845" cy="369332"/>
          </a:xfrm>
          <a:prstGeom prst="rect">
            <a:avLst/>
          </a:prstGeom>
          <a:noFill/>
        </p:spPr>
        <p:txBody>
          <a:bodyPr wrap="none" rtlCol="0">
            <a:spAutoFit/>
          </a:bodyPr>
          <a:lstStyle/>
          <a:p>
            <a:r>
              <a:rPr lang="en-US" altLang="zh-CN" dirty="0" smtClean="0"/>
              <a:t>Population Flow</a:t>
            </a:r>
            <a:endParaRPr lang="zh-CN" altLang="en-US" dirty="0"/>
          </a:p>
        </p:txBody>
      </p:sp>
      <p:sp>
        <p:nvSpPr>
          <p:cNvPr id="21" name="矩形 20"/>
          <p:cNvSpPr/>
          <p:nvPr/>
        </p:nvSpPr>
        <p:spPr>
          <a:xfrm>
            <a:off x="8186043" y="2104374"/>
            <a:ext cx="1292341" cy="369332"/>
          </a:xfrm>
          <a:prstGeom prst="rect">
            <a:avLst/>
          </a:prstGeom>
        </p:spPr>
        <p:txBody>
          <a:bodyPr wrap="none">
            <a:spAutoFit/>
          </a:bodyPr>
          <a:lstStyle/>
          <a:p>
            <a:r>
              <a:rPr lang="en-US" altLang="zh-CN" dirty="0" smtClean="0"/>
              <a:t>Quarantine</a:t>
            </a:r>
            <a:endParaRPr lang="zh-CN" altLang="en-US" dirty="0"/>
          </a:p>
        </p:txBody>
      </p:sp>
      <p:sp>
        <p:nvSpPr>
          <p:cNvPr id="22" name="椭圆 21"/>
          <p:cNvSpPr/>
          <p:nvPr/>
        </p:nvSpPr>
        <p:spPr>
          <a:xfrm>
            <a:off x="3805383" y="3168827"/>
            <a:ext cx="646546" cy="637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cxnSp>
        <p:nvCxnSpPr>
          <p:cNvPr id="24" name="直接箭头连接符 23"/>
          <p:cNvCxnSpPr>
            <a:stCxn id="22" idx="2"/>
            <a:endCxn id="4" idx="6"/>
          </p:cNvCxnSpPr>
          <p:nvPr/>
        </p:nvCxnSpPr>
        <p:spPr>
          <a:xfrm flipH="1" flipV="1">
            <a:off x="2207492" y="2821710"/>
            <a:ext cx="1597891" cy="665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文本框 27"/>
              <p:cNvSpPr txBox="1"/>
              <p:nvPr/>
            </p:nvSpPr>
            <p:spPr>
              <a:xfrm>
                <a:off x="2872904" y="2862366"/>
                <a:ext cx="60753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𝑤</m:t>
                          </m:r>
                        </m:e>
                        <m:sub>
                          <m:r>
                            <a:rPr lang="en-US" altLang="zh-CN" b="0" i="1" smtClean="0">
                              <a:latin typeface="Cambria Math" panose="02040503050406030204" pitchFamily="18" charset="0"/>
                            </a:rPr>
                            <m:t>41</m:t>
                          </m:r>
                        </m:sub>
                      </m:sSub>
                    </m:oMath>
                  </m:oMathPara>
                </a14:m>
                <a:endParaRPr lang="zh-CN" altLang="en-US" dirty="0"/>
              </a:p>
            </p:txBody>
          </p:sp>
        </mc:Choice>
        <mc:Fallback xmlns="">
          <p:sp>
            <p:nvSpPr>
              <p:cNvPr id="28" name="文本框 27"/>
              <p:cNvSpPr txBox="1">
                <a:spLocks noRot="1" noChangeAspect="1" noMove="1" noResize="1" noEditPoints="1" noAdjustHandles="1" noChangeArrowheads="1" noChangeShapeType="1" noTextEdit="1"/>
              </p:cNvSpPr>
              <p:nvPr/>
            </p:nvSpPr>
            <p:spPr>
              <a:xfrm>
                <a:off x="2872904" y="2862366"/>
                <a:ext cx="607539" cy="369332"/>
              </a:xfrm>
              <a:prstGeom prst="rect">
                <a:avLst/>
              </a:prstGeom>
              <a:blipFill>
                <a:blip r:embed="rId8"/>
                <a:stretch>
                  <a:fillRect/>
                </a:stretch>
              </a:blipFill>
            </p:spPr>
            <p:txBody>
              <a:bodyPr/>
              <a:lstStyle/>
              <a:p>
                <a:r>
                  <a:rPr lang="zh-CN" altLang="en-US">
                    <a:noFill/>
                  </a:rPr>
                  <a:t> </a:t>
                </a:r>
              </a:p>
            </p:txBody>
          </p:sp>
        </mc:Fallback>
      </mc:AlternateContent>
      <p:sp>
        <p:nvSpPr>
          <p:cNvPr id="31" name="圆角矩形 30"/>
          <p:cNvSpPr/>
          <p:nvPr/>
        </p:nvSpPr>
        <p:spPr>
          <a:xfrm>
            <a:off x="5338618" y="3593051"/>
            <a:ext cx="1237672" cy="64478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CN" sz="1600" dirty="0" smtClean="0"/>
              <a:t>Susceptible</a:t>
            </a:r>
            <a:endParaRPr lang="zh-CN" altLang="en-US" sz="1600" dirty="0"/>
          </a:p>
        </p:txBody>
      </p:sp>
      <p:sp>
        <p:nvSpPr>
          <p:cNvPr id="32" name="圆角矩形 31"/>
          <p:cNvSpPr/>
          <p:nvPr/>
        </p:nvSpPr>
        <p:spPr>
          <a:xfrm>
            <a:off x="7225145" y="3593050"/>
            <a:ext cx="1237672" cy="644781"/>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CN" dirty="0" smtClean="0"/>
              <a:t>Exposed</a:t>
            </a:r>
            <a:endParaRPr lang="zh-CN" altLang="en-US" dirty="0"/>
          </a:p>
        </p:txBody>
      </p:sp>
      <p:sp>
        <p:nvSpPr>
          <p:cNvPr id="33" name="圆角矩形 32"/>
          <p:cNvSpPr/>
          <p:nvPr/>
        </p:nvSpPr>
        <p:spPr>
          <a:xfrm>
            <a:off x="10852728" y="3639927"/>
            <a:ext cx="1237672" cy="644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t>Recovered</a:t>
            </a:r>
            <a:endParaRPr lang="zh-CN" altLang="en-US" sz="1600" dirty="0"/>
          </a:p>
        </p:txBody>
      </p:sp>
      <p:sp>
        <p:nvSpPr>
          <p:cNvPr id="34" name="圆角矩形 33"/>
          <p:cNvSpPr/>
          <p:nvPr/>
        </p:nvSpPr>
        <p:spPr>
          <a:xfrm>
            <a:off x="9111672" y="4237833"/>
            <a:ext cx="1237672" cy="64478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smtClean="0"/>
              <a:t>Undocumented</a:t>
            </a:r>
          </a:p>
          <a:p>
            <a:pPr algn="ctr"/>
            <a:r>
              <a:rPr lang="en-US" altLang="zh-CN" sz="1600" dirty="0" smtClean="0"/>
              <a:t>Infectious</a:t>
            </a:r>
            <a:endParaRPr lang="zh-CN" altLang="en-US" sz="1600" dirty="0"/>
          </a:p>
        </p:txBody>
      </p:sp>
      <p:sp>
        <p:nvSpPr>
          <p:cNvPr id="35" name="圆角矩形 34"/>
          <p:cNvSpPr/>
          <p:nvPr/>
        </p:nvSpPr>
        <p:spPr>
          <a:xfrm>
            <a:off x="9111672" y="3078126"/>
            <a:ext cx="1237672" cy="644781"/>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zh-CN" sz="1100" dirty="0" smtClean="0"/>
              <a:t>Quarantined</a:t>
            </a:r>
          </a:p>
          <a:p>
            <a:pPr algn="ctr"/>
            <a:r>
              <a:rPr lang="en-US" altLang="zh-CN" sz="1100" dirty="0" smtClean="0"/>
              <a:t>Infectious</a:t>
            </a:r>
            <a:endParaRPr lang="zh-CN" altLang="en-US" sz="1100" dirty="0"/>
          </a:p>
        </p:txBody>
      </p:sp>
      <p:cxnSp>
        <p:nvCxnSpPr>
          <p:cNvPr id="37" name="直接箭头连接符 36"/>
          <p:cNvCxnSpPr>
            <a:stCxn id="31" idx="3"/>
            <a:endCxn id="32" idx="1"/>
          </p:cNvCxnSpPr>
          <p:nvPr/>
        </p:nvCxnSpPr>
        <p:spPr>
          <a:xfrm flipV="1">
            <a:off x="6576290" y="3915441"/>
            <a:ext cx="64885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a:stCxn id="32" idx="3"/>
            <a:endCxn id="35" idx="1"/>
          </p:cNvCxnSpPr>
          <p:nvPr/>
        </p:nvCxnSpPr>
        <p:spPr>
          <a:xfrm flipV="1">
            <a:off x="8462817" y="3400517"/>
            <a:ext cx="648855" cy="5149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a:stCxn id="32" idx="3"/>
            <a:endCxn id="34" idx="1"/>
          </p:cNvCxnSpPr>
          <p:nvPr/>
        </p:nvCxnSpPr>
        <p:spPr>
          <a:xfrm>
            <a:off x="8462817" y="3915441"/>
            <a:ext cx="648855" cy="644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直接箭头连接符 42"/>
          <p:cNvCxnSpPr>
            <a:stCxn id="35" idx="3"/>
            <a:endCxn id="33" idx="1"/>
          </p:cNvCxnSpPr>
          <p:nvPr/>
        </p:nvCxnSpPr>
        <p:spPr>
          <a:xfrm>
            <a:off x="10349344" y="3400517"/>
            <a:ext cx="503384" cy="561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a:stCxn id="34" idx="3"/>
            <a:endCxn id="33" idx="1"/>
          </p:cNvCxnSpPr>
          <p:nvPr/>
        </p:nvCxnSpPr>
        <p:spPr>
          <a:xfrm flipV="1">
            <a:off x="10349344" y="3962318"/>
            <a:ext cx="503384" cy="5979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椭圆 46"/>
          <p:cNvSpPr/>
          <p:nvPr/>
        </p:nvSpPr>
        <p:spPr>
          <a:xfrm>
            <a:off x="7467005" y="5912466"/>
            <a:ext cx="2640477" cy="82203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dirty="0" smtClean="0"/>
              <a:t>Other Area</a:t>
            </a:r>
            <a:endParaRPr lang="zh-CN" altLang="en-US" dirty="0"/>
          </a:p>
        </p:txBody>
      </p:sp>
      <mc:AlternateContent xmlns:mc="http://schemas.openxmlformats.org/markup-compatibility/2006" xmlns:a14="http://schemas.microsoft.com/office/drawing/2010/main">
        <mc:Choice Requires="a14">
          <p:sp>
            <p:nvSpPr>
              <p:cNvPr id="53" name="矩形 52"/>
              <p:cNvSpPr/>
              <p:nvPr/>
            </p:nvSpPr>
            <p:spPr>
              <a:xfrm>
                <a:off x="6686040" y="3566198"/>
                <a:ext cx="39363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𝛽</m:t>
                      </m:r>
                    </m:oMath>
                  </m:oMathPara>
                </a14:m>
                <a:endParaRPr lang="zh-CN" altLang="en-US" dirty="0"/>
              </a:p>
            </p:txBody>
          </p:sp>
        </mc:Choice>
        <mc:Fallback xmlns="">
          <p:sp>
            <p:nvSpPr>
              <p:cNvPr id="53" name="矩形 52"/>
              <p:cNvSpPr>
                <a:spLocks noRot="1" noChangeAspect="1" noMove="1" noResize="1" noEditPoints="1" noAdjustHandles="1" noChangeArrowheads="1" noChangeShapeType="1" noTextEdit="1"/>
              </p:cNvSpPr>
              <p:nvPr/>
            </p:nvSpPr>
            <p:spPr>
              <a:xfrm>
                <a:off x="6686040" y="3566198"/>
                <a:ext cx="393634" cy="369332"/>
              </a:xfrm>
              <a:prstGeom prst="rect">
                <a:avLst/>
              </a:prstGeom>
              <a:blipFill>
                <a:blip r:embed="rId10"/>
                <a:stretch>
                  <a:fillRect b="-131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4" name="矩形 53"/>
              <p:cNvSpPr/>
              <p:nvPr/>
            </p:nvSpPr>
            <p:spPr>
              <a:xfrm>
                <a:off x="8555920" y="3242126"/>
                <a:ext cx="462648"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𝛼𝜎</m:t>
                      </m:r>
                    </m:oMath>
                  </m:oMathPara>
                </a14:m>
                <a:endParaRPr lang="zh-CN" altLang="en-US" dirty="0"/>
              </a:p>
            </p:txBody>
          </p:sp>
        </mc:Choice>
        <mc:Fallback xmlns="">
          <p:sp>
            <p:nvSpPr>
              <p:cNvPr id="54" name="矩形 53"/>
              <p:cNvSpPr>
                <a:spLocks noRot="1" noChangeAspect="1" noMove="1" noResize="1" noEditPoints="1" noAdjustHandles="1" noChangeArrowheads="1" noChangeShapeType="1" noTextEdit="1"/>
              </p:cNvSpPr>
              <p:nvPr/>
            </p:nvSpPr>
            <p:spPr>
              <a:xfrm>
                <a:off x="8555920" y="3242126"/>
                <a:ext cx="462648" cy="369332"/>
              </a:xfrm>
              <a:prstGeom prst="rect">
                <a:avLst/>
              </a:prstGeom>
              <a:blipFill>
                <a:blip r:embed="rId1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5" name="矩形 54"/>
              <p:cNvSpPr/>
              <p:nvPr/>
            </p:nvSpPr>
            <p:spPr>
              <a:xfrm>
                <a:off x="7966857" y="4352087"/>
                <a:ext cx="1128642"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(1−</m:t>
                      </m:r>
                      <m:r>
                        <a:rPr lang="zh-CN" altLang="en-US" i="1" smtClean="0">
                          <a:latin typeface="Cambria Math" panose="02040503050406030204" pitchFamily="18" charset="0"/>
                        </a:rPr>
                        <m:t>𝛼</m:t>
                      </m:r>
                      <m:r>
                        <a:rPr lang="en-US" altLang="zh-CN" i="1">
                          <a:latin typeface="Cambria Math" panose="02040503050406030204" pitchFamily="18" charset="0"/>
                        </a:rPr>
                        <m:t>)</m:t>
                      </m:r>
                      <m:r>
                        <a:rPr lang="zh-CN" altLang="en-US" i="1" smtClean="0">
                          <a:latin typeface="Cambria Math" panose="02040503050406030204" pitchFamily="18" charset="0"/>
                        </a:rPr>
                        <m:t>𝜎</m:t>
                      </m:r>
                    </m:oMath>
                  </m:oMathPara>
                </a14:m>
                <a:endParaRPr lang="zh-CN" altLang="en-US" dirty="0"/>
              </a:p>
            </p:txBody>
          </p:sp>
        </mc:Choice>
        <mc:Fallback xmlns="">
          <p:sp>
            <p:nvSpPr>
              <p:cNvPr id="55" name="矩形 54"/>
              <p:cNvSpPr>
                <a:spLocks noRot="1" noChangeAspect="1" noMove="1" noResize="1" noEditPoints="1" noAdjustHandles="1" noChangeArrowheads="1" noChangeShapeType="1" noTextEdit="1"/>
              </p:cNvSpPr>
              <p:nvPr/>
            </p:nvSpPr>
            <p:spPr>
              <a:xfrm>
                <a:off x="7966857" y="4352087"/>
                <a:ext cx="1128642" cy="369332"/>
              </a:xfrm>
              <a:prstGeom prst="rect">
                <a:avLst/>
              </a:prstGeom>
              <a:blipFill>
                <a:blip r:embed="rId15"/>
                <a:stretch>
                  <a:fillRect b="-1147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6" name="矩形 55"/>
              <p:cNvSpPr/>
              <p:nvPr/>
            </p:nvSpPr>
            <p:spPr>
              <a:xfrm>
                <a:off x="10531633" y="3276450"/>
                <a:ext cx="37523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𝛾</m:t>
                      </m:r>
                    </m:oMath>
                  </m:oMathPara>
                </a14:m>
                <a:endParaRPr lang="zh-CN" altLang="en-US" dirty="0"/>
              </a:p>
            </p:txBody>
          </p:sp>
        </mc:Choice>
        <mc:Fallback xmlns="">
          <p:sp>
            <p:nvSpPr>
              <p:cNvPr id="56" name="矩形 55"/>
              <p:cNvSpPr>
                <a:spLocks noRot="1" noChangeAspect="1" noMove="1" noResize="1" noEditPoints="1" noAdjustHandles="1" noChangeArrowheads="1" noChangeShapeType="1" noTextEdit="1"/>
              </p:cNvSpPr>
              <p:nvPr/>
            </p:nvSpPr>
            <p:spPr>
              <a:xfrm>
                <a:off x="10531633" y="3276450"/>
                <a:ext cx="375231" cy="369332"/>
              </a:xfrm>
              <a:prstGeom prst="rect">
                <a:avLst/>
              </a:prstGeom>
              <a:blipFill>
                <a:blip r:embed="rId13"/>
                <a:stretch>
                  <a:fillRect b="-327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7" name="矩形 56"/>
              <p:cNvSpPr/>
              <p:nvPr/>
            </p:nvSpPr>
            <p:spPr>
              <a:xfrm>
                <a:off x="10493670" y="4237800"/>
                <a:ext cx="37523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𝛾</m:t>
                      </m:r>
                    </m:oMath>
                  </m:oMathPara>
                </a14:m>
                <a:endParaRPr lang="zh-CN" altLang="en-US" dirty="0"/>
              </a:p>
            </p:txBody>
          </p:sp>
        </mc:Choice>
        <mc:Fallback xmlns="">
          <p:sp>
            <p:nvSpPr>
              <p:cNvPr id="57" name="矩形 56"/>
              <p:cNvSpPr>
                <a:spLocks noRot="1" noChangeAspect="1" noMove="1" noResize="1" noEditPoints="1" noAdjustHandles="1" noChangeArrowheads="1" noChangeShapeType="1" noTextEdit="1"/>
              </p:cNvSpPr>
              <p:nvPr/>
            </p:nvSpPr>
            <p:spPr>
              <a:xfrm>
                <a:off x="10493670" y="4237800"/>
                <a:ext cx="375231" cy="369332"/>
              </a:xfrm>
              <a:prstGeom prst="rect">
                <a:avLst/>
              </a:prstGeom>
              <a:blipFill>
                <a:blip r:embed="rId20"/>
                <a:stretch>
                  <a:fillRect b="-3279"/>
                </a:stretch>
              </a:blipFill>
            </p:spPr>
            <p:txBody>
              <a:bodyPr/>
              <a:lstStyle/>
              <a:p>
                <a:r>
                  <a:rPr lang="zh-CN" altLang="en-US">
                    <a:noFill/>
                  </a:rPr>
                  <a:t> </a:t>
                </a:r>
              </a:p>
            </p:txBody>
          </p:sp>
        </mc:Fallback>
      </mc:AlternateContent>
      <p:cxnSp>
        <p:nvCxnSpPr>
          <p:cNvPr id="61" name="直接箭头连接符 60"/>
          <p:cNvCxnSpPr>
            <a:stCxn id="31" idx="2"/>
            <a:endCxn id="47" idx="2"/>
          </p:cNvCxnSpPr>
          <p:nvPr/>
        </p:nvCxnSpPr>
        <p:spPr>
          <a:xfrm>
            <a:off x="5957454" y="4237832"/>
            <a:ext cx="1509551" cy="2085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a:stCxn id="32" idx="2"/>
            <a:endCxn id="47" idx="1"/>
          </p:cNvCxnSpPr>
          <p:nvPr/>
        </p:nvCxnSpPr>
        <p:spPr>
          <a:xfrm>
            <a:off x="7843981" y="4237831"/>
            <a:ext cx="9713" cy="1795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直接箭头连接符 64"/>
          <p:cNvCxnSpPr>
            <a:stCxn id="34" idx="2"/>
            <a:endCxn id="47" idx="7"/>
          </p:cNvCxnSpPr>
          <p:nvPr/>
        </p:nvCxnSpPr>
        <p:spPr>
          <a:xfrm flipH="1">
            <a:off x="9720793" y="4882614"/>
            <a:ext cx="9715" cy="11502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直接箭头连接符 66"/>
          <p:cNvCxnSpPr>
            <a:stCxn id="47" idx="7"/>
            <a:endCxn id="34" idx="2"/>
          </p:cNvCxnSpPr>
          <p:nvPr/>
        </p:nvCxnSpPr>
        <p:spPr>
          <a:xfrm flipV="1">
            <a:off x="9720793" y="4882614"/>
            <a:ext cx="9715" cy="11502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直接箭头连接符 68"/>
          <p:cNvCxnSpPr>
            <a:stCxn id="47" idx="1"/>
            <a:endCxn id="32" idx="2"/>
          </p:cNvCxnSpPr>
          <p:nvPr/>
        </p:nvCxnSpPr>
        <p:spPr>
          <a:xfrm flipH="1" flipV="1">
            <a:off x="7843981" y="4237831"/>
            <a:ext cx="9713" cy="17950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a:stCxn id="47" idx="2"/>
            <a:endCxn id="31" idx="2"/>
          </p:cNvCxnSpPr>
          <p:nvPr/>
        </p:nvCxnSpPr>
        <p:spPr>
          <a:xfrm flipH="1" flipV="1">
            <a:off x="5957454" y="4237832"/>
            <a:ext cx="1509551" cy="2085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直接箭头连接符 72"/>
          <p:cNvCxnSpPr>
            <a:stCxn id="47" idx="6"/>
            <a:endCxn id="33" idx="2"/>
          </p:cNvCxnSpPr>
          <p:nvPr/>
        </p:nvCxnSpPr>
        <p:spPr>
          <a:xfrm flipV="1">
            <a:off x="10107482" y="4284708"/>
            <a:ext cx="1364082" cy="2038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直接箭头连接符 74"/>
          <p:cNvCxnSpPr>
            <a:stCxn id="33" idx="2"/>
            <a:endCxn id="47" idx="6"/>
          </p:cNvCxnSpPr>
          <p:nvPr/>
        </p:nvCxnSpPr>
        <p:spPr>
          <a:xfrm flipH="1">
            <a:off x="10107482" y="4284708"/>
            <a:ext cx="1364082" cy="2038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7" name="文本框 136"/>
              <p:cNvSpPr txBox="1"/>
              <p:nvPr/>
            </p:nvSpPr>
            <p:spPr>
              <a:xfrm>
                <a:off x="4448702" y="4988145"/>
                <a:ext cx="2260004" cy="435119"/>
              </a:xfrm>
              <a:prstGeom prst="rect">
                <a:avLst/>
              </a:prstGeom>
              <a:noFill/>
            </p:spPr>
            <p:txBody>
              <a:bodyPr wrap="square" rtlCol="0">
                <a:spAutoFit/>
              </a:bodyPr>
              <a:lstStyle/>
              <a:p>
                <a:r>
                  <a:rPr lang="en-US" altLang="zh-CN" sz="2000" dirty="0" smtClean="0"/>
                  <a:t>Inflow: </a:t>
                </a:r>
                <a14:m>
                  <m:oMath xmlns:m="http://schemas.openxmlformats.org/officeDocument/2006/math">
                    <m:nary>
                      <m:naryPr>
                        <m:chr m:val="∑"/>
                        <m:supHide m:val="on"/>
                        <m:ctrlPr>
                          <a:rPr lang="en-US" altLang="zh-CN" sz="2000" i="1" smtClean="0">
                            <a:latin typeface="Cambria Math" panose="02040503050406030204" pitchFamily="18" charset="0"/>
                          </a:rPr>
                        </m:ctrlPr>
                      </m:naryPr>
                      <m:sub>
                        <m:r>
                          <m:rPr>
                            <m:brk m:alnAt="7"/>
                          </m:rPr>
                          <a:rPr lang="en-US" altLang="zh-CN" sz="2000" b="0" i="1" smtClean="0">
                            <a:latin typeface="Cambria Math" panose="02040503050406030204" pitchFamily="18" charset="0"/>
                          </a:rPr>
                          <m:t>𝑗</m:t>
                        </m:r>
                      </m:sub>
                      <m:sup/>
                      <m:e>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𝑤</m:t>
                            </m:r>
                          </m:e>
                          <m:sub>
                            <m:r>
                              <a:rPr lang="en-US" altLang="zh-CN" sz="2000" b="0" i="1" smtClean="0">
                                <a:latin typeface="Cambria Math" panose="02040503050406030204" pitchFamily="18" charset="0"/>
                              </a:rPr>
                              <m:t>𝑗</m:t>
                            </m:r>
                            <m:r>
                              <m:rPr>
                                <m:sty m:val="p"/>
                              </m:rPr>
                              <a:rPr lang="en-US" altLang="zh-CN" sz="2000" i="1">
                                <a:latin typeface="Cambria Math" panose="02040503050406030204" pitchFamily="18" charset="0"/>
                              </a:rPr>
                              <m:t>i</m:t>
                            </m:r>
                          </m:sub>
                        </m:sSub>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𝑆</m:t>
                            </m:r>
                          </m:e>
                          <m:sub>
                            <m:r>
                              <a:rPr lang="en-US" altLang="zh-CN" sz="2000" b="0" i="1" smtClean="0">
                                <a:latin typeface="Cambria Math" panose="02040503050406030204" pitchFamily="18" charset="0"/>
                              </a:rPr>
                              <m:t>𝑗</m:t>
                            </m:r>
                          </m:sub>
                        </m:sSub>
                      </m:e>
                    </m:nary>
                  </m:oMath>
                </a14:m>
                <a:endParaRPr lang="zh-CN" altLang="en-US" sz="2000" dirty="0"/>
              </a:p>
            </p:txBody>
          </p:sp>
        </mc:Choice>
        <mc:Fallback xmlns="">
          <p:sp>
            <p:nvSpPr>
              <p:cNvPr id="137" name="文本框 136"/>
              <p:cNvSpPr txBox="1">
                <a:spLocks noRot="1" noChangeAspect="1" noMove="1" noResize="1" noEditPoints="1" noAdjustHandles="1" noChangeArrowheads="1" noChangeShapeType="1" noTextEdit="1"/>
              </p:cNvSpPr>
              <p:nvPr/>
            </p:nvSpPr>
            <p:spPr>
              <a:xfrm>
                <a:off x="4448702" y="4988145"/>
                <a:ext cx="2260004" cy="435119"/>
              </a:xfrm>
              <a:prstGeom prst="rect">
                <a:avLst/>
              </a:prstGeom>
              <a:blipFill>
                <a:blip r:embed="rId21"/>
                <a:stretch>
                  <a:fillRect l="-2965" t="-111111" b="-15972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9" name="文本框 138"/>
              <p:cNvSpPr txBox="1"/>
              <p:nvPr/>
            </p:nvSpPr>
            <p:spPr>
              <a:xfrm>
                <a:off x="4455749" y="5546176"/>
                <a:ext cx="2260004" cy="435119"/>
              </a:xfrm>
              <a:prstGeom prst="rect">
                <a:avLst/>
              </a:prstGeom>
              <a:noFill/>
            </p:spPr>
            <p:txBody>
              <a:bodyPr wrap="square" rtlCol="0">
                <a:spAutoFit/>
              </a:bodyPr>
              <a:lstStyle/>
              <a:p>
                <a:r>
                  <a:rPr lang="en-US" altLang="zh-CN" sz="2000" dirty="0" smtClean="0"/>
                  <a:t>Outflow: </a:t>
                </a:r>
                <a14:m>
                  <m:oMath xmlns:m="http://schemas.openxmlformats.org/officeDocument/2006/math">
                    <m:nary>
                      <m:naryPr>
                        <m:chr m:val="∑"/>
                        <m:supHide m:val="on"/>
                        <m:ctrlPr>
                          <a:rPr lang="en-US" altLang="zh-CN" sz="2000" i="1" smtClean="0">
                            <a:latin typeface="Cambria Math" panose="02040503050406030204" pitchFamily="18" charset="0"/>
                          </a:rPr>
                        </m:ctrlPr>
                      </m:naryPr>
                      <m:sub>
                        <m:r>
                          <m:rPr>
                            <m:brk m:alnAt="7"/>
                          </m:rPr>
                          <a:rPr lang="en-US" altLang="zh-CN" sz="2000" b="0" i="1" smtClean="0">
                            <a:latin typeface="Cambria Math" panose="02040503050406030204" pitchFamily="18" charset="0"/>
                          </a:rPr>
                          <m:t>𝑗</m:t>
                        </m:r>
                      </m:sub>
                      <m:sup/>
                      <m:e>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𝑤</m:t>
                            </m:r>
                          </m:e>
                          <m:sub>
                            <m:r>
                              <a:rPr lang="en-US" altLang="zh-CN" sz="2000" b="0" i="1" smtClean="0">
                                <a:latin typeface="Cambria Math" panose="02040503050406030204" pitchFamily="18" charset="0"/>
                              </a:rPr>
                              <m:t>𝑖𝑗</m:t>
                            </m:r>
                          </m:sub>
                        </m:sSub>
                        <m:sSub>
                          <m:sSubPr>
                            <m:ctrlPr>
                              <a:rPr lang="en-US" altLang="zh-CN" sz="2000" i="1" smtClean="0">
                                <a:latin typeface="Cambria Math" panose="02040503050406030204" pitchFamily="18" charset="0"/>
                              </a:rPr>
                            </m:ctrlPr>
                          </m:sSubPr>
                          <m:e>
                            <m:r>
                              <a:rPr lang="en-US" altLang="zh-CN" sz="2000" b="0" i="1" smtClean="0">
                                <a:latin typeface="Cambria Math" panose="02040503050406030204" pitchFamily="18" charset="0"/>
                              </a:rPr>
                              <m:t>𝑆</m:t>
                            </m:r>
                          </m:e>
                          <m:sub>
                            <m:r>
                              <a:rPr lang="en-US" altLang="zh-CN" sz="2000" b="0" i="1" smtClean="0">
                                <a:latin typeface="Cambria Math" panose="02040503050406030204" pitchFamily="18" charset="0"/>
                              </a:rPr>
                              <m:t>𝑖</m:t>
                            </m:r>
                          </m:sub>
                        </m:sSub>
                      </m:e>
                    </m:nary>
                  </m:oMath>
                </a14:m>
                <a:endParaRPr lang="zh-CN" altLang="en-US" sz="2000" dirty="0"/>
              </a:p>
            </p:txBody>
          </p:sp>
        </mc:Choice>
        <mc:Fallback xmlns="">
          <p:sp>
            <p:nvSpPr>
              <p:cNvPr id="139" name="文本框 138"/>
              <p:cNvSpPr txBox="1">
                <a:spLocks noRot="1" noChangeAspect="1" noMove="1" noResize="1" noEditPoints="1" noAdjustHandles="1" noChangeArrowheads="1" noChangeShapeType="1" noTextEdit="1"/>
              </p:cNvSpPr>
              <p:nvPr/>
            </p:nvSpPr>
            <p:spPr>
              <a:xfrm>
                <a:off x="4455749" y="5546176"/>
                <a:ext cx="2260004" cy="435119"/>
              </a:xfrm>
              <a:prstGeom prst="rect">
                <a:avLst/>
              </a:prstGeom>
              <a:blipFill>
                <a:blip r:embed="rId22"/>
                <a:stretch>
                  <a:fillRect l="-2965" t="-112676" b="-16338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1" name="矩形 140"/>
              <p:cNvSpPr/>
              <p:nvPr/>
            </p:nvSpPr>
            <p:spPr>
              <a:xfrm>
                <a:off x="6686040" y="5025693"/>
                <a:ext cx="383758" cy="369332"/>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r>
                        <a:rPr lang="zh-CN" altLang="en-US" b="0" i="1" smtClean="0">
                          <a:latin typeface="Cambria Math" panose="02040503050406030204" pitchFamily="18" charset="0"/>
                        </a:rPr>
                        <m:t>𝜃</m:t>
                      </m:r>
                    </m:oMath>
                  </m:oMathPara>
                </a14:m>
                <a:endParaRPr lang="zh-CN" altLang="en-US" dirty="0"/>
              </a:p>
            </p:txBody>
          </p:sp>
        </mc:Choice>
        <mc:Fallback xmlns="">
          <p:sp>
            <p:nvSpPr>
              <p:cNvPr id="141" name="矩形 140"/>
              <p:cNvSpPr>
                <a:spLocks noRot="1" noChangeAspect="1" noMove="1" noResize="1" noEditPoints="1" noAdjustHandles="1" noChangeArrowheads="1" noChangeShapeType="1" noTextEdit="1"/>
              </p:cNvSpPr>
              <p:nvPr/>
            </p:nvSpPr>
            <p:spPr>
              <a:xfrm>
                <a:off x="6686040" y="5025693"/>
                <a:ext cx="383758" cy="369332"/>
              </a:xfrm>
              <a:prstGeom prst="rect">
                <a:avLst/>
              </a:prstGeom>
              <a:blipFill>
                <a:blip r:embed="rId2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2" name="矩形 141"/>
              <p:cNvSpPr/>
              <p:nvPr/>
            </p:nvSpPr>
            <p:spPr>
              <a:xfrm>
                <a:off x="7606505" y="5028208"/>
                <a:ext cx="383758"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zh-CN" altLang="en-US" b="0" i="1" smtClean="0">
                          <a:latin typeface="Cambria Math" panose="02040503050406030204" pitchFamily="18" charset="0"/>
                        </a:rPr>
                        <m:t>𝜃</m:t>
                      </m:r>
                    </m:oMath>
                  </m:oMathPara>
                </a14:m>
                <a:endParaRPr lang="zh-CN" altLang="en-US" dirty="0"/>
              </a:p>
            </p:txBody>
          </p:sp>
        </mc:Choice>
        <mc:Fallback xmlns="">
          <p:sp>
            <p:nvSpPr>
              <p:cNvPr id="142" name="矩形 141"/>
              <p:cNvSpPr>
                <a:spLocks noRot="1" noChangeAspect="1" noMove="1" noResize="1" noEditPoints="1" noAdjustHandles="1" noChangeArrowheads="1" noChangeShapeType="1" noTextEdit="1"/>
              </p:cNvSpPr>
              <p:nvPr/>
            </p:nvSpPr>
            <p:spPr>
              <a:xfrm>
                <a:off x="7606505" y="5028208"/>
                <a:ext cx="383758" cy="369332"/>
              </a:xfrm>
              <a:prstGeom prst="rect">
                <a:avLst/>
              </a:prstGeom>
              <a:blipFill>
                <a:blip r:embed="rId2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3" name="矩形 142"/>
              <p:cNvSpPr/>
              <p:nvPr/>
            </p:nvSpPr>
            <p:spPr>
              <a:xfrm>
                <a:off x="9478384" y="5053932"/>
                <a:ext cx="383758"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zh-CN" altLang="en-US" b="0" i="1" smtClean="0">
                          <a:latin typeface="Cambria Math" panose="02040503050406030204" pitchFamily="18" charset="0"/>
                        </a:rPr>
                        <m:t>𝜃</m:t>
                      </m:r>
                    </m:oMath>
                  </m:oMathPara>
                </a14:m>
                <a:endParaRPr lang="zh-CN" altLang="en-US" dirty="0"/>
              </a:p>
            </p:txBody>
          </p:sp>
        </mc:Choice>
        <mc:Fallback xmlns="">
          <p:sp>
            <p:nvSpPr>
              <p:cNvPr id="143" name="矩形 142"/>
              <p:cNvSpPr>
                <a:spLocks noRot="1" noChangeAspect="1" noMove="1" noResize="1" noEditPoints="1" noAdjustHandles="1" noChangeArrowheads="1" noChangeShapeType="1" noTextEdit="1"/>
              </p:cNvSpPr>
              <p:nvPr/>
            </p:nvSpPr>
            <p:spPr>
              <a:xfrm>
                <a:off x="9478384" y="5053932"/>
                <a:ext cx="383758" cy="369332"/>
              </a:xfrm>
              <a:prstGeom prst="rect">
                <a:avLst/>
              </a:prstGeom>
              <a:blipFill>
                <a:blip r:embed="rId2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4" name="矩形 143"/>
              <p:cNvSpPr/>
              <p:nvPr/>
            </p:nvSpPr>
            <p:spPr>
              <a:xfrm>
                <a:off x="10906864" y="5030947"/>
                <a:ext cx="383758" cy="369332"/>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r>
                        <a:rPr lang="zh-CN" altLang="en-US" b="0" i="1" smtClean="0">
                          <a:latin typeface="Cambria Math" panose="02040503050406030204" pitchFamily="18" charset="0"/>
                        </a:rPr>
                        <m:t>𝜃</m:t>
                      </m:r>
                    </m:oMath>
                  </m:oMathPara>
                </a14:m>
                <a:endParaRPr lang="zh-CN" altLang="en-US" dirty="0"/>
              </a:p>
            </p:txBody>
          </p:sp>
        </mc:Choice>
        <mc:Fallback xmlns="">
          <p:sp>
            <p:nvSpPr>
              <p:cNvPr id="144" name="矩形 143"/>
              <p:cNvSpPr>
                <a:spLocks noRot="1" noChangeAspect="1" noMove="1" noResize="1" noEditPoints="1" noAdjustHandles="1" noChangeArrowheads="1" noChangeShapeType="1" noTextEdit="1"/>
              </p:cNvSpPr>
              <p:nvPr/>
            </p:nvSpPr>
            <p:spPr>
              <a:xfrm>
                <a:off x="10906864" y="5030947"/>
                <a:ext cx="383758" cy="369332"/>
              </a:xfrm>
              <a:prstGeom prst="rect">
                <a:avLst/>
              </a:prstGeom>
              <a:blipFill>
                <a:blip r:embed="rId2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659093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590530" y="277812"/>
            <a:ext cx="8652597" cy="5278811"/>
          </a:xfrm>
          <a:prstGeom prst="rect">
            <a:avLst/>
          </a:prstGeom>
        </p:spPr>
      </p:pic>
      <p:sp>
        <p:nvSpPr>
          <p:cNvPr id="5" name="文本框 4"/>
          <p:cNvSpPr txBox="1"/>
          <p:nvPr/>
        </p:nvSpPr>
        <p:spPr>
          <a:xfrm>
            <a:off x="1252464" y="6091688"/>
            <a:ext cx="9328727" cy="646331"/>
          </a:xfrm>
          <a:prstGeom prst="rect">
            <a:avLst/>
          </a:prstGeom>
          <a:noFill/>
        </p:spPr>
        <p:txBody>
          <a:bodyPr wrap="square" rtlCol="0">
            <a:spAutoFit/>
          </a:bodyPr>
          <a:lstStyle/>
          <a:p>
            <a:r>
              <a:rPr lang="en-US" altLang="zh-CN" dirty="0"/>
              <a:t>Li, </a:t>
            </a:r>
            <a:r>
              <a:rPr lang="en-US" altLang="zh-CN" dirty="0" err="1"/>
              <a:t>Ruiyun</a:t>
            </a:r>
            <a:r>
              <a:rPr lang="en-US" altLang="zh-CN" dirty="0"/>
              <a:t>, et al. "Substantial undocumented infection facilitates the rapid dissemination of novel coronavirus (SARS-CoV-2)." </a:t>
            </a:r>
            <a:r>
              <a:rPr lang="en-US" altLang="zh-CN" i="1" dirty="0"/>
              <a:t>Science</a:t>
            </a:r>
            <a:r>
              <a:rPr lang="en-US" altLang="zh-CN" dirty="0"/>
              <a:t> 368.6490 (2020): 489-493.</a:t>
            </a:r>
            <a:endParaRPr lang="zh-CN" altLang="en-US" dirty="0"/>
          </a:p>
        </p:txBody>
      </p:sp>
      <p:sp>
        <p:nvSpPr>
          <p:cNvPr id="6" name="矩形 5"/>
          <p:cNvSpPr/>
          <p:nvPr/>
        </p:nvSpPr>
        <p:spPr>
          <a:xfrm>
            <a:off x="5745018" y="277812"/>
            <a:ext cx="3860800" cy="1015279"/>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a:p>
        </p:txBody>
      </p:sp>
      <p:sp>
        <p:nvSpPr>
          <p:cNvPr id="7" name="矩形 6"/>
          <p:cNvSpPr/>
          <p:nvPr/>
        </p:nvSpPr>
        <p:spPr>
          <a:xfrm>
            <a:off x="6082145" y="1478900"/>
            <a:ext cx="3860800" cy="1015279"/>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a:p>
        </p:txBody>
      </p:sp>
      <p:sp>
        <p:nvSpPr>
          <p:cNvPr id="8" name="矩形 7"/>
          <p:cNvSpPr/>
          <p:nvPr/>
        </p:nvSpPr>
        <p:spPr>
          <a:xfrm>
            <a:off x="5634181" y="3695267"/>
            <a:ext cx="3860800" cy="1015279"/>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a:p>
        </p:txBody>
      </p:sp>
      <p:sp>
        <p:nvSpPr>
          <p:cNvPr id="9" name="矩形 8"/>
          <p:cNvSpPr/>
          <p:nvPr/>
        </p:nvSpPr>
        <p:spPr>
          <a:xfrm>
            <a:off x="3514436" y="4808876"/>
            <a:ext cx="3366655" cy="853015"/>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47959270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359</Words>
  <Application>Microsoft Office PowerPoint</Application>
  <PresentationFormat>宽屏</PresentationFormat>
  <Paragraphs>84</Paragraphs>
  <Slides>11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-apple-system</vt:lpstr>
      <vt:lpstr>等线</vt:lpstr>
      <vt:lpstr>等线 Light</vt:lpstr>
      <vt:lpstr>宋体</vt:lpstr>
      <vt:lpstr>Arial</vt:lpstr>
      <vt:lpstr>Cambria Math</vt:lpstr>
      <vt:lpstr>Times New Roman</vt:lpstr>
      <vt:lpstr>Office 主题​​</vt:lpstr>
      <vt:lpstr>XianFeng Project</vt:lpstr>
      <vt:lpstr>Research Background</vt:lpstr>
      <vt:lpstr>SIR Model</vt:lpstr>
      <vt:lpstr>SEIR Model</vt:lpstr>
      <vt:lpstr>Parameter Fitting</vt:lpstr>
      <vt:lpstr>PowerPoint 演示文稿</vt:lpstr>
      <vt:lpstr>Application 1: </vt:lpstr>
      <vt:lpstr>Modified SEIR Model with Quarantine and Population Flow</vt:lpstr>
      <vt:lpstr>PowerPoint 演示文稿</vt:lpstr>
      <vt:lpstr>Application 2: </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XianFeng Project</dc:title>
  <dc:creator>MACHENIKE</dc:creator>
  <cp:lastModifiedBy>MACHENIKE</cp:lastModifiedBy>
  <cp:revision>23</cp:revision>
  <dcterms:created xsi:type="dcterms:W3CDTF">2020-08-23T12:43:07Z</dcterms:created>
  <dcterms:modified xsi:type="dcterms:W3CDTF">2020-08-27T03:23:16Z</dcterms:modified>
</cp:coreProperties>
</file>