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75" r:id="rId3"/>
    <p:sldId id="264" r:id="rId4"/>
    <p:sldId id="384" r:id="rId5"/>
    <p:sldId id="265" r:id="rId6"/>
    <p:sldId id="288" r:id="rId7"/>
    <p:sldId id="260" r:id="rId8"/>
    <p:sldId id="362" r:id="rId9"/>
    <p:sldId id="284" r:id="rId10"/>
    <p:sldId id="380" r:id="rId11"/>
    <p:sldId id="280" r:id="rId12"/>
    <p:sldId id="290" r:id="rId13"/>
    <p:sldId id="268" r:id="rId14"/>
    <p:sldId id="282" r:id="rId15"/>
    <p:sldId id="370" r:id="rId16"/>
    <p:sldId id="383" r:id="rId17"/>
    <p:sldId id="386" r:id="rId18"/>
    <p:sldId id="378" r:id="rId19"/>
    <p:sldId id="387" r:id="rId20"/>
    <p:sldId id="381" r:id="rId21"/>
    <p:sldId id="382" r:id="rId22"/>
    <p:sldId id="38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643271"/>
    <a:srgbClr val="64326F"/>
    <a:srgbClr val="353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F0F1A1-C0FF-7640-BCC5-1EC5704222D2}" v="34" dt="2024-09-25T00:21:47.4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9" autoAdjust="0"/>
    <p:restoredTop sz="85776"/>
  </p:normalViewPr>
  <p:slideViewPr>
    <p:cSldViewPr snapToGrid="0">
      <p:cViewPr>
        <p:scale>
          <a:sx n="58" d="100"/>
          <a:sy n="58" d="100"/>
        </p:scale>
        <p:origin x="236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89B13-0A06-4186-B572-2A7744E8B258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22142-0C59-4E07-AA1C-EAE50334D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711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CA033-589D-EDED-EB4F-F962BF03E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26F425-1F14-79DA-3B7C-3BE3839A4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9F559-30DC-18E5-4993-13EBF1760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C5FBA-3D12-D191-2D1E-2D321507B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142-0C59-4E07-AA1C-EAE50334DA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11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142-0C59-4E07-AA1C-EAE50334DAC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480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142-0C59-4E07-AA1C-EAE50334DAC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142-0C59-4E07-AA1C-EAE50334DAC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472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Zigzag</a:t>
            </a:r>
            <a:r>
              <a:rPr kumimoji="1" lang="zh-CN" altLang="en-US" dirty="0"/>
              <a:t>怎么用的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142-0C59-4E07-AA1C-EAE50334DA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432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36CD-C501-4B23-9CF9-F4BB945E6A6D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fld id="{A08EFF4B-039B-4151-AA5B-E6F290D5413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249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AE1C-811C-4844-82C8-49B896C6EC62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729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EC45-9E42-4C98-B131-D24E0487423E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85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FD32-8628-4CB9-AEF1-5FC7728B9DD7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526947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fld id="{A08EFF4B-039B-4151-AA5B-E6F290D5413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69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B3054-BB58-47D7-82B5-8BA008882AB1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509385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fld id="{A08EFF4B-039B-4151-AA5B-E6F290D5413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185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CAD1-95AA-4F31-8BD5-A5E6D0E6E1FE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20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E8C1A-EB66-4617-B4E3-A9E4114CACEB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6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D544-E52F-431D-B16D-AED389F17283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03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A8F5-C368-4783-ADB1-7EEFA195B6C9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20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06DC-DB85-4B0B-9FC3-41EADACC122A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95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3021-6FC4-40E0-8B0B-008C49F95985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72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7F42E-2E95-45E7-83D5-0DBFAD2DCD03}" type="datetime1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EFF4B-039B-4151-AA5B-E6F290D541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9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0" y="333822"/>
            <a:ext cx="3169926" cy="411481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ctrTitle"/>
          </p:nvPr>
        </p:nvSpPr>
        <p:spPr>
          <a:xfrm>
            <a:off x="321714" y="971021"/>
            <a:ext cx="11548569" cy="245797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How Collaboration Patterns Evolve </a:t>
            </a:r>
            <a:br>
              <a:rPr lang="en-US" altLang="zh-CN" sz="4000" dirty="0">
                <a:solidFill>
                  <a:schemeClr val="bg1"/>
                </a:solidFill>
              </a:rPr>
            </a:br>
            <a:r>
              <a:rPr lang="en-US" altLang="zh-CN" sz="4000" dirty="0">
                <a:solidFill>
                  <a:schemeClr val="bg1"/>
                </a:solidFill>
              </a:rPr>
              <a:t>In Crisis Response?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AE703E29-B9A7-E3AE-1962-ACDD9C605585}"/>
              </a:ext>
            </a:extLst>
          </p:cNvPr>
          <p:cNvSpPr txBox="1">
            <a:spLocks/>
          </p:cNvSpPr>
          <p:nvPr/>
        </p:nvSpPr>
        <p:spPr>
          <a:xfrm>
            <a:off x="415560" y="4581403"/>
            <a:ext cx="11360879" cy="2276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Anping Zhang</a:t>
            </a:r>
          </a:p>
          <a:p>
            <a:r>
              <a:rPr lang="en-US" altLang="zh-CN" dirty="0"/>
              <a:t>zap21@mails.tsinghua.edu.cn</a:t>
            </a:r>
          </a:p>
          <a:p>
            <a:r>
              <a:rPr lang="en-US" altLang="zh-CN" b="1" dirty="0"/>
              <a:t>Advisor: Prof. Yang Li</a:t>
            </a:r>
          </a:p>
          <a:p>
            <a:r>
              <a:rPr lang="en-US" altLang="zh-CN" dirty="0"/>
              <a:t>Shenzhen Key Laboratory of Ubiquitous Data Enabling, Tsinghua University</a:t>
            </a:r>
          </a:p>
          <a:p>
            <a:r>
              <a:rPr lang="en-US" altLang="zh-CN" dirty="0"/>
              <a:t>Sep.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2556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0FF33E-23DF-F428-D691-61B449A5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Feature Vectorization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ED5BFF-B29D-71A3-4132-2D914234F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226A9674-DF88-DB44-0DEE-BED0858242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399168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28DC6116-1249-2CBF-7091-CFB887F8B4A0}"/>
              </a:ext>
            </a:extLst>
          </p:cNvPr>
          <p:cNvSpPr txBox="1"/>
          <p:nvPr/>
        </p:nvSpPr>
        <p:spPr>
          <a:xfrm>
            <a:off x="254010" y="232881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Persistence Diagram</a:t>
            </a:r>
            <a:endParaRPr kumimoji="1" lang="zh-CN" altLang="en-US" dirty="0"/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0FA2A1CD-EB5D-D39D-06E7-EF55631BC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" y="2698143"/>
            <a:ext cx="2814664" cy="26816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E7660D0-8200-48C2-65F1-C242FD355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32960" y="2665212"/>
            <a:ext cx="2330575" cy="4708712"/>
          </a:xfrm>
          <a:prstGeom prst="rect">
            <a:avLst/>
          </a:prstGeom>
        </p:spPr>
      </p:pic>
      <p:sp>
        <p:nvSpPr>
          <p:cNvPr id="21" name="TextBox 14">
            <a:extLst>
              <a:ext uri="{FF2B5EF4-FFF2-40B4-BE49-F238E27FC236}">
                <a16:creationId xmlns:a16="http://schemas.microsoft.com/office/drawing/2014/main" id="{3065D3CC-5773-CF5A-7D49-AF65FFDA4093}"/>
              </a:ext>
            </a:extLst>
          </p:cNvPr>
          <p:cNvSpPr txBox="1"/>
          <p:nvPr/>
        </p:nvSpPr>
        <p:spPr>
          <a:xfrm>
            <a:off x="195046" y="6558062"/>
            <a:ext cx="12508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Ali, </a:t>
            </a:r>
            <a:r>
              <a:rPr lang="en-US" altLang="zh-CN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Dashti</a:t>
            </a:r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et al. "A survey of vectorization methods in topological data analysis." </a:t>
            </a:r>
            <a:r>
              <a:rPr lang="en-US" altLang="zh-CN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IEEE Transactions on Pattern Analysis and Machine Intelligence</a:t>
            </a:r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(2023).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4F45030-2747-C4CA-35D6-2EAC997D7698}"/>
              </a:ext>
            </a:extLst>
          </p:cNvPr>
          <p:cNvSpPr txBox="1"/>
          <p:nvPr/>
        </p:nvSpPr>
        <p:spPr>
          <a:xfrm>
            <a:off x="4201887" y="3854280"/>
            <a:ext cx="23775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Persistence Statistics</a:t>
            </a:r>
            <a:endParaRPr kumimoji="1" lang="zh-CN" altLang="en-US" dirty="0"/>
          </a:p>
        </p:txBody>
      </p:sp>
      <p:pic>
        <p:nvPicPr>
          <p:cNvPr id="23" name="Content Placeholder 5">
            <a:extLst>
              <a:ext uri="{FF2B5EF4-FFF2-40B4-BE49-F238E27FC236}">
                <a16:creationId xmlns:a16="http://schemas.microsoft.com/office/drawing/2014/main" id="{91F2E4A2-12B8-760B-C4CC-AD6029939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47908" y="3578562"/>
            <a:ext cx="3331118" cy="2681606"/>
          </a:xfr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DF4501AD-59DE-98A2-B6E3-E8895B20E060}"/>
              </a:ext>
            </a:extLst>
          </p:cNvPr>
          <p:cNvSpPr txBox="1"/>
          <p:nvPr/>
        </p:nvSpPr>
        <p:spPr>
          <a:xfrm>
            <a:off x="4835246" y="1527639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Betti</a:t>
            </a:r>
            <a:r>
              <a:rPr kumimoji="1" lang="en-US" altLang="zh-CN" dirty="0"/>
              <a:t> Curve</a:t>
            </a:r>
            <a:endParaRPr kumimoji="1"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A8CD26E9-B401-E0DC-32C6-039A71AFE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389" y="1875689"/>
            <a:ext cx="4229100" cy="17399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EB0F60-72ED-B5BC-3948-C84617DBC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752" y="1570333"/>
            <a:ext cx="3737431" cy="17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61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5FF6-BC41-1EB2-1298-B2EF62E97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Zigzag Persistence-based Framework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2BA53-7D3F-6401-FE26-31256D6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aphicFrame>
        <p:nvGraphicFramePr>
          <p:cNvPr id="373" name="Content Placeholder 3">
            <a:extLst>
              <a:ext uri="{FF2B5EF4-FFF2-40B4-BE49-F238E27FC236}">
                <a16:creationId xmlns:a16="http://schemas.microsoft.com/office/drawing/2014/main" id="{87BA2579-49F9-9EA6-80B4-7032A11229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336141"/>
              </p:ext>
            </p:extLst>
          </p:nvPr>
        </p:nvGraphicFramePr>
        <p:xfrm>
          <a:off x="0" y="635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9FF987B9-0550-E999-DB39-FB828A4C9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0690"/>
            <a:ext cx="11971991" cy="42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3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7FD86-50F6-B2FC-11E2-51665782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277B8-1540-EEE3-1E5E-7BD650BF0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1360150" cy="1500187"/>
          </a:xfrm>
        </p:spPr>
        <p:txBody>
          <a:bodyPr>
            <a:normAutofit/>
          </a:bodyPr>
          <a:lstStyle/>
          <a:p>
            <a:r>
              <a:rPr lang="en-US" altLang="zh-CN" dirty="0"/>
              <a:t>Temporal evolution of volunteer collaboration patterns to the COVID-19 pandemic.</a:t>
            </a:r>
            <a:br>
              <a:rPr lang="en-US" altLang="zh-CN" dirty="0"/>
            </a:br>
            <a:r>
              <a:rPr lang="en-US" altLang="zh-CN" dirty="0"/>
              <a:t>Regional Differences on Volunteer Collaboration Patterns.</a:t>
            </a:r>
          </a:p>
          <a:p>
            <a:r>
              <a:rPr lang="en-US" altLang="zh-CN" dirty="0"/>
              <a:t>Topological patterns can reflect external perturbations.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EC843-0FF0-149B-E0C9-E4EC2805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12</a:t>
            </a:fld>
            <a:endParaRPr lang="zh-CN" alt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9C75E816-359C-EDC3-E2B5-608830A3E7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875220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551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44A95A4-B5ED-C1EF-24EB-28DCA1841A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7" r="58732"/>
          <a:stretch/>
        </p:blipFill>
        <p:spPr>
          <a:xfrm>
            <a:off x="1022123" y="1165282"/>
            <a:ext cx="4346867" cy="4775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C88318-B516-AC47-DDD1-21518B87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Pandemic Effects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9C5F6-F9DC-8405-3268-F542047D2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graphicFrame>
        <p:nvGraphicFramePr>
          <p:cNvPr id="19" name="Content Placeholder 3">
            <a:extLst>
              <a:ext uri="{FF2B5EF4-FFF2-40B4-BE49-F238E27FC236}">
                <a16:creationId xmlns:a16="http://schemas.microsoft.com/office/drawing/2014/main" id="{B90BA229-5D2F-718A-32A5-ED8A99D818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001643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E2BD51FB-2246-F638-6989-6A0A1D40A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49" y="653802"/>
            <a:ext cx="4508798" cy="258610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5E3B54-A335-00A5-9C65-CE6231047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14" y="3174687"/>
            <a:ext cx="5071500" cy="2908858"/>
          </a:xfrm>
          <a:prstGeom prst="rect">
            <a:avLst/>
          </a:prstGeom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022CD3C4-0209-4935-A692-24D3DD45F346}"/>
              </a:ext>
            </a:extLst>
          </p:cNvPr>
          <p:cNvSpPr/>
          <p:nvPr/>
        </p:nvSpPr>
        <p:spPr>
          <a:xfrm>
            <a:off x="2656709" y="1563605"/>
            <a:ext cx="575733" cy="3725572"/>
          </a:xfrm>
          <a:prstGeom prst="roundRect">
            <a:avLst/>
          </a:prstGeom>
          <a:noFill/>
          <a:ln w="63500">
            <a:solidFill>
              <a:schemeClr val="accent1">
                <a:alpha val="5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1813D466-3A50-47C9-B708-DF92B285D29D}"/>
              </a:ext>
            </a:extLst>
          </p:cNvPr>
          <p:cNvSpPr/>
          <p:nvPr/>
        </p:nvSpPr>
        <p:spPr>
          <a:xfrm>
            <a:off x="4033512" y="1644133"/>
            <a:ext cx="575733" cy="3645044"/>
          </a:xfrm>
          <a:prstGeom prst="roundRect">
            <a:avLst/>
          </a:prstGeom>
          <a:noFill/>
          <a:ln w="63500">
            <a:solidFill>
              <a:schemeClr val="accent1">
                <a:alpha val="5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7" name="肘形连接符 26">
            <a:extLst>
              <a:ext uri="{FF2B5EF4-FFF2-40B4-BE49-F238E27FC236}">
                <a16:creationId xmlns:a16="http://schemas.microsoft.com/office/drawing/2014/main" id="{F9BF5511-5B9A-A5C2-A967-EC81B6BA54C2}"/>
              </a:ext>
            </a:extLst>
          </p:cNvPr>
          <p:cNvCxnSpPr>
            <a:cxnSpLocks/>
            <a:stCxn id="24" idx="0"/>
            <a:endCxn id="21" idx="1"/>
          </p:cNvCxnSpPr>
          <p:nvPr/>
        </p:nvCxnSpPr>
        <p:spPr>
          <a:xfrm rot="16200000" flipH="1">
            <a:off x="4629036" y="-120855"/>
            <a:ext cx="383252" cy="3752173"/>
          </a:xfrm>
          <a:prstGeom prst="bentConnector4">
            <a:avLst>
              <a:gd name="adj1" fmla="val -64325"/>
              <a:gd name="adj2" fmla="val 53836"/>
            </a:avLst>
          </a:prstGeom>
          <a:ln w="508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829002AB-9349-D53C-22C3-C969FA9877FF}"/>
              </a:ext>
            </a:extLst>
          </p:cNvPr>
          <p:cNvCxnSpPr/>
          <p:nvPr/>
        </p:nvCxnSpPr>
        <p:spPr>
          <a:xfrm>
            <a:off x="4632277" y="4991029"/>
            <a:ext cx="2077805" cy="0"/>
          </a:xfrm>
          <a:prstGeom prst="straightConnector1">
            <a:avLst/>
          </a:prstGeom>
          <a:ln w="635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D9DE9C1B-6D1D-AE90-ECF7-B175D4602FE7}"/>
              </a:ext>
            </a:extLst>
          </p:cNvPr>
          <p:cNvSpPr txBox="1"/>
          <p:nvPr/>
        </p:nvSpPr>
        <p:spPr>
          <a:xfrm>
            <a:off x="10537317" y="3384997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Nationwide </a:t>
            </a:r>
          </a:p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Reopening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75557E7-09DE-E010-90AA-3312A5762A8B}"/>
              </a:ext>
            </a:extLst>
          </p:cNvPr>
          <p:cNvSpPr txBox="1"/>
          <p:nvPr/>
        </p:nvSpPr>
        <p:spPr>
          <a:xfrm>
            <a:off x="10091385" y="917273"/>
            <a:ext cx="2061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Pandemic Waves</a:t>
            </a:r>
          </a:p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 In Shenzhen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EC8DDBF-2F40-3A77-3BE2-F1CE3073A07D}"/>
              </a:ext>
            </a:extLst>
          </p:cNvPr>
          <p:cNvSpPr txBox="1"/>
          <p:nvPr/>
        </p:nvSpPr>
        <p:spPr>
          <a:xfrm>
            <a:off x="7721113" y="593239"/>
            <a:ext cx="22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2021 Apr – 2021 Jul</a:t>
            </a:r>
            <a:endParaRPr kumimoji="1"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31235FB-A613-29C6-49A8-DB2070F9B958}"/>
              </a:ext>
            </a:extLst>
          </p:cNvPr>
          <p:cNvSpPr txBox="1"/>
          <p:nvPr/>
        </p:nvSpPr>
        <p:spPr>
          <a:xfrm>
            <a:off x="7906077" y="3144703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2022 Oct – 2023 Jan</a:t>
            </a:r>
            <a:endParaRPr kumimoji="1"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A3FC7B9-B829-E002-F8BA-E522629FBC4E}"/>
              </a:ext>
            </a:extLst>
          </p:cNvPr>
          <p:cNvSpPr txBox="1"/>
          <p:nvPr/>
        </p:nvSpPr>
        <p:spPr>
          <a:xfrm>
            <a:off x="439049" y="5940727"/>
            <a:ext cx="12810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/>
              <a:t>During the pandemic, high-dimensional collaborations emerged more frequently between volunteer groups. </a:t>
            </a:r>
          </a:p>
          <a:p>
            <a:r>
              <a:rPr kumimoji="1" lang="en-US" altLang="zh-CN" sz="1800" dirty="0"/>
              <a:t>However, after the pandemic, groups tended to prefer completing tasks individually.</a:t>
            </a:r>
          </a:p>
        </p:txBody>
      </p:sp>
    </p:spTree>
    <p:extLst>
      <p:ext uri="{BB962C8B-B14F-4D97-AF65-F5344CB8AC3E}">
        <p14:creationId xmlns:p14="http://schemas.microsoft.com/office/powerpoint/2010/main" val="3994760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88318-B516-AC47-DDD1-21518B87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Regional Difference Influence: Point-of-interest Correlation</a:t>
            </a:r>
            <a:endParaRPr lang="zh-CN" alt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9C5F6-F9DC-8405-3268-F542047D2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87FCB-A1F0-2987-EFD8-F27DDA315749}"/>
              </a:ext>
            </a:extLst>
          </p:cNvPr>
          <p:cNvSpPr txBox="1"/>
          <p:nvPr/>
        </p:nvSpPr>
        <p:spPr>
          <a:xfrm>
            <a:off x="29901" y="6522218"/>
            <a:ext cx="9418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POI Data crawling from GAODE: https://lbs.amap.com/api/webservice/guide/api/search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9D6ACA2-C8FA-C6C5-D1B7-95831AB17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79091"/>
              </p:ext>
            </p:extLst>
          </p:nvPr>
        </p:nvGraphicFramePr>
        <p:xfrm>
          <a:off x="2263365" y="1781945"/>
          <a:ext cx="8455435" cy="3865761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681453">
                  <a:extLst>
                    <a:ext uri="{9D8B030D-6E8A-4147-A177-3AD203B41FA5}">
                      <a16:colId xmlns:a16="http://schemas.microsoft.com/office/drawing/2014/main" val="4054194170"/>
                    </a:ext>
                  </a:extLst>
                </a:gridCol>
                <a:gridCol w="1760052">
                  <a:extLst>
                    <a:ext uri="{9D8B030D-6E8A-4147-A177-3AD203B41FA5}">
                      <a16:colId xmlns:a16="http://schemas.microsoft.com/office/drawing/2014/main" val="4152854254"/>
                    </a:ext>
                  </a:extLst>
                </a:gridCol>
                <a:gridCol w="1979020">
                  <a:extLst>
                    <a:ext uri="{9D8B030D-6E8A-4147-A177-3AD203B41FA5}">
                      <a16:colId xmlns:a16="http://schemas.microsoft.com/office/drawing/2014/main" val="818768339"/>
                    </a:ext>
                  </a:extLst>
                </a:gridCol>
                <a:gridCol w="2034910">
                  <a:extLst>
                    <a:ext uri="{9D8B030D-6E8A-4147-A177-3AD203B41FA5}">
                      <a16:colId xmlns:a16="http://schemas.microsoft.com/office/drawing/2014/main" val="3240189777"/>
                    </a:ext>
                  </a:extLst>
                </a:gridCol>
              </a:tblGrid>
              <a:tr h="418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/>
                        <a:t>POI Type</a:t>
                      </a:r>
                      <a:endParaRPr lang="zh-CN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 err="1"/>
                        <a:t>Yuanling</a:t>
                      </a:r>
                      <a:r>
                        <a:rPr lang="en-US" altLang="zh-CN" sz="1400" b="0" dirty="0"/>
                        <a:t>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 err="1"/>
                        <a:t>Pinghu</a:t>
                      </a:r>
                      <a:r>
                        <a:rPr lang="en-US" altLang="zh-CN" sz="1400" b="0" dirty="0"/>
                        <a:t>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/>
                        <a:t>…</a:t>
                      </a:r>
                      <a:endParaRPr lang="zh-CN" alt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567701"/>
                  </a:ext>
                </a:extLst>
              </a:tr>
              <a:tr h="5898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Science/Culture &amp; Education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256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662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196360"/>
                  </a:ext>
                </a:extLst>
              </a:tr>
              <a:tr h="3823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Transportation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267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900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128017"/>
                  </a:ext>
                </a:extLst>
              </a:tr>
              <a:tr h="6691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Governmental Organization &amp; Social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103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462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143585"/>
                  </a:ext>
                </a:extLst>
              </a:tr>
              <a:tr h="3823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Medical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876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919768"/>
                  </a:ext>
                </a:extLst>
              </a:tr>
              <a:tr h="382369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dirty="0"/>
                        <a:t>Residential Area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187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26795"/>
                  </a:ext>
                </a:extLst>
              </a:tr>
              <a:tr h="4514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Accommodation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550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401136"/>
                  </a:ext>
                </a:extLst>
              </a:tr>
              <a:tr h="5898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Industrial Park </a:t>
                      </a:r>
                      <a:r>
                        <a:rPr lang="en-US" altLang="zh-CN" sz="1400" dirty="0"/>
                        <a:t>&amp; Business Office Building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339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dirty="0">
                          <a:solidFill>
                            <a:schemeClr val="tx1"/>
                          </a:solidFill>
                        </a:rPr>
                        <a:t>...</a:t>
                      </a:r>
                      <a:endParaRPr lang="zh-CN" altLang="en-US" sz="14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24831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1F6DF20B-1047-0D12-C554-252726BD7E60}"/>
              </a:ext>
            </a:extLst>
          </p:cNvPr>
          <p:cNvSpPr txBox="1"/>
          <p:nvPr/>
        </p:nvSpPr>
        <p:spPr>
          <a:xfrm>
            <a:off x="4444547" y="1412613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Point-of-interest of 72 Streets</a:t>
            </a:r>
            <a:endParaRPr lang="zh-CN" altLang="en-US" b="1" dirty="0"/>
          </a:p>
        </p:txBody>
      </p:sp>
      <p:graphicFrame>
        <p:nvGraphicFramePr>
          <p:cNvPr id="26" name="Content Placeholder 3">
            <a:extLst>
              <a:ext uri="{FF2B5EF4-FFF2-40B4-BE49-F238E27FC236}">
                <a16:creationId xmlns:a16="http://schemas.microsoft.com/office/drawing/2014/main" id="{B5389F5C-3A74-6A0D-8BA4-DD1246689D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001643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171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37B6E-ED6B-7FF8-A5FE-75DE01E5F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Point-of-interest Effects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7F6D0-42CE-8629-E4FC-45FC860C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451B07-9479-8C0F-E773-A6CFDFCF8F0E}"/>
                  </a:ext>
                </a:extLst>
              </p:cNvPr>
              <p:cNvSpPr txBox="1"/>
              <p:nvPr/>
            </p:nvSpPr>
            <p:spPr>
              <a:xfrm>
                <a:off x="8884170" y="2128792"/>
                <a:ext cx="26293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    =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  ∗ </m:t>
                      </m:r>
                      <m:r>
                        <a:rPr lang="zh-CN" altLang="en-US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451B07-9479-8C0F-E773-A6CFDFCF8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4170" y="2128792"/>
                <a:ext cx="2629310" cy="492443"/>
              </a:xfrm>
              <a:prstGeom prst="rect">
                <a:avLst/>
              </a:prstGeom>
              <a:blipFill>
                <a:blip r:embed="rId2"/>
                <a:stretch>
                  <a:fillRect l="-2404" t="-5000" r="-3846" b="-3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C5C825-5CFD-4686-B156-3B83F716E586}"/>
                  </a:ext>
                </a:extLst>
              </p:cNvPr>
              <p:cNvSpPr txBox="1"/>
              <p:nvPr/>
            </p:nvSpPr>
            <p:spPr>
              <a:xfrm>
                <a:off x="8683885" y="2651995"/>
                <a:ext cx="61356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72∗38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C5C825-5CFD-4686-B156-3B83F716E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885" y="2651995"/>
                <a:ext cx="613566" cy="215444"/>
              </a:xfrm>
              <a:prstGeom prst="rect">
                <a:avLst/>
              </a:prstGeom>
              <a:blipFill>
                <a:blip r:embed="rId3"/>
                <a:stretch>
                  <a:fillRect l="-6250" r="-6250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87DAFE-0B3D-7559-8F14-BA2FDD890372}"/>
                  </a:ext>
                </a:extLst>
              </p:cNvPr>
              <p:cNvSpPr txBox="1"/>
              <p:nvPr/>
            </p:nvSpPr>
            <p:spPr>
              <a:xfrm>
                <a:off x="9941735" y="2651995"/>
                <a:ext cx="61356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72∗7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87DAFE-0B3D-7559-8F14-BA2FDD890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735" y="2651995"/>
                <a:ext cx="613566" cy="215444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4F9B18-B7BF-004D-0E47-737B9B4930B8}"/>
                  </a:ext>
                </a:extLst>
              </p:cNvPr>
              <p:cNvSpPr txBox="1"/>
              <p:nvPr/>
            </p:nvSpPr>
            <p:spPr>
              <a:xfrm>
                <a:off x="10959226" y="2651995"/>
                <a:ext cx="55425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 ∗38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4F9B18-B7BF-004D-0E47-737B9B493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26" y="2651995"/>
                <a:ext cx="554254" cy="215444"/>
              </a:xfrm>
              <a:prstGeom prst="rect">
                <a:avLst/>
              </a:prstGeom>
              <a:blipFill>
                <a:blip r:embed="rId5"/>
                <a:stretch>
                  <a:fillRect l="-6818" r="-6818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255B45C-9802-FBE5-9D43-50C1DD078134}"/>
              </a:ext>
            </a:extLst>
          </p:cNvPr>
          <p:cNvSpPr txBox="1"/>
          <p:nvPr/>
        </p:nvSpPr>
        <p:spPr>
          <a:xfrm>
            <a:off x="8224371" y="1646306"/>
            <a:ext cx="153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Persistence</a:t>
            </a:r>
          </a:p>
          <a:p>
            <a:pPr algn="ctr"/>
            <a:r>
              <a:rPr lang="en-US" altLang="zh-CN" sz="1400" dirty="0"/>
              <a:t> Feature</a:t>
            </a:r>
            <a:endParaRPr lang="zh-CN" alt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555A9F-6BA3-352E-EE08-1F0CACA44E95}"/>
              </a:ext>
            </a:extLst>
          </p:cNvPr>
          <p:cNvSpPr txBox="1"/>
          <p:nvPr/>
        </p:nvSpPr>
        <p:spPr>
          <a:xfrm>
            <a:off x="9595289" y="1762704"/>
            <a:ext cx="153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POI </a:t>
            </a:r>
          </a:p>
          <a:p>
            <a:pPr algn="ctr"/>
            <a:r>
              <a:rPr lang="en-US" altLang="zh-CN" sz="1400" dirty="0"/>
              <a:t>Matrix</a:t>
            </a:r>
            <a:endParaRPr lang="zh-CN" alt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9AAB8B-8ADF-6EC3-1E32-4D4F1FAC5C37}"/>
              </a:ext>
            </a:extLst>
          </p:cNvPr>
          <p:cNvSpPr txBox="1"/>
          <p:nvPr/>
        </p:nvSpPr>
        <p:spPr>
          <a:xfrm>
            <a:off x="195046" y="6558062"/>
            <a:ext cx="12508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Ali, </a:t>
            </a:r>
            <a:r>
              <a:rPr lang="en-US" altLang="zh-CN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Dashti</a:t>
            </a:r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et al. "A survey of vectorization methods in topological data analysis." </a:t>
            </a:r>
            <a:r>
              <a:rPr lang="en-US" altLang="zh-CN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IEEE Transactions on Pattern Analysis and Machine Intelligence</a:t>
            </a:r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(2023).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6B817C36-7BDC-03EE-01AF-56DB32A930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001643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57DBD058-6CA5-07CB-2E3E-6EBF091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7" y="1431143"/>
            <a:ext cx="8056840" cy="5061732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32D1992D-40E9-31C0-35F1-7F276737E830}"/>
              </a:ext>
            </a:extLst>
          </p:cNvPr>
          <p:cNvSpPr/>
          <p:nvPr/>
        </p:nvSpPr>
        <p:spPr>
          <a:xfrm>
            <a:off x="5856164" y="4049901"/>
            <a:ext cx="1192952" cy="75216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F5920FA-3BA6-2B8F-B503-AF37501DC0A2}"/>
              </a:ext>
            </a:extLst>
          </p:cNvPr>
          <p:cNvSpPr/>
          <p:nvPr/>
        </p:nvSpPr>
        <p:spPr>
          <a:xfrm>
            <a:off x="4916308" y="5216004"/>
            <a:ext cx="1879711" cy="75216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32D1992D-40E9-31C0-35F1-7F276737E830}"/>
              </a:ext>
            </a:extLst>
          </p:cNvPr>
          <p:cNvSpPr/>
          <p:nvPr/>
        </p:nvSpPr>
        <p:spPr>
          <a:xfrm>
            <a:off x="6009112" y="1793359"/>
            <a:ext cx="1005503" cy="52168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AC649DF-1C57-6F53-3AE0-C7E35CBFFDFD}"/>
              </a:ext>
            </a:extLst>
          </p:cNvPr>
          <p:cNvSpPr txBox="1"/>
          <p:nvPr/>
        </p:nvSpPr>
        <p:spPr>
          <a:xfrm>
            <a:off x="8082493" y="3681371"/>
            <a:ext cx="35051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/>
              <a:t>Residential areas and areas with more educational institutions exhibited tighter collaboration patterns, while industrial regions showed fewer high-dimensional collaborations.</a:t>
            </a:r>
            <a:endParaRPr kumimoji="1"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17150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BD9A9-13FA-A196-3BD2-AAC734EE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Is the collaboration pattern critical for global/system effectiveness?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C01192-4175-C027-0FC7-FC24877D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5092A52-329C-80AD-E0BB-7088F7A342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196730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E22262D1-36CA-5A6C-56E8-89105B829CE0}"/>
              </a:ext>
            </a:extLst>
          </p:cNvPr>
          <p:cNvSpPr txBox="1"/>
          <p:nvPr/>
        </p:nvSpPr>
        <p:spPr>
          <a:xfrm>
            <a:off x="3653879" y="3460786"/>
            <a:ext cx="2206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Agents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(Organizer)</a:t>
            </a:r>
          </a:p>
          <a:p>
            <a:pPr algn="ctr"/>
            <a:r>
              <a:rPr kumimoji="1" lang="en-US" altLang="zh-CN" dirty="0"/>
              <a:t> organize tasks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62C7137-4CE0-239E-3112-0D41F40A0FC0}"/>
              </a:ext>
            </a:extLst>
          </p:cNvPr>
          <p:cNvSpPr txBox="1"/>
          <p:nvPr/>
        </p:nvSpPr>
        <p:spPr>
          <a:xfrm>
            <a:off x="838200" y="3322287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Generate Tasks </a:t>
            </a:r>
          </a:p>
          <a:p>
            <a:pPr algn="ctr"/>
            <a:r>
              <a:rPr kumimoji="1" lang="en-US" altLang="zh-CN" dirty="0"/>
              <a:t>and Agents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 </a:t>
            </a:r>
          </a:p>
          <a:p>
            <a:pPr algn="ctr"/>
            <a:r>
              <a:rPr kumimoji="1" lang="en-US" altLang="zh-CN" dirty="0"/>
              <a:t>a Shenzhen map</a:t>
            </a:r>
            <a:endParaRPr kumimoji="1" lang="zh-CN" altLang="en-US" dirty="0"/>
          </a:p>
        </p:txBody>
      </p:sp>
      <p:sp>
        <p:nvSpPr>
          <p:cNvPr id="8" name="右箭头 7">
            <a:extLst>
              <a:ext uri="{FF2B5EF4-FFF2-40B4-BE49-F238E27FC236}">
                <a16:creationId xmlns:a16="http://schemas.microsoft.com/office/drawing/2014/main" id="{A8C53A8A-3102-3D06-94F7-08F8887716F0}"/>
              </a:ext>
            </a:extLst>
          </p:cNvPr>
          <p:cNvSpPr/>
          <p:nvPr/>
        </p:nvSpPr>
        <p:spPr>
          <a:xfrm>
            <a:off x="2766933" y="3632601"/>
            <a:ext cx="886946" cy="39610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65DF211C-D3EB-6521-C6F0-3F53681489E8}"/>
              </a:ext>
            </a:extLst>
          </p:cNvPr>
          <p:cNvSpPr/>
          <p:nvPr/>
        </p:nvSpPr>
        <p:spPr>
          <a:xfrm>
            <a:off x="6208917" y="3585898"/>
            <a:ext cx="886946" cy="39610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93C6F60-1A9F-B034-B01B-D9ED12E213E5}"/>
              </a:ext>
            </a:extLst>
          </p:cNvPr>
          <p:cNvSpPr txBox="1"/>
          <p:nvPr/>
        </p:nvSpPr>
        <p:spPr>
          <a:xfrm>
            <a:off x="6972871" y="3438190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Agent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(User)</a:t>
            </a:r>
          </a:p>
          <a:p>
            <a:pPr algn="ctr"/>
            <a:r>
              <a:rPr kumimoji="1" lang="en-US" altLang="zh-CN" dirty="0"/>
              <a:t> participate in tasks</a:t>
            </a:r>
            <a:endParaRPr kumimoji="1" lang="zh-CN" altLang="en-US" dirty="0"/>
          </a:p>
        </p:txBody>
      </p:sp>
      <p:sp>
        <p:nvSpPr>
          <p:cNvPr id="11" name="右箭头 10">
            <a:extLst>
              <a:ext uri="{FF2B5EF4-FFF2-40B4-BE49-F238E27FC236}">
                <a16:creationId xmlns:a16="http://schemas.microsoft.com/office/drawing/2014/main" id="{B21E74E4-B722-1D89-9556-7FFA272BC357}"/>
              </a:ext>
            </a:extLst>
          </p:cNvPr>
          <p:cNvSpPr/>
          <p:nvPr/>
        </p:nvSpPr>
        <p:spPr>
          <a:xfrm>
            <a:off x="9409974" y="3585898"/>
            <a:ext cx="886946" cy="39610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44D3CE3-D637-739C-1AC3-642F4C0460B0}"/>
              </a:ext>
            </a:extLst>
          </p:cNvPr>
          <p:cNvSpPr txBox="1"/>
          <p:nvPr/>
        </p:nvSpPr>
        <p:spPr>
          <a:xfrm>
            <a:off x="10396038" y="3684344"/>
            <a:ext cx="143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Reset Tasks</a:t>
            </a:r>
            <a:endParaRPr kumimoji="1" lang="zh-CN" altLang="en-US" dirty="0"/>
          </a:p>
        </p:txBody>
      </p:sp>
      <p:sp>
        <p:nvSpPr>
          <p:cNvPr id="13" name="手杖形箭头 12">
            <a:extLst>
              <a:ext uri="{FF2B5EF4-FFF2-40B4-BE49-F238E27FC236}">
                <a16:creationId xmlns:a16="http://schemas.microsoft.com/office/drawing/2014/main" id="{45F4BE17-A418-34B6-130D-9B062D2BB454}"/>
              </a:ext>
            </a:extLst>
          </p:cNvPr>
          <p:cNvSpPr/>
          <p:nvPr/>
        </p:nvSpPr>
        <p:spPr>
          <a:xfrm flipH="1">
            <a:off x="4370443" y="2940301"/>
            <a:ext cx="6651495" cy="634243"/>
          </a:xfrm>
          <a:prstGeom prst="uturnArrow">
            <a:avLst>
              <a:gd name="adj1" fmla="val 25000"/>
              <a:gd name="adj2" fmla="val 25000"/>
              <a:gd name="adj3" fmla="val 30265"/>
              <a:gd name="adj4" fmla="val 43750"/>
              <a:gd name="adj5" fmla="val 89731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B56CD05A-D5F7-914E-E440-906174932132}"/>
              </a:ext>
            </a:extLst>
          </p:cNvPr>
          <p:cNvSpPr/>
          <p:nvPr/>
        </p:nvSpPr>
        <p:spPr>
          <a:xfrm rot="16200000">
            <a:off x="6311057" y="-2268"/>
            <a:ext cx="478559" cy="8972233"/>
          </a:xfrm>
          <a:prstGeom prst="leftBrace">
            <a:avLst>
              <a:gd name="adj1" fmla="val 8333"/>
              <a:gd name="adj2" fmla="val 4856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1E7FA4-C8D0-2FC9-4632-1BB1F683AA6E}"/>
              </a:ext>
            </a:extLst>
          </p:cNvPr>
          <p:cNvSpPr txBox="1"/>
          <p:nvPr/>
        </p:nvSpPr>
        <p:spPr>
          <a:xfrm>
            <a:off x="2953815" y="496987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System Effectiveness</a:t>
            </a:r>
            <a:endParaRPr kumimoji="1" lang="zh-CN" altLang="en-US" i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8063D5A-64FE-D5C9-1BFE-19655CA9C6D4}"/>
              </a:ext>
            </a:extLst>
          </p:cNvPr>
          <p:cNvSpPr txBox="1"/>
          <p:nvPr/>
        </p:nvSpPr>
        <p:spPr>
          <a:xfrm>
            <a:off x="4761509" y="552853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Fig. Simulation Pipeline</a:t>
            </a:r>
            <a:endParaRPr kumimoji="1" lang="zh-CN" altLang="en-US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AB6FDEB-7013-7E67-C4E9-BC1D59D117D3}"/>
              </a:ext>
            </a:extLst>
          </p:cNvPr>
          <p:cNvSpPr txBox="1"/>
          <p:nvPr/>
        </p:nvSpPr>
        <p:spPr>
          <a:xfrm>
            <a:off x="7150449" y="4943008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Dynamic </a:t>
            </a:r>
            <a:r>
              <a:rPr kumimoji="1" lang="en-US" altLang="zh-CN" i="1" dirty="0"/>
              <a:t>Collaboration Graphs</a:t>
            </a:r>
            <a:endParaRPr kumimoji="1" lang="zh-CN" altLang="en-US" i="1" dirty="0"/>
          </a:p>
        </p:txBody>
      </p:sp>
      <p:cxnSp>
        <p:nvCxnSpPr>
          <p:cNvPr id="18" name="直接箭头连接符 16">
            <a:extLst>
              <a:ext uri="{FF2B5EF4-FFF2-40B4-BE49-F238E27FC236}">
                <a16:creationId xmlns:a16="http://schemas.microsoft.com/office/drawing/2014/main" id="{CF08C996-4B05-2555-41EE-E0F1936DC0B1}"/>
              </a:ext>
            </a:extLst>
          </p:cNvPr>
          <p:cNvCxnSpPr/>
          <p:nvPr/>
        </p:nvCxnSpPr>
        <p:spPr>
          <a:xfrm>
            <a:off x="5583081" y="5216206"/>
            <a:ext cx="1371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图形 18" descr="问号 纯色填充">
            <a:extLst>
              <a:ext uri="{FF2B5EF4-FFF2-40B4-BE49-F238E27FC236}">
                <a16:creationId xmlns:a16="http://schemas.microsoft.com/office/drawing/2014/main" id="{CBDF14E8-E9D4-4910-AA81-E624124C7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8453" y="4838020"/>
            <a:ext cx="397236" cy="39723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EEEF282-2CEF-78A9-34C9-B0A23166167F}"/>
              </a:ext>
            </a:extLst>
          </p:cNvPr>
          <p:cNvSpPr txBox="1"/>
          <p:nvPr/>
        </p:nvSpPr>
        <p:spPr>
          <a:xfrm>
            <a:off x="848308" y="1967665"/>
            <a:ext cx="11274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1" dirty="0"/>
              <a:t>Goal: Simulates volunteer collaboration behavior and investigate </a:t>
            </a:r>
            <a:r>
              <a:rPr lang="en" altLang="zh-CN" sz="2000" b="1" dirty="0">
                <a:effectLst/>
              </a:rPr>
              <a:t>how cross-community collaboration correlates to the system effectiveness.</a:t>
            </a:r>
            <a:endParaRPr lang="en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119269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C1A774-D0FC-CF5E-7935-C87EF86DF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Simulation Settings -- Agents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1FAD30-DF4C-01D5-D834-23E06327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4BBD68AE-E88E-4666-DFA2-7FD6637ADD3B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CF27706D-3E0C-762D-FBBC-D7EBA965A794}"/>
              </a:ext>
            </a:extLst>
          </p:cNvPr>
          <p:cNvSpPr txBox="1"/>
          <p:nvPr/>
        </p:nvSpPr>
        <p:spPr>
          <a:xfrm>
            <a:off x="6479663" y="5108296"/>
            <a:ext cx="573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/>
              <a:t>Fig. Generate Agents and tasks (red: agents, blue: tasks)</a:t>
            </a:r>
            <a:endParaRPr kumimoji="1" lang="zh-CN" altLang="en-US" sz="16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0CC30AD-D9B4-E516-9C28-1213699C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663" y="2099891"/>
            <a:ext cx="5624286" cy="2974746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40A9DEFE-3398-CB24-BD4F-43F2791F7008}"/>
              </a:ext>
            </a:extLst>
          </p:cNvPr>
          <p:cNvSpPr>
            <a:spLocks noGrp="1"/>
          </p:cNvSpPr>
          <p:nvPr/>
        </p:nvSpPr>
        <p:spPr>
          <a:xfrm>
            <a:off x="838199" y="1690688"/>
            <a:ext cx="54395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Parameter</a:t>
            </a:r>
          </a:p>
          <a:p>
            <a:pPr lvl="1"/>
            <a:r>
              <a:rPr kumimoji="1" lang="en-US" altLang="zh-CN" sz="2000" dirty="0"/>
              <a:t>home location : agent‘s position (</a:t>
            </a:r>
            <a:r>
              <a:rPr kumimoji="1" lang="en-US" altLang="zh-CN" sz="2000" dirty="0" err="1"/>
              <a:t>lat</a:t>
            </a:r>
            <a:r>
              <a:rPr kumimoji="1" lang="en-US" altLang="zh-CN" sz="2000" dirty="0"/>
              <a:t>, </a:t>
            </a:r>
            <a:r>
              <a:rPr kumimoji="1" lang="en-US" altLang="zh-CN" sz="2000" dirty="0" err="1"/>
              <a:t>lon</a:t>
            </a:r>
            <a:r>
              <a:rPr kumimoji="1" lang="en-US" altLang="zh-CN" sz="2000" dirty="0"/>
              <a:t>)</a:t>
            </a:r>
          </a:p>
          <a:p>
            <a:pPr lvl="1"/>
            <a:r>
              <a:rPr kumimoji="1" lang="en-US" altLang="zh-CN" sz="2000" dirty="0"/>
              <a:t>Home street: 72 streets from Pioneers</a:t>
            </a:r>
          </a:p>
          <a:p>
            <a:pPr lvl="1"/>
            <a:r>
              <a:rPr kumimoji="1" lang="en-US" altLang="zh-CN" sz="2000" dirty="0"/>
              <a:t>If organizer: percentage p </a:t>
            </a:r>
          </a:p>
          <a:p>
            <a:r>
              <a:rPr kumimoji="1" lang="en-US" altLang="zh-CN" sz="2400" dirty="0"/>
              <a:t>Action</a:t>
            </a:r>
          </a:p>
          <a:p>
            <a:pPr lvl="1"/>
            <a:r>
              <a:rPr kumimoji="1" lang="en-US" altLang="zh-CN" sz="2000" dirty="0"/>
              <a:t>Organizers’ Action</a:t>
            </a:r>
          </a:p>
          <a:p>
            <a:pPr lvl="1"/>
            <a:r>
              <a:rPr kumimoji="1" lang="en-US" altLang="zh-CN" sz="2000" dirty="0"/>
              <a:t>Participants’ Action</a:t>
            </a:r>
          </a:p>
          <a:p>
            <a:r>
              <a:rPr kumimoji="1" lang="en-US" altLang="zh-CN" sz="2400" dirty="0"/>
              <a:t>System perturbation settings:</a:t>
            </a:r>
          </a:p>
          <a:p>
            <a:pPr lvl="1"/>
            <a:r>
              <a:rPr kumimoji="1" lang="en-US" altLang="zh-CN" sz="2000" dirty="0"/>
              <a:t>Add and remove agents  periodic at some timestep</a:t>
            </a:r>
          </a:p>
          <a:p>
            <a:pPr lvl="1"/>
            <a:endParaRPr kumimoji="1" lang="en-US" altLang="zh-CN" sz="2000" dirty="0"/>
          </a:p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38895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C1A774-D0FC-CF5E-7935-C87EF86DF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Simulation Settings – Agents Actions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1FAD30-DF4C-01D5-D834-23E06327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4BBD68AE-E88E-4666-DFA2-7FD6637ADD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196730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54D2817-C517-4DF3-F0DD-AF09128E6FAC}"/>
                  </a:ext>
                </a:extLst>
              </p:cNvPr>
              <p:cNvSpPr txBox="1"/>
              <p:nvPr/>
            </p:nvSpPr>
            <p:spPr>
              <a:xfrm>
                <a:off x="1177471" y="3564898"/>
                <a:ext cx="9604873" cy="5783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𝑙𝑎𝑡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𝑙𝑜𝑛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𝑑𝑖𝑠𝑡𝑎𝑛𝑐𝑒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𝑡𝑎𝑠𝑘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𝑎𝑓𝑓𝑖𝑛𝑖𝑡𝑦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𝑐𝑜𝑙𝑙𝑎𝑏𝑜𝑟𝑎𝑡𝑖𝑣𝑒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𝑝𝑟𝑜𝑝𝑒𝑛𝑠𝑖𝑡𝑦</m:t>
                      </m:r>
                    </m:oMath>
                  </m:oMathPara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54D2817-C517-4DF3-F0DD-AF09128E6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471" y="3564898"/>
                <a:ext cx="9604873" cy="578363"/>
              </a:xfrm>
              <a:prstGeom prst="rect">
                <a:avLst/>
              </a:prstGeom>
              <a:blipFill>
                <a:blip r:embed="rId2"/>
                <a:stretch>
                  <a:fillRect r="-264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5269503-36A1-8B73-6519-684E7AA652E1}"/>
                  </a:ext>
                </a:extLst>
              </p:cNvPr>
              <p:cNvSpPr txBox="1"/>
              <p:nvPr/>
            </p:nvSpPr>
            <p:spPr>
              <a:xfrm>
                <a:off x="1066799" y="1848134"/>
                <a:ext cx="119597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The probability of organizer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to organize a task with task type t located at (</a:t>
                </a:r>
                <a:r>
                  <a:rPr lang="en-US" altLang="zh-CN" dirty="0" err="1"/>
                  <a:t>lat</a:t>
                </a:r>
                <a:r>
                  <a:rPr lang="en-US" altLang="zh-CN" dirty="0"/>
                  <a:t>, </a:t>
                </a:r>
                <a:r>
                  <a:rPr lang="en-US" altLang="zh-CN" dirty="0" err="1"/>
                  <a:t>lon</a:t>
                </a:r>
                <a:r>
                  <a:rPr lang="en-US" altLang="zh-CN" dirty="0"/>
                  <a:t>)​ is: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5269503-36A1-8B73-6519-684E7AA65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1848134"/>
                <a:ext cx="11959771" cy="369332"/>
              </a:xfrm>
              <a:prstGeom prst="rect">
                <a:avLst/>
              </a:prstGeom>
              <a:blipFill>
                <a:blip r:embed="rId3"/>
                <a:stretch>
                  <a:fillRect l="-425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995EABB-8723-6F4E-25B8-7369BD380611}"/>
                  </a:ext>
                </a:extLst>
              </p:cNvPr>
              <p:cNvSpPr txBox="1"/>
              <p:nvPr/>
            </p:nvSpPr>
            <p:spPr>
              <a:xfrm>
                <a:off x="3301093" y="2519574"/>
                <a:ext cx="5922199" cy="5783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𝑙𝑎𝑡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𝑙𝑜𝑛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𝑑𝑖𝑠𝑡𝑎𝑛𝑐𝑒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𝑡𝑎𝑠𝑘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𝑎𝑓𝑓𝑖𝑛𝑖𝑡𝑦</m:t>
                      </m:r>
                    </m:oMath>
                  </m:oMathPara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995EABB-8723-6F4E-25B8-7369BD380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093" y="2519574"/>
                <a:ext cx="5922199" cy="578363"/>
              </a:xfrm>
              <a:prstGeom prst="rect">
                <a:avLst/>
              </a:prstGeom>
              <a:blipFill>
                <a:blip r:embed="rId4"/>
                <a:stretch>
                  <a:fillRect r="-214"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0FDD69A-2D78-21C1-83A8-8C6A65EE4B61}"/>
                  </a:ext>
                </a:extLst>
              </p:cNvPr>
              <p:cNvSpPr txBox="1"/>
              <p:nvPr/>
            </p:nvSpPr>
            <p:spPr>
              <a:xfrm>
                <a:off x="1177471" y="4324007"/>
                <a:ext cx="105553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Distance: distance between the selected task and agents’ home location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Task affinity: agents task type preference (sampling task type distribution from real data)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Collaborative propensity: number of agents already selected tasks that user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collaborated before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0FDD69A-2D78-21C1-83A8-8C6A65EE4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471" y="4324007"/>
                <a:ext cx="10555390" cy="923330"/>
              </a:xfrm>
              <a:prstGeom prst="rect">
                <a:avLst/>
              </a:prstGeom>
              <a:blipFill>
                <a:blip r:embed="rId5"/>
                <a:stretch>
                  <a:fillRect l="-360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2095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2C3122-5284-A1FC-0946-A3D9B13B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System Effectiveness (E)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AD64F9-2EA0-1347-6E61-DB0B01C2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DCB53B-DB6A-BD34-3A6C-BA7067FC6494}"/>
              </a:ext>
            </a:extLst>
          </p:cNvPr>
          <p:cNvSpPr txBox="1"/>
          <p:nvPr/>
        </p:nvSpPr>
        <p:spPr>
          <a:xfrm>
            <a:off x="979714" y="1630821"/>
            <a:ext cx="11059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Given a task T with task type t located at (</a:t>
            </a:r>
            <a:r>
              <a:rPr lang="en-US" altLang="zh-CN" dirty="0" err="1"/>
              <a:t>lat,lon</a:t>
            </a:r>
            <a:r>
              <a:rPr lang="en-US" altLang="zh-CN" dirty="0"/>
              <a:t>), the effectiveness can be computed as follows: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DE93E53-2A36-13EF-E21E-FCF1B857F3ED}"/>
                  </a:ext>
                </a:extLst>
              </p:cNvPr>
              <p:cNvSpPr txBox="1"/>
              <p:nvPr/>
            </p:nvSpPr>
            <p:spPr>
              <a:xfrm>
                <a:off x="2797444" y="2413000"/>
                <a:ext cx="7008201" cy="3474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𝑙𝑎𝑡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𝑙𝑜𝑛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𝑡𝑒𝑎𝑚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𝑠𝑖𝑧𝑒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𝑡𝑒𝑎𝑚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𝑐𝑜h𝑒𝑠𝑖𝑜𝑛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𝑡𝑒𝑎𝑚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𝑓𝑎𝑚𝑖𝑙𝑖𝑎𝑟𝑖𝑡𝑦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DE93E53-2A36-13EF-E21E-FCF1B857F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444" y="2413000"/>
                <a:ext cx="7008201" cy="347403"/>
              </a:xfrm>
              <a:prstGeom prst="rect">
                <a:avLst/>
              </a:prstGeom>
              <a:blipFill>
                <a:blip r:embed="rId2"/>
                <a:stretch>
                  <a:fillRect l="-362" r="-542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3971A1C4-04E1-0013-7D64-C487E1C8AA08}"/>
              </a:ext>
            </a:extLst>
          </p:cNvPr>
          <p:cNvSpPr txBox="1"/>
          <p:nvPr/>
        </p:nvSpPr>
        <p:spPr>
          <a:xfrm>
            <a:off x="1063172" y="2892425"/>
            <a:ext cx="100656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Where: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Team size (N): the number of agents participate in this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Team cohesion: the normalized number of pairwise collaborations within the team before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Team familiarity: the average number of participation times in the task type t within the group (initialized from real data and increasing with the iteration of the simulation)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17504C1-7700-F5EC-DA89-D67BD902621D}"/>
                  </a:ext>
                </a:extLst>
              </p:cNvPr>
              <p:cNvSpPr txBox="1"/>
              <p:nvPr/>
            </p:nvSpPr>
            <p:spPr>
              <a:xfrm>
                <a:off x="2464172" y="3912757"/>
                <a:ext cx="7263655" cy="782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𝑡𝑒𝑎𝑚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𝑐𝑜h𝑒𝑠𝑖𝑜𝑛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𝐴𝑔𝑒𝑛𝑡𝑠</m:t>
                          </m:r>
                        </m:sub>
                        <m:sup/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𝑖𝑓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𝑐𝑜𝑙𝑙𝑎𝑏𝑜𝑟𝑎𝑡𝑒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𝐴𝑔𝑒𝑛𝑡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𝐴𝑔𝑒𝑛𝑡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17504C1-7700-F5EC-DA89-D67BD9026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172" y="3912757"/>
                <a:ext cx="7263655" cy="782009"/>
              </a:xfrm>
              <a:prstGeom prst="rect">
                <a:avLst/>
              </a:prstGeom>
              <a:blipFill>
                <a:blip r:embed="rId3"/>
                <a:stretch>
                  <a:fillRect t="-141935" r="-174" b="-1903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FDBC7AC7-68A8-69F5-B865-B3742EBE6318}"/>
              </a:ext>
            </a:extLst>
          </p:cNvPr>
          <p:cNvSpPr txBox="1"/>
          <p:nvPr/>
        </p:nvSpPr>
        <p:spPr>
          <a:xfrm>
            <a:off x="464910" y="6571009"/>
            <a:ext cx="115746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Guimera</a:t>
            </a:r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Roger, et al. "Team assembly mechanisms determine collaboration network structure and team performance." </a:t>
            </a:r>
            <a:r>
              <a:rPr lang="en-US" altLang="zh-CN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Science</a:t>
            </a:r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308.5722 (2005): 697-702.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08E464A2-128C-D22C-8910-1299A90255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485046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951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D5F6F-ADE2-AAC6-70E0-DE93831F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B089-3E73-12A5-B936-F50A3DD5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Collaborations in Volunteer Activities</a:t>
            </a:r>
            <a:endParaRPr lang="zh-CN" alt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D35FC4-C2A1-25A4-F857-C2275A8C1F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9CACF-8542-E4ED-A6A5-5C4EF0C3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DB30D68-1C50-9E4F-1959-4E4D1551F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1" y="2277505"/>
            <a:ext cx="3835128" cy="2156969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A69A6647-11F3-AC50-9C73-C2E238F0A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40" y="2228850"/>
            <a:ext cx="3919498" cy="217805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6CFF9137-DEF5-53AE-DED7-6F3B4981F3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r="11401"/>
          <a:stretch/>
        </p:blipFill>
        <p:spPr>
          <a:xfrm>
            <a:off x="4171949" y="2249930"/>
            <a:ext cx="3733771" cy="2156970"/>
          </a:xfrm>
          <a:prstGeom prst="rect">
            <a:avLst/>
          </a:prstGeom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A2222D55-7DEF-1DC0-D469-B3CCBD6B81B2}"/>
              </a:ext>
            </a:extLst>
          </p:cNvPr>
          <p:cNvSpPr txBox="1"/>
          <p:nvPr/>
        </p:nvSpPr>
        <p:spPr>
          <a:xfrm>
            <a:off x="637461" y="5143758"/>
            <a:ext cx="11946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Enhanced collaboration usually</a:t>
            </a:r>
            <a:r>
              <a:rPr lang="zh-CN" altLang="en-US" dirty="0"/>
              <a:t> </a:t>
            </a:r>
            <a:r>
              <a:rPr lang="en-US" altLang="zh-CN" dirty="0"/>
              <a:t>leads to </a:t>
            </a:r>
            <a:r>
              <a:rPr lang="en-US" altLang="zh-CN" b="1" dirty="0">
                <a:solidFill>
                  <a:srgbClr val="FF0000"/>
                </a:solidFill>
              </a:rPr>
              <a:t>greater retention</a:t>
            </a:r>
            <a:r>
              <a:rPr lang="en-US" altLang="zh-CN" dirty="0"/>
              <a:t> and </a:t>
            </a:r>
            <a:r>
              <a:rPr lang="en-US" altLang="zh-CN" b="1" dirty="0">
                <a:solidFill>
                  <a:srgbClr val="FF0000"/>
                </a:solidFill>
              </a:rPr>
              <a:t>increased effectiveness</a:t>
            </a:r>
            <a:r>
              <a:rPr lang="en-US" altLang="zh-CN" dirty="0"/>
              <a:t>, enabling a swifter response to crises and improved organizational agility.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F2F1064-BD11-C8CD-DC94-62BC45C75906}"/>
              </a:ext>
            </a:extLst>
          </p:cNvPr>
          <p:cNvSpPr txBox="1"/>
          <p:nvPr/>
        </p:nvSpPr>
        <p:spPr>
          <a:xfrm>
            <a:off x="822694" y="4508591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Emergence Response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E14BF43-FE94-9CAC-38B0-B52199B3BEDE}"/>
              </a:ext>
            </a:extLst>
          </p:cNvPr>
          <p:cNvSpPr txBox="1"/>
          <p:nvPr/>
        </p:nvSpPr>
        <p:spPr>
          <a:xfrm>
            <a:off x="4795464" y="4439557"/>
            <a:ext cx="2677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Community Bonding</a:t>
            </a:r>
            <a:endParaRPr lang="en-GB" altLang="zh-CN" sz="1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C4CF06-4999-3A29-B09F-1C480C97AF46}"/>
              </a:ext>
            </a:extLst>
          </p:cNvPr>
          <p:cNvSpPr txBox="1"/>
          <p:nvPr/>
        </p:nvSpPr>
        <p:spPr>
          <a:xfrm>
            <a:off x="9661585" y="4439557"/>
            <a:ext cx="2103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Teamwork</a:t>
            </a:r>
            <a:endParaRPr lang="en-GB" altLang="zh-CN" sz="1800" dirty="0"/>
          </a:p>
        </p:txBody>
      </p:sp>
    </p:spTree>
    <p:extLst>
      <p:ext uri="{BB962C8B-B14F-4D97-AF65-F5344CB8AC3E}">
        <p14:creationId xmlns:p14="http://schemas.microsoft.com/office/powerpoint/2010/main" val="765831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BA17F5-ED55-BC3D-9B57-99FE72A6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Simulation Results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729AC1-BB60-1809-8EDC-04A2C6AC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B5BC64D-47C9-ABB1-9468-D782B733B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75104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8944B0E2-AEB1-16B4-D5B6-80F6F4C5E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1661"/>
          <a:stretch/>
        </p:blipFill>
        <p:spPr>
          <a:xfrm>
            <a:off x="1196789" y="1161113"/>
            <a:ext cx="7669552" cy="5279827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C56350D-AB03-878D-F9D3-C6BE443EC82A}"/>
              </a:ext>
            </a:extLst>
          </p:cNvPr>
          <p:cNvSpPr txBox="1"/>
          <p:nvPr/>
        </p:nvSpPr>
        <p:spPr>
          <a:xfrm>
            <a:off x="7748954" y="2908488"/>
            <a:ext cx="39858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</a:t>
            </a:r>
            <a:r>
              <a:rPr lang="zh-CN" altLang="en-US" b="1" dirty="0">
                <a:solidFill>
                  <a:srgbClr val="FF0000"/>
                </a:solidFill>
              </a:rPr>
              <a:t>ollaboration patterns respond to these external perturbations and show a strong correlation with the system’s overall effectiveness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C6767E2-38B3-E4EC-4585-4CCA98BEEA94}"/>
              </a:ext>
            </a:extLst>
          </p:cNvPr>
          <p:cNvSpPr/>
          <p:nvPr/>
        </p:nvSpPr>
        <p:spPr>
          <a:xfrm>
            <a:off x="959397" y="1507808"/>
            <a:ext cx="474784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2108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DE12D-2CF8-C1A8-C27B-551B0EDA5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Conclusion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A34B5D-1541-40BC-EC62-EB473FBE6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zh-CN" dirty="0"/>
              <a:t>We </a:t>
            </a:r>
            <a:r>
              <a:rPr kumimoji="1" lang="en-US" altLang="zh-CN" b="1" dirty="0"/>
              <a:t>quantified and analyzed </a:t>
            </a:r>
            <a:r>
              <a:rPr lang="en-US" altLang="zh-CN" b="1" i="0" dirty="0">
                <a:solidFill>
                  <a:srgbClr val="3F3F3F"/>
                </a:solidFill>
                <a:effectLst/>
                <a:highlight>
                  <a:srgbClr val="FFFFFF"/>
                </a:highlight>
              </a:rPr>
              <a:t>dynamic collaboration networks </a:t>
            </a:r>
            <a:r>
              <a:rPr lang="en-US" altLang="zh-CN" b="0" i="0" dirty="0">
                <a:solidFill>
                  <a:srgbClr val="3F3F3F"/>
                </a:solidFill>
                <a:effectLst/>
                <a:highlight>
                  <a:srgbClr val="FFFFFF"/>
                </a:highlight>
              </a:rPr>
              <a:t>in social network via a novel topological data analysis-based framework. </a:t>
            </a:r>
            <a:endParaRPr kumimoji="1" lang="en-US" altLang="zh-CN" dirty="0"/>
          </a:p>
          <a:p>
            <a:r>
              <a:rPr lang="en-US" altLang="zh-CN" dirty="0">
                <a:solidFill>
                  <a:srgbClr val="0E0E0E"/>
                </a:solidFill>
                <a:effectLst/>
              </a:rPr>
              <a:t>We demonstrated the existence of higher-order community collaborations in Shenzhen </a:t>
            </a:r>
            <a:r>
              <a:rPr lang="en-US" altLang="zh-CN" dirty="0">
                <a:solidFill>
                  <a:srgbClr val="0E0E0E"/>
                </a:solidFill>
              </a:rPr>
              <a:t>during the COVID-19 pandemic </a:t>
            </a:r>
            <a:r>
              <a:rPr lang="en-US" altLang="zh-CN" dirty="0">
                <a:solidFill>
                  <a:srgbClr val="0E0E0E"/>
                </a:solidFill>
                <a:effectLst/>
              </a:rPr>
              <a:t>and analyzed the influence of the pandemic and regional factors.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We discovered pandemic and regional factors </a:t>
            </a:r>
            <a:r>
              <a:rPr lang="en-US" altLang="zh-CN" b="1" dirty="0">
                <a:solidFill>
                  <a:srgbClr val="FF0000"/>
                </a:solidFill>
              </a:rPr>
              <a:t>affect </a:t>
            </a:r>
            <a:r>
              <a:rPr lang="en-US" altLang="zh-CN" dirty="0">
                <a:solidFill>
                  <a:srgbClr val="FF0000"/>
                </a:solidFill>
              </a:rPr>
              <a:t>collaboration patterns</a:t>
            </a:r>
            <a:endParaRPr lang="en-US" altLang="zh-CN" dirty="0">
              <a:solidFill>
                <a:srgbClr val="FF0000"/>
              </a:solidFill>
              <a:effectLst/>
            </a:endParaRPr>
          </a:p>
          <a:p>
            <a:r>
              <a:rPr lang="en-US" altLang="zh-CN" dirty="0">
                <a:solidFill>
                  <a:srgbClr val="0E0E0E"/>
                </a:solidFill>
                <a:effectLst/>
              </a:rPr>
              <a:t>Further simulation results showed that collaboration patterns are correlated with system effectiveness and can reflect external perturbations. </a:t>
            </a:r>
            <a:r>
              <a:rPr lang="en-US" altLang="zh-CN" b="1" dirty="0">
                <a:solidFill>
                  <a:srgbClr val="FF0000"/>
                </a:solidFill>
                <a:effectLst/>
              </a:rPr>
              <a:t>(as a way measure and facilitate system effectiveness)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C1E02C-CE8C-3445-9C9F-A379287A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4E969E3-1C87-ED9F-6695-71539F4084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449036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624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A36D5-D679-1AEC-9661-2473D4FA1D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/>
              <a:t>Thanks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FD290F8-062D-A70A-C6F1-0BDC12AF3C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5893D5-5F0B-C89F-ACD1-7ADDF269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840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5FF6-BC41-1EB2-1298-B2EF62E9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471031" cy="1325563"/>
          </a:xfrm>
        </p:spPr>
        <p:txBody>
          <a:bodyPr/>
          <a:lstStyle/>
          <a:p>
            <a:r>
              <a:rPr lang="en-US" altLang="zh-CN" dirty="0"/>
              <a:t>“Shenzhen Pioneers” Volunteering Platform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2BA53-7D3F-6401-FE26-31256D6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grpSp>
        <p:nvGrpSpPr>
          <p:cNvPr id="6" name="99212054-efdc-4e35-812d-7ad214c0544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47B3F25-B375-3EF8-843C-2D908E7AA86C}"/>
              </a:ext>
            </a:extLst>
          </p:cNvPr>
          <p:cNvGrpSpPr>
            <a:grpSpLocks noChangeAspect="1"/>
          </p:cNvGrpSpPr>
          <p:nvPr/>
        </p:nvGrpSpPr>
        <p:grpSpPr>
          <a:xfrm>
            <a:off x="-35336" y="1690688"/>
            <a:ext cx="7273250" cy="4699679"/>
            <a:chOff x="1847425" y="1006279"/>
            <a:chExt cx="9056156" cy="5851721"/>
          </a:xfrm>
        </p:grpSpPr>
        <p:grpSp>
          <p:nvGrpSpPr>
            <p:cNvPr id="7" name="í$ḻïdê">
              <a:extLst>
                <a:ext uri="{FF2B5EF4-FFF2-40B4-BE49-F238E27FC236}">
                  <a16:creationId xmlns:a16="http://schemas.microsoft.com/office/drawing/2014/main" id="{F9DD6CA4-C9B4-61DA-A98C-840996C178D6}"/>
                </a:ext>
              </a:extLst>
            </p:cNvPr>
            <p:cNvGrpSpPr/>
            <p:nvPr/>
          </p:nvGrpSpPr>
          <p:grpSpPr>
            <a:xfrm>
              <a:off x="4186071" y="1714500"/>
              <a:ext cx="3819858" cy="5143500"/>
              <a:chOff x="4186071" y="1714500"/>
              <a:chExt cx="3819858" cy="5143500"/>
            </a:xfrm>
          </p:grpSpPr>
          <p:grpSp>
            <p:nvGrpSpPr>
              <p:cNvPr id="23" name="íśḻïḋè">
                <a:extLst>
                  <a:ext uri="{FF2B5EF4-FFF2-40B4-BE49-F238E27FC236}">
                    <a16:creationId xmlns:a16="http://schemas.microsoft.com/office/drawing/2014/main" id="{76DA95FF-CED5-1494-07A5-257C7F426912}"/>
                  </a:ext>
                </a:extLst>
              </p:cNvPr>
              <p:cNvGrpSpPr/>
              <p:nvPr/>
            </p:nvGrpSpPr>
            <p:grpSpPr>
              <a:xfrm>
                <a:off x="4186071" y="1714500"/>
                <a:ext cx="3819858" cy="5143500"/>
                <a:chOff x="4656000" y="2298045"/>
                <a:chExt cx="2880000" cy="387796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5" name="iş1îḋé">
                  <a:extLst>
                    <a:ext uri="{FF2B5EF4-FFF2-40B4-BE49-F238E27FC236}">
                      <a16:creationId xmlns:a16="http://schemas.microsoft.com/office/drawing/2014/main" id="{7CB55CE8-7835-0FB6-19DE-6189C2E741AC}"/>
                    </a:ext>
                  </a:extLst>
                </p:cNvPr>
                <p:cNvSpPr/>
                <p:nvPr/>
              </p:nvSpPr>
              <p:spPr>
                <a:xfrm>
                  <a:off x="4656000" y="2298045"/>
                  <a:ext cx="2880000" cy="2880000"/>
                </a:xfrm>
                <a:prstGeom prst="ellipse">
                  <a:avLst/>
                </a:prstGeom>
                <a:grpFill/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ï$ļíḓè">
                  <a:extLst>
                    <a:ext uri="{FF2B5EF4-FFF2-40B4-BE49-F238E27FC236}">
                      <a16:creationId xmlns:a16="http://schemas.microsoft.com/office/drawing/2014/main" id="{5AA29359-EAC4-A3B0-2321-8EF714BF4CCB}"/>
                    </a:ext>
                  </a:extLst>
                </p:cNvPr>
                <p:cNvSpPr/>
                <p:nvPr/>
              </p:nvSpPr>
              <p:spPr>
                <a:xfrm>
                  <a:off x="5775960" y="5548877"/>
                  <a:ext cx="640080" cy="6271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íśļídé">
                  <a:extLst>
                    <a:ext uri="{FF2B5EF4-FFF2-40B4-BE49-F238E27FC236}">
                      <a16:creationId xmlns:a16="http://schemas.microsoft.com/office/drawing/2014/main" id="{B242C438-DA48-70E3-1DC1-ACF610603937}"/>
                    </a:ext>
                  </a:extLst>
                </p:cNvPr>
                <p:cNvSpPr/>
                <p:nvPr/>
              </p:nvSpPr>
              <p:spPr>
                <a:xfrm>
                  <a:off x="5934000" y="5178045"/>
                  <a:ext cx="324000" cy="44251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4" name="iŝ1idé">
                <a:extLst>
                  <a:ext uri="{FF2B5EF4-FFF2-40B4-BE49-F238E27FC236}">
                    <a16:creationId xmlns:a16="http://schemas.microsoft.com/office/drawing/2014/main" id="{99C2B6C4-6B48-2DE9-449B-03A516932792}"/>
                  </a:ext>
                </a:extLst>
              </p:cNvPr>
              <p:cNvSpPr/>
              <p:nvPr/>
            </p:nvSpPr>
            <p:spPr bwMode="auto">
              <a:xfrm flipH="1">
                <a:off x="6141771" y="2021643"/>
                <a:ext cx="1802498" cy="1901438"/>
              </a:xfrm>
              <a:custGeom>
                <a:avLst/>
                <a:gdLst>
                  <a:gd name="T0" fmla="*/ 1063 w 1063"/>
                  <a:gd name="T1" fmla="*/ 360 h 1121"/>
                  <a:gd name="T2" fmla="*/ 568 w 1063"/>
                  <a:gd name="T3" fmla="*/ 0 h 1121"/>
                  <a:gd name="T4" fmla="*/ 0 w 1063"/>
                  <a:gd name="T5" fmla="*/ 941 h 1121"/>
                  <a:gd name="T6" fmla="*/ 15 w 1063"/>
                  <a:gd name="T7" fmla="*/ 1121 h 1121"/>
                  <a:gd name="T8" fmla="*/ 510 w 1063"/>
                  <a:gd name="T9" fmla="*/ 761 h 1121"/>
                  <a:gd name="T10" fmla="*/ 1063 w 1063"/>
                  <a:gd name="T11" fmla="*/ 360 h 1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3" h="1121">
                    <a:moveTo>
                      <a:pt x="1063" y="360"/>
                    </a:moveTo>
                    <a:cubicBezTo>
                      <a:pt x="568" y="0"/>
                      <a:pt x="568" y="0"/>
                      <a:pt x="568" y="0"/>
                    </a:cubicBezTo>
                    <a:cubicBezTo>
                      <a:pt x="230" y="178"/>
                      <a:pt x="0" y="533"/>
                      <a:pt x="0" y="941"/>
                    </a:cubicBezTo>
                    <a:cubicBezTo>
                      <a:pt x="0" y="1002"/>
                      <a:pt x="5" y="1062"/>
                      <a:pt x="15" y="1121"/>
                    </a:cubicBezTo>
                    <a:cubicBezTo>
                      <a:pt x="510" y="761"/>
                      <a:pt x="510" y="761"/>
                      <a:pt x="510" y="761"/>
                    </a:cubicBezTo>
                    <a:cubicBezTo>
                      <a:pt x="1063" y="360"/>
                      <a:pt x="1063" y="360"/>
                      <a:pt x="1063" y="36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îsľîḑe">
                <a:extLst>
                  <a:ext uri="{FF2B5EF4-FFF2-40B4-BE49-F238E27FC236}">
                    <a16:creationId xmlns:a16="http://schemas.microsoft.com/office/drawing/2014/main" id="{E0695365-8102-DC15-CEBC-28FD7F712F7D}"/>
                  </a:ext>
                </a:extLst>
              </p:cNvPr>
              <p:cNvSpPr/>
              <p:nvPr/>
            </p:nvSpPr>
            <p:spPr bwMode="auto">
              <a:xfrm flipH="1">
                <a:off x="4840796" y="1824319"/>
                <a:ext cx="2096462" cy="1497060"/>
              </a:xfrm>
              <a:custGeom>
                <a:avLst/>
                <a:gdLst>
                  <a:gd name="T0" fmla="*/ 1048 w 1236"/>
                  <a:gd name="T1" fmla="*/ 883 h 883"/>
                  <a:gd name="T2" fmla="*/ 1236 w 1236"/>
                  <a:gd name="T3" fmla="*/ 302 h 883"/>
                  <a:gd name="T4" fmla="*/ 495 w 1236"/>
                  <a:gd name="T5" fmla="*/ 0 h 883"/>
                  <a:gd name="T6" fmla="*/ 0 w 1236"/>
                  <a:gd name="T7" fmla="*/ 122 h 883"/>
                  <a:gd name="T8" fmla="*/ 495 w 1236"/>
                  <a:gd name="T9" fmla="*/ 482 h 883"/>
                  <a:gd name="T10" fmla="*/ 1048 w 1236"/>
                  <a:gd name="T11" fmla="*/ 883 h 8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6" h="883">
                    <a:moveTo>
                      <a:pt x="1048" y="883"/>
                    </a:moveTo>
                    <a:cubicBezTo>
                      <a:pt x="1236" y="302"/>
                      <a:pt x="1236" y="302"/>
                      <a:pt x="1236" y="302"/>
                    </a:cubicBezTo>
                    <a:cubicBezTo>
                      <a:pt x="1045" y="115"/>
                      <a:pt x="783" y="0"/>
                      <a:pt x="495" y="0"/>
                    </a:cubicBezTo>
                    <a:cubicBezTo>
                      <a:pt x="316" y="0"/>
                      <a:pt x="148" y="45"/>
                      <a:pt x="0" y="122"/>
                    </a:cubicBezTo>
                    <a:cubicBezTo>
                      <a:pt x="495" y="482"/>
                      <a:pt x="495" y="482"/>
                      <a:pt x="495" y="482"/>
                    </a:cubicBezTo>
                    <a:cubicBezTo>
                      <a:pt x="1048" y="883"/>
                      <a:pt x="1048" y="883"/>
                      <a:pt x="1048" y="883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íṩḷíḓê">
                <a:extLst>
                  <a:ext uri="{FF2B5EF4-FFF2-40B4-BE49-F238E27FC236}">
                    <a16:creationId xmlns:a16="http://schemas.microsoft.com/office/drawing/2014/main" id="{B71B15B4-FD4D-47CB-B145-C58FE9F1A7FD}"/>
                  </a:ext>
                </a:extLst>
              </p:cNvPr>
              <p:cNvSpPr/>
              <p:nvPr/>
            </p:nvSpPr>
            <p:spPr bwMode="auto">
              <a:xfrm flipH="1">
                <a:off x="4296606" y="2336245"/>
                <a:ext cx="1222457" cy="2087854"/>
              </a:xfrm>
              <a:custGeom>
                <a:avLst/>
                <a:gdLst>
                  <a:gd name="T0" fmla="*/ 400 w 721"/>
                  <a:gd name="T1" fmla="*/ 0 h 1231"/>
                  <a:gd name="T2" fmla="*/ 212 w 721"/>
                  <a:gd name="T3" fmla="*/ 581 h 1231"/>
                  <a:gd name="T4" fmla="*/ 0 w 721"/>
                  <a:gd name="T5" fmla="*/ 1231 h 1231"/>
                  <a:gd name="T6" fmla="*/ 612 w 721"/>
                  <a:gd name="T7" fmla="*/ 1231 h 1231"/>
                  <a:gd name="T8" fmla="*/ 721 w 721"/>
                  <a:gd name="T9" fmla="*/ 761 h 1231"/>
                  <a:gd name="T10" fmla="*/ 400 w 721"/>
                  <a:gd name="T11" fmla="*/ 0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" h="1231">
                    <a:moveTo>
                      <a:pt x="400" y="0"/>
                    </a:moveTo>
                    <a:cubicBezTo>
                      <a:pt x="212" y="581"/>
                      <a:pt x="212" y="581"/>
                      <a:pt x="212" y="581"/>
                    </a:cubicBezTo>
                    <a:cubicBezTo>
                      <a:pt x="0" y="1231"/>
                      <a:pt x="0" y="1231"/>
                      <a:pt x="0" y="1231"/>
                    </a:cubicBezTo>
                    <a:cubicBezTo>
                      <a:pt x="612" y="1231"/>
                      <a:pt x="612" y="1231"/>
                      <a:pt x="612" y="1231"/>
                    </a:cubicBezTo>
                    <a:cubicBezTo>
                      <a:pt x="682" y="1090"/>
                      <a:pt x="721" y="930"/>
                      <a:pt x="721" y="761"/>
                    </a:cubicBezTo>
                    <a:cubicBezTo>
                      <a:pt x="721" y="463"/>
                      <a:pt x="598" y="193"/>
                      <a:pt x="40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ïşḷiďé">
                <a:extLst>
                  <a:ext uri="{FF2B5EF4-FFF2-40B4-BE49-F238E27FC236}">
                    <a16:creationId xmlns:a16="http://schemas.microsoft.com/office/drawing/2014/main" id="{5A97C71A-D8F9-DD0D-46B6-8AD8F57FB3DB}"/>
                  </a:ext>
                </a:extLst>
              </p:cNvPr>
              <p:cNvSpPr/>
              <p:nvPr/>
            </p:nvSpPr>
            <p:spPr bwMode="auto">
              <a:xfrm flipH="1">
                <a:off x="6357217" y="3321379"/>
                <a:ext cx="1517855" cy="2089288"/>
              </a:xfrm>
              <a:custGeom>
                <a:avLst/>
                <a:gdLst>
                  <a:gd name="T0" fmla="*/ 706 w 895"/>
                  <a:gd name="T1" fmla="*/ 650 h 1232"/>
                  <a:gd name="T2" fmla="*/ 495 w 895"/>
                  <a:gd name="T3" fmla="*/ 0 h 1232"/>
                  <a:gd name="T4" fmla="*/ 0 w 895"/>
                  <a:gd name="T5" fmla="*/ 360 h 1232"/>
                  <a:gd name="T6" fmla="*/ 895 w 895"/>
                  <a:gd name="T7" fmla="*/ 1232 h 1232"/>
                  <a:gd name="T8" fmla="*/ 706 w 895"/>
                  <a:gd name="T9" fmla="*/ 650 h 1232"/>
                  <a:gd name="T10" fmla="*/ 706 w 895"/>
                  <a:gd name="T11" fmla="*/ 650 h 1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5" h="1232">
                    <a:moveTo>
                      <a:pt x="706" y="650"/>
                    </a:moveTo>
                    <a:cubicBezTo>
                      <a:pt x="495" y="0"/>
                      <a:pt x="495" y="0"/>
                      <a:pt x="495" y="0"/>
                    </a:cubicBezTo>
                    <a:cubicBezTo>
                      <a:pt x="0" y="360"/>
                      <a:pt x="0" y="360"/>
                      <a:pt x="0" y="360"/>
                    </a:cubicBezTo>
                    <a:cubicBezTo>
                      <a:pt x="77" y="812"/>
                      <a:pt x="439" y="1166"/>
                      <a:pt x="895" y="1232"/>
                    </a:cubicBezTo>
                    <a:cubicBezTo>
                      <a:pt x="706" y="650"/>
                      <a:pt x="706" y="650"/>
                      <a:pt x="706" y="650"/>
                    </a:cubicBezTo>
                    <a:cubicBezTo>
                      <a:pt x="706" y="650"/>
                      <a:pt x="706" y="650"/>
                      <a:pt x="706" y="6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ïṩľîdé">
                <a:extLst>
                  <a:ext uri="{FF2B5EF4-FFF2-40B4-BE49-F238E27FC236}">
                    <a16:creationId xmlns:a16="http://schemas.microsoft.com/office/drawing/2014/main" id="{4E44F8C5-6C9F-95F6-EFE4-FA33BFFB35DA}"/>
                  </a:ext>
                </a:extLst>
              </p:cNvPr>
              <p:cNvSpPr/>
              <p:nvPr/>
            </p:nvSpPr>
            <p:spPr bwMode="auto">
              <a:xfrm flipH="1">
                <a:off x="4481589" y="4424098"/>
                <a:ext cx="2196121" cy="1005210"/>
              </a:xfrm>
              <a:custGeom>
                <a:avLst/>
                <a:gdLst>
                  <a:gd name="T0" fmla="*/ 0 w 1295"/>
                  <a:gd name="T1" fmla="*/ 0 h 593"/>
                  <a:gd name="T2" fmla="*/ 0 w 1295"/>
                  <a:gd name="T3" fmla="*/ 0 h 593"/>
                  <a:gd name="T4" fmla="*/ 189 w 1295"/>
                  <a:gd name="T5" fmla="*/ 582 h 593"/>
                  <a:gd name="T6" fmla="*/ 342 w 1295"/>
                  <a:gd name="T7" fmla="*/ 593 h 593"/>
                  <a:gd name="T8" fmla="*/ 1295 w 1295"/>
                  <a:gd name="T9" fmla="*/ 0 h 593"/>
                  <a:gd name="T10" fmla="*/ 683 w 1295"/>
                  <a:gd name="T11" fmla="*/ 0 h 593"/>
                  <a:gd name="T12" fmla="*/ 0 w 1295"/>
                  <a:gd name="T13" fmla="*/ 0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95" h="59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9" y="582"/>
                      <a:pt x="189" y="582"/>
                      <a:pt x="189" y="582"/>
                    </a:cubicBezTo>
                    <a:cubicBezTo>
                      <a:pt x="239" y="589"/>
                      <a:pt x="290" y="593"/>
                      <a:pt x="342" y="593"/>
                    </a:cubicBezTo>
                    <a:cubicBezTo>
                      <a:pt x="760" y="593"/>
                      <a:pt x="1121" y="351"/>
                      <a:pt x="1295" y="0"/>
                    </a:cubicBezTo>
                    <a:cubicBezTo>
                      <a:pt x="683" y="0"/>
                      <a:pt x="683" y="0"/>
                      <a:pt x="683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ï$1iḑè">
                <a:extLst>
                  <a:ext uri="{FF2B5EF4-FFF2-40B4-BE49-F238E27FC236}">
                    <a16:creationId xmlns:a16="http://schemas.microsoft.com/office/drawing/2014/main" id="{4C52EC1D-D551-8C44-A08E-3E408FB13B32}"/>
                  </a:ext>
                </a:extLst>
              </p:cNvPr>
              <p:cNvSpPr/>
              <p:nvPr/>
            </p:nvSpPr>
            <p:spPr bwMode="auto">
              <a:xfrm>
                <a:off x="5161991" y="2134068"/>
                <a:ext cx="611725" cy="611725"/>
              </a:xfrm>
              <a:custGeom>
                <a:avLst/>
                <a:gdLst>
                  <a:gd name="T0" fmla="*/ 12800 w 12800"/>
                  <a:gd name="T1" fmla="*/ 12800 h 12800"/>
                  <a:gd name="T2" fmla="*/ 0 w 12800"/>
                  <a:gd name="T3" fmla="*/ 12800 h 12800"/>
                  <a:gd name="T4" fmla="*/ 0 w 12800"/>
                  <a:gd name="T5" fmla="*/ 0 h 12800"/>
                  <a:gd name="T6" fmla="*/ 800 w 12800"/>
                  <a:gd name="T7" fmla="*/ 0 h 12800"/>
                  <a:gd name="T8" fmla="*/ 800 w 12800"/>
                  <a:gd name="T9" fmla="*/ 12000 h 12800"/>
                  <a:gd name="T10" fmla="*/ 12800 w 12800"/>
                  <a:gd name="T11" fmla="*/ 12000 h 12800"/>
                  <a:gd name="T12" fmla="*/ 12800 w 12800"/>
                  <a:gd name="T13" fmla="*/ 12800 h 12800"/>
                  <a:gd name="T14" fmla="*/ 800 w 12800"/>
                  <a:gd name="T15" fmla="*/ 12480 h 12800"/>
                  <a:gd name="T16" fmla="*/ 0 w 12800"/>
                  <a:gd name="T17" fmla="*/ 12240 h 12800"/>
                  <a:gd name="T18" fmla="*/ 2720 w 12800"/>
                  <a:gd name="T19" fmla="*/ 2320 h 12800"/>
                  <a:gd name="T20" fmla="*/ 6080 w 12800"/>
                  <a:gd name="T21" fmla="*/ 7600 h 12800"/>
                  <a:gd name="T22" fmla="*/ 8400 w 12800"/>
                  <a:gd name="T23" fmla="*/ 2400 h 12800"/>
                  <a:gd name="T24" fmla="*/ 12800 w 12800"/>
                  <a:gd name="T25" fmla="*/ 2400 h 12800"/>
                  <a:gd name="T26" fmla="*/ 12800 w 12800"/>
                  <a:gd name="T27" fmla="*/ 3200 h 12800"/>
                  <a:gd name="T28" fmla="*/ 8960 w 12800"/>
                  <a:gd name="T29" fmla="*/ 3200 h 12800"/>
                  <a:gd name="T30" fmla="*/ 6240 w 12800"/>
                  <a:gd name="T31" fmla="*/ 9280 h 12800"/>
                  <a:gd name="T32" fmla="*/ 3040 w 12800"/>
                  <a:gd name="T33" fmla="*/ 4400 h 12800"/>
                  <a:gd name="T34" fmla="*/ 800 w 12800"/>
                  <a:gd name="T35" fmla="*/ 12480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800" h="12800">
                    <a:moveTo>
                      <a:pt x="12800" y="12800"/>
                    </a:moveTo>
                    <a:lnTo>
                      <a:pt x="0" y="12800"/>
                    </a:lnTo>
                    <a:lnTo>
                      <a:pt x="0" y="0"/>
                    </a:lnTo>
                    <a:lnTo>
                      <a:pt x="800" y="0"/>
                    </a:lnTo>
                    <a:lnTo>
                      <a:pt x="800" y="12000"/>
                    </a:lnTo>
                    <a:lnTo>
                      <a:pt x="12800" y="12000"/>
                    </a:lnTo>
                    <a:lnTo>
                      <a:pt x="12800" y="12800"/>
                    </a:lnTo>
                    <a:close/>
                    <a:moveTo>
                      <a:pt x="800" y="12480"/>
                    </a:moveTo>
                    <a:lnTo>
                      <a:pt x="0" y="12240"/>
                    </a:lnTo>
                    <a:lnTo>
                      <a:pt x="2720" y="2320"/>
                    </a:lnTo>
                    <a:lnTo>
                      <a:pt x="6080" y="7600"/>
                    </a:lnTo>
                    <a:lnTo>
                      <a:pt x="8400" y="2400"/>
                    </a:lnTo>
                    <a:lnTo>
                      <a:pt x="12800" y="2400"/>
                    </a:lnTo>
                    <a:lnTo>
                      <a:pt x="12800" y="3200"/>
                    </a:lnTo>
                    <a:lnTo>
                      <a:pt x="8960" y="3200"/>
                    </a:lnTo>
                    <a:lnTo>
                      <a:pt x="6240" y="9280"/>
                    </a:lnTo>
                    <a:lnTo>
                      <a:pt x="3040" y="4400"/>
                    </a:lnTo>
                    <a:lnTo>
                      <a:pt x="800" y="124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isḻíďe">
                <a:extLst>
                  <a:ext uri="{FF2B5EF4-FFF2-40B4-BE49-F238E27FC236}">
                    <a16:creationId xmlns:a16="http://schemas.microsoft.com/office/drawing/2014/main" id="{41344D25-88CC-F6F6-CA84-651FD2D53CAA}"/>
                  </a:ext>
                </a:extLst>
              </p:cNvPr>
              <p:cNvSpPr/>
              <p:nvPr/>
            </p:nvSpPr>
            <p:spPr bwMode="auto">
              <a:xfrm>
                <a:off x="7081917" y="3932250"/>
                <a:ext cx="465215" cy="620245"/>
              </a:xfrm>
              <a:custGeom>
                <a:avLst/>
                <a:gdLst>
                  <a:gd name="T0" fmla="*/ 648 w 7770"/>
                  <a:gd name="T1" fmla="*/ 0 h 10360"/>
                  <a:gd name="T2" fmla="*/ 7123 w 7770"/>
                  <a:gd name="T3" fmla="*/ 0 h 10360"/>
                  <a:gd name="T4" fmla="*/ 7770 w 7770"/>
                  <a:gd name="T5" fmla="*/ 647 h 10360"/>
                  <a:gd name="T6" fmla="*/ 7770 w 7770"/>
                  <a:gd name="T7" fmla="*/ 9712 h 10360"/>
                  <a:gd name="T8" fmla="*/ 7123 w 7770"/>
                  <a:gd name="T9" fmla="*/ 10360 h 10360"/>
                  <a:gd name="T10" fmla="*/ 648 w 7770"/>
                  <a:gd name="T11" fmla="*/ 10360 h 10360"/>
                  <a:gd name="T12" fmla="*/ 0 w 7770"/>
                  <a:gd name="T13" fmla="*/ 9712 h 10360"/>
                  <a:gd name="T14" fmla="*/ 0 w 7770"/>
                  <a:gd name="T15" fmla="*/ 647 h 10360"/>
                  <a:gd name="T16" fmla="*/ 648 w 7770"/>
                  <a:gd name="T17" fmla="*/ 0 h 10360"/>
                  <a:gd name="T18" fmla="*/ 1295 w 7770"/>
                  <a:gd name="T19" fmla="*/ 1293 h 10360"/>
                  <a:gd name="T20" fmla="*/ 1295 w 7770"/>
                  <a:gd name="T21" fmla="*/ 8416 h 10360"/>
                  <a:gd name="T22" fmla="*/ 6475 w 7770"/>
                  <a:gd name="T23" fmla="*/ 8416 h 10360"/>
                  <a:gd name="T24" fmla="*/ 6475 w 7770"/>
                  <a:gd name="T25" fmla="*/ 1293 h 10360"/>
                  <a:gd name="T26" fmla="*/ 1295 w 7770"/>
                  <a:gd name="T27" fmla="*/ 1293 h 10360"/>
                  <a:gd name="T28" fmla="*/ 3890 w 7770"/>
                  <a:gd name="T29" fmla="*/ 8902 h 10360"/>
                  <a:gd name="T30" fmla="*/ 3405 w 7770"/>
                  <a:gd name="T31" fmla="*/ 9387 h 10360"/>
                  <a:gd name="T32" fmla="*/ 3890 w 7770"/>
                  <a:gd name="T33" fmla="*/ 9872 h 10360"/>
                  <a:gd name="T34" fmla="*/ 4375 w 7770"/>
                  <a:gd name="T35" fmla="*/ 9387 h 10360"/>
                  <a:gd name="T36" fmla="*/ 3890 w 7770"/>
                  <a:gd name="T37" fmla="*/ 8902 h 10360"/>
                  <a:gd name="T38" fmla="*/ 3413 w 7770"/>
                  <a:gd name="T39" fmla="*/ 5486 h 10360"/>
                  <a:gd name="T40" fmla="*/ 5026 w 7770"/>
                  <a:gd name="T41" fmla="*/ 3825 h 10360"/>
                  <a:gd name="T42" fmla="*/ 5683 w 7770"/>
                  <a:gd name="T43" fmla="*/ 3815 h 10360"/>
                  <a:gd name="T44" fmla="*/ 5688 w 7770"/>
                  <a:gd name="T45" fmla="*/ 3820 h 10360"/>
                  <a:gd name="T46" fmla="*/ 5692 w 7770"/>
                  <a:gd name="T47" fmla="*/ 4491 h 10360"/>
                  <a:gd name="T48" fmla="*/ 3769 w 7770"/>
                  <a:gd name="T49" fmla="*/ 6472 h 10360"/>
                  <a:gd name="T50" fmla="*/ 3636 w 7770"/>
                  <a:gd name="T51" fmla="*/ 6567 h 10360"/>
                  <a:gd name="T52" fmla="*/ 3081 w 7770"/>
                  <a:gd name="T53" fmla="*/ 6485 h 10360"/>
                  <a:gd name="T54" fmla="*/ 2081 w 7770"/>
                  <a:gd name="T55" fmla="*/ 5486 h 10360"/>
                  <a:gd name="T56" fmla="*/ 2103 w 7770"/>
                  <a:gd name="T57" fmla="*/ 4820 h 10360"/>
                  <a:gd name="T58" fmla="*/ 2748 w 7770"/>
                  <a:gd name="T59" fmla="*/ 4820 h 10360"/>
                  <a:gd name="T60" fmla="*/ 3413 w 7770"/>
                  <a:gd name="T61" fmla="*/ 5486 h 10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70" h="10360">
                    <a:moveTo>
                      <a:pt x="648" y="0"/>
                    </a:moveTo>
                    <a:lnTo>
                      <a:pt x="7123" y="0"/>
                    </a:lnTo>
                    <a:cubicBezTo>
                      <a:pt x="7480" y="0"/>
                      <a:pt x="7770" y="290"/>
                      <a:pt x="7770" y="647"/>
                    </a:cubicBezTo>
                    <a:lnTo>
                      <a:pt x="7770" y="9712"/>
                    </a:lnTo>
                    <a:cubicBezTo>
                      <a:pt x="7770" y="10070"/>
                      <a:pt x="7480" y="10360"/>
                      <a:pt x="7123" y="10360"/>
                    </a:cubicBezTo>
                    <a:lnTo>
                      <a:pt x="648" y="10360"/>
                    </a:lnTo>
                    <a:cubicBezTo>
                      <a:pt x="290" y="10360"/>
                      <a:pt x="0" y="10070"/>
                      <a:pt x="0" y="9712"/>
                    </a:cubicBezTo>
                    <a:lnTo>
                      <a:pt x="0" y="647"/>
                    </a:lnTo>
                    <a:cubicBezTo>
                      <a:pt x="0" y="288"/>
                      <a:pt x="290" y="0"/>
                      <a:pt x="648" y="0"/>
                    </a:cubicBezTo>
                    <a:close/>
                    <a:moveTo>
                      <a:pt x="1295" y="1293"/>
                    </a:moveTo>
                    <a:lnTo>
                      <a:pt x="1295" y="8416"/>
                    </a:lnTo>
                    <a:lnTo>
                      <a:pt x="6475" y="8416"/>
                    </a:lnTo>
                    <a:lnTo>
                      <a:pt x="6475" y="1293"/>
                    </a:lnTo>
                    <a:lnTo>
                      <a:pt x="1295" y="1293"/>
                    </a:lnTo>
                    <a:close/>
                    <a:moveTo>
                      <a:pt x="3890" y="8902"/>
                    </a:moveTo>
                    <a:cubicBezTo>
                      <a:pt x="3621" y="8902"/>
                      <a:pt x="3405" y="9120"/>
                      <a:pt x="3405" y="9387"/>
                    </a:cubicBezTo>
                    <a:cubicBezTo>
                      <a:pt x="3405" y="9656"/>
                      <a:pt x="3622" y="9872"/>
                      <a:pt x="3890" y="9872"/>
                    </a:cubicBezTo>
                    <a:cubicBezTo>
                      <a:pt x="4157" y="9872"/>
                      <a:pt x="4375" y="9655"/>
                      <a:pt x="4375" y="9387"/>
                    </a:cubicBezTo>
                    <a:cubicBezTo>
                      <a:pt x="4376" y="9120"/>
                      <a:pt x="4159" y="8902"/>
                      <a:pt x="3890" y="8902"/>
                    </a:cubicBezTo>
                    <a:close/>
                    <a:moveTo>
                      <a:pt x="3413" y="5486"/>
                    </a:moveTo>
                    <a:lnTo>
                      <a:pt x="5026" y="3825"/>
                    </a:lnTo>
                    <a:cubicBezTo>
                      <a:pt x="5205" y="3641"/>
                      <a:pt x="5499" y="3636"/>
                      <a:pt x="5683" y="3815"/>
                    </a:cubicBezTo>
                    <a:lnTo>
                      <a:pt x="5688" y="3820"/>
                    </a:lnTo>
                    <a:cubicBezTo>
                      <a:pt x="5872" y="4005"/>
                      <a:pt x="5874" y="4303"/>
                      <a:pt x="5692" y="4491"/>
                    </a:cubicBezTo>
                    <a:lnTo>
                      <a:pt x="3769" y="6472"/>
                    </a:lnTo>
                    <a:cubicBezTo>
                      <a:pt x="3730" y="6511"/>
                      <a:pt x="3685" y="6543"/>
                      <a:pt x="3636" y="6567"/>
                    </a:cubicBezTo>
                    <a:cubicBezTo>
                      <a:pt x="3453" y="6665"/>
                      <a:pt x="3228" y="6631"/>
                      <a:pt x="3081" y="6485"/>
                    </a:cubicBezTo>
                    <a:lnTo>
                      <a:pt x="2081" y="5486"/>
                    </a:lnTo>
                    <a:cubicBezTo>
                      <a:pt x="1904" y="5296"/>
                      <a:pt x="1913" y="4997"/>
                      <a:pt x="2103" y="4820"/>
                    </a:cubicBezTo>
                    <a:cubicBezTo>
                      <a:pt x="2284" y="4650"/>
                      <a:pt x="2566" y="4650"/>
                      <a:pt x="2748" y="4820"/>
                    </a:cubicBezTo>
                    <a:lnTo>
                      <a:pt x="3413" y="54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ïsḷîḋé">
                <a:extLst>
                  <a:ext uri="{FF2B5EF4-FFF2-40B4-BE49-F238E27FC236}">
                    <a16:creationId xmlns:a16="http://schemas.microsoft.com/office/drawing/2014/main" id="{A0DD7EDF-81F3-4532-E55F-201DF69A5E06}"/>
                  </a:ext>
                </a:extLst>
              </p:cNvPr>
              <p:cNvSpPr/>
              <p:nvPr/>
            </p:nvSpPr>
            <p:spPr bwMode="auto">
              <a:xfrm>
                <a:off x="4481589" y="3648231"/>
                <a:ext cx="746338" cy="445348"/>
              </a:xfrm>
              <a:custGeom>
                <a:avLst/>
                <a:gdLst>
                  <a:gd name="connsiteX0" fmla="*/ 304490 w 608979"/>
                  <a:gd name="connsiteY0" fmla="*/ 195651 h 363385"/>
                  <a:gd name="connsiteX1" fmla="*/ 304583 w 608979"/>
                  <a:gd name="connsiteY1" fmla="*/ 195651 h 363385"/>
                  <a:gd name="connsiteX2" fmla="*/ 304770 w 608979"/>
                  <a:gd name="connsiteY2" fmla="*/ 195651 h 363385"/>
                  <a:gd name="connsiteX3" fmla="*/ 312252 w 608979"/>
                  <a:gd name="connsiteY3" fmla="*/ 237304 h 363385"/>
                  <a:gd name="connsiteX4" fmla="*/ 328430 w 608979"/>
                  <a:gd name="connsiteY4" fmla="*/ 283254 h 363385"/>
                  <a:gd name="connsiteX5" fmla="*/ 356111 w 608979"/>
                  <a:gd name="connsiteY5" fmla="*/ 195744 h 363385"/>
                  <a:gd name="connsiteX6" fmla="*/ 422040 w 608979"/>
                  <a:gd name="connsiteY6" fmla="*/ 232261 h 363385"/>
                  <a:gd name="connsiteX7" fmla="*/ 430830 w 608979"/>
                  <a:gd name="connsiteY7" fmla="*/ 238425 h 363385"/>
                  <a:gd name="connsiteX8" fmla="*/ 450001 w 608979"/>
                  <a:gd name="connsiteY8" fmla="*/ 228619 h 363385"/>
                  <a:gd name="connsiteX9" fmla="*/ 472352 w 608979"/>
                  <a:gd name="connsiteY9" fmla="*/ 299131 h 363385"/>
                  <a:gd name="connsiteX10" fmla="*/ 485257 w 608979"/>
                  <a:gd name="connsiteY10" fmla="*/ 262240 h 363385"/>
                  <a:gd name="connsiteX11" fmla="*/ 491242 w 608979"/>
                  <a:gd name="connsiteY11" fmla="*/ 228712 h 363385"/>
                  <a:gd name="connsiteX12" fmla="*/ 491429 w 608979"/>
                  <a:gd name="connsiteY12" fmla="*/ 228712 h 363385"/>
                  <a:gd name="connsiteX13" fmla="*/ 491523 w 608979"/>
                  <a:gd name="connsiteY13" fmla="*/ 228712 h 363385"/>
                  <a:gd name="connsiteX14" fmla="*/ 497508 w 608979"/>
                  <a:gd name="connsiteY14" fmla="*/ 262240 h 363385"/>
                  <a:gd name="connsiteX15" fmla="*/ 510506 w 608979"/>
                  <a:gd name="connsiteY15" fmla="*/ 299224 h 363385"/>
                  <a:gd name="connsiteX16" fmla="*/ 532763 w 608979"/>
                  <a:gd name="connsiteY16" fmla="*/ 228712 h 363385"/>
                  <a:gd name="connsiteX17" fmla="*/ 585881 w 608979"/>
                  <a:gd name="connsiteY17" fmla="*/ 258038 h 363385"/>
                  <a:gd name="connsiteX18" fmla="*/ 608886 w 608979"/>
                  <a:gd name="connsiteY18" fmla="*/ 301092 h 363385"/>
                  <a:gd name="connsiteX19" fmla="*/ 608979 w 608979"/>
                  <a:gd name="connsiteY19" fmla="*/ 363385 h 363385"/>
                  <a:gd name="connsiteX20" fmla="*/ 491242 w 608979"/>
                  <a:gd name="connsiteY20" fmla="*/ 363385 h 363385"/>
                  <a:gd name="connsiteX21" fmla="*/ 450469 w 608979"/>
                  <a:gd name="connsiteY21" fmla="*/ 363385 h 363385"/>
                  <a:gd name="connsiteX22" fmla="*/ 373785 w 608979"/>
                  <a:gd name="connsiteY22" fmla="*/ 363385 h 363385"/>
                  <a:gd name="connsiteX23" fmla="*/ 304209 w 608979"/>
                  <a:gd name="connsiteY23" fmla="*/ 363385 h 363385"/>
                  <a:gd name="connsiteX24" fmla="*/ 234633 w 608979"/>
                  <a:gd name="connsiteY24" fmla="*/ 363385 h 363385"/>
                  <a:gd name="connsiteX25" fmla="*/ 158230 w 608979"/>
                  <a:gd name="connsiteY25" fmla="*/ 363385 h 363385"/>
                  <a:gd name="connsiteX26" fmla="*/ 117176 w 608979"/>
                  <a:gd name="connsiteY26" fmla="*/ 363385 h 363385"/>
                  <a:gd name="connsiteX27" fmla="*/ 0 w 608979"/>
                  <a:gd name="connsiteY27" fmla="*/ 363385 h 363385"/>
                  <a:gd name="connsiteX28" fmla="*/ 0 w 608979"/>
                  <a:gd name="connsiteY28" fmla="*/ 300998 h 363385"/>
                  <a:gd name="connsiteX29" fmla="*/ 22911 w 608979"/>
                  <a:gd name="connsiteY29" fmla="*/ 257851 h 363385"/>
                  <a:gd name="connsiteX30" fmla="*/ 76029 w 608979"/>
                  <a:gd name="connsiteY30" fmla="*/ 228619 h 363385"/>
                  <a:gd name="connsiteX31" fmla="*/ 98380 w 608979"/>
                  <a:gd name="connsiteY31" fmla="*/ 299131 h 363385"/>
                  <a:gd name="connsiteX32" fmla="*/ 111378 w 608979"/>
                  <a:gd name="connsiteY32" fmla="*/ 262240 h 363385"/>
                  <a:gd name="connsiteX33" fmla="*/ 117363 w 608979"/>
                  <a:gd name="connsiteY33" fmla="*/ 228712 h 363385"/>
                  <a:gd name="connsiteX34" fmla="*/ 117457 w 608979"/>
                  <a:gd name="connsiteY34" fmla="*/ 228712 h 363385"/>
                  <a:gd name="connsiteX35" fmla="*/ 117550 w 608979"/>
                  <a:gd name="connsiteY35" fmla="*/ 228712 h 363385"/>
                  <a:gd name="connsiteX36" fmla="*/ 123535 w 608979"/>
                  <a:gd name="connsiteY36" fmla="*/ 262240 h 363385"/>
                  <a:gd name="connsiteX37" fmla="*/ 136534 w 608979"/>
                  <a:gd name="connsiteY37" fmla="*/ 299131 h 363385"/>
                  <a:gd name="connsiteX38" fmla="*/ 158885 w 608979"/>
                  <a:gd name="connsiteY38" fmla="*/ 228619 h 363385"/>
                  <a:gd name="connsiteX39" fmla="*/ 178336 w 608979"/>
                  <a:gd name="connsiteY39" fmla="*/ 238612 h 363385"/>
                  <a:gd name="connsiteX40" fmla="*/ 187127 w 608979"/>
                  <a:gd name="connsiteY40" fmla="*/ 232261 h 363385"/>
                  <a:gd name="connsiteX41" fmla="*/ 253149 w 608979"/>
                  <a:gd name="connsiteY41" fmla="*/ 195744 h 363385"/>
                  <a:gd name="connsiteX42" fmla="*/ 280830 w 608979"/>
                  <a:gd name="connsiteY42" fmla="*/ 283254 h 363385"/>
                  <a:gd name="connsiteX43" fmla="*/ 297008 w 608979"/>
                  <a:gd name="connsiteY43" fmla="*/ 237304 h 363385"/>
                  <a:gd name="connsiteX44" fmla="*/ 304490 w 608979"/>
                  <a:gd name="connsiteY44" fmla="*/ 195651 h 363385"/>
                  <a:gd name="connsiteX45" fmla="*/ 491441 w 608979"/>
                  <a:gd name="connsiteY45" fmla="*/ 71099 h 363385"/>
                  <a:gd name="connsiteX46" fmla="*/ 546818 w 608979"/>
                  <a:gd name="connsiteY46" fmla="*/ 127774 h 363385"/>
                  <a:gd name="connsiteX47" fmla="*/ 491815 w 608979"/>
                  <a:gd name="connsiteY47" fmla="*/ 214140 h 363385"/>
                  <a:gd name="connsiteX48" fmla="*/ 491441 w 608979"/>
                  <a:gd name="connsiteY48" fmla="*/ 214140 h 363385"/>
                  <a:gd name="connsiteX49" fmla="*/ 491067 w 608979"/>
                  <a:gd name="connsiteY49" fmla="*/ 214140 h 363385"/>
                  <a:gd name="connsiteX50" fmla="*/ 436064 w 608979"/>
                  <a:gd name="connsiteY50" fmla="*/ 127774 h 363385"/>
                  <a:gd name="connsiteX51" fmla="*/ 491441 w 608979"/>
                  <a:gd name="connsiteY51" fmla="*/ 71099 h 363385"/>
                  <a:gd name="connsiteX52" fmla="*/ 117056 w 608979"/>
                  <a:gd name="connsiteY52" fmla="*/ 71099 h 363385"/>
                  <a:gd name="connsiteX53" fmla="*/ 172424 w 608979"/>
                  <a:gd name="connsiteY53" fmla="*/ 127774 h 363385"/>
                  <a:gd name="connsiteX54" fmla="*/ 117431 w 608979"/>
                  <a:gd name="connsiteY54" fmla="*/ 214140 h 363385"/>
                  <a:gd name="connsiteX55" fmla="*/ 117056 w 608979"/>
                  <a:gd name="connsiteY55" fmla="*/ 214140 h 363385"/>
                  <a:gd name="connsiteX56" fmla="*/ 116682 w 608979"/>
                  <a:gd name="connsiteY56" fmla="*/ 214140 h 363385"/>
                  <a:gd name="connsiteX57" fmla="*/ 61689 w 608979"/>
                  <a:gd name="connsiteY57" fmla="*/ 127774 h 363385"/>
                  <a:gd name="connsiteX58" fmla="*/ 117056 w 608979"/>
                  <a:gd name="connsiteY58" fmla="*/ 71099 h 363385"/>
                  <a:gd name="connsiteX59" fmla="*/ 304490 w 608979"/>
                  <a:gd name="connsiteY59" fmla="*/ 38 h 363385"/>
                  <a:gd name="connsiteX60" fmla="*/ 373335 w 608979"/>
                  <a:gd name="connsiteY60" fmla="*/ 70367 h 363385"/>
                  <a:gd name="connsiteX61" fmla="*/ 304957 w 608979"/>
                  <a:gd name="connsiteY61" fmla="*/ 177869 h 363385"/>
                  <a:gd name="connsiteX62" fmla="*/ 304490 w 608979"/>
                  <a:gd name="connsiteY62" fmla="*/ 177869 h 363385"/>
                  <a:gd name="connsiteX63" fmla="*/ 304022 w 608979"/>
                  <a:gd name="connsiteY63" fmla="*/ 177869 h 363385"/>
                  <a:gd name="connsiteX64" fmla="*/ 235644 w 608979"/>
                  <a:gd name="connsiteY64" fmla="*/ 70367 h 363385"/>
                  <a:gd name="connsiteX65" fmla="*/ 304490 w 608979"/>
                  <a:gd name="connsiteY65" fmla="*/ 38 h 3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08979" h="363385">
                    <a:moveTo>
                      <a:pt x="304490" y="195651"/>
                    </a:moveTo>
                    <a:lnTo>
                      <a:pt x="304583" y="195651"/>
                    </a:lnTo>
                    <a:lnTo>
                      <a:pt x="304770" y="195651"/>
                    </a:lnTo>
                    <a:cubicBezTo>
                      <a:pt x="310194" y="195744"/>
                      <a:pt x="340681" y="197706"/>
                      <a:pt x="312252" y="237304"/>
                    </a:cubicBezTo>
                    <a:lnTo>
                      <a:pt x="328430" y="283254"/>
                    </a:lnTo>
                    <a:lnTo>
                      <a:pt x="356111" y="195744"/>
                    </a:lnTo>
                    <a:cubicBezTo>
                      <a:pt x="356111" y="195744"/>
                      <a:pt x="390899" y="212649"/>
                      <a:pt x="422040" y="232261"/>
                    </a:cubicBezTo>
                    <a:cubicBezTo>
                      <a:pt x="425313" y="234222"/>
                      <a:pt x="428212" y="236370"/>
                      <a:pt x="430830" y="238425"/>
                    </a:cubicBezTo>
                    <a:cubicBezTo>
                      <a:pt x="442052" y="232448"/>
                      <a:pt x="450001" y="228619"/>
                      <a:pt x="450001" y="228619"/>
                    </a:cubicBezTo>
                    <a:lnTo>
                      <a:pt x="472352" y="299131"/>
                    </a:lnTo>
                    <a:lnTo>
                      <a:pt x="485257" y="262240"/>
                    </a:lnTo>
                    <a:cubicBezTo>
                      <a:pt x="462439" y="230393"/>
                      <a:pt x="486940" y="228712"/>
                      <a:pt x="491242" y="228712"/>
                    </a:cubicBezTo>
                    <a:lnTo>
                      <a:pt x="491429" y="228712"/>
                    </a:lnTo>
                    <a:lnTo>
                      <a:pt x="491523" y="228712"/>
                    </a:lnTo>
                    <a:cubicBezTo>
                      <a:pt x="495918" y="228712"/>
                      <a:pt x="520326" y="230393"/>
                      <a:pt x="497508" y="262240"/>
                    </a:cubicBezTo>
                    <a:lnTo>
                      <a:pt x="510506" y="299224"/>
                    </a:lnTo>
                    <a:lnTo>
                      <a:pt x="532763" y="228712"/>
                    </a:lnTo>
                    <a:cubicBezTo>
                      <a:pt x="532763" y="228712"/>
                      <a:pt x="560818" y="242348"/>
                      <a:pt x="585881" y="258038"/>
                    </a:cubicBezTo>
                    <a:cubicBezTo>
                      <a:pt x="604771" y="269805"/>
                      <a:pt x="608325" y="282693"/>
                      <a:pt x="608886" y="301092"/>
                    </a:cubicBezTo>
                    <a:lnTo>
                      <a:pt x="608979" y="363385"/>
                    </a:lnTo>
                    <a:lnTo>
                      <a:pt x="491242" y="363385"/>
                    </a:lnTo>
                    <a:lnTo>
                      <a:pt x="450469" y="363385"/>
                    </a:lnTo>
                    <a:lnTo>
                      <a:pt x="373785" y="363385"/>
                    </a:lnTo>
                    <a:lnTo>
                      <a:pt x="304209" y="363385"/>
                    </a:lnTo>
                    <a:lnTo>
                      <a:pt x="234633" y="363385"/>
                    </a:lnTo>
                    <a:lnTo>
                      <a:pt x="158230" y="363385"/>
                    </a:lnTo>
                    <a:lnTo>
                      <a:pt x="117176" y="363385"/>
                    </a:lnTo>
                    <a:lnTo>
                      <a:pt x="0" y="363385"/>
                    </a:lnTo>
                    <a:lnTo>
                      <a:pt x="0" y="300998"/>
                    </a:lnTo>
                    <a:cubicBezTo>
                      <a:pt x="467" y="282507"/>
                      <a:pt x="4021" y="269712"/>
                      <a:pt x="22911" y="257851"/>
                    </a:cubicBezTo>
                    <a:cubicBezTo>
                      <a:pt x="47974" y="242161"/>
                      <a:pt x="76029" y="228619"/>
                      <a:pt x="76029" y="228619"/>
                    </a:cubicBezTo>
                    <a:lnTo>
                      <a:pt x="98380" y="299131"/>
                    </a:lnTo>
                    <a:lnTo>
                      <a:pt x="111378" y="262240"/>
                    </a:lnTo>
                    <a:cubicBezTo>
                      <a:pt x="88560" y="230393"/>
                      <a:pt x="112968" y="228712"/>
                      <a:pt x="117363" y="228712"/>
                    </a:cubicBezTo>
                    <a:lnTo>
                      <a:pt x="117457" y="228712"/>
                    </a:lnTo>
                    <a:lnTo>
                      <a:pt x="117550" y="228712"/>
                    </a:lnTo>
                    <a:cubicBezTo>
                      <a:pt x="121946" y="228712"/>
                      <a:pt x="146353" y="230393"/>
                      <a:pt x="123535" y="262240"/>
                    </a:cubicBezTo>
                    <a:lnTo>
                      <a:pt x="136534" y="299131"/>
                    </a:lnTo>
                    <a:lnTo>
                      <a:pt x="158885" y="228619"/>
                    </a:lnTo>
                    <a:cubicBezTo>
                      <a:pt x="158885" y="228619"/>
                      <a:pt x="166927" y="232448"/>
                      <a:pt x="178336" y="238612"/>
                    </a:cubicBezTo>
                    <a:cubicBezTo>
                      <a:pt x="180955" y="236464"/>
                      <a:pt x="183760" y="234316"/>
                      <a:pt x="187127" y="232261"/>
                    </a:cubicBezTo>
                    <a:cubicBezTo>
                      <a:pt x="218361" y="212649"/>
                      <a:pt x="253149" y="195744"/>
                      <a:pt x="253149" y="195744"/>
                    </a:cubicBezTo>
                    <a:lnTo>
                      <a:pt x="280830" y="283254"/>
                    </a:lnTo>
                    <a:lnTo>
                      <a:pt x="297008" y="237304"/>
                    </a:lnTo>
                    <a:cubicBezTo>
                      <a:pt x="268579" y="197612"/>
                      <a:pt x="298972" y="195651"/>
                      <a:pt x="304490" y="195651"/>
                    </a:cubicBezTo>
                    <a:close/>
                    <a:moveTo>
                      <a:pt x="491441" y="71099"/>
                    </a:moveTo>
                    <a:cubicBezTo>
                      <a:pt x="496118" y="71006"/>
                      <a:pt x="544199" y="70539"/>
                      <a:pt x="546818" y="127774"/>
                    </a:cubicBezTo>
                    <a:cubicBezTo>
                      <a:pt x="546818" y="127774"/>
                      <a:pt x="555985" y="213580"/>
                      <a:pt x="491815" y="214140"/>
                    </a:cubicBezTo>
                    <a:lnTo>
                      <a:pt x="491441" y="214140"/>
                    </a:lnTo>
                    <a:lnTo>
                      <a:pt x="491067" y="214140"/>
                    </a:lnTo>
                    <a:cubicBezTo>
                      <a:pt x="426709" y="213580"/>
                      <a:pt x="436064" y="127867"/>
                      <a:pt x="436064" y="127774"/>
                    </a:cubicBezTo>
                    <a:cubicBezTo>
                      <a:pt x="438683" y="70539"/>
                      <a:pt x="486670" y="70913"/>
                      <a:pt x="491441" y="71099"/>
                    </a:cubicBezTo>
                    <a:close/>
                    <a:moveTo>
                      <a:pt x="117056" y="71099"/>
                    </a:moveTo>
                    <a:cubicBezTo>
                      <a:pt x="121826" y="71006"/>
                      <a:pt x="169805" y="70539"/>
                      <a:pt x="172424" y="127774"/>
                    </a:cubicBezTo>
                    <a:cubicBezTo>
                      <a:pt x="172424" y="127774"/>
                      <a:pt x="181776" y="213580"/>
                      <a:pt x="117431" y="214140"/>
                    </a:cubicBezTo>
                    <a:lnTo>
                      <a:pt x="117056" y="214140"/>
                    </a:lnTo>
                    <a:lnTo>
                      <a:pt x="116682" y="214140"/>
                    </a:lnTo>
                    <a:cubicBezTo>
                      <a:pt x="52430" y="213580"/>
                      <a:pt x="61689" y="127867"/>
                      <a:pt x="61689" y="127774"/>
                    </a:cubicBezTo>
                    <a:cubicBezTo>
                      <a:pt x="64308" y="70539"/>
                      <a:pt x="112287" y="70913"/>
                      <a:pt x="117056" y="71099"/>
                    </a:cubicBezTo>
                    <a:close/>
                    <a:moveTo>
                      <a:pt x="304490" y="38"/>
                    </a:moveTo>
                    <a:cubicBezTo>
                      <a:pt x="310383" y="-243"/>
                      <a:pt x="370061" y="-803"/>
                      <a:pt x="373335" y="70367"/>
                    </a:cubicBezTo>
                    <a:cubicBezTo>
                      <a:pt x="373335" y="70367"/>
                      <a:pt x="384934" y="177028"/>
                      <a:pt x="304957" y="177869"/>
                    </a:cubicBezTo>
                    <a:lnTo>
                      <a:pt x="304490" y="177869"/>
                    </a:lnTo>
                    <a:lnTo>
                      <a:pt x="304022" y="177869"/>
                    </a:lnTo>
                    <a:cubicBezTo>
                      <a:pt x="224045" y="177122"/>
                      <a:pt x="235644" y="70554"/>
                      <a:pt x="235644" y="70367"/>
                    </a:cubicBezTo>
                    <a:cubicBezTo>
                      <a:pt x="239012" y="-803"/>
                      <a:pt x="298597" y="-243"/>
                      <a:pt x="304490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işḻïḓè">
                <a:extLst>
                  <a:ext uri="{FF2B5EF4-FFF2-40B4-BE49-F238E27FC236}">
                    <a16:creationId xmlns:a16="http://schemas.microsoft.com/office/drawing/2014/main" id="{633DF20C-169F-9652-B279-82AE683C2F02}"/>
                  </a:ext>
                </a:extLst>
              </p:cNvPr>
              <p:cNvSpPr/>
              <p:nvPr/>
            </p:nvSpPr>
            <p:spPr bwMode="auto">
              <a:xfrm>
                <a:off x="6646850" y="2343209"/>
                <a:ext cx="661141" cy="647211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iśḷíḍé">
                <a:extLst>
                  <a:ext uri="{FF2B5EF4-FFF2-40B4-BE49-F238E27FC236}">
                    <a16:creationId xmlns:a16="http://schemas.microsoft.com/office/drawing/2014/main" id="{8970BCA8-4620-C6A0-C370-842D0D879E52}"/>
                  </a:ext>
                </a:extLst>
              </p:cNvPr>
              <p:cNvSpPr/>
              <p:nvPr/>
            </p:nvSpPr>
            <p:spPr bwMode="auto">
              <a:xfrm>
                <a:off x="5515654" y="4600143"/>
                <a:ext cx="564015" cy="563095"/>
              </a:xfrm>
              <a:custGeom>
                <a:avLst/>
                <a:gdLst>
                  <a:gd name="connsiteX0" fmla="*/ 216636 w 606580"/>
                  <a:gd name="connsiteY0" fmla="*/ 519079 h 605592"/>
                  <a:gd name="connsiteX1" fmla="*/ 538485 w 606580"/>
                  <a:gd name="connsiteY1" fmla="*/ 519079 h 605592"/>
                  <a:gd name="connsiteX2" fmla="*/ 538485 w 606580"/>
                  <a:gd name="connsiteY2" fmla="*/ 543847 h 605592"/>
                  <a:gd name="connsiteX3" fmla="*/ 216636 w 606580"/>
                  <a:gd name="connsiteY3" fmla="*/ 543847 h 605592"/>
                  <a:gd name="connsiteX4" fmla="*/ 513716 w 606580"/>
                  <a:gd name="connsiteY4" fmla="*/ 469683 h 605592"/>
                  <a:gd name="connsiteX5" fmla="*/ 538484 w 606580"/>
                  <a:gd name="connsiteY5" fmla="*/ 469683 h 605592"/>
                  <a:gd name="connsiteX6" fmla="*/ 538484 w 606580"/>
                  <a:gd name="connsiteY6" fmla="*/ 494381 h 605592"/>
                  <a:gd name="connsiteX7" fmla="*/ 513716 w 606580"/>
                  <a:gd name="connsiteY7" fmla="*/ 494381 h 605592"/>
                  <a:gd name="connsiteX8" fmla="*/ 476599 w 606580"/>
                  <a:gd name="connsiteY8" fmla="*/ 469683 h 605592"/>
                  <a:gd name="connsiteX9" fmla="*/ 501367 w 606580"/>
                  <a:gd name="connsiteY9" fmla="*/ 469683 h 605592"/>
                  <a:gd name="connsiteX10" fmla="*/ 501367 w 606580"/>
                  <a:gd name="connsiteY10" fmla="*/ 494381 h 605592"/>
                  <a:gd name="connsiteX11" fmla="*/ 476599 w 606580"/>
                  <a:gd name="connsiteY11" fmla="*/ 494381 h 605592"/>
                  <a:gd name="connsiteX12" fmla="*/ 216636 w 606580"/>
                  <a:gd name="connsiteY12" fmla="*/ 469683 h 605592"/>
                  <a:gd name="connsiteX13" fmla="*/ 352827 w 606580"/>
                  <a:gd name="connsiteY13" fmla="*/ 469683 h 605592"/>
                  <a:gd name="connsiteX14" fmla="*/ 352827 w 606580"/>
                  <a:gd name="connsiteY14" fmla="*/ 494381 h 605592"/>
                  <a:gd name="connsiteX15" fmla="*/ 216636 w 606580"/>
                  <a:gd name="connsiteY15" fmla="*/ 494381 h 605592"/>
                  <a:gd name="connsiteX16" fmla="*/ 173819 w 606580"/>
                  <a:gd name="connsiteY16" fmla="*/ 439269 h 605592"/>
                  <a:gd name="connsiteX17" fmla="*/ 191374 w 606580"/>
                  <a:gd name="connsiteY17" fmla="*/ 456788 h 605592"/>
                  <a:gd name="connsiteX18" fmla="*/ 138710 w 606580"/>
                  <a:gd name="connsiteY18" fmla="*/ 509254 h 605592"/>
                  <a:gd name="connsiteX19" fmla="*/ 129980 w 606580"/>
                  <a:gd name="connsiteY19" fmla="*/ 512869 h 605592"/>
                  <a:gd name="connsiteX20" fmla="*/ 121249 w 606580"/>
                  <a:gd name="connsiteY20" fmla="*/ 509254 h 605592"/>
                  <a:gd name="connsiteX21" fmla="*/ 102673 w 606580"/>
                  <a:gd name="connsiteY21" fmla="*/ 490715 h 605592"/>
                  <a:gd name="connsiteX22" fmla="*/ 120134 w 606580"/>
                  <a:gd name="connsiteY22" fmla="*/ 473288 h 605592"/>
                  <a:gd name="connsiteX23" fmla="*/ 129980 w 606580"/>
                  <a:gd name="connsiteY23" fmla="*/ 483021 h 605592"/>
                  <a:gd name="connsiteX24" fmla="*/ 123760 w 606580"/>
                  <a:gd name="connsiteY24" fmla="*/ 432636 h 605592"/>
                  <a:gd name="connsiteX25" fmla="*/ 123760 w 606580"/>
                  <a:gd name="connsiteY25" fmla="*/ 457292 h 605592"/>
                  <a:gd name="connsiteX26" fmla="*/ 86640 w 606580"/>
                  <a:gd name="connsiteY26" fmla="*/ 494370 h 605592"/>
                  <a:gd name="connsiteX27" fmla="*/ 123760 w 606580"/>
                  <a:gd name="connsiteY27" fmla="*/ 531447 h 605592"/>
                  <a:gd name="connsiteX28" fmla="*/ 160879 w 606580"/>
                  <a:gd name="connsiteY28" fmla="*/ 494370 h 605592"/>
                  <a:gd name="connsiteX29" fmla="*/ 185657 w 606580"/>
                  <a:gd name="connsiteY29" fmla="*/ 494370 h 605592"/>
                  <a:gd name="connsiteX30" fmla="*/ 123760 w 606580"/>
                  <a:gd name="connsiteY30" fmla="*/ 556196 h 605592"/>
                  <a:gd name="connsiteX31" fmla="*/ 61956 w 606580"/>
                  <a:gd name="connsiteY31" fmla="*/ 494370 h 605592"/>
                  <a:gd name="connsiteX32" fmla="*/ 123760 w 606580"/>
                  <a:gd name="connsiteY32" fmla="*/ 432636 h 605592"/>
                  <a:gd name="connsiteX33" fmla="*/ 216636 w 606580"/>
                  <a:gd name="connsiteY33" fmla="*/ 370821 h 605592"/>
                  <a:gd name="connsiteX34" fmla="*/ 538485 w 606580"/>
                  <a:gd name="connsiteY34" fmla="*/ 370821 h 605592"/>
                  <a:gd name="connsiteX35" fmla="*/ 538485 w 606580"/>
                  <a:gd name="connsiteY35" fmla="*/ 395519 h 605592"/>
                  <a:gd name="connsiteX36" fmla="*/ 216636 w 606580"/>
                  <a:gd name="connsiteY36" fmla="*/ 395519 h 605592"/>
                  <a:gd name="connsiteX37" fmla="*/ 513716 w 606580"/>
                  <a:gd name="connsiteY37" fmla="*/ 321355 h 605592"/>
                  <a:gd name="connsiteX38" fmla="*/ 538484 w 606580"/>
                  <a:gd name="connsiteY38" fmla="*/ 321355 h 605592"/>
                  <a:gd name="connsiteX39" fmla="*/ 538484 w 606580"/>
                  <a:gd name="connsiteY39" fmla="*/ 346053 h 605592"/>
                  <a:gd name="connsiteX40" fmla="*/ 513716 w 606580"/>
                  <a:gd name="connsiteY40" fmla="*/ 346053 h 605592"/>
                  <a:gd name="connsiteX41" fmla="*/ 476599 w 606580"/>
                  <a:gd name="connsiteY41" fmla="*/ 321355 h 605592"/>
                  <a:gd name="connsiteX42" fmla="*/ 501367 w 606580"/>
                  <a:gd name="connsiteY42" fmla="*/ 321355 h 605592"/>
                  <a:gd name="connsiteX43" fmla="*/ 501367 w 606580"/>
                  <a:gd name="connsiteY43" fmla="*/ 346053 h 605592"/>
                  <a:gd name="connsiteX44" fmla="*/ 476599 w 606580"/>
                  <a:gd name="connsiteY44" fmla="*/ 346053 h 605592"/>
                  <a:gd name="connsiteX45" fmla="*/ 216636 w 606580"/>
                  <a:gd name="connsiteY45" fmla="*/ 321355 h 605592"/>
                  <a:gd name="connsiteX46" fmla="*/ 352827 w 606580"/>
                  <a:gd name="connsiteY46" fmla="*/ 321355 h 605592"/>
                  <a:gd name="connsiteX47" fmla="*/ 352827 w 606580"/>
                  <a:gd name="connsiteY47" fmla="*/ 346053 h 605592"/>
                  <a:gd name="connsiteX48" fmla="*/ 216636 w 606580"/>
                  <a:gd name="connsiteY48" fmla="*/ 346053 h 605592"/>
                  <a:gd name="connsiteX49" fmla="*/ 173819 w 606580"/>
                  <a:gd name="connsiteY49" fmla="*/ 291012 h 605592"/>
                  <a:gd name="connsiteX50" fmla="*/ 191374 w 606580"/>
                  <a:gd name="connsiteY50" fmla="*/ 308531 h 605592"/>
                  <a:gd name="connsiteX51" fmla="*/ 138710 w 606580"/>
                  <a:gd name="connsiteY51" fmla="*/ 360997 h 605592"/>
                  <a:gd name="connsiteX52" fmla="*/ 129980 w 606580"/>
                  <a:gd name="connsiteY52" fmla="*/ 364612 h 605592"/>
                  <a:gd name="connsiteX53" fmla="*/ 121249 w 606580"/>
                  <a:gd name="connsiteY53" fmla="*/ 360997 h 605592"/>
                  <a:gd name="connsiteX54" fmla="*/ 102673 w 606580"/>
                  <a:gd name="connsiteY54" fmla="*/ 342458 h 605592"/>
                  <a:gd name="connsiteX55" fmla="*/ 120134 w 606580"/>
                  <a:gd name="connsiteY55" fmla="*/ 325031 h 605592"/>
                  <a:gd name="connsiteX56" fmla="*/ 129980 w 606580"/>
                  <a:gd name="connsiteY56" fmla="*/ 334764 h 605592"/>
                  <a:gd name="connsiteX57" fmla="*/ 123760 w 606580"/>
                  <a:gd name="connsiteY57" fmla="*/ 284308 h 605592"/>
                  <a:gd name="connsiteX58" fmla="*/ 123760 w 606580"/>
                  <a:gd name="connsiteY58" fmla="*/ 308964 h 605592"/>
                  <a:gd name="connsiteX59" fmla="*/ 86640 w 606580"/>
                  <a:gd name="connsiteY59" fmla="*/ 346042 h 605592"/>
                  <a:gd name="connsiteX60" fmla="*/ 123760 w 606580"/>
                  <a:gd name="connsiteY60" fmla="*/ 383119 h 605592"/>
                  <a:gd name="connsiteX61" fmla="*/ 160879 w 606580"/>
                  <a:gd name="connsiteY61" fmla="*/ 346042 h 605592"/>
                  <a:gd name="connsiteX62" fmla="*/ 185657 w 606580"/>
                  <a:gd name="connsiteY62" fmla="*/ 346042 h 605592"/>
                  <a:gd name="connsiteX63" fmla="*/ 123760 w 606580"/>
                  <a:gd name="connsiteY63" fmla="*/ 407868 h 605592"/>
                  <a:gd name="connsiteX64" fmla="*/ 61956 w 606580"/>
                  <a:gd name="connsiteY64" fmla="*/ 346042 h 605592"/>
                  <a:gd name="connsiteX65" fmla="*/ 123760 w 606580"/>
                  <a:gd name="connsiteY65" fmla="*/ 284308 h 605592"/>
                  <a:gd name="connsiteX66" fmla="*/ 216636 w 606580"/>
                  <a:gd name="connsiteY66" fmla="*/ 222493 h 605592"/>
                  <a:gd name="connsiteX67" fmla="*/ 538485 w 606580"/>
                  <a:gd name="connsiteY67" fmla="*/ 222493 h 605592"/>
                  <a:gd name="connsiteX68" fmla="*/ 538485 w 606580"/>
                  <a:gd name="connsiteY68" fmla="*/ 247261 h 605592"/>
                  <a:gd name="connsiteX69" fmla="*/ 216636 w 606580"/>
                  <a:gd name="connsiteY69" fmla="*/ 247261 h 605592"/>
                  <a:gd name="connsiteX70" fmla="*/ 513716 w 606580"/>
                  <a:gd name="connsiteY70" fmla="*/ 173097 h 605592"/>
                  <a:gd name="connsiteX71" fmla="*/ 538484 w 606580"/>
                  <a:gd name="connsiteY71" fmla="*/ 173097 h 605592"/>
                  <a:gd name="connsiteX72" fmla="*/ 538484 w 606580"/>
                  <a:gd name="connsiteY72" fmla="*/ 197724 h 605592"/>
                  <a:gd name="connsiteX73" fmla="*/ 513716 w 606580"/>
                  <a:gd name="connsiteY73" fmla="*/ 197724 h 605592"/>
                  <a:gd name="connsiteX74" fmla="*/ 476599 w 606580"/>
                  <a:gd name="connsiteY74" fmla="*/ 173097 h 605592"/>
                  <a:gd name="connsiteX75" fmla="*/ 501367 w 606580"/>
                  <a:gd name="connsiteY75" fmla="*/ 173097 h 605592"/>
                  <a:gd name="connsiteX76" fmla="*/ 501367 w 606580"/>
                  <a:gd name="connsiteY76" fmla="*/ 197724 h 605592"/>
                  <a:gd name="connsiteX77" fmla="*/ 476599 w 606580"/>
                  <a:gd name="connsiteY77" fmla="*/ 197724 h 605592"/>
                  <a:gd name="connsiteX78" fmla="*/ 216636 w 606580"/>
                  <a:gd name="connsiteY78" fmla="*/ 173097 h 605592"/>
                  <a:gd name="connsiteX79" fmla="*/ 352827 w 606580"/>
                  <a:gd name="connsiteY79" fmla="*/ 173097 h 605592"/>
                  <a:gd name="connsiteX80" fmla="*/ 352827 w 606580"/>
                  <a:gd name="connsiteY80" fmla="*/ 197724 h 605592"/>
                  <a:gd name="connsiteX81" fmla="*/ 216636 w 606580"/>
                  <a:gd name="connsiteY81" fmla="*/ 197724 h 605592"/>
                  <a:gd name="connsiteX82" fmla="*/ 173819 w 606580"/>
                  <a:gd name="connsiteY82" fmla="*/ 142683 h 605592"/>
                  <a:gd name="connsiteX83" fmla="*/ 191374 w 606580"/>
                  <a:gd name="connsiteY83" fmla="*/ 160202 h 605592"/>
                  <a:gd name="connsiteX84" fmla="*/ 138710 w 606580"/>
                  <a:gd name="connsiteY84" fmla="*/ 212668 h 605592"/>
                  <a:gd name="connsiteX85" fmla="*/ 129980 w 606580"/>
                  <a:gd name="connsiteY85" fmla="*/ 216283 h 605592"/>
                  <a:gd name="connsiteX86" fmla="*/ 121249 w 606580"/>
                  <a:gd name="connsiteY86" fmla="*/ 212668 h 605592"/>
                  <a:gd name="connsiteX87" fmla="*/ 102673 w 606580"/>
                  <a:gd name="connsiteY87" fmla="*/ 194129 h 605592"/>
                  <a:gd name="connsiteX88" fmla="*/ 120134 w 606580"/>
                  <a:gd name="connsiteY88" fmla="*/ 176702 h 605592"/>
                  <a:gd name="connsiteX89" fmla="*/ 129980 w 606580"/>
                  <a:gd name="connsiteY89" fmla="*/ 186435 h 605592"/>
                  <a:gd name="connsiteX90" fmla="*/ 123760 w 606580"/>
                  <a:gd name="connsiteY90" fmla="*/ 135979 h 605592"/>
                  <a:gd name="connsiteX91" fmla="*/ 123760 w 606580"/>
                  <a:gd name="connsiteY91" fmla="*/ 160635 h 605592"/>
                  <a:gd name="connsiteX92" fmla="*/ 86640 w 606580"/>
                  <a:gd name="connsiteY92" fmla="*/ 197713 h 605592"/>
                  <a:gd name="connsiteX93" fmla="*/ 123760 w 606580"/>
                  <a:gd name="connsiteY93" fmla="*/ 234790 h 605592"/>
                  <a:gd name="connsiteX94" fmla="*/ 160879 w 606580"/>
                  <a:gd name="connsiteY94" fmla="*/ 197713 h 605592"/>
                  <a:gd name="connsiteX95" fmla="*/ 185657 w 606580"/>
                  <a:gd name="connsiteY95" fmla="*/ 197713 h 605592"/>
                  <a:gd name="connsiteX96" fmla="*/ 123760 w 606580"/>
                  <a:gd name="connsiteY96" fmla="*/ 259539 h 605592"/>
                  <a:gd name="connsiteX97" fmla="*/ 61956 w 606580"/>
                  <a:gd name="connsiteY97" fmla="*/ 197713 h 605592"/>
                  <a:gd name="connsiteX98" fmla="*/ 123760 w 606580"/>
                  <a:gd name="connsiteY98" fmla="*/ 135979 h 605592"/>
                  <a:gd name="connsiteX99" fmla="*/ 24790 w 606580"/>
                  <a:gd name="connsiteY99" fmla="*/ 111237 h 605592"/>
                  <a:gd name="connsiteX100" fmla="*/ 24790 w 606580"/>
                  <a:gd name="connsiteY100" fmla="*/ 580935 h 605592"/>
                  <a:gd name="connsiteX101" fmla="*/ 581882 w 606580"/>
                  <a:gd name="connsiteY101" fmla="*/ 580935 h 605592"/>
                  <a:gd name="connsiteX102" fmla="*/ 581882 w 606580"/>
                  <a:gd name="connsiteY102" fmla="*/ 111237 h 605592"/>
                  <a:gd name="connsiteX103" fmla="*/ 513716 w 606580"/>
                  <a:gd name="connsiteY103" fmla="*/ 43257 h 605592"/>
                  <a:gd name="connsiteX104" fmla="*/ 557043 w 606580"/>
                  <a:gd name="connsiteY104" fmla="*/ 43257 h 605592"/>
                  <a:gd name="connsiteX105" fmla="*/ 557043 w 606580"/>
                  <a:gd name="connsiteY105" fmla="*/ 67955 h 605592"/>
                  <a:gd name="connsiteX106" fmla="*/ 513716 w 606580"/>
                  <a:gd name="connsiteY106" fmla="*/ 67955 h 605592"/>
                  <a:gd name="connsiteX107" fmla="*/ 111423 w 606580"/>
                  <a:gd name="connsiteY107" fmla="*/ 43257 h 605592"/>
                  <a:gd name="connsiteX108" fmla="*/ 154750 w 606580"/>
                  <a:gd name="connsiteY108" fmla="*/ 43257 h 605592"/>
                  <a:gd name="connsiteX109" fmla="*/ 154750 w 606580"/>
                  <a:gd name="connsiteY109" fmla="*/ 67955 h 605592"/>
                  <a:gd name="connsiteX110" fmla="*/ 111423 w 606580"/>
                  <a:gd name="connsiteY110" fmla="*/ 67955 h 605592"/>
                  <a:gd name="connsiteX111" fmla="*/ 49466 w 606580"/>
                  <a:gd name="connsiteY111" fmla="*/ 43257 h 605592"/>
                  <a:gd name="connsiteX112" fmla="*/ 92864 w 606580"/>
                  <a:gd name="connsiteY112" fmla="*/ 43257 h 605592"/>
                  <a:gd name="connsiteX113" fmla="*/ 92864 w 606580"/>
                  <a:gd name="connsiteY113" fmla="*/ 67955 h 605592"/>
                  <a:gd name="connsiteX114" fmla="*/ 49466 w 606580"/>
                  <a:gd name="connsiteY114" fmla="*/ 67955 h 605592"/>
                  <a:gd name="connsiteX115" fmla="*/ 24790 w 606580"/>
                  <a:gd name="connsiteY115" fmla="*/ 24750 h 605592"/>
                  <a:gd name="connsiteX116" fmla="*/ 24790 w 606580"/>
                  <a:gd name="connsiteY116" fmla="*/ 86487 h 605592"/>
                  <a:gd name="connsiteX117" fmla="*/ 581882 w 606580"/>
                  <a:gd name="connsiteY117" fmla="*/ 86487 h 605592"/>
                  <a:gd name="connsiteX118" fmla="*/ 581882 w 606580"/>
                  <a:gd name="connsiteY118" fmla="*/ 24750 h 605592"/>
                  <a:gd name="connsiteX119" fmla="*/ 24790 w 606580"/>
                  <a:gd name="connsiteY119" fmla="*/ 0 h 605592"/>
                  <a:gd name="connsiteX120" fmla="*/ 581882 w 606580"/>
                  <a:gd name="connsiteY120" fmla="*/ 0 h 605592"/>
                  <a:gd name="connsiteX121" fmla="*/ 606580 w 606580"/>
                  <a:gd name="connsiteY121" fmla="*/ 24750 h 605592"/>
                  <a:gd name="connsiteX122" fmla="*/ 606580 w 606580"/>
                  <a:gd name="connsiteY122" fmla="*/ 580935 h 605592"/>
                  <a:gd name="connsiteX123" fmla="*/ 581882 w 606580"/>
                  <a:gd name="connsiteY123" fmla="*/ 605592 h 605592"/>
                  <a:gd name="connsiteX124" fmla="*/ 24790 w 606580"/>
                  <a:gd name="connsiteY124" fmla="*/ 605592 h 605592"/>
                  <a:gd name="connsiteX125" fmla="*/ 0 w 606580"/>
                  <a:gd name="connsiteY125" fmla="*/ 580935 h 605592"/>
                  <a:gd name="connsiteX126" fmla="*/ 0 w 606580"/>
                  <a:gd name="connsiteY126" fmla="*/ 24750 h 605592"/>
                  <a:gd name="connsiteX127" fmla="*/ 24790 w 606580"/>
                  <a:gd name="connsiteY127" fmla="*/ 0 h 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606580" h="605592">
                    <a:moveTo>
                      <a:pt x="216636" y="519079"/>
                    </a:moveTo>
                    <a:lnTo>
                      <a:pt x="538485" y="519079"/>
                    </a:lnTo>
                    <a:lnTo>
                      <a:pt x="538485" y="543847"/>
                    </a:lnTo>
                    <a:lnTo>
                      <a:pt x="216636" y="543847"/>
                    </a:lnTo>
                    <a:close/>
                    <a:moveTo>
                      <a:pt x="513716" y="469683"/>
                    </a:moveTo>
                    <a:lnTo>
                      <a:pt x="538484" y="469683"/>
                    </a:lnTo>
                    <a:lnTo>
                      <a:pt x="538484" y="494381"/>
                    </a:lnTo>
                    <a:lnTo>
                      <a:pt x="513716" y="494381"/>
                    </a:lnTo>
                    <a:close/>
                    <a:moveTo>
                      <a:pt x="476599" y="469683"/>
                    </a:moveTo>
                    <a:lnTo>
                      <a:pt x="501367" y="469683"/>
                    </a:lnTo>
                    <a:lnTo>
                      <a:pt x="501367" y="494381"/>
                    </a:lnTo>
                    <a:lnTo>
                      <a:pt x="476599" y="494381"/>
                    </a:lnTo>
                    <a:close/>
                    <a:moveTo>
                      <a:pt x="216636" y="469683"/>
                    </a:moveTo>
                    <a:lnTo>
                      <a:pt x="352827" y="469683"/>
                    </a:lnTo>
                    <a:lnTo>
                      <a:pt x="352827" y="494381"/>
                    </a:lnTo>
                    <a:lnTo>
                      <a:pt x="216636" y="494381"/>
                    </a:lnTo>
                    <a:close/>
                    <a:moveTo>
                      <a:pt x="173819" y="439269"/>
                    </a:moveTo>
                    <a:lnTo>
                      <a:pt x="191374" y="456788"/>
                    </a:lnTo>
                    <a:lnTo>
                      <a:pt x="138710" y="509254"/>
                    </a:lnTo>
                    <a:cubicBezTo>
                      <a:pt x="136296" y="511664"/>
                      <a:pt x="133138" y="512869"/>
                      <a:pt x="129980" y="512869"/>
                    </a:cubicBezTo>
                    <a:cubicBezTo>
                      <a:pt x="126822" y="512869"/>
                      <a:pt x="123664" y="511664"/>
                      <a:pt x="121249" y="509254"/>
                    </a:cubicBezTo>
                    <a:lnTo>
                      <a:pt x="102673" y="490715"/>
                    </a:lnTo>
                    <a:lnTo>
                      <a:pt x="120134" y="473288"/>
                    </a:lnTo>
                    <a:lnTo>
                      <a:pt x="129980" y="483021"/>
                    </a:lnTo>
                    <a:close/>
                    <a:moveTo>
                      <a:pt x="123760" y="432636"/>
                    </a:moveTo>
                    <a:lnTo>
                      <a:pt x="123760" y="457292"/>
                    </a:lnTo>
                    <a:cubicBezTo>
                      <a:pt x="103344" y="457292"/>
                      <a:pt x="86640" y="473977"/>
                      <a:pt x="86640" y="494370"/>
                    </a:cubicBezTo>
                    <a:cubicBezTo>
                      <a:pt x="86640" y="514855"/>
                      <a:pt x="103344" y="531447"/>
                      <a:pt x="123760" y="531447"/>
                    </a:cubicBezTo>
                    <a:cubicBezTo>
                      <a:pt x="144268" y="531447"/>
                      <a:pt x="160879" y="514855"/>
                      <a:pt x="160879" y="494370"/>
                    </a:cubicBezTo>
                    <a:lnTo>
                      <a:pt x="185657" y="494370"/>
                    </a:lnTo>
                    <a:cubicBezTo>
                      <a:pt x="185657" y="528481"/>
                      <a:pt x="157910" y="556196"/>
                      <a:pt x="123760" y="556196"/>
                    </a:cubicBezTo>
                    <a:cubicBezTo>
                      <a:pt x="89703" y="556196"/>
                      <a:pt x="61956" y="528481"/>
                      <a:pt x="61956" y="494370"/>
                    </a:cubicBezTo>
                    <a:cubicBezTo>
                      <a:pt x="61956" y="460351"/>
                      <a:pt x="89703" y="432636"/>
                      <a:pt x="123760" y="432636"/>
                    </a:cubicBezTo>
                    <a:close/>
                    <a:moveTo>
                      <a:pt x="216636" y="370821"/>
                    </a:moveTo>
                    <a:lnTo>
                      <a:pt x="538485" y="370821"/>
                    </a:lnTo>
                    <a:lnTo>
                      <a:pt x="538485" y="395519"/>
                    </a:lnTo>
                    <a:lnTo>
                      <a:pt x="216636" y="395519"/>
                    </a:lnTo>
                    <a:close/>
                    <a:moveTo>
                      <a:pt x="513716" y="321355"/>
                    </a:moveTo>
                    <a:lnTo>
                      <a:pt x="538484" y="321355"/>
                    </a:lnTo>
                    <a:lnTo>
                      <a:pt x="538484" y="346053"/>
                    </a:lnTo>
                    <a:lnTo>
                      <a:pt x="513716" y="346053"/>
                    </a:lnTo>
                    <a:close/>
                    <a:moveTo>
                      <a:pt x="476599" y="321355"/>
                    </a:moveTo>
                    <a:lnTo>
                      <a:pt x="501367" y="321355"/>
                    </a:lnTo>
                    <a:lnTo>
                      <a:pt x="501367" y="346053"/>
                    </a:lnTo>
                    <a:lnTo>
                      <a:pt x="476599" y="346053"/>
                    </a:lnTo>
                    <a:close/>
                    <a:moveTo>
                      <a:pt x="216636" y="321355"/>
                    </a:moveTo>
                    <a:lnTo>
                      <a:pt x="352827" y="321355"/>
                    </a:lnTo>
                    <a:lnTo>
                      <a:pt x="352827" y="346053"/>
                    </a:lnTo>
                    <a:lnTo>
                      <a:pt x="216636" y="346053"/>
                    </a:lnTo>
                    <a:close/>
                    <a:moveTo>
                      <a:pt x="173819" y="291012"/>
                    </a:moveTo>
                    <a:lnTo>
                      <a:pt x="191374" y="308531"/>
                    </a:lnTo>
                    <a:lnTo>
                      <a:pt x="138710" y="360997"/>
                    </a:lnTo>
                    <a:cubicBezTo>
                      <a:pt x="136296" y="363407"/>
                      <a:pt x="133138" y="364612"/>
                      <a:pt x="129980" y="364612"/>
                    </a:cubicBezTo>
                    <a:cubicBezTo>
                      <a:pt x="126822" y="364612"/>
                      <a:pt x="123664" y="363407"/>
                      <a:pt x="121249" y="360997"/>
                    </a:cubicBezTo>
                    <a:lnTo>
                      <a:pt x="102673" y="342458"/>
                    </a:lnTo>
                    <a:lnTo>
                      <a:pt x="120134" y="325031"/>
                    </a:lnTo>
                    <a:lnTo>
                      <a:pt x="129980" y="334764"/>
                    </a:lnTo>
                    <a:close/>
                    <a:moveTo>
                      <a:pt x="123760" y="284308"/>
                    </a:moveTo>
                    <a:lnTo>
                      <a:pt x="123760" y="308964"/>
                    </a:lnTo>
                    <a:cubicBezTo>
                      <a:pt x="103344" y="308964"/>
                      <a:pt x="86640" y="325649"/>
                      <a:pt x="86640" y="346042"/>
                    </a:cubicBezTo>
                    <a:cubicBezTo>
                      <a:pt x="86640" y="366527"/>
                      <a:pt x="103344" y="383119"/>
                      <a:pt x="123760" y="383119"/>
                    </a:cubicBezTo>
                    <a:cubicBezTo>
                      <a:pt x="144268" y="383119"/>
                      <a:pt x="160879" y="366527"/>
                      <a:pt x="160879" y="346042"/>
                    </a:cubicBezTo>
                    <a:lnTo>
                      <a:pt x="185657" y="346042"/>
                    </a:lnTo>
                    <a:cubicBezTo>
                      <a:pt x="185657" y="380153"/>
                      <a:pt x="157910" y="407868"/>
                      <a:pt x="123760" y="407868"/>
                    </a:cubicBezTo>
                    <a:cubicBezTo>
                      <a:pt x="89703" y="407868"/>
                      <a:pt x="61956" y="380153"/>
                      <a:pt x="61956" y="346042"/>
                    </a:cubicBezTo>
                    <a:cubicBezTo>
                      <a:pt x="61956" y="312023"/>
                      <a:pt x="89703" y="284308"/>
                      <a:pt x="123760" y="284308"/>
                    </a:cubicBezTo>
                    <a:close/>
                    <a:moveTo>
                      <a:pt x="216636" y="222493"/>
                    </a:moveTo>
                    <a:lnTo>
                      <a:pt x="538485" y="222493"/>
                    </a:lnTo>
                    <a:lnTo>
                      <a:pt x="538485" y="247261"/>
                    </a:lnTo>
                    <a:lnTo>
                      <a:pt x="216636" y="247261"/>
                    </a:lnTo>
                    <a:close/>
                    <a:moveTo>
                      <a:pt x="513716" y="173097"/>
                    </a:moveTo>
                    <a:lnTo>
                      <a:pt x="538484" y="173097"/>
                    </a:lnTo>
                    <a:lnTo>
                      <a:pt x="538484" y="197724"/>
                    </a:lnTo>
                    <a:lnTo>
                      <a:pt x="513716" y="197724"/>
                    </a:lnTo>
                    <a:close/>
                    <a:moveTo>
                      <a:pt x="476599" y="173097"/>
                    </a:moveTo>
                    <a:lnTo>
                      <a:pt x="501367" y="173097"/>
                    </a:lnTo>
                    <a:lnTo>
                      <a:pt x="501367" y="197724"/>
                    </a:lnTo>
                    <a:lnTo>
                      <a:pt x="476599" y="197724"/>
                    </a:lnTo>
                    <a:close/>
                    <a:moveTo>
                      <a:pt x="216636" y="173097"/>
                    </a:moveTo>
                    <a:lnTo>
                      <a:pt x="352827" y="173097"/>
                    </a:lnTo>
                    <a:lnTo>
                      <a:pt x="352827" y="197724"/>
                    </a:lnTo>
                    <a:lnTo>
                      <a:pt x="216636" y="197724"/>
                    </a:lnTo>
                    <a:close/>
                    <a:moveTo>
                      <a:pt x="173819" y="142683"/>
                    </a:moveTo>
                    <a:lnTo>
                      <a:pt x="191374" y="160202"/>
                    </a:lnTo>
                    <a:lnTo>
                      <a:pt x="138710" y="212668"/>
                    </a:lnTo>
                    <a:cubicBezTo>
                      <a:pt x="136296" y="215078"/>
                      <a:pt x="133138" y="216283"/>
                      <a:pt x="129980" y="216283"/>
                    </a:cubicBezTo>
                    <a:cubicBezTo>
                      <a:pt x="126822" y="216283"/>
                      <a:pt x="123664" y="215078"/>
                      <a:pt x="121249" y="212668"/>
                    </a:cubicBezTo>
                    <a:lnTo>
                      <a:pt x="102673" y="194129"/>
                    </a:lnTo>
                    <a:lnTo>
                      <a:pt x="120134" y="176702"/>
                    </a:lnTo>
                    <a:lnTo>
                      <a:pt x="129980" y="186435"/>
                    </a:lnTo>
                    <a:close/>
                    <a:moveTo>
                      <a:pt x="123760" y="135979"/>
                    </a:moveTo>
                    <a:lnTo>
                      <a:pt x="123760" y="160635"/>
                    </a:lnTo>
                    <a:cubicBezTo>
                      <a:pt x="103344" y="160635"/>
                      <a:pt x="86640" y="177320"/>
                      <a:pt x="86640" y="197713"/>
                    </a:cubicBezTo>
                    <a:cubicBezTo>
                      <a:pt x="86640" y="218198"/>
                      <a:pt x="103344" y="234790"/>
                      <a:pt x="123760" y="234790"/>
                    </a:cubicBezTo>
                    <a:cubicBezTo>
                      <a:pt x="144268" y="234790"/>
                      <a:pt x="160879" y="218198"/>
                      <a:pt x="160879" y="197713"/>
                    </a:cubicBezTo>
                    <a:lnTo>
                      <a:pt x="185657" y="197713"/>
                    </a:lnTo>
                    <a:cubicBezTo>
                      <a:pt x="185657" y="231824"/>
                      <a:pt x="157910" y="259539"/>
                      <a:pt x="123760" y="259539"/>
                    </a:cubicBezTo>
                    <a:cubicBezTo>
                      <a:pt x="89703" y="259539"/>
                      <a:pt x="61956" y="231824"/>
                      <a:pt x="61956" y="197713"/>
                    </a:cubicBezTo>
                    <a:cubicBezTo>
                      <a:pt x="61956" y="163694"/>
                      <a:pt x="89703" y="135979"/>
                      <a:pt x="123760" y="135979"/>
                    </a:cubicBezTo>
                    <a:close/>
                    <a:moveTo>
                      <a:pt x="24790" y="111237"/>
                    </a:moveTo>
                    <a:lnTo>
                      <a:pt x="24790" y="580935"/>
                    </a:lnTo>
                    <a:lnTo>
                      <a:pt x="581882" y="580935"/>
                    </a:lnTo>
                    <a:lnTo>
                      <a:pt x="581882" y="111237"/>
                    </a:lnTo>
                    <a:close/>
                    <a:moveTo>
                      <a:pt x="513716" y="43257"/>
                    </a:moveTo>
                    <a:lnTo>
                      <a:pt x="557043" y="43257"/>
                    </a:lnTo>
                    <a:lnTo>
                      <a:pt x="557043" y="67955"/>
                    </a:lnTo>
                    <a:lnTo>
                      <a:pt x="513716" y="67955"/>
                    </a:lnTo>
                    <a:close/>
                    <a:moveTo>
                      <a:pt x="111423" y="43257"/>
                    </a:moveTo>
                    <a:lnTo>
                      <a:pt x="154750" y="43257"/>
                    </a:lnTo>
                    <a:lnTo>
                      <a:pt x="154750" y="67955"/>
                    </a:lnTo>
                    <a:lnTo>
                      <a:pt x="111423" y="67955"/>
                    </a:lnTo>
                    <a:close/>
                    <a:moveTo>
                      <a:pt x="49466" y="43257"/>
                    </a:moveTo>
                    <a:lnTo>
                      <a:pt x="92864" y="43257"/>
                    </a:lnTo>
                    <a:lnTo>
                      <a:pt x="92864" y="67955"/>
                    </a:lnTo>
                    <a:lnTo>
                      <a:pt x="49466" y="67955"/>
                    </a:lnTo>
                    <a:close/>
                    <a:moveTo>
                      <a:pt x="24790" y="24750"/>
                    </a:moveTo>
                    <a:lnTo>
                      <a:pt x="24790" y="86487"/>
                    </a:lnTo>
                    <a:lnTo>
                      <a:pt x="581882" y="86487"/>
                    </a:lnTo>
                    <a:lnTo>
                      <a:pt x="581882" y="24750"/>
                    </a:lnTo>
                    <a:close/>
                    <a:moveTo>
                      <a:pt x="24790" y="0"/>
                    </a:moveTo>
                    <a:lnTo>
                      <a:pt x="581882" y="0"/>
                    </a:lnTo>
                    <a:cubicBezTo>
                      <a:pt x="595531" y="0"/>
                      <a:pt x="606580" y="11124"/>
                      <a:pt x="606580" y="24750"/>
                    </a:cubicBezTo>
                    <a:lnTo>
                      <a:pt x="606580" y="580935"/>
                    </a:lnTo>
                    <a:cubicBezTo>
                      <a:pt x="606580" y="594561"/>
                      <a:pt x="595531" y="605592"/>
                      <a:pt x="581882" y="605592"/>
                    </a:cubicBezTo>
                    <a:lnTo>
                      <a:pt x="24790" y="605592"/>
                    </a:lnTo>
                    <a:cubicBezTo>
                      <a:pt x="11142" y="605592"/>
                      <a:pt x="0" y="594561"/>
                      <a:pt x="0" y="580935"/>
                    </a:cubicBezTo>
                    <a:lnTo>
                      <a:pt x="0" y="24750"/>
                    </a:lnTo>
                    <a:cubicBezTo>
                      <a:pt x="0" y="11124"/>
                      <a:pt x="11142" y="0"/>
                      <a:pt x="247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ïṩ1îďè">
                <a:extLst>
                  <a:ext uri="{FF2B5EF4-FFF2-40B4-BE49-F238E27FC236}">
                    <a16:creationId xmlns:a16="http://schemas.microsoft.com/office/drawing/2014/main" id="{90FB3738-95EC-2016-749A-D686C9A74AB4}"/>
                  </a:ext>
                </a:extLst>
              </p:cNvPr>
              <p:cNvSpPr txBox="1"/>
              <p:nvPr/>
            </p:nvSpPr>
            <p:spPr>
              <a:xfrm>
                <a:off x="5170589" y="3375501"/>
                <a:ext cx="1855595" cy="5026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normAutofit fontScale="850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cs typeface="+mn-ea"/>
                    <a:sym typeface="+mn-lt"/>
                  </a:rPr>
                  <a:t>Dataset</a:t>
                </a:r>
              </a:p>
            </p:txBody>
          </p:sp>
        </p:grpSp>
        <p:grpSp>
          <p:nvGrpSpPr>
            <p:cNvPr id="8" name="î$ľïdé">
              <a:extLst>
                <a:ext uri="{FF2B5EF4-FFF2-40B4-BE49-F238E27FC236}">
                  <a16:creationId xmlns:a16="http://schemas.microsoft.com/office/drawing/2014/main" id="{8C6BD0DC-0300-CF62-E0F4-C3C8FCD0AE98}"/>
                </a:ext>
              </a:extLst>
            </p:cNvPr>
            <p:cNvGrpSpPr/>
            <p:nvPr/>
          </p:nvGrpSpPr>
          <p:grpSpPr>
            <a:xfrm>
              <a:off x="4521751" y="1006279"/>
              <a:ext cx="4331182" cy="1166437"/>
              <a:chOff x="4521751" y="1006279"/>
              <a:chExt cx="4331182" cy="1166437"/>
            </a:xfrm>
          </p:grpSpPr>
          <p:sp>
            <p:nvSpPr>
              <p:cNvPr id="21" name="iśľide">
                <a:extLst>
                  <a:ext uri="{FF2B5EF4-FFF2-40B4-BE49-F238E27FC236}">
                    <a16:creationId xmlns:a16="http://schemas.microsoft.com/office/drawing/2014/main" id="{6D619B67-8C30-082A-106F-CF4ECE150FF4}"/>
                  </a:ext>
                </a:extLst>
              </p:cNvPr>
              <p:cNvSpPr txBox="1"/>
              <p:nvPr/>
            </p:nvSpPr>
            <p:spPr bwMode="auto">
              <a:xfrm>
                <a:off x="4790997" y="1006279"/>
                <a:ext cx="4061936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Time Period</a:t>
                </a:r>
              </a:p>
            </p:txBody>
          </p:sp>
          <p:sp>
            <p:nvSpPr>
              <p:cNvPr id="22" name="išḷidé">
                <a:extLst>
                  <a:ext uri="{FF2B5EF4-FFF2-40B4-BE49-F238E27FC236}">
                    <a16:creationId xmlns:a16="http://schemas.microsoft.com/office/drawing/2014/main" id="{ACADA9FA-F618-FA88-DE81-F9E6B340B35C}"/>
                  </a:ext>
                </a:extLst>
              </p:cNvPr>
              <p:cNvSpPr/>
              <p:nvPr/>
            </p:nvSpPr>
            <p:spPr bwMode="auto">
              <a:xfrm>
                <a:off x="4521751" y="1340921"/>
                <a:ext cx="4061936" cy="831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2020.2.14 – 2023.9.30</a:t>
                </a:r>
              </a:p>
            </p:txBody>
          </p:sp>
        </p:grpSp>
        <p:grpSp>
          <p:nvGrpSpPr>
            <p:cNvPr id="9" name="ïSḻïḑê">
              <a:extLst>
                <a:ext uri="{FF2B5EF4-FFF2-40B4-BE49-F238E27FC236}">
                  <a16:creationId xmlns:a16="http://schemas.microsoft.com/office/drawing/2014/main" id="{40854694-3C2D-2BF9-6F98-D65B64D27B2A}"/>
                </a:ext>
              </a:extLst>
            </p:cNvPr>
            <p:cNvGrpSpPr/>
            <p:nvPr/>
          </p:nvGrpSpPr>
          <p:grpSpPr>
            <a:xfrm>
              <a:off x="1847425" y="3146635"/>
              <a:ext cx="3531517" cy="1156349"/>
              <a:chOff x="1847425" y="3247239"/>
              <a:chExt cx="3531517" cy="1156349"/>
            </a:xfrm>
          </p:grpSpPr>
          <p:sp>
            <p:nvSpPr>
              <p:cNvPr id="19" name="îṩḻíḍe">
                <a:extLst>
                  <a:ext uri="{FF2B5EF4-FFF2-40B4-BE49-F238E27FC236}">
                    <a16:creationId xmlns:a16="http://schemas.microsoft.com/office/drawing/2014/main" id="{8D468EA8-6F5E-2660-7EAD-FBBDBF7BB40F}"/>
                  </a:ext>
                </a:extLst>
              </p:cNvPr>
              <p:cNvSpPr txBox="1"/>
              <p:nvPr/>
            </p:nvSpPr>
            <p:spPr bwMode="auto">
              <a:xfrm>
                <a:off x="2124973" y="3247239"/>
                <a:ext cx="3253969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Issuer ID</a:t>
                </a:r>
              </a:p>
            </p:txBody>
          </p:sp>
          <p:sp>
            <p:nvSpPr>
              <p:cNvPr id="20" name="iṡḷiḍé">
                <a:extLst>
                  <a:ext uri="{FF2B5EF4-FFF2-40B4-BE49-F238E27FC236}">
                    <a16:creationId xmlns:a16="http://schemas.microsoft.com/office/drawing/2014/main" id="{A080DC16-F5A7-B075-386A-6F111D3EE517}"/>
                  </a:ext>
                </a:extLst>
              </p:cNvPr>
              <p:cNvSpPr/>
              <p:nvPr/>
            </p:nvSpPr>
            <p:spPr bwMode="auto">
              <a:xfrm>
                <a:off x="1847425" y="3571792"/>
                <a:ext cx="3253968" cy="8317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lang="en-US" altLang="zh-CN" sz="1600" dirty="0">
                    <a:solidFill>
                      <a:srgbClr val="000000"/>
                    </a:solidFill>
                    <a:cs typeface="+mn-ea"/>
                    <a:sym typeface="+mn-lt"/>
                  </a:rPr>
                  <a:t>25278 Issuer in Total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iśliḋé">
              <a:extLst>
                <a:ext uri="{FF2B5EF4-FFF2-40B4-BE49-F238E27FC236}">
                  <a16:creationId xmlns:a16="http://schemas.microsoft.com/office/drawing/2014/main" id="{C27E1934-2D68-AE96-172B-5B573F1DE15C}"/>
                </a:ext>
              </a:extLst>
            </p:cNvPr>
            <p:cNvGrpSpPr/>
            <p:nvPr/>
          </p:nvGrpSpPr>
          <p:grpSpPr>
            <a:xfrm>
              <a:off x="2017733" y="5129805"/>
              <a:ext cx="4061935" cy="1209851"/>
              <a:chOff x="2017733" y="5129805"/>
              <a:chExt cx="4061935" cy="1209851"/>
            </a:xfrm>
          </p:grpSpPr>
          <p:sp>
            <p:nvSpPr>
              <p:cNvPr id="17" name="í$ļïdê">
                <a:extLst>
                  <a:ext uri="{FF2B5EF4-FFF2-40B4-BE49-F238E27FC236}">
                    <a16:creationId xmlns:a16="http://schemas.microsoft.com/office/drawing/2014/main" id="{1A9F9E56-D15F-025F-0F10-173A72C3344A}"/>
                  </a:ext>
                </a:extLst>
              </p:cNvPr>
              <p:cNvSpPr txBox="1"/>
              <p:nvPr/>
            </p:nvSpPr>
            <p:spPr bwMode="auto">
              <a:xfrm>
                <a:off x="2017733" y="5129805"/>
                <a:ext cx="4061935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Records</a:t>
                </a:r>
              </a:p>
            </p:txBody>
          </p:sp>
          <p:sp>
            <p:nvSpPr>
              <p:cNvPr id="18" name="iślíḑê">
                <a:extLst>
                  <a:ext uri="{FF2B5EF4-FFF2-40B4-BE49-F238E27FC236}">
                    <a16:creationId xmlns:a16="http://schemas.microsoft.com/office/drawing/2014/main" id="{D9C2639C-5DB5-3821-3994-BE7B9A927C80}"/>
                  </a:ext>
                </a:extLst>
              </p:cNvPr>
              <p:cNvSpPr/>
              <p:nvPr/>
            </p:nvSpPr>
            <p:spPr bwMode="auto">
              <a:xfrm>
                <a:off x="2871674" y="5507861"/>
                <a:ext cx="2709669" cy="831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lang="en-US" altLang="zh-CN" sz="1600" dirty="0">
                    <a:solidFill>
                      <a:srgbClr val="000000"/>
                    </a:solidFill>
                    <a:cs typeface="+mn-ea"/>
                    <a:sym typeface="+mn-lt"/>
                  </a:rPr>
                  <a:t>More than 6.6 million volunteering records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ïṧḻíďé">
              <a:extLst>
                <a:ext uri="{FF2B5EF4-FFF2-40B4-BE49-F238E27FC236}">
                  <a16:creationId xmlns:a16="http://schemas.microsoft.com/office/drawing/2014/main" id="{B9BC7795-D4D2-A42A-1974-8130DBFD67D8}"/>
                </a:ext>
              </a:extLst>
            </p:cNvPr>
            <p:cNvGrpSpPr/>
            <p:nvPr/>
          </p:nvGrpSpPr>
          <p:grpSpPr>
            <a:xfrm>
              <a:off x="7875072" y="2059377"/>
              <a:ext cx="3028509" cy="1432727"/>
              <a:chOff x="1089618" y="1137566"/>
              <a:chExt cx="3028509" cy="1432727"/>
            </a:xfrm>
          </p:grpSpPr>
          <p:sp>
            <p:nvSpPr>
              <p:cNvPr id="15" name="işḻïḓê">
                <a:extLst>
                  <a:ext uri="{FF2B5EF4-FFF2-40B4-BE49-F238E27FC236}">
                    <a16:creationId xmlns:a16="http://schemas.microsoft.com/office/drawing/2014/main" id="{00DF24CB-D094-2B76-577C-9BC21D4D3FDB}"/>
                  </a:ext>
                </a:extLst>
              </p:cNvPr>
              <p:cNvSpPr txBox="1"/>
              <p:nvPr/>
            </p:nvSpPr>
            <p:spPr bwMode="auto">
              <a:xfrm>
                <a:off x="1122117" y="1137566"/>
                <a:ext cx="2023233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37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User ID</a:t>
                </a:r>
              </a:p>
            </p:txBody>
          </p:sp>
          <p:sp>
            <p:nvSpPr>
              <p:cNvPr id="16" name="îş1íḓê">
                <a:extLst>
                  <a:ext uri="{FF2B5EF4-FFF2-40B4-BE49-F238E27FC236}">
                    <a16:creationId xmlns:a16="http://schemas.microsoft.com/office/drawing/2014/main" id="{5B9B7883-F0CB-C16A-3332-7164746734CE}"/>
                  </a:ext>
                </a:extLst>
              </p:cNvPr>
              <p:cNvSpPr/>
              <p:nvPr/>
            </p:nvSpPr>
            <p:spPr bwMode="auto">
              <a:xfrm>
                <a:off x="1089618" y="1490546"/>
                <a:ext cx="3028509" cy="1079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361114 Users in Total</a:t>
                </a:r>
              </a:p>
            </p:txBody>
          </p:sp>
        </p:grpSp>
        <p:grpSp>
          <p:nvGrpSpPr>
            <p:cNvPr id="12" name="iṧ1îďe">
              <a:extLst>
                <a:ext uri="{FF2B5EF4-FFF2-40B4-BE49-F238E27FC236}">
                  <a16:creationId xmlns:a16="http://schemas.microsoft.com/office/drawing/2014/main" id="{4121F604-9E41-1340-7FFD-C6922FCEF305}"/>
                </a:ext>
              </a:extLst>
            </p:cNvPr>
            <p:cNvGrpSpPr/>
            <p:nvPr/>
          </p:nvGrpSpPr>
          <p:grpSpPr>
            <a:xfrm>
              <a:off x="7649888" y="4540026"/>
              <a:ext cx="2926682" cy="1083492"/>
              <a:chOff x="864434" y="1774595"/>
              <a:chExt cx="2926682" cy="1083492"/>
            </a:xfrm>
          </p:grpSpPr>
          <p:sp>
            <p:nvSpPr>
              <p:cNvPr id="13" name="ïṩ1ïḍè">
                <a:extLst>
                  <a:ext uri="{FF2B5EF4-FFF2-40B4-BE49-F238E27FC236}">
                    <a16:creationId xmlns:a16="http://schemas.microsoft.com/office/drawing/2014/main" id="{862D1207-18CD-5E9E-0407-6B046F0A4268}"/>
                  </a:ext>
                </a:extLst>
              </p:cNvPr>
              <p:cNvSpPr txBox="1"/>
              <p:nvPr/>
            </p:nvSpPr>
            <p:spPr bwMode="auto">
              <a:xfrm>
                <a:off x="864434" y="1774595"/>
                <a:ext cx="2728943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37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Tasks</a:t>
                </a:r>
              </a:p>
            </p:txBody>
          </p:sp>
          <p:sp>
            <p:nvSpPr>
              <p:cNvPr id="14" name="ïṧḻïḓê">
                <a:extLst>
                  <a:ext uri="{FF2B5EF4-FFF2-40B4-BE49-F238E27FC236}">
                    <a16:creationId xmlns:a16="http://schemas.microsoft.com/office/drawing/2014/main" id="{7C8162A5-231F-0E06-7791-E7254E947A24}"/>
                  </a:ext>
                </a:extLst>
              </p:cNvPr>
              <p:cNvSpPr/>
              <p:nvPr/>
            </p:nvSpPr>
            <p:spPr bwMode="auto">
              <a:xfrm>
                <a:off x="895401" y="2026292"/>
                <a:ext cx="2895715" cy="831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Issued 1207304 Tasks</a:t>
                </a: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F29D008-0E58-6453-0E30-260CF41D2A3B}"/>
              </a:ext>
            </a:extLst>
          </p:cNvPr>
          <p:cNvSpPr txBox="1"/>
          <p:nvPr/>
        </p:nvSpPr>
        <p:spPr>
          <a:xfrm>
            <a:off x="-35336" y="6551695"/>
            <a:ext cx="115491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Zhang, Anping, et al. "</a:t>
            </a:r>
            <a:r>
              <a:rPr lang="en-US" altLang="zh-CN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Optimising</a:t>
            </a:r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self-</a:t>
            </a:r>
            <a:r>
              <a:rPr lang="en-US" altLang="zh-CN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organised</a:t>
            </a:r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volunteer efforts in response to the COVID-19 pandemic." </a:t>
            </a:r>
            <a:r>
              <a:rPr lang="en-US" altLang="zh-CN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Humanities and Social Sciences Communications</a:t>
            </a:r>
            <a: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9.1 (2022).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655E9FD3-9955-FE7F-0FEF-2BDDD148F4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288440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C151737-9C59-AD04-99CB-4289515A9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128" y="2541509"/>
            <a:ext cx="5100417" cy="2554459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55A672CE-5787-604B-7097-B8D31BDD9489}"/>
              </a:ext>
            </a:extLst>
          </p:cNvPr>
          <p:cNvSpPr txBox="1"/>
          <p:nvPr/>
        </p:nvSpPr>
        <p:spPr>
          <a:xfrm>
            <a:off x="7854225" y="5134120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Heatmap of volunteer activities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6073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0A8114-B2F3-7C85-63CF-C7ABC3C3B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Collaborations Among Volunteer Groups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096BBD-08E6-36D9-953D-CD561072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F30747-2C7D-D1E9-95F7-F017606B0F05}"/>
              </a:ext>
            </a:extLst>
          </p:cNvPr>
          <p:cNvSpPr txBox="1"/>
          <p:nvPr/>
        </p:nvSpPr>
        <p:spPr>
          <a:xfrm>
            <a:off x="2414513" y="5893186"/>
            <a:ext cx="736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E0E0E"/>
                </a:solidFill>
                <a:effectLst/>
                <a:latin typeface=".SF NS"/>
              </a:rPr>
              <a:t>It’s effective to present collaboration in terms of topology!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164B2077-B8EA-4E44-9797-B3351F07F5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162443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2E38E49C-13E0-9302-88DF-517E7D2D2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56" y="1359120"/>
            <a:ext cx="10941885" cy="417446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50DE1C2-352F-C2E0-3E3E-8DFB6DEB2948}"/>
              </a:ext>
            </a:extLst>
          </p:cNvPr>
          <p:cNvSpPr txBox="1"/>
          <p:nvPr/>
        </p:nvSpPr>
        <p:spPr>
          <a:xfrm>
            <a:off x="1173193" y="516943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Spatial-temporal 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503099-CE68-3038-3DE0-28BD6D3B86B0}"/>
              </a:ext>
            </a:extLst>
          </p:cNvPr>
          <p:cNvSpPr txBox="1"/>
          <p:nvPr/>
        </p:nvSpPr>
        <p:spPr>
          <a:xfrm>
            <a:off x="2950234" y="516943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and Non-pairwise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4742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3368-225A-5B63-5101-BA9F3E32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Research Questions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4F10E-C9B7-EC9F-EB0A-9D46AAD32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>
            <a:normAutofit/>
          </a:bodyPr>
          <a:lstStyle/>
          <a:p>
            <a:r>
              <a:rPr lang="en-US" altLang="zh-CN" dirty="0"/>
              <a:t>How to quantify collaboration patterns from a large-scale dynamic volunteering activities?</a:t>
            </a:r>
          </a:p>
          <a:p>
            <a:endParaRPr lang="en-US" altLang="zh-CN" dirty="0"/>
          </a:p>
          <a:p>
            <a:r>
              <a:rPr lang="en-US" altLang="zh-CN" dirty="0"/>
              <a:t>What are the (spatial-temporal) factors for collaborations?</a:t>
            </a:r>
          </a:p>
          <a:p>
            <a:endParaRPr lang="en-US" altLang="zh-CN" dirty="0"/>
          </a:p>
          <a:p>
            <a:r>
              <a:rPr lang="en-US" altLang="zh-CN" dirty="0"/>
              <a:t>Is the collaboration pattern critical for </a:t>
            </a:r>
            <a:r>
              <a:rPr lang="en-US" altLang="zh-CN" b="0" i="0" dirty="0">
                <a:effectLst/>
              </a:rPr>
              <a:t>the collective effectiveness of volunteers</a:t>
            </a:r>
            <a:r>
              <a:rPr lang="en-US" altLang="zh-CN" dirty="0"/>
              <a:t>?</a:t>
            </a:r>
          </a:p>
          <a:p>
            <a:endParaRPr lang="en-US" altLang="zh-CN" dirty="0"/>
          </a:p>
          <a:p>
            <a:endParaRPr lang="zh-CN" altLang="en-US" dirty="0">
              <a:solidFill>
                <a:srgbClr val="00B0F0"/>
              </a:solidFill>
            </a:endParaRPr>
          </a:p>
          <a:p>
            <a:endParaRPr lang="en-US" altLang="zh-CN" dirty="0">
              <a:solidFill>
                <a:srgbClr val="00B0F0"/>
              </a:solidFill>
            </a:endParaRPr>
          </a:p>
          <a:p>
            <a:endParaRPr lang="en-US" altLang="zh-CN" dirty="0">
              <a:solidFill>
                <a:srgbClr val="00B0F0"/>
              </a:solidFill>
            </a:endParaRPr>
          </a:p>
          <a:p>
            <a:endParaRPr lang="en-US" altLang="zh-CN" dirty="0"/>
          </a:p>
          <a:p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AD3DF-EAED-BEF7-B171-B333D875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6B10C39-3334-9B45-85E6-CA95FA2FC9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782141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19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7FD86-50F6-B2FC-11E2-51665782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Methodology</a:t>
            </a:r>
            <a:endParaRPr lang="zh-CN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277B8-1540-EEE3-1E5E-7BD650BF0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54112"/>
          </a:xfrm>
        </p:spPr>
        <p:txBody>
          <a:bodyPr>
            <a:normAutofit/>
          </a:bodyPr>
          <a:lstStyle/>
          <a:p>
            <a:r>
              <a:rPr lang="en-US" altLang="zh-CN" dirty="0"/>
              <a:t>Background on topological data analysis</a:t>
            </a:r>
          </a:p>
          <a:p>
            <a:r>
              <a:rPr lang="en-US" altLang="zh-CN" dirty="0"/>
              <a:t>Zigzag Persistence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EC843-0FF0-149B-E0C9-E4EC2805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6</a:t>
            </a:fld>
            <a:endParaRPr lang="zh-CN" alt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E01E3E0-27EE-DA70-BD26-903BD51AB7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237300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1687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E376-D6CE-D750-F24B-946FCAA6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Topological Data Analysis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B42F8-3106-FCC4-E4DE-BC4DB67B4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3333B49-5D77-B533-F48E-2C5AA762B2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3024" y="1929845"/>
                <a:ext cx="9429561" cy="4563030"/>
              </a:xfrm>
            </p:spPr>
            <p:txBody>
              <a:bodyPr/>
              <a:lstStyle/>
              <a:p>
                <a:r>
                  <a:rPr lang="en-US" altLang="zh-CN" dirty="0"/>
                  <a:t>Topology is…</a:t>
                </a:r>
              </a:p>
              <a:p>
                <a:pPr lvl="1"/>
                <a:r>
                  <a:rPr lang="en-US" altLang="zh-CN" dirty="0"/>
                  <a:t>The study of holes </a:t>
                </a:r>
              </a:p>
              <a:p>
                <a:pPr lvl="1"/>
                <a:r>
                  <a:rPr lang="en-US" altLang="zh-CN" dirty="0"/>
                  <a:t>The Study of connectivity</a:t>
                </a:r>
              </a:p>
              <a:p>
                <a:pPr lvl="1"/>
                <a:r>
                  <a:rPr lang="en-US" altLang="zh-CN" dirty="0"/>
                  <a:t>Could think of it as space bending</a:t>
                </a:r>
              </a:p>
              <a:p>
                <a:r>
                  <a:rPr lang="en-US" altLang="zh-CN" dirty="0"/>
                  <a:t>Betti Numbers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= # connected components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= # cycles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= # voids</a:t>
                </a:r>
              </a:p>
              <a:p>
                <a:pPr lvl="1"/>
                <a:r>
                  <a:rPr lang="en-US" altLang="zh-CN" dirty="0"/>
                  <a:t>…….</a:t>
                </a:r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3333B49-5D77-B533-F48E-2C5AA762B2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3024" y="1929845"/>
                <a:ext cx="9429561" cy="4563030"/>
              </a:xfrm>
              <a:blipFill>
                <a:blip r:embed="rId2"/>
                <a:stretch>
                  <a:fillRect l="-1075" t="-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A45645C-6D8F-21A6-CEC4-DF8A2B9D1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774" y="1527312"/>
            <a:ext cx="3377307" cy="4052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C916B0-38D8-1DCE-7FFB-4542CC8884F2}"/>
              </a:ext>
            </a:extLst>
          </p:cNvPr>
          <p:cNvSpPr txBox="1"/>
          <p:nvPr/>
        </p:nvSpPr>
        <p:spPr>
          <a:xfrm>
            <a:off x="0" y="6550223"/>
            <a:ext cx="10729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Michael Moor. “TOPOLOGICAL REPRESENTATION LEARNING”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</a:rPr>
              <a:t>SNAP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</a:rPr>
              <a:t>Seminar, 22 April 2022, Stanford University 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9516817D-2FEF-3840-E348-128CE4B32B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513190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2287C62-13E8-8E2C-9B2F-BC6E131EBC19}"/>
                  </a:ext>
                </a:extLst>
              </p:cNvPr>
              <p:cNvSpPr txBox="1"/>
              <p:nvPr/>
            </p:nvSpPr>
            <p:spPr>
              <a:xfrm>
                <a:off x="10729732" y="2968299"/>
                <a:ext cx="1127809" cy="12926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en-US" altLang="zh-CN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en-US" altLang="zh-CN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en-US" altLang="zh-CN" sz="2800" b="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2287C62-13E8-8E2C-9B2F-BC6E131EB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9732" y="2968299"/>
                <a:ext cx="1127809" cy="1292662"/>
              </a:xfrm>
              <a:prstGeom prst="rect">
                <a:avLst/>
              </a:prstGeom>
              <a:blipFill>
                <a:blip r:embed="rId4"/>
                <a:stretch>
                  <a:fillRect l="-10000" r="-5556" b="-116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664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Rips Filtration on Graphs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72059F-BB47-D477-D06A-2836E509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99" y="1527469"/>
            <a:ext cx="2635105" cy="1947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0B1E20-59F7-35A4-1ABB-8AC146178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510"/>
          <a:stretch/>
        </p:blipFill>
        <p:spPr>
          <a:xfrm>
            <a:off x="3214387" y="1322506"/>
            <a:ext cx="4649248" cy="2152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40C130-E017-87B3-3ACF-4CEB6C6B8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019" y="3497700"/>
            <a:ext cx="2562225" cy="2152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8461EE-9A81-4860-C502-7F1BA2407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59" y="3682285"/>
            <a:ext cx="7201589" cy="2152649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D8A4E58F-AD5F-F6A0-4C36-25CEEB6C1CB2}"/>
              </a:ext>
            </a:extLst>
          </p:cNvPr>
          <p:cNvSpPr/>
          <p:nvPr/>
        </p:nvSpPr>
        <p:spPr>
          <a:xfrm>
            <a:off x="7761528" y="4281459"/>
            <a:ext cx="653580" cy="3935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E91291-68EC-A6DC-5E66-A24EAEC1BD0F}"/>
              </a:ext>
            </a:extLst>
          </p:cNvPr>
          <p:cNvSpPr txBox="1"/>
          <p:nvPr/>
        </p:nvSpPr>
        <p:spPr>
          <a:xfrm>
            <a:off x="8831993" y="558833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Persistence Diagram</a:t>
            </a:r>
            <a:endParaRPr lang="zh-CN" altLang="en-US" dirty="0"/>
          </a:p>
        </p:txBody>
      </p:sp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EF490096-CC28-CC77-6C51-2A9D46159F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513190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0AC9A6C-AB29-799B-F6A9-4996DA54E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3198" y="1320632"/>
            <a:ext cx="3351167" cy="1876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03D27C-DC5C-558B-A0A2-0D7487DDCED5}"/>
              </a:ext>
            </a:extLst>
          </p:cNvPr>
          <p:cNvSpPr txBox="1"/>
          <p:nvPr/>
        </p:nvSpPr>
        <p:spPr>
          <a:xfrm>
            <a:off x="8831993" y="3103437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Persistence Barcode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A0B1866-DA7B-BAE7-6306-0BE3F6737BA8}"/>
              </a:ext>
            </a:extLst>
          </p:cNvPr>
          <p:cNvSpPr txBox="1"/>
          <p:nvPr/>
        </p:nvSpPr>
        <p:spPr>
          <a:xfrm>
            <a:off x="386744" y="6034885"/>
            <a:ext cx="1141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E0E0E"/>
                </a:solidFill>
                <a:effectLst/>
              </a:rPr>
              <a:t>Capture topological features by building simplicial complexes as parameters (shortest path distance) increase.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80A73B-C77F-5CB5-523B-F1DB14142B5A}"/>
              </a:ext>
            </a:extLst>
          </p:cNvPr>
          <p:cNvSpPr txBox="1"/>
          <p:nvPr/>
        </p:nvSpPr>
        <p:spPr>
          <a:xfrm>
            <a:off x="142003" y="6508659"/>
            <a:ext cx="11211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Myers, </a:t>
            </a:r>
            <a:r>
              <a:rPr lang="en-US" altLang="zh-CN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Audun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et al. "Temporal network analysis using zigzag persistence." </a:t>
            </a:r>
            <a:r>
              <a:rPr lang="en-US" altLang="zh-CN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EPJ Data Science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12.1 (2023): 6.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C74710F-CF3F-ADF0-5F1B-3CB2CA153F06}"/>
              </a:ext>
            </a:extLst>
          </p:cNvPr>
          <p:cNvSpPr txBox="1"/>
          <p:nvPr/>
        </p:nvSpPr>
        <p:spPr>
          <a:xfrm>
            <a:off x="8075036" y="787377"/>
            <a:ext cx="4116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Pros: </a:t>
            </a:r>
            <a:r>
              <a:rPr lang="zh-CN" altLang="en-US" b="1" dirty="0">
                <a:solidFill>
                  <a:srgbClr val="FF0000"/>
                </a:solidFill>
              </a:rPr>
              <a:t>inclusions only go one way.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三角形 147">
            <a:extLst>
              <a:ext uri="{FF2B5EF4-FFF2-40B4-BE49-F238E27FC236}">
                <a16:creationId xmlns:a16="http://schemas.microsoft.com/office/drawing/2014/main" id="{F6F8423B-0D46-C830-B3C5-A9A9DB1C5B62}"/>
              </a:ext>
            </a:extLst>
          </p:cNvPr>
          <p:cNvSpPr/>
          <p:nvPr/>
        </p:nvSpPr>
        <p:spPr>
          <a:xfrm rot="20114467" flipH="1">
            <a:off x="5927872" y="5316790"/>
            <a:ext cx="938576" cy="308242"/>
          </a:xfrm>
          <a:prstGeom prst="triangle">
            <a:avLst>
              <a:gd name="adj" fmla="val 3655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7" name="三角形 146">
            <a:extLst>
              <a:ext uri="{FF2B5EF4-FFF2-40B4-BE49-F238E27FC236}">
                <a16:creationId xmlns:a16="http://schemas.microsoft.com/office/drawing/2014/main" id="{1D26DFF8-2866-DDD5-38AF-2B12ABD5484E}"/>
              </a:ext>
            </a:extLst>
          </p:cNvPr>
          <p:cNvSpPr/>
          <p:nvPr/>
        </p:nvSpPr>
        <p:spPr>
          <a:xfrm rot="20379611" flipH="1">
            <a:off x="7502772" y="2999506"/>
            <a:ext cx="802874" cy="298961"/>
          </a:xfrm>
          <a:prstGeom prst="triangle">
            <a:avLst>
              <a:gd name="adj" fmla="val 345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6" name="三角形 145">
            <a:extLst>
              <a:ext uri="{FF2B5EF4-FFF2-40B4-BE49-F238E27FC236}">
                <a16:creationId xmlns:a16="http://schemas.microsoft.com/office/drawing/2014/main" id="{E240343B-8EAE-34FC-245B-11CAACE2842D}"/>
              </a:ext>
            </a:extLst>
          </p:cNvPr>
          <p:cNvSpPr/>
          <p:nvPr/>
        </p:nvSpPr>
        <p:spPr>
          <a:xfrm rot="20379611" flipH="1">
            <a:off x="4664445" y="3053514"/>
            <a:ext cx="802874" cy="298961"/>
          </a:xfrm>
          <a:prstGeom prst="triangle">
            <a:avLst>
              <a:gd name="adj" fmla="val 345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BE376-D6CE-D750-F24B-946FCAA6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Zigzag Persistence on Graphs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B42F8-3106-FCC4-E4DE-BC4DB67B4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F4B-039B-4151-AA5B-E6F290D54134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FDC107-1E82-892E-2715-B1A939BC3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6" y="3262223"/>
            <a:ext cx="2814664" cy="2681605"/>
          </a:xfrm>
          <a:prstGeom prst="rect">
            <a:avLst/>
          </a:prstGeom>
        </p:spPr>
      </p:pic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AA7E749F-FF9C-407B-F900-B968F0DC7C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513190"/>
              </p:ext>
            </p:extLst>
          </p:nvPr>
        </p:nvGraphicFramePr>
        <p:xfrm>
          <a:off x="0" y="0"/>
          <a:ext cx="12191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39">
                  <a:extLst>
                    <a:ext uri="{9D8B030D-6E8A-4147-A177-3AD203B41FA5}">
                      <a16:colId xmlns:a16="http://schemas.microsoft.com/office/drawing/2014/main" val="2938371860"/>
                    </a:ext>
                  </a:extLst>
                </a:gridCol>
                <a:gridCol w="5046478">
                  <a:extLst>
                    <a:ext uri="{9D8B030D-6E8A-4147-A177-3AD203B41FA5}">
                      <a16:colId xmlns:a16="http://schemas.microsoft.com/office/drawing/2014/main" val="3683836944"/>
                    </a:ext>
                  </a:extLst>
                </a:gridCol>
                <a:gridCol w="2099043">
                  <a:extLst>
                    <a:ext uri="{9D8B030D-6E8A-4147-A177-3AD203B41FA5}">
                      <a16:colId xmlns:a16="http://schemas.microsoft.com/office/drawing/2014/main" val="2430625767"/>
                    </a:ext>
                  </a:extLst>
                </a:gridCol>
                <a:gridCol w="2523239">
                  <a:extLst>
                    <a:ext uri="{9D8B030D-6E8A-4147-A177-3AD203B41FA5}">
                      <a16:colId xmlns:a16="http://schemas.microsoft.com/office/drawing/2014/main" val="74011023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  <a:endParaRPr lang="zh-CN" alt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Methodology</a:t>
                      </a:r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Results</a:t>
                      </a:r>
                      <a:endParaRPr lang="zh-CN" alt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3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57377"/>
                  </a:ext>
                </a:extLst>
              </a:tr>
            </a:tbl>
          </a:graphicData>
        </a:graphic>
      </p:graphicFrame>
      <p:sp>
        <p:nvSpPr>
          <p:cNvPr id="15" name="椭圆 14">
            <a:extLst>
              <a:ext uri="{FF2B5EF4-FFF2-40B4-BE49-F238E27FC236}">
                <a16:creationId xmlns:a16="http://schemas.microsoft.com/office/drawing/2014/main" id="{1F5D1206-1755-557A-E2C8-516A59556510}"/>
              </a:ext>
            </a:extLst>
          </p:cNvPr>
          <p:cNvSpPr/>
          <p:nvPr/>
        </p:nvSpPr>
        <p:spPr>
          <a:xfrm>
            <a:off x="3336393" y="5715679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381C16A7-CF87-1C70-BBB1-3EA7D8AB3C8C}"/>
              </a:ext>
            </a:extLst>
          </p:cNvPr>
          <p:cNvSpPr/>
          <p:nvPr/>
        </p:nvSpPr>
        <p:spPr>
          <a:xfrm>
            <a:off x="3802318" y="5256038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768C0A5-8403-3AB7-37FC-B2A1CD76ABAC}"/>
              </a:ext>
            </a:extLst>
          </p:cNvPr>
          <p:cNvSpPr/>
          <p:nvPr/>
        </p:nvSpPr>
        <p:spPr>
          <a:xfrm>
            <a:off x="4270839" y="5376429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4CDB157-D3E0-7ABA-B4BF-FCA604B0C7B3}"/>
              </a:ext>
            </a:extLst>
          </p:cNvPr>
          <p:cNvSpPr/>
          <p:nvPr/>
        </p:nvSpPr>
        <p:spPr>
          <a:xfrm>
            <a:off x="4270839" y="6166404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4</a:t>
            </a:r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1327779-923F-CE00-2AEE-12899A72C39F}"/>
              </a:ext>
            </a:extLst>
          </p:cNvPr>
          <p:cNvSpPr/>
          <p:nvPr/>
        </p:nvSpPr>
        <p:spPr>
          <a:xfrm>
            <a:off x="3756049" y="6202029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0</a:t>
            </a:r>
            <a:endParaRPr kumimoji="1" lang="zh-CN" altLang="en-US" dirty="0"/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71C5AB11-3820-CC56-251C-05125EA65747}"/>
              </a:ext>
            </a:extLst>
          </p:cNvPr>
          <p:cNvCxnSpPr>
            <a:stCxn id="15" idx="7"/>
            <a:endCxn id="16" idx="3"/>
          </p:cNvCxnSpPr>
          <p:nvPr/>
        </p:nvCxnSpPr>
        <p:spPr>
          <a:xfrm flipV="1">
            <a:off x="3530665" y="5450776"/>
            <a:ext cx="304985" cy="29831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B8098635-CB62-E304-A048-EEB374C35AF4}"/>
              </a:ext>
            </a:extLst>
          </p:cNvPr>
          <p:cNvCxnSpPr>
            <a:cxnSpLocks/>
            <a:stCxn id="15" idx="5"/>
            <a:endCxn id="19" idx="1"/>
          </p:cNvCxnSpPr>
          <p:nvPr/>
        </p:nvCxnSpPr>
        <p:spPr>
          <a:xfrm>
            <a:off x="3530665" y="5910417"/>
            <a:ext cx="258716" cy="32502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16DD2AF-7E64-34C4-3F6B-7C47F2F9FC29}"/>
                  </a:ext>
                </a:extLst>
              </p:cNvPr>
              <p:cNvSpPr txBox="1"/>
              <p:nvPr/>
            </p:nvSpPr>
            <p:spPr>
              <a:xfrm>
                <a:off x="3788894" y="4853663"/>
                <a:ext cx="3148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16DD2AF-7E64-34C4-3F6B-7C47F2F9F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94" y="4853663"/>
                <a:ext cx="314894" cy="276999"/>
              </a:xfrm>
              <a:prstGeom prst="rect">
                <a:avLst/>
              </a:prstGeom>
              <a:blipFill>
                <a:blip r:embed="rId4"/>
                <a:stretch>
                  <a:fillRect l="-15385"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椭圆 27">
            <a:extLst>
              <a:ext uri="{FF2B5EF4-FFF2-40B4-BE49-F238E27FC236}">
                <a16:creationId xmlns:a16="http://schemas.microsoft.com/office/drawing/2014/main" id="{3367FD29-C17E-4FD0-FE23-4F86C52D0A13}"/>
              </a:ext>
            </a:extLst>
          </p:cNvPr>
          <p:cNvSpPr/>
          <p:nvPr/>
        </p:nvSpPr>
        <p:spPr>
          <a:xfrm>
            <a:off x="5873035" y="5678139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5D2497E7-AFED-73ED-4660-230818CC29E4}"/>
              </a:ext>
            </a:extLst>
          </p:cNvPr>
          <p:cNvSpPr/>
          <p:nvPr/>
        </p:nvSpPr>
        <p:spPr>
          <a:xfrm>
            <a:off x="6338960" y="5218498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76AE9553-DA49-6B9E-D21B-5BD13C446AC0}"/>
              </a:ext>
            </a:extLst>
          </p:cNvPr>
          <p:cNvSpPr/>
          <p:nvPr/>
        </p:nvSpPr>
        <p:spPr>
          <a:xfrm>
            <a:off x="6807481" y="5338889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E3CA8640-FB67-8F96-B7CF-52E4C2E61C8F}"/>
              </a:ext>
            </a:extLst>
          </p:cNvPr>
          <p:cNvSpPr/>
          <p:nvPr/>
        </p:nvSpPr>
        <p:spPr>
          <a:xfrm>
            <a:off x="6807481" y="6128864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4</a:t>
            </a:r>
            <a:endParaRPr kumimoji="1" lang="zh-CN" altLang="en-US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0C0F3EB8-000B-158E-91E5-C2EAA63C614B}"/>
              </a:ext>
            </a:extLst>
          </p:cNvPr>
          <p:cNvSpPr/>
          <p:nvPr/>
        </p:nvSpPr>
        <p:spPr>
          <a:xfrm>
            <a:off x="6292691" y="6164489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0</a:t>
            </a:r>
            <a:endParaRPr kumimoji="1" lang="zh-CN" altLang="en-US" dirty="0"/>
          </a:p>
        </p:txBody>
      </p:sp>
      <p:cxnSp>
        <p:nvCxnSpPr>
          <p:cNvPr id="33" name="直线连接符 32">
            <a:extLst>
              <a:ext uri="{FF2B5EF4-FFF2-40B4-BE49-F238E27FC236}">
                <a16:creationId xmlns:a16="http://schemas.microsoft.com/office/drawing/2014/main" id="{1E3BCC8C-73F0-CFCB-E9CF-76A0B8F1EE70}"/>
              </a:ext>
            </a:extLst>
          </p:cNvPr>
          <p:cNvCxnSpPr>
            <a:stCxn id="28" idx="7"/>
            <a:endCxn id="29" idx="3"/>
          </p:cNvCxnSpPr>
          <p:nvPr/>
        </p:nvCxnSpPr>
        <p:spPr>
          <a:xfrm flipV="1">
            <a:off x="6067307" y="5413236"/>
            <a:ext cx="304985" cy="29831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2C3860C-4C25-1CCC-6048-0EA2AA369731}"/>
                  </a:ext>
                </a:extLst>
              </p:cNvPr>
              <p:cNvSpPr txBox="1"/>
              <p:nvPr/>
            </p:nvSpPr>
            <p:spPr>
              <a:xfrm>
                <a:off x="6344586" y="4797073"/>
                <a:ext cx="3095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2C3860C-4C25-1CCC-6048-0EA2AA369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586" y="4797073"/>
                <a:ext cx="309572" cy="276999"/>
              </a:xfrm>
              <a:prstGeom prst="rect">
                <a:avLst/>
              </a:prstGeom>
              <a:blipFill>
                <a:blip r:embed="rId5"/>
                <a:stretch>
                  <a:fillRect l="-15385"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037DAEF7-8518-0479-E669-077A0099B635}"/>
              </a:ext>
            </a:extLst>
          </p:cNvPr>
          <p:cNvCxnSpPr>
            <a:cxnSpLocks/>
            <a:stCxn id="30" idx="1"/>
            <a:endCxn id="29" idx="6"/>
          </p:cNvCxnSpPr>
          <p:nvPr/>
        </p:nvCxnSpPr>
        <p:spPr>
          <a:xfrm flipH="1" flipV="1">
            <a:off x="6566564" y="5332573"/>
            <a:ext cx="274249" cy="39728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E4049E9-ADC0-2D94-591D-B57771A4D0C8}"/>
                  </a:ext>
                </a:extLst>
              </p:cNvPr>
              <p:cNvSpPr txBox="1"/>
              <p:nvPr/>
            </p:nvSpPr>
            <p:spPr>
              <a:xfrm>
                <a:off x="8808697" y="4777463"/>
                <a:ext cx="3148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E4049E9-ADC0-2D94-591D-B57771A4D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97" y="4777463"/>
                <a:ext cx="314893" cy="276999"/>
              </a:xfrm>
              <a:prstGeom prst="rect">
                <a:avLst/>
              </a:prstGeom>
              <a:blipFill>
                <a:blip r:embed="rId6"/>
                <a:stretch>
                  <a:fillRect l="-15385" r="-3846" b="-2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直线连接符 74">
            <a:extLst>
              <a:ext uri="{FF2B5EF4-FFF2-40B4-BE49-F238E27FC236}">
                <a16:creationId xmlns:a16="http://schemas.microsoft.com/office/drawing/2014/main" id="{6EC360E5-357C-BFAF-1EE0-FD1159EE989F}"/>
              </a:ext>
            </a:extLst>
          </p:cNvPr>
          <p:cNvCxnSpPr>
            <a:cxnSpLocks/>
            <a:stCxn id="16" idx="6"/>
            <a:endCxn id="17" idx="2"/>
          </p:cNvCxnSpPr>
          <p:nvPr/>
        </p:nvCxnSpPr>
        <p:spPr>
          <a:xfrm>
            <a:off x="4029922" y="5370113"/>
            <a:ext cx="240917" cy="120391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线连接符 82">
            <a:extLst>
              <a:ext uri="{FF2B5EF4-FFF2-40B4-BE49-F238E27FC236}">
                <a16:creationId xmlns:a16="http://schemas.microsoft.com/office/drawing/2014/main" id="{E8715494-9261-00EE-3BEB-8185E08188D8}"/>
              </a:ext>
            </a:extLst>
          </p:cNvPr>
          <p:cNvCxnSpPr>
            <a:cxnSpLocks/>
            <a:stCxn id="28" idx="6"/>
            <a:endCxn id="30" idx="2"/>
          </p:cNvCxnSpPr>
          <p:nvPr/>
        </p:nvCxnSpPr>
        <p:spPr>
          <a:xfrm flipV="1">
            <a:off x="6100639" y="5452964"/>
            <a:ext cx="706842" cy="33925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线连接符 85">
            <a:extLst>
              <a:ext uri="{FF2B5EF4-FFF2-40B4-BE49-F238E27FC236}">
                <a16:creationId xmlns:a16="http://schemas.microsoft.com/office/drawing/2014/main" id="{1A28D8DE-58E6-D6CA-ED29-87BFB6A38420}"/>
              </a:ext>
            </a:extLst>
          </p:cNvPr>
          <p:cNvCxnSpPr>
            <a:cxnSpLocks/>
            <a:stCxn id="32" idx="6"/>
            <a:endCxn id="31" idx="2"/>
          </p:cNvCxnSpPr>
          <p:nvPr/>
        </p:nvCxnSpPr>
        <p:spPr>
          <a:xfrm flipV="1">
            <a:off x="6520295" y="6242939"/>
            <a:ext cx="287186" cy="356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线连接符 88">
            <a:extLst>
              <a:ext uri="{FF2B5EF4-FFF2-40B4-BE49-F238E27FC236}">
                <a16:creationId xmlns:a16="http://schemas.microsoft.com/office/drawing/2014/main" id="{E8715494-9261-00EE-3BEB-8185E08188D8}"/>
              </a:ext>
            </a:extLst>
          </p:cNvPr>
          <p:cNvCxnSpPr>
            <a:cxnSpLocks/>
            <a:stCxn id="31" idx="0"/>
            <a:endCxn id="30" idx="4"/>
          </p:cNvCxnSpPr>
          <p:nvPr/>
        </p:nvCxnSpPr>
        <p:spPr>
          <a:xfrm flipV="1">
            <a:off x="6921283" y="5567039"/>
            <a:ext cx="0" cy="5618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椭圆 93">
            <a:extLst>
              <a:ext uri="{FF2B5EF4-FFF2-40B4-BE49-F238E27FC236}">
                <a16:creationId xmlns:a16="http://schemas.microsoft.com/office/drawing/2014/main" id="{785517A5-19F4-B895-44CE-1385CB96C80E}"/>
              </a:ext>
            </a:extLst>
          </p:cNvPr>
          <p:cNvSpPr/>
          <p:nvPr/>
        </p:nvSpPr>
        <p:spPr>
          <a:xfrm>
            <a:off x="8354848" y="5678068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51026BA1-79BF-FDA5-553A-93D065350B7D}"/>
              </a:ext>
            </a:extLst>
          </p:cNvPr>
          <p:cNvSpPr/>
          <p:nvPr/>
        </p:nvSpPr>
        <p:spPr>
          <a:xfrm>
            <a:off x="8820773" y="5218427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B44E8568-CA0C-2F58-BE35-71984AF645C0}"/>
              </a:ext>
            </a:extLst>
          </p:cNvPr>
          <p:cNvSpPr/>
          <p:nvPr/>
        </p:nvSpPr>
        <p:spPr>
          <a:xfrm>
            <a:off x="9289294" y="5338818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EC1EF1F1-A367-37B5-D2D0-85A96205CF11}"/>
              </a:ext>
            </a:extLst>
          </p:cNvPr>
          <p:cNvSpPr/>
          <p:nvPr/>
        </p:nvSpPr>
        <p:spPr>
          <a:xfrm>
            <a:off x="9289294" y="6128793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4</a:t>
            </a:r>
            <a:endParaRPr kumimoji="1" lang="zh-CN" altLang="en-US" dirty="0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64FC65E9-8552-0CC9-4F62-A61C5A3222E5}"/>
              </a:ext>
            </a:extLst>
          </p:cNvPr>
          <p:cNvSpPr/>
          <p:nvPr/>
        </p:nvSpPr>
        <p:spPr>
          <a:xfrm>
            <a:off x="8774504" y="6164418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0</a:t>
            </a:r>
            <a:endParaRPr kumimoji="1" lang="zh-CN" altLang="en-US" dirty="0"/>
          </a:p>
        </p:txBody>
      </p:sp>
      <p:cxnSp>
        <p:nvCxnSpPr>
          <p:cNvPr id="100" name="直线连接符 99">
            <a:extLst>
              <a:ext uri="{FF2B5EF4-FFF2-40B4-BE49-F238E27FC236}">
                <a16:creationId xmlns:a16="http://schemas.microsoft.com/office/drawing/2014/main" id="{02B2AC03-813F-06E6-5B39-0405D24681B0}"/>
              </a:ext>
            </a:extLst>
          </p:cNvPr>
          <p:cNvCxnSpPr>
            <a:cxnSpLocks/>
            <a:stCxn id="96" idx="1"/>
            <a:endCxn id="95" idx="6"/>
          </p:cNvCxnSpPr>
          <p:nvPr/>
        </p:nvCxnSpPr>
        <p:spPr>
          <a:xfrm flipH="1" flipV="1">
            <a:off x="9048377" y="5332502"/>
            <a:ext cx="274249" cy="39728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线连接符 100">
            <a:extLst>
              <a:ext uri="{FF2B5EF4-FFF2-40B4-BE49-F238E27FC236}">
                <a16:creationId xmlns:a16="http://schemas.microsoft.com/office/drawing/2014/main" id="{F69A4E5D-825A-0323-471A-3CC77FE10773}"/>
              </a:ext>
            </a:extLst>
          </p:cNvPr>
          <p:cNvCxnSpPr>
            <a:cxnSpLocks/>
            <a:stCxn id="94" idx="6"/>
            <a:endCxn id="96" idx="2"/>
          </p:cNvCxnSpPr>
          <p:nvPr/>
        </p:nvCxnSpPr>
        <p:spPr>
          <a:xfrm flipV="1">
            <a:off x="8582452" y="5452893"/>
            <a:ext cx="706842" cy="33925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线连接符 101">
            <a:extLst>
              <a:ext uri="{FF2B5EF4-FFF2-40B4-BE49-F238E27FC236}">
                <a16:creationId xmlns:a16="http://schemas.microsoft.com/office/drawing/2014/main" id="{1DAA9043-1D31-58D9-ED37-0E26F89B69E8}"/>
              </a:ext>
            </a:extLst>
          </p:cNvPr>
          <p:cNvCxnSpPr>
            <a:cxnSpLocks/>
            <a:stCxn id="98" idx="6"/>
            <a:endCxn id="97" idx="2"/>
          </p:cNvCxnSpPr>
          <p:nvPr/>
        </p:nvCxnSpPr>
        <p:spPr>
          <a:xfrm flipV="1">
            <a:off x="9002108" y="6242868"/>
            <a:ext cx="287186" cy="356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线连接符 102">
            <a:extLst>
              <a:ext uri="{FF2B5EF4-FFF2-40B4-BE49-F238E27FC236}">
                <a16:creationId xmlns:a16="http://schemas.microsoft.com/office/drawing/2014/main" id="{5AFC9DEF-F8B1-73FA-4CE7-DC4EF9B81CE2}"/>
              </a:ext>
            </a:extLst>
          </p:cNvPr>
          <p:cNvCxnSpPr>
            <a:cxnSpLocks/>
            <a:stCxn id="97" idx="0"/>
            <a:endCxn id="96" idx="4"/>
          </p:cNvCxnSpPr>
          <p:nvPr/>
        </p:nvCxnSpPr>
        <p:spPr>
          <a:xfrm flipV="1">
            <a:off x="9403096" y="5566968"/>
            <a:ext cx="0" cy="5618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线箭头连接符 104">
            <a:extLst>
              <a:ext uri="{FF2B5EF4-FFF2-40B4-BE49-F238E27FC236}">
                <a16:creationId xmlns:a16="http://schemas.microsoft.com/office/drawing/2014/main" id="{2F6C8405-EFCC-5440-1F86-45EA3BB7FE4F}"/>
              </a:ext>
            </a:extLst>
          </p:cNvPr>
          <p:cNvCxnSpPr/>
          <p:nvPr/>
        </p:nvCxnSpPr>
        <p:spPr>
          <a:xfrm flipV="1">
            <a:off x="4307943" y="4540918"/>
            <a:ext cx="410441" cy="413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直线箭头连接符 105">
            <a:extLst>
              <a:ext uri="{FF2B5EF4-FFF2-40B4-BE49-F238E27FC236}">
                <a16:creationId xmlns:a16="http://schemas.microsoft.com/office/drawing/2014/main" id="{4BDFECF2-33B6-6ECE-FB93-A4C3E88F4E27}"/>
              </a:ext>
            </a:extLst>
          </p:cNvPr>
          <p:cNvCxnSpPr>
            <a:cxnSpLocks/>
          </p:cNvCxnSpPr>
          <p:nvPr/>
        </p:nvCxnSpPr>
        <p:spPr>
          <a:xfrm flipH="1" flipV="1">
            <a:off x="5589495" y="4543206"/>
            <a:ext cx="455480" cy="437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直线箭头连接符 107">
            <a:extLst>
              <a:ext uri="{FF2B5EF4-FFF2-40B4-BE49-F238E27FC236}">
                <a16:creationId xmlns:a16="http://schemas.microsoft.com/office/drawing/2014/main" id="{2F6C8405-EFCC-5440-1F86-45EA3BB7FE4F}"/>
              </a:ext>
            </a:extLst>
          </p:cNvPr>
          <p:cNvCxnSpPr>
            <a:cxnSpLocks/>
          </p:cNvCxnSpPr>
          <p:nvPr/>
        </p:nvCxnSpPr>
        <p:spPr>
          <a:xfrm flipV="1">
            <a:off x="7302310" y="4372420"/>
            <a:ext cx="569416" cy="481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直线箭头连接符 108">
            <a:extLst>
              <a:ext uri="{FF2B5EF4-FFF2-40B4-BE49-F238E27FC236}">
                <a16:creationId xmlns:a16="http://schemas.microsoft.com/office/drawing/2014/main" id="{2F6C8405-EFCC-5440-1F86-45EA3BB7FE4F}"/>
              </a:ext>
            </a:extLst>
          </p:cNvPr>
          <p:cNvCxnSpPr>
            <a:cxnSpLocks/>
          </p:cNvCxnSpPr>
          <p:nvPr/>
        </p:nvCxnSpPr>
        <p:spPr>
          <a:xfrm flipH="1" flipV="1">
            <a:off x="8419351" y="4401332"/>
            <a:ext cx="506261" cy="410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CAC9A817-7863-126C-3981-407BCDED1D2B}"/>
              </a:ext>
            </a:extLst>
          </p:cNvPr>
          <p:cNvSpPr/>
          <p:nvPr/>
        </p:nvSpPr>
        <p:spPr>
          <a:xfrm>
            <a:off x="4559799" y="3408452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12307C56-5413-5148-3A01-9389E8E8AE90}"/>
              </a:ext>
            </a:extLst>
          </p:cNvPr>
          <p:cNvSpPr/>
          <p:nvPr/>
        </p:nvSpPr>
        <p:spPr>
          <a:xfrm>
            <a:off x="5025724" y="2948811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18C6FC15-C921-310D-D9A1-FDE191FCF7A1}"/>
              </a:ext>
            </a:extLst>
          </p:cNvPr>
          <p:cNvSpPr/>
          <p:nvPr/>
        </p:nvSpPr>
        <p:spPr>
          <a:xfrm>
            <a:off x="5494245" y="3069202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C9E843EE-9D15-FBC7-DD45-AC936618BBEB}"/>
              </a:ext>
            </a:extLst>
          </p:cNvPr>
          <p:cNvSpPr/>
          <p:nvPr/>
        </p:nvSpPr>
        <p:spPr>
          <a:xfrm>
            <a:off x="5494245" y="3859177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4</a:t>
            </a:r>
            <a:endParaRPr kumimoji="1" lang="zh-CN" altLang="en-US" dirty="0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2FFEC2EF-7338-C6A5-5818-9CB6FA27D1AC}"/>
              </a:ext>
            </a:extLst>
          </p:cNvPr>
          <p:cNvSpPr/>
          <p:nvPr/>
        </p:nvSpPr>
        <p:spPr>
          <a:xfrm>
            <a:off x="4979455" y="3894802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0</a:t>
            </a:r>
            <a:endParaRPr kumimoji="1" lang="zh-CN" altLang="en-US" dirty="0"/>
          </a:p>
        </p:txBody>
      </p:sp>
      <p:cxnSp>
        <p:nvCxnSpPr>
          <p:cNvPr id="116" name="直线连接符 115">
            <a:extLst>
              <a:ext uri="{FF2B5EF4-FFF2-40B4-BE49-F238E27FC236}">
                <a16:creationId xmlns:a16="http://schemas.microsoft.com/office/drawing/2014/main" id="{D8B9BB77-54DE-3516-FE6F-42E1B9ACAA06}"/>
              </a:ext>
            </a:extLst>
          </p:cNvPr>
          <p:cNvCxnSpPr>
            <a:stCxn id="111" idx="7"/>
            <a:endCxn id="112" idx="3"/>
          </p:cNvCxnSpPr>
          <p:nvPr/>
        </p:nvCxnSpPr>
        <p:spPr>
          <a:xfrm flipV="1">
            <a:off x="4754071" y="3143549"/>
            <a:ext cx="304985" cy="29831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线连接符 116">
            <a:extLst>
              <a:ext uri="{FF2B5EF4-FFF2-40B4-BE49-F238E27FC236}">
                <a16:creationId xmlns:a16="http://schemas.microsoft.com/office/drawing/2014/main" id="{56C9D5FB-718A-AC5D-5184-1FB59A946B27}"/>
              </a:ext>
            </a:extLst>
          </p:cNvPr>
          <p:cNvCxnSpPr>
            <a:cxnSpLocks/>
            <a:stCxn id="111" idx="5"/>
            <a:endCxn id="115" idx="1"/>
          </p:cNvCxnSpPr>
          <p:nvPr/>
        </p:nvCxnSpPr>
        <p:spPr>
          <a:xfrm>
            <a:off x="4754071" y="3603190"/>
            <a:ext cx="258716" cy="32502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线连接符 117">
            <a:extLst>
              <a:ext uri="{FF2B5EF4-FFF2-40B4-BE49-F238E27FC236}">
                <a16:creationId xmlns:a16="http://schemas.microsoft.com/office/drawing/2014/main" id="{451AB902-C924-3B1F-83BB-1835981E78BC}"/>
              </a:ext>
            </a:extLst>
          </p:cNvPr>
          <p:cNvCxnSpPr>
            <a:cxnSpLocks/>
            <a:stCxn id="112" idx="6"/>
            <a:endCxn id="113" idx="2"/>
          </p:cNvCxnSpPr>
          <p:nvPr/>
        </p:nvCxnSpPr>
        <p:spPr>
          <a:xfrm>
            <a:off x="5253328" y="3062886"/>
            <a:ext cx="240917" cy="120391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线连接符 119">
            <a:extLst>
              <a:ext uri="{FF2B5EF4-FFF2-40B4-BE49-F238E27FC236}">
                <a16:creationId xmlns:a16="http://schemas.microsoft.com/office/drawing/2014/main" id="{A3C8AA0D-BA8B-23AB-2838-5FB26F0F1E69}"/>
              </a:ext>
            </a:extLst>
          </p:cNvPr>
          <p:cNvCxnSpPr>
            <a:cxnSpLocks/>
            <a:stCxn id="111" idx="7"/>
            <a:endCxn id="113" idx="2"/>
          </p:cNvCxnSpPr>
          <p:nvPr/>
        </p:nvCxnSpPr>
        <p:spPr>
          <a:xfrm flipV="1">
            <a:off x="4754071" y="3183277"/>
            <a:ext cx="740174" cy="258587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线连接符 122">
            <a:extLst>
              <a:ext uri="{FF2B5EF4-FFF2-40B4-BE49-F238E27FC236}">
                <a16:creationId xmlns:a16="http://schemas.microsoft.com/office/drawing/2014/main" id="{E8715494-9261-00EE-3BEB-8185E08188D8}"/>
              </a:ext>
            </a:extLst>
          </p:cNvPr>
          <p:cNvCxnSpPr>
            <a:cxnSpLocks/>
            <a:stCxn id="115" idx="6"/>
            <a:endCxn id="114" idx="2"/>
          </p:cNvCxnSpPr>
          <p:nvPr/>
        </p:nvCxnSpPr>
        <p:spPr>
          <a:xfrm flipV="1">
            <a:off x="5207059" y="3973252"/>
            <a:ext cx="287186" cy="356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线连接符 125">
            <a:extLst>
              <a:ext uri="{FF2B5EF4-FFF2-40B4-BE49-F238E27FC236}">
                <a16:creationId xmlns:a16="http://schemas.microsoft.com/office/drawing/2014/main" id="{E8715494-9261-00EE-3BEB-8185E08188D8}"/>
              </a:ext>
            </a:extLst>
          </p:cNvPr>
          <p:cNvCxnSpPr>
            <a:cxnSpLocks/>
            <a:stCxn id="114" idx="0"/>
            <a:endCxn id="113" idx="4"/>
          </p:cNvCxnSpPr>
          <p:nvPr/>
        </p:nvCxnSpPr>
        <p:spPr>
          <a:xfrm flipV="1">
            <a:off x="5608047" y="3297352"/>
            <a:ext cx="0" cy="5618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椭圆 128">
            <a:extLst>
              <a:ext uri="{FF2B5EF4-FFF2-40B4-BE49-F238E27FC236}">
                <a16:creationId xmlns:a16="http://schemas.microsoft.com/office/drawing/2014/main" id="{A0D69AD0-1FB3-C811-BD99-9E662447E45B}"/>
              </a:ext>
            </a:extLst>
          </p:cNvPr>
          <p:cNvSpPr/>
          <p:nvPr/>
        </p:nvSpPr>
        <p:spPr>
          <a:xfrm>
            <a:off x="7377025" y="3377970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AFD1ABC5-632D-4231-97E9-630F3CD33918}"/>
              </a:ext>
            </a:extLst>
          </p:cNvPr>
          <p:cNvSpPr/>
          <p:nvPr/>
        </p:nvSpPr>
        <p:spPr>
          <a:xfrm>
            <a:off x="7842950" y="2918329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C350598C-6CC0-FCAE-833D-46E72C11F0B0}"/>
              </a:ext>
            </a:extLst>
          </p:cNvPr>
          <p:cNvSpPr/>
          <p:nvPr/>
        </p:nvSpPr>
        <p:spPr>
          <a:xfrm>
            <a:off x="8311471" y="3038720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49240BDD-CD34-5BFA-2F8B-E9F019D4DFB3}"/>
              </a:ext>
            </a:extLst>
          </p:cNvPr>
          <p:cNvSpPr/>
          <p:nvPr/>
        </p:nvSpPr>
        <p:spPr>
          <a:xfrm>
            <a:off x="8311471" y="3828695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4</a:t>
            </a:r>
            <a:endParaRPr kumimoji="1" lang="zh-CN" altLang="en-US" dirty="0"/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3FAA2AE6-E084-E90D-CC48-2501A51538BA}"/>
              </a:ext>
            </a:extLst>
          </p:cNvPr>
          <p:cNvSpPr/>
          <p:nvPr/>
        </p:nvSpPr>
        <p:spPr>
          <a:xfrm>
            <a:off x="7796681" y="3864320"/>
            <a:ext cx="227604" cy="2281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0</a:t>
            </a:r>
            <a:endParaRPr kumimoji="1" lang="zh-CN" altLang="en-US" dirty="0"/>
          </a:p>
        </p:txBody>
      </p:sp>
      <p:cxnSp>
        <p:nvCxnSpPr>
          <p:cNvPr id="134" name="直线连接符 133">
            <a:extLst>
              <a:ext uri="{FF2B5EF4-FFF2-40B4-BE49-F238E27FC236}">
                <a16:creationId xmlns:a16="http://schemas.microsoft.com/office/drawing/2014/main" id="{CB266438-2F4E-880B-EB9B-E4CD6B44D568}"/>
              </a:ext>
            </a:extLst>
          </p:cNvPr>
          <p:cNvCxnSpPr>
            <a:stCxn id="129" idx="7"/>
            <a:endCxn id="130" idx="3"/>
          </p:cNvCxnSpPr>
          <p:nvPr/>
        </p:nvCxnSpPr>
        <p:spPr>
          <a:xfrm flipV="1">
            <a:off x="7571297" y="3113067"/>
            <a:ext cx="304985" cy="29831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线连接符 135">
            <a:extLst>
              <a:ext uri="{FF2B5EF4-FFF2-40B4-BE49-F238E27FC236}">
                <a16:creationId xmlns:a16="http://schemas.microsoft.com/office/drawing/2014/main" id="{8AC3EFB2-8598-C622-558C-E774421E7E58}"/>
              </a:ext>
            </a:extLst>
          </p:cNvPr>
          <p:cNvCxnSpPr>
            <a:cxnSpLocks/>
            <a:stCxn id="130" idx="6"/>
            <a:endCxn id="131" idx="2"/>
          </p:cNvCxnSpPr>
          <p:nvPr/>
        </p:nvCxnSpPr>
        <p:spPr>
          <a:xfrm>
            <a:off x="8070554" y="3032404"/>
            <a:ext cx="240917" cy="120391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线连接符 136">
            <a:extLst>
              <a:ext uri="{FF2B5EF4-FFF2-40B4-BE49-F238E27FC236}">
                <a16:creationId xmlns:a16="http://schemas.microsoft.com/office/drawing/2014/main" id="{8C9EE6E3-2CD7-C136-5292-F18D702DC2C2}"/>
              </a:ext>
            </a:extLst>
          </p:cNvPr>
          <p:cNvCxnSpPr>
            <a:cxnSpLocks/>
            <a:stCxn id="129" idx="7"/>
            <a:endCxn id="131" idx="2"/>
          </p:cNvCxnSpPr>
          <p:nvPr/>
        </p:nvCxnSpPr>
        <p:spPr>
          <a:xfrm flipV="1">
            <a:off x="7571297" y="3152795"/>
            <a:ext cx="740174" cy="258587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线连接符 137">
            <a:extLst>
              <a:ext uri="{FF2B5EF4-FFF2-40B4-BE49-F238E27FC236}">
                <a16:creationId xmlns:a16="http://schemas.microsoft.com/office/drawing/2014/main" id="{E11F30C8-9D35-6219-D755-EC3DE0F4C506}"/>
              </a:ext>
            </a:extLst>
          </p:cNvPr>
          <p:cNvCxnSpPr>
            <a:cxnSpLocks/>
            <a:stCxn id="133" idx="6"/>
            <a:endCxn id="132" idx="2"/>
          </p:cNvCxnSpPr>
          <p:nvPr/>
        </p:nvCxnSpPr>
        <p:spPr>
          <a:xfrm flipV="1">
            <a:off x="8024285" y="3942770"/>
            <a:ext cx="287186" cy="356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线连接符 138">
            <a:extLst>
              <a:ext uri="{FF2B5EF4-FFF2-40B4-BE49-F238E27FC236}">
                <a16:creationId xmlns:a16="http://schemas.microsoft.com/office/drawing/2014/main" id="{8385E82C-0884-21B7-9E30-EC13C0488D2D}"/>
              </a:ext>
            </a:extLst>
          </p:cNvPr>
          <p:cNvCxnSpPr>
            <a:cxnSpLocks/>
            <a:stCxn id="132" idx="0"/>
            <a:endCxn id="131" idx="4"/>
          </p:cNvCxnSpPr>
          <p:nvPr/>
        </p:nvCxnSpPr>
        <p:spPr>
          <a:xfrm flipV="1">
            <a:off x="8425273" y="3266870"/>
            <a:ext cx="0" cy="5618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文本框 139">
                <a:extLst>
                  <a:ext uri="{FF2B5EF4-FFF2-40B4-BE49-F238E27FC236}">
                    <a16:creationId xmlns:a16="http://schemas.microsoft.com/office/drawing/2014/main" id="{CB714075-3686-DD4F-1009-23220DBAE449}"/>
                  </a:ext>
                </a:extLst>
              </p:cNvPr>
              <p:cNvSpPr txBox="1"/>
              <p:nvPr/>
            </p:nvSpPr>
            <p:spPr>
              <a:xfrm>
                <a:off x="4975285" y="4191892"/>
                <a:ext cx="443648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40" name="文本框 139">
                <a:extLst>
                  <a:ext uri="{FF2B5EF4-FFF2-40B4-BE49-F238E27FC236}">
                    <a16:creationId xmlns:a16="http://schemas.microsoft.com/office/drawing/2014/main" id="{CB714075-3686-DD4F-1009-23220DBAE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285" y="4191892"/>
                <a:ext cx="443648" cy="289182"/>
              </a:xfrm>
              <a:prstGeom prst="rect">
                <a:avLst/>
              </a:prstGeom>
              <a:blipFill>
                <a:blip r:embed="rId7"/>
                <a:stretch>
                  <a:fillRect l="-11111" r="-2778"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本框 24">
                <a:extLst>
                  <a:ext uri="{FF2B5EF4-FFF2-40B4-BE49-F238E27FC236}">
                    <a16:creationId xmlns:a16="http://schemas.microsoft.com/office/drawing/2014/main" id="{C16DD2AF-7E64-34C4-3F6B-7C47F2F9FC29}"/>
                  </a:ext>
                </a:extLst>
              </p:cNvPr>
              <p:cNvSpPr txBox="1"/>
              <p:nvPr/>
            </p:nvSpPr>
            <p:spPr>
              <a:xfrm>
                <a:off x="7991356" y="4161410"/>
                <a:ext cx="442621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41" name="文本框 24">
                <a:extLst>
                  <a:ext uri="{FF2B5EF4-FFF2-40B4-BE49-F238E27FC236}">
                    <a16:creationId xmlns:a16="http://schemas.microsoft.com/office/drawing/2014/main" id="{C16DD2AF-7E64-34C4-3F6B-7C47F2F9F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1356" y="4161410"/>
                <a:ext cx="442621" cy="289182"/>
              </a:xfrm>
              <a:prstGeom prst="rect">
                <a:avLst/>
              </a:prstGeom>
              <a:blipFill>
                <a:blip r:embed="rId8"/>
                <a:stretch>
                  <a:fillRect l="-11111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2" name="直线箭头连接符 141">
            <a:extLst>
              <a:ext uri="{FF2B5EF4-FFF2-40B4-BE49-F238E27FC236}">
                <a16:creationId xmlns:a16="http://schemas.microsoft.com/office/drawing/2014/main" id="{ED10ECF1-E89D-1F6B-F4E0-E1626E29CD41}"/>
              </a:ext>
            </a:extLst>
          </p:cNvPr>
          <p:cNvCxnSpPr>
            <a:cxnSpLocks/>
          </p:cNvCxnSpPr>
          <p:nvPr/>
        </p:nvCxnSpPr>
        <p:spPr>
          <a:xfrm flipV="1">
            <a:off x="9173086" y="4315830"/>
            <a:ext cx="569416" cy="481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4" name="图片 143">
            <a:extLst>
              <a:ext uri="{FF2B5EF4-FFF2-40B4-BE49-F238E27FC236}">
                <a16:creationId xmlns:a16="http://schemas.microsoft.com/office/drawing/2014/main" id="{8242AEAF-7456-2F35-CF59-8DAA127354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57" y="1227395"/>
            <a:ext cx="8536843" cy="1648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文本框 73">
                <a:extLst>
                  <a:ext uri="{FF2B5EF4-FFF2-40B4-BE49-F238E27FC236}">
                    <a16:creationId xmlns:a16="http://schemas.microsoft.com/office/drawing/2014/main" id="{420417EB-CE0D-06FA-C305-18D5B80B3D95}"/>
                  </a:ext>
                </a:extLst>
              </p:cNvPr>
              <p:cNvSpPr txBox="1"/>
              <p:nvPr/>
            </p:nvSpPr>
            <p:spPr>
              <a:xfrm>
                <a:off x="10820400" y="2577404"/>
                <a:ext cx="158697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1100" i="1" smtClean="0"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kumimoji="1" lang="zh-CN" altLang="en-US" sz="1100" dirty="0"/>
              </a:p>
            </p:txBody>
          </p:sp>
        </mc:Choice>
        <mc:Fallback xmlns="">
          <p:sp>
            <p:nvSpPr>
              <p:cNvPr id="145" name="文本框 73">
                <a:extLst>
                  <a:ext uri="{FF2B5EF4-FFF2-40B4-BE49-F238E27FC236}">
                    <a16:creationId xmlns:a16="http://schemas.microsoft.com/office/drawing/2014/main" id="{420417EB-CE0D-06FA-C305-18D5B80B3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2577404"/>
                <a:ext cx="158697" cy="169277"/>
              </a:xfrm>
              <a:prstGeom prst="rect">
                <a:avLst/>
              </a:prstGeom>
              <a:blipFill>
                <a:blip r:embed="rId10"/>
                <a:stretch>
                  <a:fillRect l="-15385" r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肘形连接符 151">
            <a:extLst>
              <a:ext uri="{FF2B5EF4-FFF2-40B4-BE49-F238E27FC236}">
                <a16:creationId xmlns:a16="http://schemas.microsoft.com/office/drawing/2014/main" id="{B9C159EB-4774-0ED4-8167-82B6A8BE7AA2}"/>
              </a:ext>
            </a:extLst>
          </p:cNvPr>
          <p:cNvCxnSpPr>
            <a:cxnSpLocks/>
          </p:cNvCxnSpPr>
          <p:nvPr/>
        </p:nvCxnSpPr>
        <p:spPr>
          <a:xfrm flipV="1">
            <a:off x="1339587" y="3636602"/>
            <a:ext cx="3867472" cy="663946"/>
          </a:xfrm>
          <a:prstGeom prst="bentConnector3">
            <a:avLst>
              <a:gd name="adj1" fmla="val 425"/>
            </a:avLst>
          </a:prstGeom>
          <a:ln w="63500">
            <a:solidFill>
              <a:srgbClr val="99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文本框 157">
            <a:extLst>
              <a:ext uri="{FF2B5EF4-FFF2-40B4-BE49-F238E27FC236}">
                <a16:creationId xmlns:a16="http://schemas.microsoft.com/office/drawing/2014/main" id="{7E8CA6A6-CF36-D52F-B261-5923040EA502}"/>
              </a:ext>
            </a:extLst>
          </p:cNvPr>
          <p:cNvSpPr txBox="1"/>
          <p:nvPr/>
        </p:nvSpPr>
        <p:spPr>
          <a:xfrm>
            <a:off x="9519097" y="4884023"/>
            <a:ext cx="2585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Cons: </a:t>
            </a:r>
            <a:r>
              <a:rPr lang="en-US" altLang="zh-CN" b="1" dirty="0">
                <a:solidFill>
                  <a:srgbClr val="FF0000"/>
                </a:solidFill>
                <a:effectLst/>
              </a:rPr>
              <a:t>Able to track edge addition and removal, suitable for temporal graphs!</a:t>
            </a:r>
            <a:endParaRPr lang="en-US" altLang="zh-CN" dirty="0">
              <a:solidFill>
                <a:srgbClr val="FF0000"/>
              </a:solidFill>
              <a:effectLst/>
            </a:endParaRPr>
          </a:p>
          <a:p>
            <a:pPr algn="ctr"/>
            <a:endParaRPr kumimoji="1"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26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18711</TotalTime>
  <Words>1203</Words>
  <Application>Microsoft Macintosh PowerPoint</Application>
  <PresentationFormat>宽屏</PresentationFormat>
  <Paragraphs>318</Paragraphs>
  <Slides>22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7" baseType="lpstr">
      <vt:lpstr>.SF NS</vt:lpstr>
      <vt:lpstr>Arial</vt:lpstr>
      <vt:lpstr>Calibri</vt:lpstr>
      <vt:lpstr>Cambria Math</vt:lpstr>
      <vt:lpstr>Office 主题</vt:lpstr>
      <vt:lpstr>How Collaboration Patterns Evolve  In Crisis Response?</vt:lpstr>
      <vt:lpstr>Collaborations in Volunteer Activities</vt:lpstr>
      <vt:lpstr>“Shenzhen Pioneers” Volunteering Platform</vt:lpstr>
      <vt:lpstr>Collaborations Among Volunteer Groups</vt:lpstr>
      <vt:lpstr>Research Questions</vt:lpstr>
      <vt:lpstr>Methodology</vt:lpstr>
      <vt:lpstr>Topological Data Analysis</vt:lpstr>
      <vt:lpstr>Rips Filtration on Graphs</vt:lpstr>
      <vt:lpstr>Zigzag Persistence on Graphs</vt:lpstr>
      <vt:lpstr>Feature Vectorization</vt:lpstr>
      <vt:lpstr>Zigzag Persistence-based Framework</vt:lpstr>
      <vt:lpstr>Results</vt:lpstr>
      <vt:lpstr>Pandemic Effects</vt:lpstr>
      <vt:lpstr>Regional Difference Influence: Point-of-interest Correlation</vt:lpstr>
      <vt:lpstr>Point-of-interest Effects</vt:lpstr>
      <vt:lpstr>Is the collaboration pattern critical for global/system effectiveness?</vt:lpstr>
      <vt:lpstr>Simulation Settings -- Agents</vt:lpstr>
      <vt:lpstr>Simulation Settings – Agents Actions</vt:lpstr>
      <vt:lpstr>System Effectiveness (E)</vt:lpstr>
      <vt:lpstr>Simulation Results</vt:lpstr>
      <vt:lpstr>Conclusion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e11375</cp:lastModifiedBy>
  <cp:revision>47</cp:revision>
  <dcterms:created xsi:type="dcterms:W3CDTF">2016-11-08T01:41:00Z</dcterms:created>
  <dcterms:modified xsi:type="dcterms:W3CDTF">2024-09-25T19:39:51Z</dcterms:modified>
</cp:coreProperties>
</file>