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2" r:id="rId3"/>
    <p:sldId id="260" r:id="rId4"/>
    <p:sldId id="303" r:id="rId5"/>
    <p:sldId id="315" r:id="rId6"/>
    <p:sldId id="306" r:id="rId7"/>
    <p:sldId id="286" r:id="rId8"/>
    <p:sldId id="317" r:id="rId9"/>
    <p:sldId id="318" r:id="rId10"/>
    <p:sldId id="316" r:id="rId11"/>
    <p:sldId id="307" r:id="rId12"/>
    <p:sldId id="265" r:id="rId13"/>
    <p:sldId id="319" r:id="rId14"/>
    <p:sldId id="320" r:id="rId15"/>
    <p:sldId id="321" r:id="rId16"/>
    <p:sldId id="322" r:id="rId17"/>
    <p:sldId id="268" r:id="rId18"/>
    <p:sldId id="297" r:id="rId19"/>
    <p:sldId id="323" r:id="rId20"/>
    <p:sldId id="25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 国庆" initials="张" lastIdx="1" clrIdx="0">
    <p:extLst>
      <p:ext uri="{19B8F6BF-5375-455C-9EA6-DF929625EA0E}">
        <p15:presenceInfo xmlns:p15="http://schemas.microsoft.com/office/powerpoint/2012/main" userId="1c75203686ac1b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50"/>
    <p:restoredTop sz="94650"/>
  </p:normalViewPr>
  <p:slideViewPr>
    <p:cSldViewPr snapToGrid="0">
      <p:cViewPr>
        <p:scale>
          <a:sx n="100" d="100"/>
          <a:sy n="100" d="100"/>
        </p:scale>
        <p:origin x="6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89B13-0A06-4186-B572-2A7744E8B258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2142-0C59-4E07-AA1C-EAE50334D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71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221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250DC-EFBE-8174-5CC9-B92169AD1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F6EF011-55C5-A5F8-30C7-34C6AE0EB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A6E45B-F004-A912-BE06-6BB627CF3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679FEF-163A-AB70-2740-0F3DAA11E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369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164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123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842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241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64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327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073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400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07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49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FC92F-9F0B-D050-6377-581CAF441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24C4F6E-0A6B-5163-9B74-33427339D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FAFEB41-39BF-C3A6-9CD2-06C770446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C97FFD-6C3C-AE13-BF88-07ECE3DF2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62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D7639-FC32-F49D-1DC5-FC343F84E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1E789BB-EBFF-555C-18BF-0B5C43A1B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CDED284-8E9D-A733-A726-FC04E77D4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8D4F1F-61FA-2D30-329D-11FD6CE214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3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66AF9-5179-0E66-0A27-4AD18360C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7B82F08-97D5-EAE8-D86A-A489DBB1C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845575B-8E50-1271-B2F9-B587DBAB6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471442-7BCF-3019-6434-C54F43AE8E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63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550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250DC-EFBE-8174-5CC9-B92169AD1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F6EF011-55C5-A5F8-30C7-34C6AE0EB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A6E45B-F004-A912-BE06-6BB627CF3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679FEF-163A-AB70-2740-0F3DAA11E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678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250DC-EFBE-8174-5CC9-B92169AD1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F6EF011-55C5-A5F8-30C7-34C6AE0EB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A6E45B-F004-A912-BE06-6BB627CF3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679FEF-163A-AB70-2740-0F3DAA11E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686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250DC-EFBE-8174-5CC9-B92169AD1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F6EF011-55C5-A5F8-30C7-34C6AE0EB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A6E45B-F004-A912-BE06-6BB627CF3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679FEF-163A-AB70-2740-0F3DAA11E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98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4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2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85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69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85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20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16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03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20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95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5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89373-1E8E-4553-A943-BF622D115872}" type="datetimeFigureOut">
              <a:rPr lang="zh-CN" altLang="en-US" smtClean="0"/>
              <a:t>2024/10/8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1" Type="http://schemas.openxmlformats.org/officeDocument/2006/relationships/image" Target="../media/image33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27.png"/><Relationship Id="rId23" Type="http://schemas.openxmlformats.org/officeDocument/2006/relationships/image" Target="../media/image15.png"/><Relationship Id="rId19" Type="http://schemas.openxmlformats.org/officeDocument/2006/relationships/image" Target="../media/image31.png"/><Relationship Id="rId14" Type="http://schemas.openxmlformats.org/officeDocument/2006/relationships/image" Target="../media/image260.png"/><Relationship Id="rId2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26" Type="http://schemas.openxmlformats.org/officeDocument/2006/relationships/image" Target="../media/image46.jpeg"/><Relationship Id="rId39" Type="http://schemas.openxmlformats.org/officeDocument/2006/relationships/image" Target="../media/image59.jpeg"/><Relationship Id="rId21" Type="http://schemas.openxmlformats.org/officeDocument/2006/relationships/image" Target="../media/image41.jpeg"/><Relationship Id="rId34" Type="http://schemas.openxmlformats.org/officeDocument/2006/relationships/image" Target="../media/image54.jpeg"/><Relationship Id="rId42" Type="http://schemas.openxmlformats.org/officeDocument/2006/relationships/image" Target="../media/image62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29" Type="http://schemas.openxmlformats.org/officeDocument/2006/relationships/image" Target="../media/image49.jpeg"/><Relationship Id="rId41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24" Type="http://schemas.openxmlformats.org/officeDocument/2006/relationships/image" Target="../media/image44.jpeg"/><Relationship Id="rId32" Type="http://schemas.openxmlformats.org/officeDocument/2006/relationships/image" Target="../media/image52.jpeg"/><Relationship Id="rId37" Type="http://schemas.openxmlformats.org/officeDocument/2006/relationships/image" Target="../media/image57.jpeg"/><Relationship Id="rId40" Type="http://schemas.openxmlformats.org/officeDocument/2006/relationships/image" Target="../media/image60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23" Type="http://schemas.openxmlformats.org/officeDocument/2006/relationships/image" Target="../media/image43.jpeg"/><Relationship Id="rId28" Type="http://schemas.openxmlformats.org/officeDocument/2006/relationships/image" Target="../media/image48.jpeg"/><Relationship Id="rId36" Type="http://schemas.openxmlformats.org/officeDocument/2006/relationships/image" Target="../media/image56.jpe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31" Type="http://schemas.openxmlformats.org/officeDocument/2006/relationships/image" Target="../media/image51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2.jpeg"/><Relationship Id="rId27" Type="http://schemas.openxmlformats.org/officeDocument/2006/relationships/image" Target="../media/image47.jpeg"/><Relationship Id="rId30" Type="http://schemas.openxmlformats.org/officeDocument/2006/relationships/image" Target="../media/image50.jpeg"/><Relationship Id="rId35" Type="http://schemas.openxmlformats.org/officeDocument/2006/relationships/image" Target="../media/image55.jpeg"/><Relationship Id="rId43" Type="http://schemas.openxmlformats.org/officeDocument/2006/relationships/image" Target="../media/image63.jpeg"/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5" Type="http://schemas.openxmlformats.org/officeDocument/2006/relationships/image" Target="../media/image45.jpeg"/><Relationship Id="rId33" Type="http://schemas.openxmlformats.org/officeDocument/2006/relationships/image" Target="../media/image53.jpeg"/><Relationship Id="rId38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12" Type="http://schemas.openxmlformats.org/officeDocument/2006/relationships/image" Target="../media/image2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3.png"/><Relationship Id="rId10" Type="http://schemas.openxmlformats.org/officeDocument/2006/relationships/image" Target="../media/image22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0" y="333822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0" y="1700808"/>
            <a:ext cx="12192000" cy="2457979"/>
          </a:xfrm>
        </p:spPr>
        <p:txBody>
          <a:bodyPr>
            <a:normAutofit/>
          </a:bodyPr>
          <a:lstStyle/>
          <a:p>
            <a:r>
              <a:rPr lang="en-US" altLang="zh-CN" sz="3600" dirty="0" err="1">
                <a:solidFill>
                  <a:schemeClr val="bg1"/>
                </a:solidFill>
                <a:latin typeface="+mn-lt"/>
              </a:rPr>
              <a:t>Flemme</a:t>
            </a:r>
            <a:r>
              <a:rPr lang="en-US" altLang="zh-CN" sz="3600" dirty="0">
                <a:solidFill>
                  <a:schemeClr val="bg1"/>
                </a:solidFill>
                <a:latin typeface="+mn-lt"/>
              </a:rPr>
              <a:t>: A Flexible and Modular Learning Platform for Medical Images</a:t>
            </a:r>
            <a:endParaRPr lang="zh-CN" alt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副标题 2"/>
          <p:cNvSpPr>
            <a:spLocks noGrp="1"/>
          </p:cNvSpPr>
          <p:nvPr>
            <p:ph type="subTitle" idx="1"/>
          </p:nvPr>
        </p:nvSpPr>
        <p:spPr>
          <a:xfrm>
            <a:off x="1252939" y="5159868"/>
            <a:ext cx="9484730" cy="861420"/>
          </a:xfrm>
        </p:spPr>
        <p:txBody>
          <a:bodyPr>
            <a:normAutofit/>
          </a:bodyPr>
          <a:lstStyle/>
          <a:p>
            <a:r>
              <a:rPr lang="en-US" altLang="zh-CN" dirty="0"/>
              <a:t>Presenter: </a:t>
            </a:r>
            <a:r>
              <a:rPr lang="en-US" altLang="zh-CN" dirty="0" err="1"/>
              <a:t>Guoqing</a:t>
            </a:r>
            <a:r>
              <a:rPr lang="en-US" altLang="zh-CN" dirty="0"/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407255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294D6-15DB-AADA-9FF7-7317F842A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BA49891-F3EF-5ECC-5E35-ADC04AC0E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F6FBE4E8-4C15-B012-8E19-F72C97D9E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Method——Architectures (DDPM)</a:t>
            </a:r>
            <a:endParaRPr lang="zh-CN" altLang="en-US" sz="2800" b="1" dirty="0">
              <a:latin typeface="+mn-lt"/>
            </a:endParaRP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6EB5EF76-EA23-42D4-B7B3-A11510A95C55}"/>
              </a:ext>
            </a:extLst>
          </p:cNvPr>
          <p:cNvGrpSpPr/>
          <p:nvPr/>
        </p:nvGrpSpPr>
        <p:grpSpPr>
          <a:xfrm>
            <a:off x="725700" y="1132608"/>
            <a:ext cx="9242303" cy="4838986"/>
            <a:chOff x="16661575" y="1335808"/>
            <a:chExt cx="7325170" cy="383523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901A7138-C368-463C-BB7B-0824BA7F5CBF}"/>
                </a:ext>
              </a:extLst>
            </p:cNvPr>
            <p:cNvGrpSpPr/>
            <p:nvPr/>
          </p:nvGrpSpPr>
          <p:grpSpPr>
            <a:xfrm>
              <a:off x="16661575" y="1335808"/>
              <a:ext cx="7325170" cy="3835234"/>
              <a:chOff x="1342495" y="649136"/>
              <a:chExt cx="7325170" cy="38352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矩形: 圆角 21">
                    <a:extLst>
                      <a:ext uri="{FF2B5EF4-FFF2-40B4-BE49-F238E27FC236}">
                        <a16:creationId xmlns:a16="http://schemas.microsoft.com/office/drawing/2014/main" id="{2FBE87F0-3EA7-4CFE-BEFE-EE135CA0573A}"/>
                      </a:ext>
                    </a:extLst>
                  </p:cNvPr>
                  <p:cNvSpPr/>
                  <p:nvPr/>
                </p:nvSpPr>
                <p:spPr>
                  <a:xfrm>
                    <a:off x="1342599" y="794462"/>
                    <a:ext cx="637253" cy="639462"/>
                  </a:xfrm>
                  <a:prstGeom prst="round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2" name="矩形: 圆角 301">
                    <a:extLst>
                      <a:ext uri="{FF2B5EF4-FFF2-40B4-BE49-F238E27FC236}">
                        <a16:creationId xmlns:a16="http://schemas.microsoft.com/office/drawing/2014/main" id="{A04B1B23-8DAE-4D7B-8D8D-D6940811CF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2599" y="794462"/>
                    <a:ext cx="637253" cy="639462"/>
                  </a:xfrm>
                  <a:prstGeom prst="round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矩形: 圆角 22">
                    <a:extLst>
                      <a:ext uri="{FF2B5EF4-FFF2-40B4-BE49-F238E27FC236}">
                        <a16:creationId xmlns:a16="http://schemas.microsoft.com/office/drawing/2014/main" id="{7407B33F-9D1A-4946-9070-6F26C10868A9}"/>
                      </a:ext>
                    </a:extLst>
                  </p:cNvPr>
                  <p:cNvSpPr/>
                  <p:nvPr/>
                </p:nvSpPr>
                <p:spPr>
                  <a:xfrm>
                    <a:off x="7136207" y="775412"/>
                    <a:ext cx="637253" cy="639462"/>
                  </a:xfrm>
                  <a:prstGeom prst="roundRect">
                    <a:avLst/>
                  </a:prstGeom>
                  <a:solidFill>
                    <a:srgbClr val="C9C9C9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3" name="矩形: 圆角 302">
                    <a:extLst>
                      <a:ext uri="{FF2B5EF4-FFF2-40B4-BE49-F238E27FC236}">
                        <a16:creationId xmlns:a16="http://schemas.microsoft.com/office/drawing/2014/main" id="{4FFB73F2-EEE1-4600-BF2B-808102D3353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6207" y="775412"/>
                    <a:ext cx="637253" cy="639462"/>
                  </a:xfrm>
                  <a:prstGeom prst="round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C9464F66-E54B-4FDA-BE61-327D0274474E}"/>
                  </a:ext>
                </a:extLst>
              </p:cNvPr>
              <p:cNvCxnSpPr>
                <a:cxnSpLocks/>
                <a:stCxn id="22" idx="3"/>
                <a:endCxn id="34" idx="3"/>
              </p:cNvCxnSpPr>
              <p:nvPr/>
            </p:nvCxnSpPr>
            <p:spPr>
              <a:xfrm flipV="1">
                <a:off x="1979852" y="1090075"/>
                <a:ext cx="5020645" cy="241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2DD832B-A5B8-4F05-B57D-10A94BDFE980}"/>
                  </a:ext>
                </a:extLst>
              </p:cNvPr>
              <p:cNvSpPr txBox="1"/>
              <p:nvPr/>
            </p:nvSpPr>
            <p:spPr>
              <a:xfrm>
                <a:off x="3561354" y="725819"/>
                <a:ext cx="19933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Diffusion Process</a:t>
                </a:r>
                <a:endParaRPr lang="zh-CN" altLang="en-US" b="1" dirty="0"/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2EEACFB5-0BA1-4AD4-AEAD-FAB21F353E62}"/>
                  </a:ext>
                </a:extLst>
              </p:cNvPr>
              <p:cNvGrpSpPr/>
              <p:nvPr/>
            </p:nvGrpSpPr>
            <p:grpSpPr>
              <a:xfrm>
                <a:off x="4052127" y="1660541"/>
                <a:ext cx="934374" cy="639462"/>
                <a:chOff x="2264150" y="1677514"/>
                <a:chExt cx="1288588" cy="881877"/>
              </a:xfrm>
            </p:grpSpPr>
            <p:sp>
              <p:nvSpPr>
                <p:cNvPr id="78" name="矩形: 圆角 77">
                  <a:extLst>
                    <a:ext uri="{FF2B5EF4-FFF2-40B4-BE49-F238E27FC236}">
                      <a16:creationId xmlns:a16="http://schemas.microsoft.com/office/drawing/2014/main" id="{99A02787-3681-4AB6-9490-E376AE530A09}"/>
                    </a:ext>
                  </a:extLst>
                </p:cNvPr>
                <p:cNvSpPr/>
                <p:nvPr/>
              </p:nvSpPr>
              <p:spPr>
                <a:xfrm>
                  <a:off x="2264150" y="1677514"/>
                  <a:ext cx="1288588" cy="881877"/>
                </a:xfrm>
                <a:prstGeom prst="roundRect">
                  <a:avLst>
                    <a:gd name="adj" fmla="val 7389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9" name="组合 78">
                  <a:extLst>
                    <a:ext uri="{FF2B5EF4-FFF2-40B4-BE49-F238E27FC236}">
                      <a16:creationId xmlns:a16="http://schemas.microsoft.com/office/drawing/2014/main" id="{0002197F-F049-4F06-B0D3-EFDA1F623204}"/>
                    </a:ext>
                  </a:extLst>
                </p:cNvPr>
                <p:cNvGrpSpPr/>
                <p:nvPr/>
              </p:nvGrpSpPr>
              <p:grpSpPr>
                <a:xfrm>
                  <a:off x="2482659" y="1868062"/>
                  <a:ext cx="862902" cy="509685"/>
                  <a:chOff x="4495515" y="4713113"/>
                  <a:chExt cx="2788647" cy="1647156"/>
                </a:xfrm>
              </p:grpSpPr>
              <p:sp>
                <p:nvSpPr>
                  <p:cNvPr id="80" name="流程图: 手动操作 79">
                    <a:extLst>
                      <a:ext uri="{FF2B5EF4-FFF2-40B4-BE49-F238E27FC236}">
                        <a16:creationId xmlns:a16="http://schemas.microsoft.com/office/drawing/2014/main" id="{373F279D-528E-4EE8-8A20-36E9529EC7E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316234" y="4892399"/>
                    <a:ext cx="1647151" cy="1288589"/>
                  </a:xfrm>
                  <a:prstGeom prst="flowChartManualOperation">
                    <a:avLst/>
                  </a:prstGeom>
                  <a:solidFill>
                    <a:srgbClr val="9CE0F9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dirty="0"/>
                  </a:p>
                </p:txBody>
              </p:sp>
              <p:sp>
                <p:nvSpPr>
                  <p:cNvPr id="81" name="流程图: 手动操作 80">
                    <a:extLst>
                      <a:ext uri="{FF2B5EF4-FFF2-40B4-BE49-F238E27FC236}">
                        <a16:creationId xmlns:a16="http://schemas.microsoft.com/office/drawing/2014/main" id="{66E0F2F3-5CA9-47FB-8F18-C3FDC0E0A7B0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5816293" y="4892396"/>
                    <a:ext cx="1647151" cy="1288586"/>
                  </a:xfrm>
                  <a:prstGeom prst="flowChartManualOperation">
                    <a:avLst/>
                  </a:prstGeom>
                  <a:solidFill>
                    <a:srgbClr val="ADCDEA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矩形: 圆角 26">
                    <a:extLst>
                      <a:ext uri="{FF2B5EF4-FFF2-40B4-BE49-F238E27FC236}">
                        <a16:creationId xmlns:a16="http://schemas.microsoft.com/office/drawing/2014/main" id="{C8470938-F954-4F42-9CF8-D15AD4B70D0A}"/>
                      </a:ext>
                    </a:extLst>
                  </p:cNvPr>
                  <p:cNvSpPr/>
                  <p:nvPr/>
                </p:nvSpPr>
                <p:spPr>
                  <a:xfrm>
                    <a:off x="1342496" y="1661561"/>
                    <a:ext cx="637253" cy="639462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7" name="矩形: 圆角 306">
                    <a:extLst>
                      <a:ext uri="{FF2B5EF4-FFF2-40B4-BE49-F238E27FC236}">
                        <a16:creationId xmlns:a16="http://schemas.microsoft.com/office/drawing/2014/main" id="{9D2469E4-496F-409B-834C-2B75C5280C9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2496" y="1661561"/>
                    <a:ext cx="637253" cy="639462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矩形: 圆角 27">
                    <a:extLst>
                      <a:ext uri="{FF2B5EF4-FFF2-40B4-BE49-F238E27FC236}">
                        <a16:creationId xmlns:a16="http://schemas.microsoft.com/office/drawing/2014/main" id="{4AFA94AB-99CD-4727-BD13-AD4BA44E5694}"/>
                      </a:ext>
                    </a:extLst>
                  </p:cNvPr>
                  <p:cNvSpPr/>
                  <p:nvPr/>
                </p:nvSpPr>
                <p:spPr>
                  <a:xfrm>
                    <a:off x="7850388" y="775412"/>
                    <a:ext cx="637253" cy="639462"/>
                  </a:xfrm>
                  <a:prstGeom prst="roundRect">
                    <a:avLst/>
                  </a:prstGeom>
                  <a:solidFill>
                    <a:srgbClr val="C9C9C9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8" name="矩形: 圆角 307">
                    <a:extLst>
                      <a:ext uri="{FF2B5EF4-FFF2-40B4-BE49-F238E27FC236}">
                        <a16:creationId xmlns:a16="http://schemas.microsoft.com/office/drawing/2014/main" id="{F2A74750-6D0D-4E8C-9640-62B7ACCE75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50388" y="775412"/>
                    <a:ext cx="637253" cy="639462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8E9DF06A-FCBB-40EE-ACF8-0C722D83FF4D}"/>
                  </a:ext>
                </a:extLst>
              </p:cNvPr>
              <p:cNvGrpSpPr/>
              <p:nvPr/>
            </p:nvGrpSpPr>
            <p:grpSpPr>
              <a:xfrm>
                <a:off x="1342495" y="2448650"/>
                <a:ext cx="7281437" cy="2035720"/>
                <a:chOff x="1342495" y="2448650"/>
                <a:chExt cx="7281437" cy="2035720"/>
              </a:xfrm>
            </p:grpSpPr>
            <p:sp>
              <p:nvSpPr>
                <p:cNvPr id="59" name="矩形: 圆角 58">
                  <a:extLst>
                    <a:ext uri="{FF2B5EF4-FFF2-40B4-BE49-F238E27FC236}">
                      <a16:creationId xmlns:a16="http://schemas.microsoft.com/office/drawing/2014/main" id="{D36DB094-678A-4259-A84C-403083D1FB64}"/>
                    </a:ext>
                  </a:extLst>
                </p:cNvPr>
                <p:cNvSpPr/>
                <p:nvPr/>
              </p:nvSpPr>
              <p:spPr>
                <a:xfrm flipH="1">
                  <a:off x="1342495" y="2448650"/>
                  <a:ext cx="7281437" cy="2035720"/>
                </a:xfrm>
                <a:prstGeom prst="roundRect">
                  <a:avLst>
                    <a:gd name="adj" fmla="val 3929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0" name="组合 59">
                  <a:extLst>
                    <a:ext uri="{FF2B5EF4-FFF2-40B4-BE49-F238E27FC236}">
                      <a16:creationId xmlns:a16="http://schemas.microsoft.com/office/drawing/2014/main" id="{09B91AF8-1A95-4D13-B31B-7F4943DD17CC}"/>
                    </a:ext>
                  </a:extLst>
                </p:cNvPr>
                <p:cNvGrpSpPr/>
                <p:nvPr/>
              </p:nvGrpSpPr>
              <p:grpSpPr>
                <a:xfrm flipH="1">
                  <a:off x="2460701" y="2693911"/>
                  <a:ext cx="3421490" cy="1406577"/>
                  <a:chOff x="3342222" y="1793827"/>
                  <a:chExt cx="3793985" cy="1647151"/>
                </a:xfrm>
              </p:grpSpPr>
              <p:grpSp>
                <p:nvGrpSpPr>
                  <p:cNvPr id="70" name="组合 69">
                    <a:extLst>
                      <a:ext uri="{FF2B5EF4-FFF2-40B4-BE49-F238E27FC236}">
                        <a16:creationId xmlns:a16="http://schemas.microsoft.com/office/drawing/2014/main" id="{1DA4D118-D8E2-4482-9D2D-97C57122FDED}"/>
                      </a:ext>
                    </a:extLst>
                  </p:cNvPr>
                  <p:cNvGrpSpPr/>
                  <p:nvPr/>
                </p:nvGrpSpPr>
                <p:grpSpPr>
                  <a:xfrm>
                    <a:off x="3342222" y="1793827"/>
                    <a:ext cx="1288588" cy="1647150"/>
                    <a:chOff x="1117274" y="1793828"/>
                    <a:chExt cx="1288588" cy="1647150"/>
                  </a:xfrm>
                </p:grpSpPr>
                <p:sp>
                  <p:nvSpPr>
                    <p:cNvPr id="76" name="流程图: 手动操作 75">
                      <a:extLst>
                        <a:ext uri="{FF2B5EF4-FFF2-40B4-BE49-F238E27FC236}">
                          <a16:creationId xmlns:a16="http://schemas.microsoft.com/office/drawing/2014/main" id="{FD498963-6F0B-4807-96C9-7968062AC0A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937994" y="1973109"/>
                      <a:ext cx="1647150" cy="1288587"/>
                    </a:xfrm>
                    <a:prstGeom prst="flowChartManualOperation">
                      <a:avLst/>
                    </a:prstGeom>
                    <a:solidFill>
                      <a:srgbClr val="9CE0F9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2800" dirty="0"/>
                    </a:p>
                  </p:txBody>
                </p:sp>
                <p:sp>
                  <p:nvSpPr>
                    <p:cNvPr id="77" name="文本框 76">
                      <a:extLst>
                        <a:ext uri="{FF2B5EF4-FFF2-40B4-BE49-F238E27FC236}">
                          <a16:creationId xmlns:a16="http://schemas.microsoft.com/office/drawing/2014/main" id="{660F9B34-E146-4FEF-B402-16D3CB17DC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7274" y="2417348"/>
                      <a:ext cx="128858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b="1" dirty="0"/>
                        <a:t>Decoder</a:t>
                      </a:r>
                      <a:endParaRPr lang="zh-CN" altLang="en-US" b="1" dirty="0"/>
                    </a:p>
                  </p:txBody>
                </p:sp>
              </p:grpSp>
              <p:grpSp>
                <p:nvGrpSpPr>
                  <p:cNvPr id="71" name="组合 70">
                    <a:extLst>
                      <a:ext uri="{FF2B5EF4-FFF2-40B4-BE49-F238E27FC236}">
                        <a16:creationId xmlns:a16="http://schemas.microsoft.com/office/drawing/2014/main" id="{1D58ED72-C5B4-4B76-BAB3-E75A73CCE9D3}"/>
                      </a:ext>
                    </a:extLst>
                  </p:cNvPr>
                  <p:cNvGrpSpPr/>
                  <p:nvPr/>
                </p:nvGrpSpPr>
                <p:grpSpPr>
                  <a:xfrm>
                    <a:off x="5847621" y="1793828"/>
                    <a:ext cx="1288586" cy="1647150"/>
                    <a:chOff x="5358411" y="1794379"/>
                    <a:chExt cx="1288586" cy="1647150"/>
                  </a:xfrm>
                </p:grpSpPr>
                <p:sp>
                  <p:nvSpPr>
                    <p:cNvPr id="74" name="流程图: 手动操作 73">
                      <a:extLst>
                        <a:ext uri="{FF2B5EF4-FFF2-40B4-BE49-F238E27FC236}">
                          <a16:creationId xmlns:a16="http://schemas.microsoft.com/office/drawing/2014/main" id="{D886812B-43D2-4351-A849-6D82F6CF96C9}"/>
                        </a:ext>
                      </a:extLst>
                    </p:cNvPr>
                    <p:cNvSpPr/>
                    <p:nvPr/>
                  </p:nvSpPr>
                  <p:spPr>
                    <a:xfrm rot="16200000" flipV="1">
                      <a:off x="5179130" y="1973661"/>
                      <a:ext cx="1647150" cy="1288585"/>
                    </a:xfrm>
                    <a:prstGeom prst="flowChartManualOperation">
                      <a:avLst/>
                    </a:prstGeom>
                    <a:solidFill>
                      <a:srgbClr val="ADCDEA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5" name="文本框 74">
                      <a:extLst>
                        <a:ext uri="{FF2B5EF4-FFF2-40B4-BE49-F238E27FC236}">
                          <a16:creationId xmlns:a16="http://schemas.microsoft.com/office/drawing/2014/main" id="{D8921466-775E-4FD9-BD9D-19A9D94B3C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58411" y="2417349"/>
                      <a:ext cx="12885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b="1" dirty="0"/>
                        <a:t>Encoder</a:t>
                      </a:r>
                      <a:endParaRPr lang="zh-CN" altLang="en-US" b="1" dirty="0"/>
                    </a:p>
                  </p:txBody>
                </p:sp>
              </p:grpSp>
              <p:cxnSp>
                <p:nvCxnSpPr>
                  <p:cNvPr id="72" name="直接箭头连接符 71">
                    <a:extLst>
                      <a:ext uri="{FF2B5EF4-FFF2-40B4-BE49-F238E27FC236}">
                        <a16:creationId xmlns:a16="http://schemas.microsoft.com/office/drawing/2014/main" id="{161C02E9-3111-44AF-B4E7-2D416C13146D}"/>
                      </a:ext>
                    </a:extLst>
                  </p:cNvPr>
                  <p:cNvCxnSpPr>
                    <a:cxnSpLocks/>
                    <a:stCxn id="21" idx="3"/>
                    <a:endCxn id="76" idx="2"/>
                  </p:cNvCxnSpPr>
                  <p:nvPr/>
                </p:nvCxnSpPr>
                <p:spPr>
                  <a:xfrm flipH="1">
                    <a:off x="4630810" y="2617401"/>
                    <a:ext cx="293399" cy="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箭头连接符 72">
                    <a:extLst>
                      <a:ext uri="{FF2B5EF4-FFF2-40B4-BE49-F238E27FC236}">
                        <a16:creationId xmlns:a16="http://schemas.microsoft.com/office/drawing/2014/main" id="{90236BA6-9B06-4031-92D4-A13A3595E09B}"/>
                      </a:ext>
                    </a:extLst>
                  </p:cNvPr>
                  <p:cNvCxnSpPr>
                    <a:cxnSpLocks/>
                    <a:stCxn id="74" idx="2"/>
                    <a:endCxn id="21" idx="1"/>
                  </p:cNvCxnSpPr>
                  <p:nvPr/>
                </p:nvCxnSpPr>
                <p:spPr>
                  <a:xfrm flipH="1" flipV="1">
                    <a:off x="5557501" y="2617401"/>
                    <a:ext cx="290121" cy="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矩形: 圆角 60">
                      <a:extLst>
                        <a:ext uri="{FF2B5EF4-FFF2-40B4-BE49-F238E27FC236}">
                          <a16:creationId xmlns:a16="http://schemas.microsoft.com/office/drawing/2014/main" id="{5CAA3F8C-E2E8-404D-B705-5913D2A37EB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603054" y="3124167"/>
                      <a:ext cx="574687" cy="546066"/>
                    </a:xfrm>
                    <a:prstGeom prst="roundRect">
                      <a:avLst/>
                    </a:prstGeom>
                    <a:solidFill>
                      <a:srgbClr val="C9C9C9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1" name="矩形: 圆角 340">
                      <a:extLst>
                        <a:ext uri="{FF2B5EF4-FFF2-40B4-BE49-F238E27FC236}">
                          <a16:creationId xmlns:a16="http://schemas.microsoft.com/office/drawing/2014/main" id="{507CD04C-EE19-4C93-B511-4AC5BF2795D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1603054" y="3124167"/>
                      <a:ext cx="574687" cy="546066"/>
                    </a:xfrm>
                    <a:prstGeom prst="round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2" name="直接箭头连接符 61">
                  <a:extLst>
                    <a:ext uri="{FF2B5EF4-FFF2-40B4-BE49-F238E27FC236}">
                      <a16:creationId xmlns:a16="http://schemas.microsoft.com/office/drawing/2014/main" id="{43FC649D-004E-4E1C-BC96-90A6C9E8B240}"/>
                    </a:ext>
                  </a:extLst>
                </p:cNvPr>
                <p:cNvCxnSpPr>
                  <a:cxnSpLocks/>
                  <a:stCxn id="61" idx="1"/>
                  <a:endCxn id="74" idx="0"/>
                </p:cNvCxnSpPr>
                <p:nvPr/>
              </p:nvCxnSpPr>
              <p:spPr>
                <a:xfrm>
                  <a:off x="2177741" y="3397200"/>
                  <a:ext cx="282959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矩形: 圆角 62">
                      <a:extLst>
                        <a:ext uri="{FF2B5EF4-FFF2-40B4-BE49-F238E27FC236}">
                          <a16:creationId xmlns:a16="http://schemas.microsoft.com/office/drawing/2014/main" id="{361E07BC-1BC2-4AFE-B6EA-EF3050EFBA7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165947" y="3124279"/>
                      <a:ext cx="574687" cy="546066"/>
                    </a:xfrm>
                    <a:prstGeom prst="roundRect">
                      <a:avLst/>
                    </a:prstGeom>
                    <a:solidFill>
                      <a:srgbClr val="C9C9C9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  <m:sup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3" name="矩形: 圆角 342">
                      <a:extLst>
                        <a:ext uri="{FF2B5EF4-FFF2-40B4-BE49-F238E27FC236}">
                          <a16:creationId xmlns:a16="http://schemas.microsoft.com/office/drawing/2014/main" id="{40ACFFBC-4C04-49BA-AC4F-30A14C6FB04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165947" y="3124279"/>
                      <a:ext cx="574687" cy="546066"/>
                    </a:xfrm>
                    <a:prstGeom prst="round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4" name="直接箭头连接符 63">
                  <a:extLst>
                    <a:ext uri="{FF2B5EF4-FFF2-40B4-BE49-F238E27FC236}">
                      <a16:creationId xmlns:a16="http://schemas.microsoft.com/office/drawing/2014/main" id="{D08930F3-9E90-42FE-B79F-F070131578DB}"/>
                    </a:ext>
                  </a:extLst>
                </p:cNvPr>
                <p:cNvCxnSpPr>
                  <a:cxnSpLocks/>
                  <a:stCxn id="76" idx="0"/>
                  <a:endCxn id="63" idx="3"/>
                </p:cNvCxnSpPr>
                <p:nvPr/>
              </p:nvCxnSpPr>
              <p:spPr>
                <a:xfrm>
                  <a:off x="5882190" y="3397199"/>
                  <a:ext cx="283758" cy="11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连接符: 肘形 64">
                  <a:extLst>
                    <a:ext uri="{FF2B5EF4-FFF2-40B4-BE49-F238E27FC236}">
                      <a16:creationId xmlns:a16="http://schemas.microsoft.com/office/drawing/2014/main" id="{D391B3D4-891D-4B1F-A179-DCCF92588BD9}"/>
                    </a:ext>
                  </a:extLst>
                </p:cNvPr>
                <p:cNvCxnSpPr>
                  <a:cxnSpLocks/>
                  <a:stCxn id="61" idx="2"/>
                  <a:endCxn id="67" idx="2"/>
                </p:cNvCxnSpPr>
                <p:nvPr/>
              </p:nvCxnSpPr>
              <p:spPr>
                <a:xfrm rot="16200000" flipH="1">
                  <a:off x="4578132" y="982497"/>
                  <a:ext cx="12700" cy="5375471"/>
                </a:xfrm>
                <a:prstGeom prst="bentConnector3">
                  <a:avLst>
                    <a:gd name="adj1" fmla="val 4650000"/>
                  </a:avLst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矩形: 圆角 65">
                      <a:extLst>
                        <a:ext uri="{FF2B5EF4-FFF2-40B4-BE49-F238E27FC236}">
                          <a16:creationId xmlns:a16="http://schemas.microsoft.com/office/drawing/2014/main" id="{9BA995BE-4F62-493C-9222-A83830B354F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7772821" y="3135900"/>
                      <a:ext cx="574687" cy="546066"/>
                    </a:xfrm>
                    <a:prstGeom prst="roundRect">
                      <a:avLst/>
                    </a:prstGeom>
                    <a:solidFill>
                      <a:srgbClr val="C9C9C9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6" name="矩形: 圆角 345">
                      <a:extLst>
                        <a:ext uri="{FF2B5EF4-FFF2-40B4-BE49-F238E27FC236}">
                          <a16:creationId xmlns:a16="http://schemas.microsoft.com/office/drawing/2014/main" id="{081A58CB-083D-4044-ABF2-E011F6937EE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7772821" y="3135900"/>
                      <a:ext cx="574687" cy="546066"/>
                    </a:xfrm>
                    <a:prstGeom prst="roundRect">
                      <a:avLst/>
                    </a:prstGeom>
                    <a:blipFill>
                      <a:blip r:embed="rId21"/>
                      <a:stretch>
                        <a:fillRect l="-3061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7" name="标注: 右箭头 66">
                  <a:extLst>
                    <a:ext uri="{FF2B5EF4-FFF2-40B4-BE49-F238E27FC236}">
                      <a16:creationId xmlns:a16="http://schemas.microsoft.com/office/drawing/2014/main" id="{A2DC04E6-1B1F-466C-B0F1-5B3713B56575}"/>
                    </a:ext>
                  </a:extLst>
                </p:cNvPr>
                <p:cNvSpPr/>
                <p:nvPr/>
              </p:nvSpPr>
              <p:spPr>
                <a:xfrm>
                  <a:off x="7021906" y="3126053"/>
                  <a:ext cx="750915" cy="544179"/>
                </a:xfrm>
                <a:prstGeom prst="rightArrowCallout">
                  <a:avLst>
                    <a:gd name="adj1" fmla="val 16032"/>
                    <a:gd name="adj2" fmla="val 17526"/>
                    <a:gd name="adj3" fmla="val 16032"/>
                    <a:gd name="adj4" fmla="val 64977"/>
                  </a:avLst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8" name="直接箭头连接符 67">
                  <a:extLst>
                    <a:ext uri="{FF2B5EF4-FFF2-40B4-BE49-F238E27FC236}">
                      <a16:creationId xmlns:a16="http://schemas.microsoft.com/office/drawing/2014/main" id="{F2C5CF0D-55B0-401D-A10D-C8EB8D54E9D3}"/>
                    </a:ext>
                  </a:extLst>
                </p:cNvPr>
                <p:cNvCxnSpPr>
                  <a:cxnSpLocks/>
                  <a:stCxn id="63" idx="1"/>
                  <a:endCxn id="67" idx="1"/>
                </p:cNvCxnSpPr>
                <p:nvPr/>
              </p:nvCxnSpPr>
              <p:spPr>
                <a:xfrm>
                  <a:off x="6740634" y="3397312"/>
                  <a:ext cx="281272" cy="8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458AC7CC-B8C2-46E1-854D-753AF152D972}"/>
                    </a:ext>
                  </a:extLst>
                </p:cNvPr>
                <p:cNvSpPr txBox="1"/>
                <p:nvPr/>
              </p:nvSpPr>
              <p:spPr>
                <a:xfrm flipH="1">
                  <a:off x="6816327" y="2832788"/>
                  <a:ext cx="11620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/>
                    <a:t>denoising</a:t>
                  </a:r>
                </a:p>
                <a:p>
                  <a:endParaRPr lang="zh-CN" altLang="en-US" sz="1400" b="1" dirty="0"/>
                </a:p>
              </p:txBody>
            </p:sp>
          </p:grp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89A34C10-EEC9-49A5-9265-845D3539DCC2}"/>
                  </a:ext>
                </a:extLst>
              </p:cNvPr>
              <p:cNvCxnSpPr>
                <a:cxnSpLocks/>
                <a:stCxn id="28" idx="2"/>
                <a:endCxn id="32" idx="0"/>
              </p:cNvCxnSpPr>
              <p:nvPr/>
            </p:nvCxnSpPr>
            <p:spPr>
              <a:xfrm flipH="1">
                <a:off x="8169014" y="1414874"/>
                <a:ext cx="1" cy="22746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DCDE5214-7BC0-47DA-A80C-916617FB333B}"/>
                  </a:ext>
                </a:extLst>
              </p:cNvPr>
              <p:cNvGrpSpPr/>
              <p:nvPr/>
            </p:nvGrpSpPr>
            <p:grpSpPr>
              <a:xfrm>
                <a:off x="3130696" y="1726138"/>
                <a:ext cx="921431" cy="499102"/>
                <a:chOff x="3888634" y="1849097"/>
                <a:chExt cx="921431" cy="499102"/>
              </a:xfrm>
            </p:grpSpPr>
            <p:sp>
              <p:nvSpPr>
                <p:cNvPr id="57" name="矩形: 圆角 56">
                  <a:extLst>
                    <a:ext uri="{FF2B5EF4-FFF2-40B4-BE49-F238E27FC236}">
                      <a16:creationId xmlns:a16="http://schemas.microsoft.com/office/drawing/2014/main" id="{1AB09C5D-3EAE-4BE2-AD6E-861E3848DBEE}"/>
                    </a:ext>
                  </a:extLst>
                </p:cNvPr>
                <p:cNvSpPr/>
                <p:nvPr/>
              </p:nvSpPr>
              <p:spPr>
                <a:xfrm>
                  <a:off x="4104864" y="1849097"/>
                  <a:ext cx="510099" cy="499102"/>
                </a:xfrm>
                <a:prstGeom prst="roundRect">
                  <a:avLst>
                    <a:gd name="adj" fmla="val 7389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accent3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3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530A649D-00D6-4455-A6A0-5C7B54780342}"/>
                    </a:ext>
                  </a:extLst>
                </p:cNvPr>
                <p:cNvSpPr txBox="1"/>
                <p:nvPr/>
              </p:nvSpPr>
              <p:spPr>
                <a:xfrm>
                  <a:off x="3888634" y="1875335"/>
                  <a:ext cx="92143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/>
                    <a:t>…</a:t>
                  </a:r>
                  <a:endParaRPr lang="zh-CN" altLang="en-US" sz="2400" b="1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矩形: 圆角 31">
                    <a:extLst>
                      <a:ext uri="{FF2B5EF4-FFF2-40B4-BE49-F238E27FC236}">
                        <a16:creationId xmlns:a16="http://schemas.microsoft.com/office/drawing/2014/main" id="{05214F4E-A2B6-4B2F-BA9A-E4209D286E4C}"/>
                      </a:ext>
                    </a:extLst>
                  </p:cNvPr>
                  <p:cNvSpPr/>
                  <p:nvPr/>
                </p:nvSpPr>
                <p:spPr>
                  <a:xfrm>
                    <a:off x="7670362" y="1642339"/>
                    <a:ext cx="997303" cy="657436"/>
                  </a:xfrm>
                  <a:prstGeom prst="roundRect">
                    <a:avLst/>
                  </a:prstGeom>
                  <a:solidFill>
                    <a:srgbClr val="FF99CC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oMath>
                    </a14:m>
                    <a:r>
                      <a:rPr lang="en-US" altLang="zh-CN" sz="1600" b="1" dirty="0">
                        <a:solidFill>
                          <a:schemeClr val="tx1"/>
                        </a:solidFill>
                      </a:rPr>
                      <a:t>-Loss</a:t>
                    </a:r>
                    <a:endParaRPr lang="zh-CN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2" name="矩形: 圆角 311">
                    <a:extLst>
                      <a:ext uri="{FF2B5EF4-FFF2-40B4-BE49-F238E27FC236}">
                        <a16:creationId xmlns:a16="http://schemas.microsoft.com/office/drawing/2014/main" id="{FA201B28-1F06-4958-A8BE-E4EC7ED28A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0362" y="1642339"/>
                    <a:ext cx="997303" cy="657436"/>
                  </a:xfrm>
                  <a:prstGeom prst="round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连接符: 曲线 32">
                <a:extLst>
                  <a:ext uri="{FF2B5EF4-FFF2-40B4-BE49-F238E27FC236}">
                    <a16:creationId xmlns:a16="http://schemas.microsoft.com/office/drawing/2014/main" id="{DCB4B0EC-B252-4B3B-A242-C456286B94CE}"/>
                  </a:ext>
                </a:extLst>
              </p:cNvPr>
              <p:cNvCxnSpPr>
                <a:cxnSpLocks/>
                <a:stCxn id="63" idx="0"/>
                <a:endCxn id="32" idx="2"/>
              </p:cNvCxnSpPr>
              <p:nvPr/>
            </p:nvCxnSpPr>
            <p:spPr>
              <a:xfrm rot="5400000" flipH="1" flipV="1">
                <a:off x="6898900" y="1854165"/>
                <a:ext cx="824504" cy="1715724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4B9F3FBD-C121-4627-8590-65FB1D863535}"/>
                  </a:ext>
                </a:extLst>
              </p:cNvPr>
              <p:cNvSpPr/>
              <p:nvPr/>
            </p:nvSpPr>
            <p:spPr>
              <a:xfrm flipH="1">
                <a:off x="7000497" y="649136"/>
                <a:ext cx="1623432" cy="881877"/>
              </a:xfrm>
              <a:prstGeom prst="roundRect">
                <a:avLst>
                  <a:gd name="adj" fmla="val 3929"/>
                </a:avLst>
              </a:prstGeom>
              <a:noFill/>
              <a:ln w="19050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F0DE1779-E4D2-4CFC-A9B3-721D40A75759}"/>
                  </a:ext>
                </a:extLst>
              </p:cNvPr>
              <p:cNvGrpSpPr/>
              <p:nvPr/>
            </p:nvGrpSpPr>
            <p:grpSpPr>
              <a:xfrm>
                <a:off x="6281531" y="1661086"/>
                <a:ext cx="934374" cy="639462"/>
                <a:chOff x="2264150" y="1677514"/>
                <a:chExt cx="1288588" cy="881877"/>
              </a:xfrm>
            </p:grpSpPr>
            <p:sp>
              <p:nvSpPr>
                <p:cNvPr id="53" name="矩形: 圆角 52">
                  <a:extLst>
                    <a:ext uri="{FF2B5EF4-FFF2-40B4-BE49-F238E27FC236}">
                      <a16:creationId xmlns:a16="http://schemas.microsoft.com/office/drawing/2014/main" id="{01DE45F6-C0FE-48BB-9E79-A34A082A913B}"/>
                    </a:ext>
                  </a:extLst>
                </p:cNvPr>
                <p:cNvSpPr/>
                <p:nvPr/>
              </p:nvSpPr>
              <p:spPr>
                <a:xfrm>
                  <a:off x="2264150" y="1677514"/>
                  <a:ext cx="1288588" cy="881877"/>
                </a:xfrm>
                <a:prstGeom prst="roundRect">
                  <a:avLst>
                    <a:gd name="adj" fmla="val 7389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54" name="组合 53">
                  <a:extLst>
                    <a:ext uri="{FF2B5EF4-FFF2-40B4-BE49-F238E27FC236}">
                      <a16:creationId xmlns:a16="http://schemas.microsoft.com/office/drawing/2014/main" id="{AD6A65BB-D3B3-4F38-907B-D52DCE761844}"/>
                    </a:ext>
                  </a:extLst>
                </p:cNvPr>
                <p:cNvGrpSpPr/>
                <p:nvPr/>
              </p:nvGrpSpPr>
              <p:grpSpPr>
                <a:xfrm>
                  <a:off x="2482659" y="1868062"/>
                  <a:ext cx="862902" cy="509685"/>
                  <a:chOff x="4495515" y="4713113"/>
                  <a:chExt cx="2788647" cy="1647156"/>
                </a:xfrm>
              </p:grpSpPr>
              <p:sp>
                <p:nvSpPr>
                  <p:cNvPr id="55" name="流程图: 手动操作 54">
                    <a:extLst>
                      <a:ext uri="{FF2B5EF4-FFF2-40B4-BE49-F238E27FC236}">
                        <a16:creationId xmlns:a16="http://schemas.microsoft.com/office/drawing/2014/main" id="{6D58B62B-A381-4911-A22B-59411EE1DAD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316234" y="4892399"/>
                    <a:ext cx="1647151" cy="1288589"/>
                  </a:xfrm>
                  <a:prstGeom prst="flowChartManualOperation">
                    <a:avLst/>
                  </a:prstGeom>
                  <a:solidFill>
                    <a:srgbClr val="9CE0F9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dirty="0"/>
                  </a:p>
                </p:txBody>
              </p:sp>
              <p:sp>
                <p:nvSpPr>
                  <p:cNvPr id="56" name="流程图: 手动操作 55">
                    <a:extLst>
                      <a:ext uri="{FF2B5EF4-FFF2-40B4-BE49-F238E27FC236}">
                        <a16:creationId xmlns:a16="http://schemas.microsoft.com/office/drawing/2014/main" id="{277BCCD6-BB59-47F5-96EE-48008FD21673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5816293" y="4892396"/>
                    <a:ext cx="1647151" cy="1288586"/>
                  </a:xfrm>
                  <a:prstGeom prst="flowChartManualOperation">
                    <a:avLst/>
                  </a:prstGeom>
                  <a:solidFill>
                    <a:srgbClr val="ADCDEA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6" name="连接符: 曲线 35">
                <a:extLst>
                  <a:ext uri="{FF2B5EF4-FFF2-40B4-BE49-F238E27FC236}">
                    <a16:creationId xmlns:a16="http://schemas.microsoft.com/office/drawing/2014/main" id="{1D8A4984-D93F-4883-818D-7891E05EB437}"/>
                  </a:ext>
                </a:extLst>
              </p:cNvPr>
              <p:cNvCxnSpPr>
                <a:cxnSpLocks/>
                <a:stCxn id="23" idx="2"/>
                <a:endCxn id="56" idx="0"/>
              </p:cNvCxnSpPr>
              <p:nvPr/>
            </p:nvCxnSpPr>
            <p:spPr>
              <a:xfrm rot="5400000">
                <a:off x="6975671" y="1504881"/>
                <a:ext cx="569170" cy="389156"/>
              </a:xfrm>
              <a:prstGeom prst="curvedConnector2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箭头: 下 36">
                <a:extLst>
                  <a:ext uri="{FF2B5EF4-FFF2-40B4-BE49-F238E27FC236}">
                    <a16:creationId xmlns:a16="http://schemas.microsoft.com/office/drawing/2014/main" id="{017D8DC2-2805-4D66-A25D-4C9E30BBB932}"/>
                  </a:ext>
                </a:extLst>
              </p:cNvPr>
              <p:cNvSpPr/>
              <p:nvPr/>
            </p:nvSpPr>
            <p:spPr>
              <a:xfrm>
                <a:off x="6542043" y="2178205"/>
                <a:ext cx="413350" cy="506481"/>
              </a:xfrm>
              <a:prstGeom prst="downArrow">
                <a:avLst/>
              </a:prstGeom>
              <a:solidFill>
                <a:schemeClr val="bg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16BD10AF-D6AB-4D41-B3A8-46B7997E55FE}"/>
                  </a:ext>
                </a:extLst>
              </p:cNvPr>
              <p:cNvGrpSpPr/>
              <p:nvPr/>
            </p:nvGrpSpPr>
            <p:grpSpPr>
              <a:xfrm>
                <a:off x="5166829" y="1655535"/>
                <a:ext cx="934374" cy="639462"/>
                <a:chOff x="2264150" y="1677514"/>
                <a:chExt cx="1288588" cy="881877"/>
              </a:xfrm>
            </p:grpSpPr>
            <p:sp>
              <p:nvSpPr>
                <p:cNvPr id="49" name="矩形: 圆角 48">
                  <a:extLst>
                    <a:ext uri="{FF2B5EF4-FFF2-40B4-BE49-F238E27FC236}">
                      <a16:creationId xmlns:a16="http://schemas.microsoft.com/office/drawing/2014/main" id="{3328FD9D-A265-47C6-A1ED-57954950F5ED}"/>
                    </a:ext>
                  </a:extLst>
                </p:cNvPr>
                <p:cNvSpPr/>
                <p:nvPr/>
              </p:nvSpPr>
              <p:spPr>
                <a:xfrm>
                  <a:off x="2264150" y="1677514"/>
                  <a:ext cx="1288588" cy="881877"/>
                </a:xfrm>
                <a:prstGeom prst="roundRect">
                  <a:avLst>
                    <a:gd name="adj" fmla="val 7389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0" name="组合 49">
                  <a:extLst>
                    <a:ext uri="{FF2B5EF4-FFF2-40B4-BE49-F238E27FC236}">
                      <a16:creationId xmlns:a16="http://schemas.microsoft.com/office/drawing/2014/main" id="{9613E1F5-86FD-408E-ACD6-A8441AE401C8}"/>
                    </a:ext>
                  </a:extLst>
                </p:cNvPr>
                <p:cNvGrpSpPr/>
                <p:nvPr/>
              </p:nvGrpSpPr>
              <p:grpSpPr>
                <a:xfrm>
                  <a:off x="2482659" y="1868062"/>
                  <a:ext cx="862902" cy="509685"/>
                  <a:chOff x="4495515" y="4713113"/>
                  <a:chExt cx="2788647" cy="1647156"/>
                </a:xfrm>
              </p:grpSpPr>
              <p:sp>
                <p:nvSpPr>
                  <p:cNvPr id="51" name="流程图: 手动操作 50">
                    <a:extLst>
                      <a:ext uri="{FF2B5EF4-FFF2-40B4-BE49-F238E27FC236}">
                        <a16:creationId xmlns:a16="http://schemas.microsoft.com/office/drawing/2014/main" id="{FF47AA51-FA53-46BF-BE2C-F8256B1CD17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316234" y="4892399"/>
                    <a:ext cx="1647151" cy="1288589"/>
                  </a:xfrm>
                  <a:prstGeom prst="flowChartManualOperation">
                    <a:avLst/>
                  </a:prstGeom>
                  <a:solidFill>
                    <a:srgbClr val="9CE0F9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dirty="0"/>
                  </a:p>
                </p:txBody>
              </p:sp>
              <p:sp>
                <p:nvSpPr>
                  <p:cNvPr id="52" name="流程图: 手动操作 51">
                    <a:extLst>
                      <a:ext uri="{FF2B5EF4-FFF2-40B4-BE49-F238E27FC236}">
                        <a16:creationId xmlns:a16="http://schemas.microsoft.com/office/drawing/2014/main" id="{98CCC55E-8879-46D0-B14D-B6BD682B4948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5816293" y="4892396"/>
                    <a:ext cx="1647151" cy="1288586"/>
                  </a:xfrm>
                  <a:prstGeom prst="flowChartManualOperation">
                    <a:avLst/>
                  </a:prstGeom>
                  <a:solidFill>
                    <a:srgbClr val="ADCDEA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BD7BDE49-5658-46A4-B341-29CA8208EA9D}"/>
                  </a:ext>
                </a:extLst>
              </p:cNvPr>
              <p:cNvGrpSpPr/>
              <p:nvPr/>
            </p:nvGrpSpPr>
            <p:grpSpPr>
              <a:xfrm>
                <a:off x="2217450" y="1655535"/>
                <a:ext cx="934374" cy="639462"/>
                <a:chOff x="2264150" y="1677514"/>
                <a:chExt cx="1288588" cy="881877"/>
              </a:xfrm>
            </p:grpSpPr>
            <p:sp>
              <p:nvSpPr>
                <p:cNvPr id="45" name="矩形: 圆角 44">
                  <a:extLst>
                    <a:ext uri="{FF2B5EF4-FFF2-40B4-BE49-F238E27FC236}">
                      <a16:creationId xmlns:a16="http://schemas.microsoft.com/office/drawing/2014/main" id="{9EF15FEA-F407-4BEF-9B25-C90BE5A06464}"/>
                    </a:ext>
                  </a:extLst>
                </p:cNvPr>
                <p:cNvSpPr/>
                <p:nvPr/>
              </p:nvSpPr>
              <p:spPr>
                <a:xfrm>
                  <a:off x="2264150" y="1677514"/>
                  <a:ext cx="1288588" cy="881877"/>
                </a:xfrm>
                <a:prstGeom prst="roundRect">
                  <a:avLst>
                    <a:gd name="adj" fmla="val 7389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  <a:prstDash val="dash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9C717524-3AF0-4529-99FE-C5B56DECE9CA}"/>
                    </a:ext>
                  </a:extLst>
                </p:cNvPr>
                <p:cNvGrpSpPr/>
                <p:nvPr/>
              </p:nvGrpSpPr>
              <p:grpSpPr>
                <a:xfrm>
                  <a:off x="2482659" y="1868062"/>
                  <a:ext cx="862902" cy="509685"/>
                  <a:chOff x="4495515" y="4713113"/>
                  <a:chExt cx="2788647" cy="1647156"/>
                </a:xfrm>
              </p:grpSpPr>
              <p:sp>
                <p:nvSpPr>
                  <p:cNvPr id="47" name="流程图: 手动操作 46">
                    <a:extLst>
                      <a:ext uri="{FF2B5EF4-FFF2-40B4-BE49-F238E27FC236}">
                        <a16:creationId xmlns:a16="http://schemas.microsoft.com/office/drawing/2014/main" id="{BD7D8492-24CA-4168-BDCB-07BAE015D9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316234" y="4892399"/>
                    <a:ext cx="1647151" cy="1288589"/>
                  </a:xfrm>
                  <a:prstGeom prst="flowChartManualOperation">
                    <a:avLst/>
                  </a:prstGeom>
                  <a:solidFill>
                    <a:srgbClr val="9CE0F9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800" dirty="0"/>
                  </a:p>
                </p:txBody>
              </p:sp>
              <p:sp>
                <p:nvSpPr>
                  <p:cNvPr id="48" name="流程图: 手动操作 47">
                    <a:extLst>
                      <a:ext uri="{FF2B5EF4-FFF2-40B4-BE49-F238E27FC236}">
                        <a16:creationId xmlns:a16="http://schemas.microsoft.com/office/drawing/2014/main" id="{4C1CC11E-4371-44B3-9EC7-17BD54A0C1E5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5816293" y="4892396"/>
                    <a:ext cx="1647151" cy="1288586"/>
                  </a:xfrm>
                  <a:prstGeom prst="flowChartManualOperation">
                    <a:avLst/>
                  </a:prstGeom>
                  <a:solidFill>
                    <a:srgbClr val="ADCDEA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02600918-C63D-4CA5-BD9F-1DB8DBA0BFB0}"/>
                  </a:ext>
                </a:extLst>
              </p:cNvPr>
              <p:cNvCxnSpPr>
                <a:cxnSpLocks/>
                <a:stCxn id="47" idx="0"/>
                <a:endCxn id="27" idx="3"/>
              </p:cNvCxnSpPr>
              <p:nvPr/>
            </p:nvCxnSpPr>
            <p:spPr>
              <a:xfrm flipH="1">
                <a:off x="1979749" y="1978494"/>
                <a:ext cx="396145" cy="279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id="{23815200-BEFB-495E-9E03-D268A4BFFD8E}"/>
                  </a:ext>
                </a:extLst>
              </p:cNvPr>
              <p:cNvCxnSpPr>
                <a:cxnSpLocks/>
                <a:stCxn id="55" idx="0"/>
                <a:endCxn id="52" idx="0"/>
              </p:cNvCxnSpPr>
              <p:nvPr/>
            </p:nvCxnSpPr>
            <p:spPr>
              <a:xfrm flipH="1" flipV="1">
                <a:off x="5950976" y="1978493"/>
                <a:ext cx="488999" cy="55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>
                <a:extLst>
                  <a:ext uri="{FF2B5EF4-FFF2-40B4-BE49-F238E27FC236}">
                    <a16:creationId xmlns:a16="http://schemas.microsoft.com/office/drawing/2014/main" id="{9BDC3EA3-D88C-4419-9040-A0EC5559CC6C}"/>
                  </a:ext>
                </a:extLst>
              </p:cNvPr>
              <p:cNvCxnSpPr>
                <a:cxnSpLocks/>
                <a:stCxn id="51" idx="0"/>
                <a:endCxn id="81" idx="0"/>
              </p:cNvCxnSpPr>
              <p:nvPr/>
            </p:nvCxnSpPr>
            <p:spPr>
              <a:xfrm flipH="1">
                <a:off x="4836274" y="1978494"/>
                <a:ext cx="488999" cy="500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>
                <a:extLst>
                  <a:ext uri="{FF2B5EF4-FFF2-40B4-BE49-F238E27FC236}">
                    <a16:creationId xmlns:a16="http://schemas.microsoft.com/office/drawing/2014/main" id="{61F117B1-1236-44B0-A992-3741F226F5C8}"/>
                  </a:ext>
                </a:extLst>
              </p:cNvPr>
              <p:cNvCxnSpPr>
                <a:cxnSpLocks/>
                <a:stCxn id="80" idx="0"/>
              </p:cNvCxnSpPr>
              <p:nvPr/>
            </p:nvCxnSpPr>
            <p:spPr>
              <a:xfrm flipH="1">
                <a:off x="3760626" y="1983500"/>
                <a:ext cx="44994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>
                <a:extLst>
                  <a:ext uri="{FF2B5EF4-FFF2-40B4-BE49-F238E27FC236}">
                    <a16:creationId xmlns:a16="http://schemas.microsoft.com/office/drawing/2014/main" id="{2821C1C2-9296-43CB-84E7-CBAFB49F6897}"/>
                  </a:ext>
                </a:extLst>
              </p:cNvPr>
              <p:cNvCxnSpPr>
                <a:cxnSpLocks/>
                <a:endCxn id="48" idx="0"/>
              </p:cNvCxnSpPr>
              <p:nvPr/>
            </p:nvCxnSpPr>
            <p:spPr>
              <a:xfrm flipH="1">
                <a:off x="3001597" y="1978493"/>
                <a:ext cx="38751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矩形: 圆角 20">
                  <a:extLst>
                    <a:ext uri="{FF2B5EF4-FFF2-40B4-BE49-F238E27FC236}">
                      <a16:creationId xmlns:a16="http://schemas.microsoft.com/office/drawing/2014/main" id="{E4192445-F130-4934-8CB9-9A8FD8247864}"/>
                    </a:ext>
                  </a:extLst>
                </p:cNvPr>
                <p:cNvSpPr/>
                <p:nvPr/>
              </p:nvSpPr>
              <p:spPr>
                <a:xfrm>
                  <a:off x="19203489" y="3409131"/>
                  <a:ext cx="571115" cy="1349477"/>
                </a:xfrm>
                <a:prstGeom prst="roundRect">
                  <a:avLst/>
                </a:prstGeom>
                <a:solidFill>
                  <a:srgbClr val="C0C0C0"/>
                </a:solidFill>
                <a:ln w="19050">
                  <a:solidFill>
                    <a:schemeClr val="tx1">
                      <a:alpha val="93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oMath>
                    </m:oMathPara>
                  </a14:m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1" name="矩形: 圆角 20">
                  <a:extLst>
                    <a:ext uri="{FF2B5EF4-FFF2-40B4-BE49-F238E27FC236}">
                      <a16:creationId xmlns:a16="http://schemas.microsoft.com/office/drawing/2014/main" id="{E4192445-F130-4934-8CB9-9A8FD8247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03489" y="3409131"/>
                  <a:ext cx="571115" cy="1349477"/>
                </a:xfrm>
                <a:prstGeom prst="round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9050">
                  <a:solidFill>
                    <a:schemeClr val="tx1">
                      <a:alpha val="93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745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294D6-15DB-AADA-9FF7-7317F842A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BA49891-F3EF-5ECC-5E35-ADC04AC0E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F6FBE4E8-4C15-B012-8E19-F72C97D9E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561" y="641160"/>
            <a:ext cx="6923326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Method——U-shaped Encoders and Hierarchical Architecture</a:t>
            </a:r>
            <a:endParaRPr lang="zh-CN" altLang="en-US" sz="2800" b="1" dirty="0">
              <a:latin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679A287-373B-496B-823C-A282AD456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76" y="988432"/>
            <a:ext cx="8745648" cy="48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6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Experimental Results (Segmentation)</a:t>
            </a:r>
            <a:endParaRPr lang="zh-CN" altLang="en-US" sz="2800" b="1" dirty="0">
              <a:latin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28DC51-3561-41F1-B6D4-38785C2F4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909027"/>
            <a:ext cx="10842171" cy="55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5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Experimental Results (Segmentation)</a:t>
            </a:r>
            <a:endParaRPr lang="zh-CN" altLang="en-US" sz="2800" b="1" dirty="0">
              <a:latin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4C89F8-E01D-4B55-A20C-22F6D50D0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75" y="1905906"/>
            <a:ext cx="11646414" cy="30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4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Experimental Results (Reconstruction)</a:t>
            </a:r>
            <a:endParaRPr lang="zh-CN" altLang="en-US" sz="2800" b="1" dirty="0">
              <a:latin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3CBE152-0961-4FF2-9548-EED058BC07C3}"/>
              </a:ext>
            </a:extLst>
          </p:cNvPr>
          <p:cNvGrpSpPr/>
          <p:nvPr/>
        </p:nvGrpSpPr>
        <p:grpSpPr>
          <a:xfrm>
            <a:off x="241477" y="1246504"/>
            <a:ext cx="11709046" cy="4074218"/>
            <a:chOff x="-13766873" y="-6827333"/>
            <a:chExt cx="38793010" cy="13498212"/>
          </a:xfrm>
        </p:grpSpPr>
        <p:pic>
          <p:nvPicPr>
            <p:cNvPr id="6" name="内容占位符 8">
              <a:extLst>
                <a:ext uri="{FF2B5EF4-FFF2-40B4-BE49-F238E27FC236}">
                  <a16:creationId xmlns:a16="http://schemas.microsoft.com/office/drawing/2014/main" id="{BEFF2549-76D0-41B6-A617-8B84C2900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15743" y="421147"/>
              <a:ext cx="3048000" cy="304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1CB8014-9E70-4DA5-92CE-6686348C8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15743" y="-6207634"/>
              <a:ext cx="3048000" cy="304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CB097C-3DFE-44AE-9A1B-AA94157C7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40347" y="421148"/>
              <a:ext cx="3048000" cy="304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DF689A5-1CD5-452B-B4DA-015FF733D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40347" y="-6191758"/>
              <a:ext cx="3048000" cy="304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4D98230-C35F-4FBD-A07B-C726637AE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36831" y="3615198"/>
              <a:ext cx="3048000" cy="3048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744C967-AC6A-4872-92D0-C228DBE1E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42234" y="-2997708"/>
              <a:ext cx="3048000" cy="304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6C4405B-6ED6-489F-A19F-DC3D8A860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18620" y="422275"/>
              <a:ext cx="3048000" cy="304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BC82A38-DC90-49BD-AD4A-D40EED858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10017" y="-6196059"/>
              <a:ext cx="3048000" cy="304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D9833BF-F702-4A44-84E8-7BAB4A221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13217" y="3610897"/>
              <a:ext cx="3048000" cy="304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130FF0F-EAFE-45B7-B626-AC835D745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18620" y="-3002009"/>
              <a:ext cx="3048000" cy="30480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3CD8941C-7916-4492-AF5C-B86F55B28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6978" y="427702"/>
              <a:ext cx="3048000" cy="30480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C323529-FD6E-4400-AF07-8D19AEB6B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0139" y="-6199235"/>
              <a:ext cx="3048000" cy="304800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546E913-792A-4EAE-B03F-EE0C85AC2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0" y="3610896"/>
              <a:ext cx="3048000" cy="304800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3372D79-F869-4A81-973E-796169D9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0139" y="-3002010"/>
              <a:ext cx="3048000" cy="30480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4B97579-B05B-44BF-81B3-29C4836A8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318" y="423401"/>
              <a:ext cx="3048000" cy="3048000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435BABDB-25F8-48B5-AE70-FA674117B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234" y="-6174039"/>
              <a:ext cx="3048000" cy="304800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2FFCF42-BC68-42D3-B342-597410E0B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318" y="3610896"/>
              <a:ext cx="3048000" cy="304800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D5E4FA77-2594-47C1-B387-4831B1C2A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710" y="-3006311"/>
              <a:ext cx="3048000" cy="304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2BF45F1-6A19-4948-9B3A-72C07A27B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417" y="420635"/>
              <a:ext cx="3048000" cy="3048000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BC6ACAF4-D01C-412A-A348-55AC3D5E5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417" y="-6203127"/>
              <a:ext cx="3048000" cy="3048000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7ACCD294-B859-446B-A325-012F6F388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614" y="3622879"/>
              <a:ext cx="3048000" cy="3048000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628E34A7-9973-4A6D-9DF6-E086ACE98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417" y="-3009077"/>
              <a:ext cx="3048000" cy="3048000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0CF13C9E-F981-42BA-BDFF-65D6F412E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15743" y="3615197"/>
              <a:ext cx="3048000" cy="3048000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0D9550F-2098-4E17-BC1D-DEE970858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15743" y="-2997709"/>
              <a:ext cx="3048000" cy="3048000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F5FC74E-9C83-4341-9A9C-29214F062376}"/>
                </a:ext>
              </a:extLst>
            </p:cNvPr>
            <p:cNvSpPr txBox="1"/>
            <p:nvPr/>
          </p:nvSpPr>
          <p:spPr>
            <a:xfrm>
              <a:off x="-13766873" y="-4993944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/>
                <a:t>input</a:t>
              </a:r>
              <a:endParaRPr lang="zh-CN" altLang="en-US" sz="1100" b="1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C0B1C34-1DFD-44A8-872B-6016F9882715}"/>
                </a:ext>
              </a:extLst>
            </p:cNvPr>
            <p:cNvSpPr txBox="1"/>
            <p:nvPr/>
          </p:nvSpPr>
          <p:spPr>
            <a:xfrm>
              <a:off x="-6842234" y="-6809204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err="1"/>
                <a:t>ResNet</a:t>
              </a:r>
              <a:endParaRPr lang="zh-CN" altLang="en-US" sz="1100" b="1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89084C2-D91A-4B29-AB44-8245B89AE2A8}"/>
                </a:ext>
              </a:extLst>
            </p:cNvPr>
            <p:cNvSpPr txBox="1"/>
            <p:nvPr/>
          </p:nvSpPr>
          <p:spPr>
            <a:xfrm>
              <a:off x="-3618620" y="-6827333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err="1"/>
                <a:t>UNet</a:t>
              </a:r>
              <a:endParaRPr lang="zh-CN" altLang="en-US" sz="1100" b="1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A188D49-7762-4C2B-BEDF-38F0B4A2532F}"/>
                </a:ext>
              </a:extLst>
            </p:cNvPr>
            <p:cNvSpPr txBox="1"/>
            <p:nvPr/>
          </p:nvSpPr>
          <p:spPr>
            <a:xfrm>
              <a:off x="-400138" y="-6820574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err="1"/>
                <a:t>AttenU</a:t>
              </a:r>
              <a:endParaRPr lang="zh-CN" altLang="en-US" sz="1100" b="1" dirty="0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73AAA53-AE5A-469A-A574-89FD3D720BD7}"/>
                </a:ext>
              </a:extLst>
            </p:cNvPr>
            <p:cNvSpPr txBox="1"/>
            <p:nvPr/>
          </p:nvSpPr>
          <p:spPr>
            <a:xfrm>
              <a:off x="2830709" y="-6785244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err="1"/>
                <a:t>SwinU</a:t>
              </a:r>
              <a:endParaRPr lang="zh-CN" altLang="en-US" sz="1100" b="1" dirty="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B4501AD-7F9E-473F-A9CF-60FC833864D0}"/>
                </a:ext>
              </a:extLst>
            </p:cNvPr>
            <p:cNvSpPr txBox="1"/>
            <p:nvPr/>
          </p:nvSpPr>
          <p:spPr>
            <a:xfrm>
              <a:off x="6039612" y="-6820574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err="1"/>
                <a:t>MambaU</a:t>
              </a:r>
              <a:endParaRPr lang="zh-CN" altLang="en-US" sz="1100" b="1" dirty="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44082E2F-A47D-4B68-8071-1620EC74D9B0}"/>
                </a:ext>
              </a:extLst>
            </p:cNvPr>
            <p:cNvSpPr txBox="1"/>
            <p:nvPr/>
          </p:nvSpPr>
          <p:spPr>
            <a:xfrm>
              <a:off x="-13766873" y="1982377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/>
                <a:t>input</a:t>
              </a:r>
              <a:endParaRPr lang="zh-CN" altLang="en-US" sz="1100" b="1" dirty="0"/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F6FC2A2-B10F-4967-9C20-52BDFD0F8522}"/>
                </a:ext>
              </a:extLst>
            </p:cNvPr>
            <p:cNvCxnSpPr>
              <a:cxnSpLocks/>
            </p:cNvCxnSpPr>
            <p:nvPr/>
          </p:nvCxnSpPr>
          <p:spPr>
            <a:xfrm>
              <a:off x="-8342269" y="-6124267"/>
              <a:ext cx="0" cy="1263076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D9CBF9F-7C89-469E-9513-194BC1CE4C95}"/>
                </a:ext>
              </a:extLst>
            </p:cNvPr>
            <p:cNvSpPr txBox="1"/>
            <p:nvPr/>
          </p:nvSpPr>
          <p:spPr>
            <a:xfrm>
              <a:off x="-9191184" y="-5044607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/>
                <a:t>AE</a:t>
              </a:r>
              <a:endParaRPr lang="zh-CN" altLang="en-US" sz="1100" b="1" dirty="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0C76CF0-0259-46DF-BAF2-7527505AE951}"/>
                </a:ext>
              </a:extLst>
            </p:cNvPr>
            <p:cNvSpPr txBox="1"/>
            <p:nvPr/>
          </p:nvSpPr>
          <p:spPr>
            <a:xfrm>
              <a:off x="-9191184" y="1982377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/>
                <a:t>AE</a:t>
              </a:r>
              <a:endParaRPr lang="zh-CN" altLang="en-US" sz="1100" b="1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3BB06E77-C2CB-4E19-828D-3B83090341C3}"/>
                </a:ext>
              </a:extLst>
            </p:cNvPr>
            <p:cNvSpPr txBox="1"/>
            <p:nvPr/>
          </p:nvSpPr>
          <p:spPr>
            <a:xfrm>
              <a:off x="-9183813" y="-1806963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/>
                <a:t>H-AE</a:t>
              </a:r>
              <a:endParaRPr lang="zh-CN" altLang="en-US" sz="1100" b="1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5E66A4C-B13A-4E53-99D0-2FC37FDEA1ED}"/>
                </a:ext>
              </a:extLst>
            </p:cNvPr>
            <p:cNvSpPr txBox="1"/>
            <p:nvPr/>
          </p:nvSpPr>
          <p:spPr>
            <a:xfrm>
              <a:off x="-9183813" y="4842506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/>
                <a:t>H-AE</a:t>
              </a:r>
              <a:endParaRPr lang="zh-CN" altLang="en-US" sz="1100" b="1" dirty="0"/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2CC12731-A4FB-4958-B346-4AE3BF34609B}"/>
                </a:ext>
              </a:extLst>
            </p:cNvPr>
            <p:cNvCxnSpPr>
              <a:cxnSpLocks/>
            </p:cNvCxnSpPr>
            <p:nvPr/>
          </p:nvCxnSpPr>
          <p:spPr>
            <a:xfrm>
              <a:off x="9298031" y="-6040080"/>
              <a:ext cx="0" cy="12630763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C7E2D540-62EA-4850-96CE-2665E81FF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0570" y="-3038574"/>
              <a:ext cx="3048000" cy="3048000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AAB8007B-D40B-4606-98C6-EA9070793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920" y="-6207634"/>
              <a:ext cx="3048000" cy="3048000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5F479BC6-EB64-49FD-BF17-35D48D0DB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0570" y="420635"/>
              <a:ext cx="3048000" cy="3048000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5946F364-5A9F-47EB-A1AB-E299A4412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02" y="3610896"/>
              <a:ext cx="3048000" cy="3048000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E0F71298-AD48-4462-BCFB-4CC977AEF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0889" y="-6224430"/>
              <a:ext cx="3048000" cy="3048000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92748E0C-BC21-486B-83C0-8129FE02E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0889" y="427702"/>
              <a:ext cx="3048000" cy="3048000"/>
            </a:xfrm>
            <a:prstGeom prst="rect">
              <a:avLst/>
            </a:prstGeom>
          </p:spPr>
        </p:pic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F04CABB8-DBC4-4446-A087-F651C5C23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0138" y="-3021295"/>
              <a:ext cx="3048000" cy="3048000"/>
            </a:xfrm>
            <a:prstGeom prst="rect">
              <a:avLst/>
            </a:prstGeom>
          </p:spPr>
        </p:pic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35A04304-AACA-4173-AC8B-3F9D64CBB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0889" y="3617913"/>
              <a:ext cx="3048000" cy="304800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1E484DF-E6CD-498F-8F7F-311529BCB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5858" y="-6191758"/>
              <a:ext cx="3048000" cy="304800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B72C1512-2F60-4873-A7F5-8D3D10BAE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5858" y="420635"/>
              <a:ext cx="3048000" cy="3048000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FE90D274-0963-49EA-9C9E-AF064F05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5858" y="-3009077"/>
              <a:ext cx="3048000" cy="3048000"/>
            </a:xfrm>
            <a:prstGeom prst="rect">
              <a:avLst/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A31D2C4C-B098-4921-BF99-40A0921A0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9300" y="3617913"/>
              <a:ext cx="3048000" cy="3048000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FA0D01AC-CA2D-4C7D-AAFC-267161006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0798" y="-6191758"/>
              <a:ext cx="3048000" cy="3048000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47325923-CD80-45CA-AA1D-99E4F5B03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0798" y="420635"/>
              <a:ext cx="3048000" cy="3048000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2BE4A09F-4B83-48A8-8B32-5D565C4B7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5426" y="-3035809"/>
              <a:ext cx="3048000" cy="3048000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4B6D4796-DC94-4ECB-9FCD-FDAF6535C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5426" y="3576486"/>
              <a:ext cx="3048000" cy="3048000"/>
            </a:xfrm>
            <a:prstGeom prst="rect">
              <a:avLst/>
            </a:prstGeom>
          </p:spPr>
        </p:pic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75DB67FE-E42D-4163-A84D-3278B8B668AC}"/>
                </a:ext>
              </a:extLst>
            </p:cNvPr>
            <p:cNvSpPr txBox="1"/>
            <p:nvPr/>
          </p:nvSpPr>
          <p:spPr>
            <a:xfrm>
              <a:off x="9540501" y="-6809204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err="1"/>
                <a:t>ResNet</a:t>
              </a:r>
              <a:endParaRPr lang="zh-CN" altLang="en-US" sz="1100" b="1" dirty="0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4EBC9723-A7EB-49E7-A0F9-A8EB2CE4D0CA}"/>
                </a:ext>
              </a:extLst>
            </p:cNvPr>
            <p:cNvSpPr txBox="1"/>
            <p:nvPr/>
          </p:nvSpPr>
          <p:spPr>
            <a:xfrm>
              <a:off x="12764115" y="-6827333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err="1"/>
                <a:t>UNet</a:t>
              </a:r>
              <a:endParaRPr lang="zh-CN" altLang="en-US" sz="1100" b="1" dirty="0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F205B444-14F2-49B1-81AE-6D0BBE052F57}"/>
                </a:ext>
              </a:extLst>
            </p:cNvPr>
            <p:cNvSpPr txBox="1"/>
            <p:nvPr/>
          </p:nvSpPr>
          <p:spPr>
            <a:xfrm>
              <a:off x="16051145" y="-6785244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err="1"/>
                <a:t>SwinU</a:t>
              </a:r>
              <a:endParaRPr lang="zh-CN" altLang="en-US" sz="1100" b="1" dirty="0"/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CFC4643A-6065-4A33-9EC1-3026DF050C5F}"/>
                </a:ext>
              </a:extLst>
            </p:cNvPr>
            <p:cNvSpPr txBox="1"/>
            <p:nvPr/>
          </p:nvSpPr>
          <p:spPr>
            <a:xfrm>
              <a:off x="19298149" y="-6820574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err="1"/>
                <a:t>MambaU</a:t>
              </a:r>
              <a:endParaRPr lang="zh-CN" altLang="en-US" sz="1100" b="1" dirty="0"/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3FB7D6F4-E25F-4A01-8A74-FC8FBC462672}"/>
                </a:ext>
              </a:extLst>
            </p:cNvPr>
            <p:cNvSpPr txBox="1"/>
            <p:nvPr/>
          </p:nvSpPr>
          <p:spPr>
            <a:xfrm>
              <a:off x="21856520" y="-4993944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/>
                <a:t>DDPM (5)</a:t>
              </a:r>
              <a:endParaRPr lang="zh-CN" altLang="en-US" sz="1100" b="1" dirty="0"/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2E639A24-D1A5-4725-9AE0-09B4454F0EF4}"/>
                </a:ext>
              </a:extLst>
            </p:cNvPr>
            <p:cNvSpPr txBox="1"/>
            <p:nvPr/>
          </p:nvSpPr>
          <p:spPr>
            <a:xfrm>
              <a:off x="21868755" y="1982377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/>
                <a:t>DDPM (5)</a:t>
              </a:r>
              <a:endParaRPr lang="zh-CN" altLang="en-US" sz="1100" b="1" dirty="0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AF3D0039-BB2B-474A-B4AF-73A35FD1541B}"/>
                </a:ext>
              </a:extLst>
            </p:cNvPr>
            <p:cNvSpPr txBox="1"/>
            <p:nvPr/>
          </p:nvSpPr>
          <p:spPr>
            <a:xfrm>
              <a:off x="21978136" y="-1806963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/>
                <a:t>DDPM (10)</a:t>
              </a:r>
              <a:endParaRPr lang="zh-CN" altLang="en-US" sz="1100" b="1" dirty="0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0E594827-5364-47B0-A6AE-3E40601BCDC9}"/>
                </a:ext>
              </a:extLst>
            </p:cNvPr>
            <p:cNvSpPr txBox="1"/>
            <p:nvPr/>
          </p:nvSpPr>
          <p:spPr>
            <a:xfrm>
              <a:off x="21978136" y="4842506"/>
              <a:ext cx="3048001" cy="86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/>
                <a:t>DDPM (10)</a:t>
              </a:r>
              <a:endParaRPr lang="zh-CN" altLang="en-US" sz="1100" b="1" dirty="0"/>
            </a:p>
          </p:txBody>
        </p: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D11728FC-FA52-497D-A182-94694F9AD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801600" y="181894"/>
              <a:ext cx="37676624" cy="7737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663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Experimental Results (Reconstruction)</a:t>
            </a:r>
            <a:endParaRPr lang="zh-CN" altLang="en-US" sz="2800" b="1" dirty="0">
              <a:latin typeface="+mn-lt"/>
            </a:endParaRPr>
          </a:p>
        </p:txBody>
      </p:sp>
      <p:pic>
        <p:nvPicPr>
          <p:cNvPr id="70" name="图片 69">
            <a:extLst>
              <a:ext uri="{FF2B5EF4-FFF2-40B4-BE49-F238E27FC236}">
                <a16:creationId xmlns:a16="http://schemas.microsoft.com/office/drawing/2014/main" id="{31357716-DDC0-447F-B32E-9104CB896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19" y="1066800"/>
            <a:ext cx="10744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7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640336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Experimental Results (Time and Space Complexity)</a:t>
            </a:r>
            <a:endParaRPr lang="zh-CN" altLang="en-US" sz="2800" b="1" dirty="0">
              <a:latin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B63466-27EF-4809-84D7-1B49F1115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25" y="1051817"/>
            <a:ext cx="5742388" cy="530135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BB188DB-0A7A-4C01-BE1A-FA10ECEBEE0E}"/>
              </a:ext>
            </a:extLst>
          </p:cNvPr>
          <p:cNvSpPr txBox="1"/>
          <p:nvPr/>
        </p:nvSpPr>
        <p:spPr>
          <a:xfrm>
            <a:off x="6486525" y="1772939"/>
            <a:ext cx="54292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dirty="0"/>
              <a:t>For </a:t>
            </a:r>
            <a:r>
              <a:rPr lang="zh-CN" altLang="en-US" dirty="0"/>
              <a:t>3D images, SwinBlock and MambaBlock do not experience a significant increase in the number of parameters because they process images as sequences. However, the length of sequence for 3D images increases cubically, which leads to a sudden leap in runtime and memory consumption. </a:t>
            </a:r>
            <a:endParaRPr lang="en-US" altLang="zh-CN" dirty="0"/>
          </a:p>
          <a:p>
            <a:pPr marL="285750" indent="-285750">
              <a:buFontTx/>
              <a:buChar char="-"/>
            </a:pPr>
            <a:r>
              <a:rPr lang="zh-CN" altLang="en-US" dirty="0"/>
              <a:t>The training/inference time of models using ConvBlock is 5.26</a:t>
            </a:r>
            <a:r>
              <a:rPr lang="en-US" altLang="zh-CN" dirty="0"/>
              <a:t>×</a:t>
            </a:r>
            <a:r>
              <a:rPr lang="zh-CN" altLang="en-US" dirty="0"/>
              <a:t> and 6.97</a:t>
            </a:r>
            <a:r>
              <a:rPr lang="en-US" altLang="zh-CN" dirty="0"/>
              <a:t>×</a:t>
            </a:r>
            <a:r>
              <a:rPr lang="zh-CN" altLang="en-US" dirty="0"/>
              <a:t> faster than models using SwinBlock and MambaBlock for input patches with a size of 64</a:t>
            </a:r>
            <a:r>
              <a:rPr lang="en-US" altLang="zh-CN" dirty="0"/>
              <a:t>× </a:t>
            </a:r>
            <a:r>
              <a:rPr lang="zh-CN" altLang="en-US" dirty="0"/>
              <a:t>When the patch size grows to 128</a:t>
            </a:r>
            <a:r>
              <a:rPr lang="en-US" altLang="zh-CN" dirty="0"/>
              <a:t>×</a:t>
            </a:r>
            <a:r>
              <a:rPr lang="zh-CN" altLang="en-US" dirty="0"/>
              <a:t>, it is 11.3</a:t>
            </a:r>
            <a:r>
              <a:rPr lang="en-US" altLang="zh-CN" dirty="0"/>
              <a:t>  </a:t>
            </a:r>
            <a:r>
              <a:rPr lang="zh-CN" altLang="en-US" dirty="0"/>
              <a:t>and 16.86</a:t>
            </a:r>
            <a:r>
              <a:rPr lang="en-US" altLang="zh-CN" dirty="0"/>
              <a:t>× </a:t>
            </a:r>
            <a:r>
              <a:rPr lang="zh-CN" altLang="en-US" dirty="0"/>
              <a:t>faster to train a CNN compared to training models with SwinBlock and MambaBlock under the same experimental settings. </a:t>
            </a:r>
          </a:p>
        </p:txBody>
      </p:sp>
    </p:spTree>
    <p:extLst>
      <p:ext uri="{BB962C8B-B14F-4D97-AF65-F5344CB8AC3E}">
        <p14:creationId xmlns:p14="http://schemas.microsoft.com/office/powerpoint/2010/main" val="1041671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Conclusion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we present </a:t>
            </a:r>
            <a:r>
              <a:rPr lang="en-US" altLang="zh-CN" sz="2000" dirty="0" err="1"/>
              <a:t>Flemme</a:t>
            </a:r>
            <a:r>
              <a:rPr lang="en-US" altLang="zh-CN" sz="2000" dirty="0"/>
              <a:t>, a general learning platform aiming at the rapid and flexible development of deep learning models for medical images.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We introduce various encoders based on convolution, transformer, and SSM backbones, combining </a:t>
            </a:r>
            <a:r>
              <a:rPr lang="en-US" altLang="zh-CN" sz="1600" dirty="0" err="1"/>
              <a:t>SeM</a:t>
            </a:r>
            <a:r>
              <a:rPr lang="en-US" altLang="zh-CN" sz="1600" dirty="0"/>
              <a:t>, AE, and DDPM architectures to facilitate model creation for medical image segmentation, reconstruction, and generation.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We also implement H-</a:t>
            </a:r>
            <a:r>
              <a:rPr lang="en-US" altLang="zh-CN" sz="1600" dirty="0" err="1"/>
              <a:t>SeM</a:t>
            </a:r>
            <a:r>
              <a:rPr lang="en-US" altLang="zh-CN" sz="1600" dirty="0"/>
              <a:t> and H-AE by employing a generic hierarchical architecture for vertical feature refinement and fusion. Extensive experiments on multiple datasets with multiple modalities showcase that this design improves model performance across different encoders.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Benefiting from the advantages of our platform in model creation and hyper-parameter control, we conduct a fair comparison and analysis of various encoders regarding runtime, memory consumption, and performance across different tasks.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We confirm that CNNs are still playing essential roles in medical image segmentation and reconstruction, although we notice that there are notable limitations of convolution compared to sequence-modeling backbones in generation.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We recommend SSM-based networks as the optimal choice when sufficient computational resources are available, especially for high-frequency component prediction.</a:t>
            </a:r>
          </a:p>
        </p:txBody>
      </p:sp>
    </p:spTree>
    <p:extLst>
      <p:ext uri="{BB962C8B-B14F-4D97-AF65-F5344CB8AC3E}">
        <p14:creationId xmlns:p14="http://schemas.microsoft.com/office/powerpoint/2010/main" val="71586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Future works——Recursive Vessel Generation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427853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D95020-E5B4-4509-9965-47917DABF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996227"/>
            <a:ext cx="12192000" cy="53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7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Future works——Recursive Vessel Generation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427853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7C9178-FFC7-4267-A73F-EF6A075026FB}"/>
              </a:ext>
            </a:extLst>
          </p:cNvPr>
          <p:cNvSpPr txBox="1"/>
          <p:nvPr/>
        </p:nvSpPr>
        <p:spPr>
          <a:xfrm>
            <a:off x="725700" y="1751618"/>
            <a:ext cx="8418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 err="1"/>
              <a:t>PointNet</a:t>
            </a:r>
            <a:r>
              <a:rPr lang="en-US" altLang="zh-CN" sz="2000" dirty="0"/>
              <a:t> encoder with local graph features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Transformer / Mamba based Point Cloud encoder.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Folding Decoder.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C52B76D-50A4-41F8-8D72-3924B7B32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11" y="3197633"/>
            <a:ext cx="5674877" cy="15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2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Background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/>
              <a:t>Since </a:t>
            </a:r>
            <a:r>
              <a:rPr lang="en-US" altLang="zh-CN" sz="2200" dirty="0" err="1"/>
              <a:t>AlexNet</a:t>
            </a:r>
            <a:r>
              <a:rPr lang="en-US" altLang="zh-CN" sz="2200" dirty="0"/>
              <a:t> competed in the ImageNet Large Scale Visual Recognition Challenge, Convolutional neural networks (CNNs) had become dominant in computer vision. In particular, the most preferred choice in medical imaging is U-Net.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/>
              <a:t>﻿Following the immense success of transformers in natural language processing (NLP), treating images as sequences has garnered significant attention. Vision transformer has become a more popular way for deep image analysis tasks.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/>
              <a:t>On the other hand, state space models (SSMs) have also made significant advances in sequence modeling and shown great potential in medical image segmentations.</a:t>
            </a:r>
          </a:p>
          <a:p>
            <a:pPr lvl="1" algn="l"/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2726576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/>
          <a:lstStyle/>
          <a:p>
            <a:pPr algn="l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A17BDBFC-5991-5C82-580A-8D3F077E38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821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Motivation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725700" y="1277253"/>
            <a:ext cx="10740600" cy="47824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/>
              <a:t>Model performance depends highly on actual training techniques and deployment.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 err="1"/>
              <a:t>ConvNext</a:t>
            </a:r>
            <a:r>
              <a:rPr lang="en-US" altLang="zh-CN" sz="1800" dirty="0"/>
              <a:t> demonstrates that CNNs can be "modernized" to achieve performance compatible with vision transformers.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/>
              <a:t>In real-world applications, the improvement in model performance needs to be balanced against the computational costs of training and inference.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/>
              <a:t>Beyond classification and segmentation, powerful model architectures have been proposed for image reconstruction and generation.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/>
              <a:t>Applying the advanced backbones to these architectures for medical images is promising and worth anticipating.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/>
              <a:t>Medical images often lack large-scale, high-quality annotations but encompass a wide range of modalities.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/>
              <a:t>It’s hard to train a general model that performs well across various medical image datasets.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/>
              <a:t>Researchers and engineers often need to manually build and test models with multiple backbones and architectures for specific tasks.</a:t>
            </a: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12D10EC3-6A1F-66E5-67F3-B5B7F130C3F2}"/>
              </a:ext>
            </a:extLst>
          </p:cNvPr>
          <p:cNvSpPr txBox="1">
            <a:spLocks/>
          </p:cNvSpPr>
          <p:nvPr/>
        </p:nvSpPr>
        <p:spPr>
          <a:xfrm>
            <a:off x="725700" y="4987779"/>
            <a:ext cx="11246476" cy="117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3794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E99CA-0F7A-CE97-7E26-B55D18D32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BB5385-1B6C-078A-306D-1A248140F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9B0C7CB4-1BB6-B65B-10E8-2B976FD5F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Goal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10" name="副标题 2">
            <a:extLst>
              <a:ext uri="{FF2B5EF4-FFF2-40B4-BE49-F238E27FC236}">
                <a16:creationId xmlns:a16="http://schemas.microsoft.com/office/drawing/2014/main" id="{A1C357C8-8511-4D32-1741-D3CFD41BF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700" y="1277252"/>
            <a:ext cx="10740600" cy="5145327"/>
          </a:xfrm>
        </p:spPr>
        <p:txBody>
          <a:bodyPr>
            <a:normAutofit/>
          </a:bodyPr>
          <a:lstStyle/>
          <a:p>
            <a:pPr algn="l"/>
            <a:r>
              <a:rPr lang="en-US" altLang="zh-CN" sz="2200" dirty="0"/>
              <a:t>We want to propose an universal platform that supports the fast construction of diverse models based on different backbones and architectures for various medical image tasks</a:t>
            </a:r>
            <a:r>
              <a:rPr lang="en-US" altLang="zh-CN" sz="1800" dirty="0"/>
              <a:t>. </a:t>
            </a:r>
          </a:p>
          <a:p>
            <a:pPr algn="l"/>
            <a:endParaRPr lang="en-US" altLang="zh-CN" sz="1800" dirty="0"/>
          </a:p>
          <a:p>
            <a:pPr algn="l"/>
            <a:r>
              <a:rPr lang="en-US" altLang="zh-CN" sz="2200" dirty="0"/>
              <a:t>We propose </a:t>
            </a:r>
            <a:r>
              <a:rPr lang="en-US" altLang="zh-CN" sz="2200" b="1" dirty="0" err="1"/>
              <a:t>Flemme</a:t>
            </a:r>
            <a:r>
              <a:rPr lang="en-US" altLang="zh-CN" sz="2200" dirty="0"/>
              <a:t>: a </a:t>
            </a:r>
            <a:r>
              <a:rPr lang="en-US" altLang="zh-CN" sz="2200" dirty="0" err="1"/>
              <a:t>FLExible</a:t>
            </a:r>
            <a:r>
              <a:rPr lang="en-US" altLang="zh-CN" sz="2200" dirty="0"/>
              <a:t>, and Modular learning platform for </a:t>
            </a:r>
            <a:r>
              <a:rPr lang="en-US" altLang="zh-CN" sz="2200" dirty="0" err="1"/>
              <a:t>MEdical</a:t>
            </a:r>
            <a:r>
              <a:rPr lang="en-US" altLang="zh-CN" sz="2200" dirty="0"/>
              <a:t> images.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/>
              <a:t>We adopt a modular design with state-of-the-art encoders and architectures for fast model construction.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/>
              <a:t>We implement a novel backbone-agnostic hierarchical architecture combining a pyramid loss for generic vertical feature fusion and optimization.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1800" dirty="0"/>
              <a:t>We support flexible context encoding and allow extensions of new modules for more data types and tasks.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1800" dirty="0"/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8E996382-649A-1685-72A9-F436AE935732}"/>
              </a:ext>
            </a:extLst>
          </p:cNvPr>
          <p:cNvSpPr txBox="1">
            <a:spLocks/>
          </p:cNvSpPr>
          <p:nvPr/>
        </p:nvSpPr>
        <p:spPr>
          <a:xfrm>
            <a:off x="725700" y="4987779"/>
            <a:ext cx="11246476" cy="117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59182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CFC43-1294-9DCA-B56A-5F3BAC76F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08A8240-E4B8-9324-059C-C18C42D36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FAFC17D5-3D0E-91C6-52D2-93DA41539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Overview</a:t>
            </a:r>
            <a:endParaRPr lang="zh-CN" altLang="en-US" sz="2800" b="1" dirty="0">
              <a:latin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BF23A3B-165B-4004-AD0F-E21C2D810734}"/>
              </a:ext>
            </a:extLst>
          </p:cNvPr>
          <p:cNvGrpSpPr/>
          <p:nvPr/>
        </p:nvGrpSpPr>
        <p:grpSpPr>
          <a:xfrm>
            <a:off x="1160560" y="1129826"/>
            <a:ext cx="10266080" cy="4791139"/>
            <a:chOff x="1577019" y="1229415"/>
            <a:chExt cx="9041375" cy="4219574"/>
          </a:xfrm>
        </p:grpSpPr>
        <p:sp>
          <p:nvSpPr>
            <p:cNvPr id="199" name="矩形: 圆角 198">
              <a:extLst>
                <a:ext uri="{FF2B5EF4-FFF2-40B4-BE49-F238E27FC236}">
                  <a16:creationId xmlns:a16="http://schemas.microsoft.com/office/drawing/2014/main" id="{49291DDC-3751-4E21-9E42-D51493355E2C}"/>
                </a:ext>
              </a:extLst>
            </p:cNvPr>
            <p:cNvSpPr/>
            <p:nvPr/>
          </p:nvSpPr>
          <p:spPr>
            <a:xfrm>
              <a:off x="6553667" y="3693015"/>
              <a:ext cx="3912791" cy="1633923"/>
            </a:xfrm>
            <a:prstGeom prst="roundRect">
              <a:avLst>
                <a:gd name="adj" fmla="val 518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00" name="矩形: 圆角 199">
              <a:extLst>
                <a:ext uri="{FF2B5EF4-FFF2-40B4-BE49-F238E27FC236}">
                  <a16:creationId xmlns:a16="http://schemas.microsoft.com/office/drawing/2014/main" id="{4205B242-6F55-4F60-B08E-CE470E33DBFA}"/>
                </a:ext>
              </a:extLst>
            </p:cNvPr>
            <p:cNvSpPr/>
            <p:nvPr/>
          </p:nvSpPr>
          <p:spPr>
            <a:xfrm>
              <a:off x="3317160" y="1648986"/>
              <a:ext cx="1051797" cy="446802"/>
            </a:xfrm>
            <a:prstGeom prst="roundRect">
              <a:avLst/>
            </a:prstGeom>
            <a:solidFill>
              <a:srgbClr val="9CE0F9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CNN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1" name="矩形: 圆角 200">
              <a:extLst>
                <a:ext uri="{FF2B5EF4-FFF2-40B4-BE49-F238E27FC236}">
                  <a16:creationId xmlns:a16="http://schemas.microsoft.com/office/drawing/2014/main" id="{742D3DD1-AB15-42DA-9DA9-0FE6BC703CFF}"/>
                </a:ext>
              </a:extLst>
            </p:cNvPr>
            <p:cNvSpPr/>
            <p:nvPr/>
          </p:nvSpPr>
          <p:spPr>
            <a:xfrm>
              <a:off x="3317160" y="2286032"/>
              <a:ext cx="1051797" cy="446802"/>
            </a:xfrm>
            <a:prstGeom prst="roundRect">
              <a:avLst/>
            </a:prstGeom>
            <a:solidFill>
              <a:srgbClr val="9CE0F9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U-Net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2" name="矩形: 圆角 201">
              <a:extLst>
                <a:ext uri="{FF2B5EF4-FFF2-40B4-BE49-F238E27FC236}">
                  <a16:creationId xmlns:a16="http://schemas.microsoft.com/office/drawing/2014/main" id="{5B18BAD1-7656-4BA6-B7D4-DB8CEC5D5C21}"/>
                </a:ext>
              </a:extLst>
            </p:cNvPr>
            <p:cNvSpPr/>
            <p:nvPr/>
          </p:nvSpPr>
          <p:spPr>
            <a:xfrm>
              <a:off x="3292706" y="2932128"/>
              <a:ext cx="1076251" cy="446802"/>
            </a:xfrm>
            <a:prstGeom prst="roundRect">
              <a:avLst/>
            </a:prstGeom>
            <a:solidFill>
              <a:srgbClr val="9CE0F9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err="1">
                  <a:solidFill>
                    <a:schemeClr val="tx1"/>
                  </a:solidFill>
                </a:rPr>
                <a:t>SwinViT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3" name="矩形: 圆角 202">
              <a:extLst>
                <a:ext uri="{FF2B5EF4-FFF2-40B4-BE49-F238E27FC236}">
                  <a16:creationId xmlns:a16="http://schemas.microsoft.com/office/drawing/2014/main" id="{F84F5F3C-8F2C-4016-BCA4-7DDD7DCB03C1}"/>
                </a:ext>
              </a:extLst>
            </p:cNvPr>
            <p:cNvSpPr/>
            <p:nvPr/>
          </p:nvSpPr>
          <p:spPr>
            <a:xfrm>
              <a:off x="3316771" y="4215269"/>
              <a:ext cx="1052186" cy="446802"/>
            </a:xfrm>
            <a:prstGeom prst="roundRect">
              <a:avLst/>
            </a:prstGeom>
            <a:solidFill>
              <a:srgbClr val="9CE0F9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err="1">
                  <a:solidFill>
                    <a:schemeClr val="tx1"/>
                  </a:solidFill>
                </a:rPr>
                <a:t>VMamba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4" name="矩形: 圆角 203">
              <a:extLst>
                <a:ext uri="{FF2B5EF4-FFF2-40B4-BE49-F238E27FC236}">
                  <a16:creationId xmlns:a16="http://schemas.microsoft.com/office/drawing/2014/main" id="{2A7EC19D-63B0-44E0-A5CE-4FA98DFB8503}"/>
                </a:ext>
              </a:extLst>
            </p:cNvPr>
            <p:cNvSpPr/>
            <p:nvPr/>
          </p:nvSpPr>
          <p:spPr>
            <a:xfrm>
              <a:off x="3317160" y="3566910"/>
              <a:ext cx="1051797" cy="446802"/>
            </a:xfrm>
            <a:prstGeom prst="roundRect">
              <a:avLst/>
            </a:prstGeom>
            <a:solidFill>
              <a:srgbClr val="9CE0F9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err="1">
                  <a:solidFill>
                    <a:schemeClr val="tx1"/>
                  </a:solidFill>
                </a:rPr>
                <a:t>Swin</a:t>
              </a:r>
              <a:r>
                <a:rPr lang="en-US" altLang="zh-CN" sz="1200" dirty="0">
                  <a:solidFill>
                    <a:schemeClr val="tx1"/>
                  </a:solidFill>
                </a:rPr>
                <a:t>-U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05" name="直接箭头连接符 204">
              <a:extLst>
                <a:ext uri="{FF2B5EF4-FFF2-40B4-BE49-F238E27FC236}">
                  <a16:creationId xmlns:a16="http://schemas.microsoft.com/office/drawing/2014/main" id="{D5C1241F-837F-495A-A31A-EFD5F45DD1F5}"/>
                </a:ext>
              </a:extLst>
            </p:cNvPr>
            <p:cNvCxnSpPr>
              <a:cxnSpLocks/>
              <a:stCxn id="200" idx="2"/>
              <a:endCxn id="201" idx="0"/>
            </p:cNvCxnSpPr>
            <p:nvPr/>
          </p:nvCxnSpPr>
          <p:spPr>
            <a:xfrm>
              <a:off x="3843059" y="2095788"/>
              <a:ext cx="0" cy="19024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206" name="直接箭头连接符 205">
              <a:extLst>
                <a:ext uri="{FF2B5EF4-FFF2-40B4-BE49-F238E27FC236}">
                  <a16:creationId xmlns:a16="http://schemas.microsoft.com/office/drawing/2014/main" id="{62B0580C-4464-46B1-A544-DA72A3D56FE7}"/>
                </a:ext>
              </a:extLst>
            </p:cNvPr>
            <p:cNvCxnSpPr>
              <a:cxnSpLocks/>
              <a:stCxn id="202" idx="2"/>
              <a:endCxn id="204" idx="0"/>
            </p:cNvCxnSpPr>
            <p:nvPr/>
          </p:nvCxnSpPr>
          <p:spPr>
            <a:xfrm>
              <a:off x="3830832" y="3378930"/>
              <a:ext cx="12227" cy="18798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207" name="直接箭头连接符 206">
              <a:extLst>
                <a:ext uri="{FF2B5EF4-FFF2-40B4-BE49-F238E27FC236}">
                  <a16:creationId xmlns:a16="http://schemas.microsoft.com/office/drawing/2014/main" id="{9050E808-A6ED-4019-BA16-B03D9AE95B7E}"/>
                </a:ext>
              </a:extLst>
            </p:cNvPr>
            <p:cNvCxnSpPr>
              <a:cxnSpLocks/>
              <a:stCxn id="203" idx="2"/>
              <a:endCxn id="269" idx="0"/>
            </p:cNvCxnSpPr>
            <p:nvPr/>
          </p:nvCxnSpPr>
          <p:spPr>
            <a:xfrm flipH="1">
              <a:off x="3842863" y="4662071"/>
              <a:ext cx="1" cy="17706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208" name="矩形 207">
              <a:extLst>
                <a:ext uri="{FF2B5EF4-FFF2-40B4-BE49-F238E27FC236}">
                  <a16:creationId xmlns:a16="http://schemas.microsoft.com/office/drawing/2014/main" id="{D3BCC252-821D-4075-876E-8F714603FD18}"/>
                </a:ext>
              </a:extLst>
            </p:cNvPr>
            <p:cNvSpPr/>
            <p:nvPr/>
          </p:nvSpPr>
          <p:spPr>
            <a:xfrm>
              <a:off x="4751712" y="2312948"/>
              <a:ext cx="1587889" cy="488002"/>
            </a:xfrm>
            <a:prstGeom prst="rect">
              <a:avLst/>
            </a:prstGeom>
            <a:solidFill>
              <a:srgbClr val="FFCA7D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DDPM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(Generation)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9" name="矩形 208">
              <a:extLst>
                <a:ext uri="{FF2B5EF4-FFF2-40B4-BE49-F238E27FC236}">
                  <a16:creationId xmlns:a16="http://schemas.microsoft.com/office/drawing/2014/main" id="{68DE3279-EA7F-4A91-91DD-5641E6AD1B38}"/>
                </a:ext>
              </a:extLst>
            </p:cNvPr>
            <p:cNvSpPr/>
            <p:nvPr/>
          </p:nvSpPr>
          <p:spPr>
            <a:xfrm>
              <a:off x="4751712" y="1595641"/>
              <a:ext cx="1587889" cy="488002"/>
            </a:xfrm>
            <a:prstGeom prst="rect">
              <a:avLst/>
            </a:prstGeom>
            <a:solidFill>
              <a:srgbClr val="FFCA7D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err="1">
                  <a:solidFill>
                    <a:schemeClr val="tx1"/>
                  </a:solidFill>
                </a:rPr>
                <a:t>SeM</a:t>
              </a:r>
              <a:endParaRPr lang="en-US" altLang="zh-CN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(Segmentation)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92DCCCF3-5C10-4ACB-BDF7-5D6CB749576E}"/>
                </a:ext>
              </a:extLst>
            </p:cNvPr>
            <p:cNvSpPr/>
            <p:nvPr/>
          </p:nvSpPr>
          <p:spPr>
            <a:xfrm>
              <a:off x="4681968" y="3847798"/>
              <a:ext cx="1742052" cy="562638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Condition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1" name="矩形: 圆角 210">
              <a:extLst>
                <a:ext uri="{FF2B5EF4-FFF2-40B4-BE49-F238E27FC236}">
                  <a16:creationId xmlns:a16="http://schemas.microsoft.com/office/drawing/2014/main" id="{58EE74E0-78E5-45FC-9F6F-7F719668A890}"/>
                </a:ext>
              </a:extLst>
            </p:cNvPr>
            <p:cNvSpPr/>
            <p:nvPr/>
          </p:nvSpPr>
          <p:spPr>
            <a:xfrm>
              <a:off x="1577019" y="1472511"/>
              <a:ext cx="2908757" cy="3912977"/>
            </a:xfrm>
            <a:prstGeom prst="roundRect">
              <a:avLst>
                <a:gd name="adj" fmla="val 303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2" name="矩形: 圆角 211">
              <a:extLst>
                <a:ext uri="{FF2B5EF4-FFF2-40B4-BE49-F238E27FC236}">
                  <a16:creationId xmlns:a16="http://schemas.microsoft.com/office/drawing/2014/main" id="{28AE6CF6-6D08-44B6-BEAA-5B6A1A5EFEC4}"/>
                </a:ext>
              </a:extLst>
            </p:cNvPr>
            <p:cNvSpPr/>
            <p:nvPr/>
          </p:nvSpPr>
          <p:spPr>
            <a:xfrm>
              <a:off x="4606506" y="1484691"/>
              <a:ext cx="5877339" cy="2145462"/>
            </a:xfrm>
            <a:prstGeom prst="roundRect">
              <a:avLst>
                <a:gd name="adj" fmla="val 297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3" name="文本框 212">
              <a:extLst>
                <a:ext uri="{FF2B5EF4-FFF2-40B4-BE49-F238E27FC236}">
                  <a16:creationId xmlns:a16="http://schemas.microsoft.com/office/drawing/2014/main" id="{0447ACEC-7AF7-46EA-9D64-762C3C70C20A}"/>
                </a:ext>
              </a:extLst>
            </p:cNvPr>
            <p:cNvSpPr txBox="1"/>
            <p:nvPr/>
          </p:nvSpPr>
          <p:spPr>
            <a:xfrm>
              <a:off x="2423605" y="1229415"/>
              <a:ext cx="1870798" cy="24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Encoder &amp; Decoder</a:t>
              </a:r>
              <a:endParaRPr lang="zh-CN" altLang="en-US" sz="1200" b="1" dirty="0"/>
            </a:p>
          </p:txBody>
        </p:sp>
        <p:sp>
          <p:nvSpPr>
            <p:cNvPr id="214" name="文本框 213">
              <a:extLst>
                <a:ext uri="{FF2B5EF4-FFF2-40B4-BE49-F238E27FC236}">
                  <a16:creationId xmlns:a16="http://schemas.microsoft.com/office/drawing/2014/main" id="{0C69A88A-0F15-4C3B-A478-8CB33551480E}"/>
                </a:ext>
              </a:extLst>
            </p:cNvPr>
            <p:cNvSpPr txBox="1"/>
            <p:nvPr/>
          </p:nvSpPr>
          <p:spPr>
            <a:xfrm>
              <a:off x="6672856" y="1230021"/>
              <a:ext cx="2073506" cy="24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Model Architecture</a:t>
              </a:r>
              <a:endParaRPr lang="zh-CN" altLang="en-US" sz="1200" b="1" dirty="0"/>
            </a:p>
          </p:txBody>
        </p:sp>
        <p:sp>
          <p:nvSpPr>
            <p:cNvPr id="215" name="矩形 214">
              <a:extLst>
                <a:ext uri="{FF2B5EF4-FFF2-40B4-BE49-F238E27FC236}">
                  <a16:creationId xmlns:a16="http://schemas.microsoft.com/office/drawing/2014/main" id="{928380CF-B0DD-4DA0-9AC5-A60BDEBD453E}"/>
                </a:ext>
              </a:extLst>
            </p:cNvPr>
            <p:cNvSpPr/>
            <p:nvPr/>
          </p:nvSpPr>
          <p:spPr>
            <a:xfrm>
              <a:off x="6737643" y="2312948"/>
              <a:ext cx="1587889" cy="488002"/>
            </a:xfrm>
            <a:prstGeom prst="rect">
              <a:avLst/>
            </a:prstGeom>
            <a:solidFill>
              <a:srgbClr val="FFCA7D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Base Model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6" name="矩形 215">
              <a:extLst>
                <a:ext uri="{FF2B5EF4-FFF2-40B4-BE49-F238E27FC236}">
                  <a16:creationId xmlns:a16="http://schemas.microsoft.com/office/drawing/2014/main" id="{0210E529-784E-470C-B700-32E32E0F41FA}"/>
                </a:ext>
              </a:extLst>
            </p:cNvPr>
            <p:cNvSpPr/>
            <p:nvPr/>
          </p:nvSpPr>
          <p:spPr>
            <a:xfrm>
              <a:off x="8746362" y="3030435"/>
              <a:ext cx="1587889" cy="487381"/>
            </a:xfrm>
            <a:prstGeom prst="rect">
              <a:avLst/>
            </a:prstGeom>
            <a:solidFill>
              <a:srgbClr val="FFCA7D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H-AE 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(Reconstruction)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7" name="矩形 216">
              <a:extLst>
                <a:ext uri="{FF2B5EF4-FFF2-40B4-BE49-F238E27FC236}">
                  <a16:creationId xmlns:a16="http://schemas.microsoft.com/office/drawing/2014/main" id="{09420A38-3E06-4B35-8594-07439621B504}"/>
                </a:ext>
              </a:extLst>
            </p:cNvPr>
            <p:cNvSpPr/>
            <p:nvPr/>
          </p:nvSpPr>
          <p:spPr>
            <a:xfrm>
              <a:off x="8746362" y="2311216"/>
              <a:ext cx="1587889" cy="488002"/>
            </a:xfrm>
            <a:prstGeom prst="rect">
              <a:avLst/>
            </a:prstGeom>
            <a:solidFill>
              <a:srgbClr val="FFCA7D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Hierarchical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Base Model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8" name="矩形 217">
              <a:extLst>
                <a:ext uri="{FF2B5EF4-FFF2-40B4-BE49-F238E27FC236}">
                  <a16:creationId xmlns:a16="http://schemas.microsoft.com/office/drawing/2014/main" id="{EBC14EBA-CF7F-4384-8858-1C578CF0FAAC}"/>
                </a:ext>
              </a:extLst>
            </p:cNvPr>
            <p:cNvSpPr/>
            <p:nvPr/>
          </p:nvSpPr>
          <p:spPr>
            <a:xfrm>
              <a:off x="8746362" y="1588478"/>
              <a:ext cx="1587889" cy="488002"/>
            </a:xfrm>
            <a:prstGeom prst="rect">
              <a:avLst/>
            </a:prstGeom>
            <a:solidFill>
              <a:srgbClr val="FFCA7D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H-</a:t>
              </a:r>
              <a:r>
                <a:rPr lang="en-US" altLang="zh-CN" sz="1200" dirty="0" err="1">
                  <a:solidFill>
                    <a:schemeClr val="tx1"/>
                  </a:solidFill>
                </a:rPr>
                <a:t>SeM</a:t>
              </a:r>
              <a:r>
                <a:rPr lang="en-US" altLang="zh-CN" sz="12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(Segmentation)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9" name="矩形 218">
              <a:extLst>
                <a:ext uri="{FF2B5EF4-FFF2-40B4-BE49-F238E27FC236}">
                  <a16:creationId xmlns:a16="http://schemas.microsoft.com/office/drawing/2014/main" id="{CEC887D3-F36E-42E1-B330-1EE2AC910D6D}"/>
                </a:ext>
              </a:extLst>
            </p:cNvPr>
            <p:cNvSpPr/>
            <p:nvPr/>
          </p:nvSpPr>
          <p:spPr>
            <a:xfrm>
              <a:off x="6737643" y="1589582"/>
              <a:ext cx="1587889" cy="488002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C0C0C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Segmentation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Loss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0" name="矩形 219">
              <a:extLst>
                <a:ext uri="{FF2B5EF4-FFF2-40B4-BE49-F238E27FC236}">
                  <a16:creationId xmlns:a16="http://schemas.microsoft.com/office/drawing/2014/main" id="{630D26B8-F1FF-4900-8679-B334505CF78C}"/>
                </a:ext>
              </a:extLst>
            </p:cNvPr>
            <p:cNvSpPr/>
            <p:nvPr/>
          </p:nvSpPr>
          <p:spPr>
            <a:xfrm>
              <a:off x="6749036" y="3018869"/>
              <a:ext cx="1587889" cy="510662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C0C0C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Reconstruction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Loss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1" name="文本框 220">
              <a:extLst>
                <a:ext uri="{FF2B5EF4-FFF2-40B4-BE49-F238E27FC236}">
                  <a16:creationId xmlns:a16="http://schemas.microsoft.com/office/drawing/2014/main" id="{F63E4BE3-46C5-48BF-B65E-80B732E516BF}"/>
                </a:ext>
              </a:extLst>
            </p:cNvPr>
            <p:cNvSpPr txBox="1"/>
            <p:nvPr/>
          </p:nvSpPr>
          <p:spPr>
            <a:xfrm>
              <a:off x="6893703" y="4413313"/>
              <a:ext cx="27787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Conditional CNN-based Auto Encoder</a:t>
              </a:r>
              <a:endParaRPr lang="zh-CN" altLang="en-US" sz="1100" dirty="0"/>
            </a:p>
          </p:txBody>
        </p:sp>
        <p:sp>
          <p:nvSpPr>
            <p:cNvPr id="222" name="文本框 221">
              <a:extLst>
                <a:ext uri="{FF2B5EF4-FFF2-40B4-BE49-F238E27FC236}">
                  <a16:creationId xmlns:a16="http://schemas.microsoft.com/office/drawing/2014/main" id="{20BF4C61-87D0-4C97-B4B3-E3BCD30DE7DA}"/>
                </a:ext>
              </a:extLst>
            </p:cNvPr>
            <p:cNvSpPr txBox="1"/>
            <p:nvPr/>
          </p:nvSpPr>
          <p:spPr>
            <a:xfrm>
              <a:off x="6909240" y="4701121"/>
              <a:ext cx="36371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Mamba U-Net Segmentation Model</a:t>
              </a:r>
              <a:endParaRPr lang="zh-CN" altLang="en-US" sz="1100" dirty="0"/>
            </a:p>
          </p:txBody>
        </p:sp>
        <p:cxnSp>
          <p:nvCxnSpPr>
            <p:cNvPr id="223" name="直接箭头连接符 222">
              <a:extLst>
                <a:ext uri="{FF2B5EF4-FFF2-40B4-BE49-F238E27FC236}">
                  <a16:creationId xmlns:a16="http://schemas.microsoft.com/office/drawing/2014/main" id="{63EE6186-7685-4D62-83C1-26B79A77678F}"/>
                </a:ext>
              </a:extLst>
            </p:cNvPr>
            <p:cNvCxnSpPr>
              <a:cxnSpLocks/>
              <a:stCxn id="224" idx="6"/>
              <a:endCxn id="225" idx="2"/>
            </p:cNvCxnSpPr>
            <p:nvPr/>
          </p:nvCxnSpPr>
          <p:spPr>
            <a:xfrm>
              <a:off x="6889504" y="3911642"/>
              <a:ext cx="2660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CDAB2B87-A8B3-4383-9282-EC89BC1C4CF9}"/>
                </a:ext>
              </a:extLst>
            </p:cNvPr>
            <p:cNvSpPr/>
            <p:nvPr/>
          </p:nvSpPr>
          <p:spPr>
            <a:xfrm>
              <a:off x="6708185" y="3823074"/>
              <a:ext cx="181319" cy="1771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</a:rPr>
                <a:t>A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FDE2F4A0-7E8A-4FFB-A37A-613D1D00D3C6}"/>
                </a:ext>
              </a:extLst>
            </p:cNvPr>
            <p:cNvSpPr/>
            <p:nvPr/>
          </p:nvSpPr>
          <p:spPr>
            <a:xfrm>
              <a:off x="7155518" y="3823074"/>
              <a:ext cx="181319" cy="1771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</a:rPr>
                <a:t>B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6" name="文本框 225">
              <a:extLst>
                <a:ext uri="{FF2B5EF4-FFF2-40B4-BE49-F238E27FC236}">
                  <a16:creationId xmlns:a16="http://schemas.microsoft.com/office/drawing/2014/main" id="{6C976FF2-5A23-4713-8AF5-FC0B95AAEB12}"/>
                </a:ext>
              </a:extLst>
            </p:cNvPr>
            <p:cNvSpPr txBox="1"/>
            <p:nvPr/>
          </p:nvSpPr>
          <p:spPr>
            <a:xfrm>
              <a:off x="7349019" y="3780251"/>
              <a:ext cx="14270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B inherits from A</a:t>
              </a:r>
              <a:endParaRPr lang="zh-CN" altLang="en-US" sz="1100" dirty="0"/>
            </a:p>
          </p:txBody>
        </p:sp>
        <p:cxnSp>
          <p:nvCxnSpPr>
            <p:cNvPr id="227" name="直接箭头连接符 226">
              <a:extLst>
                <a:ext uri="{FF2B5EF4-FFF2-40B4-BE49-F238E27FC236}">
                  <a16:creationId xmlns:a16="http://schemas.microsoft.com/office/drawing/2014/main" id="{0BD5663A-94C9-4B6A-8347-3C3FB726D594}"/>
                </a:ext>
              </a:extLst>
            </p:cNvPr>
            <p:cNvCxnSpPr>
              <a:cxnSpLocks/>
              <a:stCxn id="228" idx="6"/>
              <a:endCxn id="229" idx="2"/>
            </p:cNvCxnSpPr>
            <p:nvPr/>
          </p:nvCxnSpPr>
          <p:spPr>
            <a:xfrm>
              <a:off x="6889163" y="4206761"/>
              <a:ext cx="265897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D9ABCC66-23F9-44D0-91AA-1D667BC761E1}"/>
                </a:ext>
              </a:extLst>
            </p:cNvPr>
            <p:cNvSpPr/>
            <p:nvPr/>
          </p:nvSpPr>
          <p:spPr>
            <a:xfrm>
              <a:off x="6707844" y="4121267"/>
              <a:ext cx="181319" cy="1709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</a:rPr>
                <a:t>A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7CA4B271-8384-4E55-B4E8-9DB754FDD64F}"/>
                </a:ext>
              </a:extLst>
            </p:cNvPr>
            <p:cNvSpPr/>
            <p:nvPr/>
          </p:nvSpPr>
          <p:spPr>
            <a:xfrm>
              <a:off x="7155060" y="4121269"/>
              <a:ext cx="181319" cy="170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</a:rPr>
                <a:t>B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0" name="文本框 229">
              <a:extLst>
                <a:ext uri="{FF2B5EF4-FFF2-40B4-BE49-F238E27FC236}">
                  <a16:creationId xmlns:a16="http://schemas.microsoft.com/office/drawing/2014/main" id="{78369D37-D6EE-4694-B2C3-E1E88FA55602}"/>
                </a:ext>
              </a:extLst>
            </p:cNvPr>
            <p:cNvSpPr txBox="1"/>
            <p:nvPr/>
          </p:nvSpPr>
          <p:spPr>
            <a:xfrm>
              <a:off x="7351688" y="4071749"/>
              <a:ext cx="12369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B contains A</a:t>
              </a:r>
              <a:endParaRPr lang="zh-CN" altLang="en-US" sz="1100" dirty="0"/>
            </a:p>
          </p:txBody>
        </p:sp>
        <p:sp>
          <p:nvSpPr>
            <p:cNvPr id="231" name="矩形: 圆角 230">
              <a:extLst>
                <a:ext uri="{FF2B5EF4-FFF2-40B4-BE49-F238E27FC236}">
                  <a16:creationId xmlns:a16="http://schemas.microsoft.com/office/drawing/2014/main" id="{0C6BAA61-C793-4782-BBBB-56F9846E208B}"/>
                </a:ext>
              </a:extLst>
            </p:cNvPr>
            <p:cNvSpPr/>
            <p:nvPr/>
          </p:nvSpPr>
          <p:spPr>
            <a:xfrm>
              <a:off x="4599211" y="3721726"/>
              <a:ext cx="1871699" cy="1494767"/>
            </a:xfrm>
            <a:prstGeom prst="roundRect">
              <a:avLst>
                <a:gd name="adj" fmla="val 7143"/>
              </a:avLst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32" name="文本框 231">
              <a:extLst>
                <a:ext uri="{FF2B5EF4-FFF2-40B4-BE49-F238E27FC236}">
                  <a16:creationId xmlns:a16="http://schemas.microsoft.com/office/drawing/2014/main" id="{C5DD4EBA-3DA8-4363-AD0F-E125038B9F52}"/>
                </a:ext>
              </a:extLst>
            </p:cNvPr>
            <p:cNvSpPr txBox="1"/>
            <p:nvPr/>
          </p:nvSpPr>
          <p:spPr>
            <a:xfrm>
              <a:off x="5108131" y="5202219"/>
              <a:ext cx="981113" cy="24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/>
                <a:t>Context</a:t>
              </a:r>
              <a:endParaRPr lang="zh-CN" altLang="en-US" sz="1200" b="1" dirty="0"/>
            </a:p>
          </p:txBody>
        </p:sp>
        <p:sp>
          <p:nvSpPr>
            <p:cNvPr id="233" name="矩形: 圆角 232">
              <a:extLst>
                <a:ext uri="{FF2B5EF4-FFF2-40B4-BE49-F238E27FC236}">
                  <a16:creationId xmlns:a16="http://schemas.microsoft.com/office/drawing/2014/main" id="{CDAEFA3B-011F-414B-A7BA-69AAEC2C1A46}"/>
                </a:ext>
              </a:extLst>
            </p:cNvPr>
            <p:cNvSpPr/>
            <p:nvPr/>
          </p:nvSpPr>
          <p:spPr>
            <a:xfrm>
              <a:off x="1787624" y="1989702"/>
              <a:ext cx="1082545" cy="279175"/>
            </a:xfrm>
            <a:prstGeom prst="roundRect">
              <a:avLst/>
            </a:prstGeom>
            <a:solidFill>
              <a:srgbClr val="D6DCE5"/>
            </a:solidFill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err="1">
                  <a:solidFill>
                    <a:schemeClr val="tx1"/>
                  </a:solidFill>
                </a:rPr>
                <a:t>ConvBlock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34" name="矩形: 圆角 233">
              <a:extLst>
                <a:ext uri="{FF2B5EF4-FFF2-40B4-BE49-F238E27FC236}">
                  <a16:creationId xmlns:a16="http://schemas.microsoft.com/office/drawing/2014/main" id="{7F2513BC-786F-4C9B-8031-AE5EBFA79775}"/>
                </a:ext>
              </a:extLst>
            </p:cNvPr>
            <p:cNvSpPr/>
            <p:nvPr/>
          </p:nvSpPr>
          <p:spPr>
            <a:xfrm>
              <a:off x="1787622" y="2355520"/>
              <a:ext cx="1082547" cy="279175"/>
            </a:xfrm>
            <a:prstGeom prst="roundRect">
              <a:avLst/>
            </a:prstGeom>
            <a:solidFill>
              <a:srgbClr val="D6DCE5"/>
            </a:solidFill>
            <a:ln w="19050">
              <a:solidFill>
                <a:srgbClr val="8497B0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err="1">
                  <a:solidFill>
                    <a:schemeClr val="tx1"/>
                  </a:solidFill>
                </a:rPr>
                <a:t>ResConvBlock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35" name="矩形: 圆角 234">
              <a:extLst>
                <a:ext uri="{FF2B5EF4-FFF2-40B4-BE49-F238E27FC236}">
                  <a16:creationId xmlns:a16="http://schemas.microsoft.com/office/drawing/2014/main" id="{1D19775A-F503-4B74-B527-1320C84BA0D5}"/>
                </a:ext>
              </a:extLst>
            </p:cNvPr>
            <p:cNvSpPr/>
            <p:nvPr/>
          </p:nvSpPr>
          <p:spPr>
            <a:xfrm>
              <a:off x="1787623" y="3198124"/>
              <a:ext cx="1082545" cy="279175"/>
            </a:xfrm>
            <a:prstGeom prst="roundRect">
              <a:avLst/>
            </a:prstGeom>
            <a:solidFill>
              <a:srgbClr val="D6DCE5"/>
            </a:solidFill>
            <a:ln w="19050">
              <a:noFill/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err="1">
                  <a:solidFill>
                    <a:schemeClr val="tx1"/>
                  </a:solidFill>
                </a:rPr>
                <a:t>ViTBlock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36" name="矩形: 圆角 235">
              <a:extLst>
                <a:ext uri="{FF2B5EF4-FFF2-40B4-BE49-F238E27FC236}">
                  <a16:creationId xmlns:a16="http://schemas.microsoft.com/office/drawing/2014/main" id="{659CEB67-87FA-4E89-A237-BF12BB0FD908}"/>
                </a:ext>
              </a:extLst>
            </p:cNvPr>
            <p:cNvSpPr/>
            <p:nvPr/>
          </p:nvSpPr>
          <p:spPr>
            <a:xfrm>
              <a:off x="1787623" y="3569431"/>
              <a:ext cx="1082545" cy="279175"/>
            </a:xfrm>
            <a:prstGeom prst="roundRect">
              <a:avLst/>
            </a:prstGeom>
            <a:solidFill>
              <a:srgbClr val="D6DCE5"/>
            </a:solidFill>
            <a:ln w="19050">
              <a:solidFill>
                <a:srgbClr val="8497B0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err="1">
                  <a:solidFill>
                    <a:schemeClr val="tx1"/>
                  </a:solidFill>
                </a:rPr>
                <a:t>SwinBlock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37" name="矩形: 圆角 236">
              <a:extLst>
                <a:ext uri="{FF2B5EF4-FFF2-40B4-BE49-F238E27FC236}">
                  <a16:creationId xmlns:a16="http://schemas.microsoft.com/office/drawing/2014/main" id="{1E6982FF-E8B8-416E-A340-EF17D6A4FCAF}"/>
                </a:ext>
              </a:extLst>
            </p:cNvPr>
            <p:cNvSpPr/>
            <p:nvPr/>
          </p:nvSpPr>
          <p:spPr>
            <a:xfrm>
              <a:off x="1787623" y="4449760"/>
              <a:ext cx="1082545" cy="279175"/>
            </a:xfrm>
            <a:prstGeom prst="roundRect">
              <a:avLst/>
            </a:prstGeom>
            <a:solidFill>
              <a:srgbClr val="D6DCE5"/>
            </a:solidFill>
            <a:ln w="19050">
              <a:solidFill>
                <a:srgbClr val="8497B0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err="1">
                  <a:solidFill>
                    <a:schemeClr val="tx1"/>
                  </a:solidFill>
                </a:rPr>
                <a:t>MambaBlock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38" name="矩形: 圆角 237">
              <a:extLst>
                <a:ext uri="{FF2B5EF4-FFF2-40B4-BE49-F238E27FC236}">
                  <a16:creationId xmlns:a16="http://schemas.microsoft.com/office/drawing/2014/main" id="{B88B7A9D-0D51-457F-8717-936E19A76025}"/>
                </a:ext>
              </a:extLst>
            </p:cNvPr>
            <p:cNvSpPr/>
            <p:nvPr/>
          </p:nvSpPr>
          <p:spPr>
            <a:xfrm>
              <a:off x="1787623" y="4815370"/>
              <a:ext cx="1082545" cy="279175"/>
            </a:xfrm>
            <a:prstGeom prst="roundRect">
              <a:avLst/>
            </a:prstGeom>
            <a:solidFill>
              <a:srgbClr val="D6DCE5"/>
            </a:solidFill>
            <a:ln w="19050">
              <a:noFill/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</a:rPr>
                <a:t>Mamba2Block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39" name="文本框 238">
              <a:extLst>
                <a:ext uri="{FF2B5EF4-FFF2-40B4-BE49-F238E27FC236}">
                  <a16:creationId xmlns:a16="http://schemas.microsoft.com/office/drawing/2014/main" id="{AFE509C7-80D1-455A-9487-B0B1137910F1}"/>
                </a:ext>
              </a:extLst>
            </p:cNvPr>
            <p:cNvSpPr txBox="1"/>
            <p:nvPr/>
          </p:nvSpPr>
          <p:spPr>
            <a:xfrm>
              <a:off x="1712816" y="1740193"/>
              <a:ext cx="1277125" cy="24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convolution</a:t>
              </a:r>
              <a:endParaRPr lang="zh-CN" altLang="en-US" sz="1200" dirty="0"/>
            </a:p>
          </p:txBody>
        </p:sp>
        <p:sp>
          <p:nvSpPr>
            <p:cNvPr id="240" name="文本框 239">
              <a:extLst>
                <a:ext uri="{FF2B5EF4-FFF2-40B4-BE49-F238E27FC236}">
                  <a16:creationId xmlns:a16="http://schemas.microsoft.com/office/drawing/2014/main" id="{24B7C7EC-E3A8-443B-B148-099AD5547DA3}"/>
                </a:ext>
              </a:extLst>
            </p:cNvPr>
            <p:cNvSpPr txBox="1"/>
            <p:nvPr/>
          </p:nvSpPr>
          <p:spPr>
            <a:xfrm>
              <a:off x="1721571" y="2945948"/>
              <a:ext cx="1207076" cy="24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transformer</a:t>
              </a:r>
              <a:endParaRPr lang="zh-CN" altLang="en-US" sz="1200" dirty="0"/>
            </a:p>
          </p:txBody>
        </p:sp>
        <p:sp>
          <p:nvSpPr>
            <p:cNvPr id="241" name="文本框 240">
              <a:extLst>
                <a:ext uri="{FF2B5EF4-FFF2-40B4-BE49-F238E27FC236}">
                  <a16:creationId xmlns:a16="http://schemas.microsoft.com/office/drawing/2014/main" id="{6CB64333-7F2C-4C5E-8066-D8A1BB8CE229}"/>
                </a:ext>
              </a:extLst>
            </p:cNvPr>
            <p:cNvSpPr txBox="1"/>
            <p:nvPr/>
          </p:nvSpPr>
          <p:spPr>
            <a:xfrm>
              <a:off x="1740410" y="4197024"/>
              <a:ext cx="1129759" cy="24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SSM</a:t>
              </a:r>
              <a:endParaRPr lang="zh-CN" altLang="en-US" sz="1200" dirty="0"/>
            </a:p>
          </p:txBody>
        </p:sp>
        <p:sp>
          <p:nvSpPr>
            <p:cNvPr id="242" name="矩形: 圆角 241">
              <a:extLst>
                <a:ext uri="{FF2B5EF4-FFF2-40B4-BE49-F238E27FC236}">
                  <a16:creationId xmlns:a16="http://schemas.microsoft.com/office/drawing/2014/main" id="{31F75685-74FF-407D-A974-37227848E209}"/>
                </a:ext>
              </a:extLst>
            </p:cNvPr>
            <p:cNvSpPr/>
            <p:nvPr/>
          </p:nvSpPr>
          <p:spPr>
            <a:xfrm>
              <a:off x="1740409" y="1731707"/>
              <a:ext cx="1188237" cy="1091129"/>
            </a:xfrm>
            <a:prstGeom prst="roundRect">
              <a:avLst>
                <a:gd name="adj" fmla="val 7143"/>
              </a:avLst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43" name="矩形: 圆角 242">
              <a:extLst>
                <a:ext uri="{FF2B5EF4-FFF2-40B4-BE49-F238E27FC236}">
                  <a16:creationId xmlns:a16="http://schemas.microsoft.com/office/drawing/2014/main" id="{87186D81-CEEA-448C-B83A-E9FE03BB9B1D}"/>
                </a:ext>
              </a:extLst>
            </p:cNvPr>
            <p:cNvSpPr/>
            <p:nvPr/>
          </p:nvSpPr>
          <p:spPr>
            <a:xfrm>
              <a:off x="1734776" y="2938152"/>
              <a:ext cx="1188237" cy="1114001"/>
            </a:xfrm>
            <a:prstGeom prst="roundRect">
              <a:avLst>
                <a:gd name="adj" fmla="val 7143"/>
              </a:avLst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44" name="矩形: 圆角 243">
              <a:extLst>
                <a:ext uri="{FF2B5EF4-FFF2-40B4-BE49-F238E27FC236}">
                  <a16:creationId xmlns:a16="http://schemas.microsoft.com/office/drawing/2014/main" id="{4CEC1634-03AD-4551-8FC1-B19471766E5D}"/>
                </a:ext>
              </a:extLst>
            </p:cNvPr>
            <p:cNvSpPr/>
            <p:nvPr/>
          </p:nvSpPr>
          <p:spPr>
            <a:xfrm>
              <a:off x="1734774" y="4165599"/>
              <a:ext cx="1188237" cy="1125228"/>
            </a:xfrm>
            <a:prstGeom prst="roundRect">
              <a:avLst>
                <a:gd name="adj" fmla="val 7143"/>
              </a:avLst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45" name="文本框 244">
              <a:extLst>
                <a:ext uri="{FF2B5EF4-FFF2-40B4-BE49-F238E27FC236}">
                  <a16:creationId xmlns:a16="http://schemas.microsoft.com/office/drawing/2014/main" id="{B4AF15C7-4CEB-4CF3-9386-2CEC40BC4396}"/>
                </a:ext>
              </a:extLst>
            </p:cNvPr>
            <p:cNvSpPr txBox="1"/>
            <p:nvPr/>
          </p:nvSpPr>
          <p:spPr>
            <a:xfrm>
              <a:off x="1577019" y="1484117"/>
              <a:ext cx="1526223" cy="24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Building blocks</a:t>
              </a:r>
              <a:endParaRPr lang="zh-CN" altLang="en-US" sz="1200" b="1" dirty="0"/>
            </a:p>
          </p:txBody>
        </p:sp>
        <p:cxnSp>
          <p:nvCxnSpPr>
            <p:cNvPr id="246" name="直接箭头连接符 245">
              <a:extLst>
                <a:ext uri="{FF2B5EF4-FFF2-40B4-BE49-F238E27FC236}">
                  <a16:creationId xmlns:a16="http://schemas.microsoft.com/office/drawing/2014/main" id="{9F16DD81-60FD-47CF-99F7-33234FB127C8}"/>
                </a:ext>
              </a:extLst>
            </p:cNvPr>
            <p:cNvCxnSpPr>
              <a:cxnSpLocks/>
              <a:stCxn id="242" idx="3"/>
              <a:endCxn id="200" idx="1"/>
            </p:cNvCxnSpPr>
            <p:nvPr/>
          </p:nvCxnSpPr>
          <p:spPr>
            <a:xfrm flipV="1">
              <a:off x="2928646" y="1872387"/>
              <a:ext cx="388514" cy="4048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箭头连接符 246">
              <a:extLst>
                <a:ext uri="{FF2B5EF4-FFF2-40B4-BE49-F238E27FC236}">
                  <a16:creationId xmlns:a16="http://schemas.microsoft.com/office/drawing/2014/main" id="{1A5566D5-5754-481E-94DD-44D2A2A7553A}"/>
                </a:ext>
              </a:extLst>
            </p:cNvPr>
            <p:cNvCxnSpPr>
              <a:cxnSpLocks/>
              <a:stCxn id="242" idx="3"/>
              <a:endCxn id="201" idx="1"/>
            </p:cNvCxnSpPr>
            <p:nvPr/>
          </p:nvCxnSpPr>
          <p:spPr>
            <a:xfrm>
              <a:off x="2928646" y="2277272"/>
              <a:ext cx="388514" cy="2321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箭头连接符 247">
              <a:extLst>
                <a:ext uri="{FF2B5EF4-FFF2-40B4-BE49-F238E27FC236}">
                  <a16:creationId xmlns:a16="http://schemas.microsoft.com/office/drawing/2014/main" id="{EE03EFAD-38AB-494A-8225-71496C5EFD0E}"/>
                </a:ext>
              </a:extLst>
            </p:cNvPr>
            <p:cNvCxnSpPr>
              <a:cxnSpLocks/>
              <a:stCxn id="243" idx="3"/>
              <a:endCxn id="202" idx="1"/>
            </p:cNvCxnSpPr>
            <p:nvPr/>
          </p:nvCxnSpPr>
          <p:spPr>
            <a:xfrm flipV="1">
              <a:off x="2923013" y="3155529"/>
              <a:ext cx="369693" cy="3396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箭头连接符 248">
              <a:extLst>
                <a:ext uri="{FF2B5EF4-FFF2-40B4-BE49-F238E27FC236}">
                  <a16:creationId xmlns:a16="http://schemas.microsoft.com/office/drawing/2014/main" id="{441F614D-D7E3-49AB-BBCA-EFFE3A947116}"/>
                </a:ext>
              </a:extLst>
            </p:cNvPr>
            <p:cNvCxnSpPr>
              <a:cxnSpLocks/>
              <a:stCxn id="243" idx="3"/>
              <a:endCxn id="204" idx="1"/>
            </p:cNvCxnSpPr>
            <p:nvPr/>
          </p:nvCxnSpPr>
          <p:spPr>
            <a:xfrm>
              <a:off x="2923013" y="3495153"/>
              <a:ext cx="394147" cy="2951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箭头连接符 249">
              <a:extLst>
                <a:ext uri="{FF2B5EF4-FFF2-40B4-BE49-F238E27FC236}">
                  <a16:creationId xmlns:a16="http://schemas.microsoft.com/office/drawing/2014/main" id="{83186FCC-82FE-40B7-9146-E7999FF36EA1}"/>
                </a:ext>
              </a:extLst>
            </p:cNvPr>
            <p:cNvCxnSpPr>
              <a:cxnSpLocks/>
              <a:stCxn id="244" idx="3"/>
              <a:endCxn id="203" idx="1"/>
            </p:cNvCxnSpPr>
            <p:nvPr/>
          </p:nvCxnSpPr>
          <p:spPr>
            <a:xfrm flipV="1">
              <a:off x="2923011" y="4438670"/>
              <a:ext cx="393760" cy="289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箭头连接符 250">
              <a:extLst>
                <a:ext uri="{FF2B5EF4-FFF2-40B4-BE49-F238E27FC236}">
                  <a16:creationId xmlns:a16="http://schemas.microsoft.com/office/drawing/2014/main" id="{1F94484E-BF4C-4EFC-8631-6599C203E2BD}"/>
                </a:ext>
              </a:extLst>
            </p:cNvPr>
            <p:cNvCxnSpPr>
              <a:cxnSpLocks/>
              <a:stCxn id="244" idx="3"/>
              <a:endCxn id="269" idx="1"/>
            </p:cNvCxnSpPr>
            <p:nvPr/>
          </p:nvCxnSpPr>
          <p:spPr>
            <a:xfrm>
              <a:off x="2923011" y="4728213"/>
              <a:ext cx="393759" cy="3343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文本框 251">
              <a:extLst>
                <a:ext uri="{FF2B5EF4-FFF2-40B4-BE49-F238E27FC236}">
                  <a16:creationId xmlns:a16="http://schemas.microsoft.com/office/drawing/2014/main" id="{2C4B2D83-4964-42DD-AA82-E444BD865B4F}"/>
                </a:ext>
              </a:extLst>
            </p:cNvPr>
            <p:cNvSpPr txBox="1"/>
            <p:nvPr/>
          </p:nvSpPr>
          <p:spPr>
            <a:xfrm>
              <a:off x="1790535" y="2452825"/>
              <a:ext cx="1062128" cy="329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…</a:t>
              </a:r>
              <a:endParaRPr lang="zh-CN" altLang="en-US" dirty="0"/>
            </a:p>
          </p:txBody>
        </p:sp>
        <p:sp>
          <p:nvSpPr>
            <p:cNvPr id="253" name="文本框 252">
              <a:extLst>
                <a:ext uri="{FF2B5EF4-FFF2-40B4-BE49-F238E27FC236}">
                  <a16:creationId xmlns:a16="http://schemas.microsoft.com/office/drawing/2014/main" id="{F291E97F-72CB-4413-B1D0-D8460C669087}"/>
                </a:ext>
              </a:extLst>
            </p:cNvPr>
            <p:cNvSpPr txBox="1"/>
            <p:nvPr/>
          </p:nvSpPr>
          <p:spPr>
            <a:xfrm>
              <a:off x="1791352" y="3679992"/>
              <a:ext cx="1062128" cy="329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…</a:t>
              </a:r>
              <a:endParaRPr lang="zh-CN" altLang="en-US" dirty="0"/>
            </a:p>
          </p:txBody>
        </p:sp>
        <p:sp>
          <p:nvSpPr>
            <p:cNvPr id="254" name="文本框 253">
              <a:extLst>
                <a:ext uri="{FF2B5EF4-FFF2-40B4-BE49-F238E27FC236}">
                  <a16:creationId xmlns:a16="http://schemas.microsoft.com/office/drawing/2014/main" id="{00F1AE81-C0AB-4A27-9CF8-743632A2FCDD}"/>
                </a:ext>
              </a:extLst>
            </p:cNvPr>
            <p:cNvSpPr txBox="1"/>
            <p:nvPr/>
          </p:nvSpPr>
          <p:spPr>
            <a:xfrm>
              <a:off x="1794045" y="4916945"/>
              <a:ext cx="1062128" cy="329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…</a:t>
              </a:r>
              <a:endParaRPr lang="zh-CN" altLang="en-US" dirty="0"/>
            </a:p>
          </p:txBody>
        </p:sp>
        <p:sp>
          <p:nvSpPr>
            <p:cNvPr id="255" name="矩形 254">
              <a:extLst>
                <a:ext uri="{FF2B5EF4-FFF2-40B4-BE49-F238E27FC236}">
                  <a16:creationId xmlns:a16="http://schemas.microsoft.com/office/drawing/2014/main" id="{D3563509-8B74-4FDF-A861-8C25DEDC4E45}"/>
                </a:ext>
              </a:extLst>
            </p:cNvPr>
            <p:cNvSpPr/>
            <p:nvPr/>
          </p:nvSpPr>
          <p:spPr>
            <a:xfrm>
              <a:off x="4751712" y="3029814"/>
              <a:ext cx="1587889" cy="488002"/>
            </a:xfrm>
            <a:prstGeom prst="rect">
              <a:avLst/>
            </a:prstGeom>
            <a:solidFill>
              <a:srgbClr val="FFCA7D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AE 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(Reconstruction)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56" name="直接箭头连接符 255">
              <a:extLst>
                <a:ext uri="{FF2B5EF4-FFF2-40B4-BE49-F238E27FC236}">
                  <a16:creationId xmlns:a16="http://schemas.microsoft.com/office/drawing/2014/main" id="{3A9957ED-4B8D-4825-9E85-85F2E1A1C24D}"/>
                </a:ext>
              </a:extLst>
            </p:cNvPr>
            <p:cNvCxnSpPr>
              <a:cxnSpLocks/>
              <a:stCxn id="215" idx="1"/>
              <a:endCxn id="209" idx="3"/>
            </p:cNvCxnSpPr>
            <p:nvPr/>
          </p:nvCxnSpPr>
          <p:spPr>
            <a:xfrm flipH="1" flipV="1">
              <a:off x="6339601" y="1839643"/>
              <a:ext cx="398042" cy="71730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257" name="直接箭头连接符 256">
              <a:extLst>
                <a:ext uri="{FF2B5EF4-FFF2-40B4-BE49-F238E27FC236}">
                  <a16:creationId xmlns:a16="http://schemas.microsoft.com/office/drawing/2014/main" id="{2D8999D5-6F2A-4F12-9DBB-D04B682120AA}"/>
                </a:ext>
              </a:extLst>
            </p:cNvPr>
            <p:cNvCxnSpPr>
              <a:cxnSpLocks/>
              <a:stCxn id="215" idx="1"/>
              <a:endCxn id="208" idx="3"/>
            </p:cNvCxnSpPr>
            <p:nvPr/>
          </p:nvCxnSpPr>
          <p:spPr>
            <a:xfrm flipH="1">
              <a:off x="6339601" y="2556949"/>
              <a:ext cx="3980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258" name="直接箭头连接符 257">
              <a:extLst>
                <a:ext uri="{FF2B5EF4-FFF2-40B4-BE49-F238E27FC236}">
                  <a16:creationId xmlns:a16="http://schemas.microsoft.com/office/drawing/2014/main" id="{255FB441-8B46-48DF-A958-AF3CF747B72F}"/>
                </a:ext>
              </a:extLst>
            </p:cNvPr>
            <p:cNvCxnSpPr>
              <a:cxnSpLocks/>
              <a:stCxn id="215" idx="1"/>
              <a:endCxn id="255" idx="3"/>
            </p:cNvCxnSpPr>
            <p:nvPr/>
          </p:nvCxnSpPr>
          <p:spPr>
            <a:xfrm flipH="1">
              <a:off x="6339601" y="2556949"/>
              <a:ext cx="398042" cy="71686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259" name="直接箭头连接符 258">
              <a:extLst>
                <a:ext uri="{FF2B5EF4-FFF2-40B4-BE49-F238E27FC236}">
                  <a16:creationId xmlns:a16="http://schemas.microsoft.com/office/drawing/2014/main" id="{5FCBA49E-2298-4ADB-9FD0-77FF80DF8D4D}"/>
                </a:ext>
              </a:extLst>
            </p:cNvPr>
            <p:cNvCxnSpPr>
              <a:cxnSpLocks/>
              <a:stCxn id="215" idx="3"/>
              <a:endCxn id="217" idx="1"/>
            </p:cNvCxnSpPr>
            <p:nvPr/>
          </p:nvCxnSpPr>
          <p:spPr>
            <a:xfrm flipV="1">
              <a:off x="8325532" y="2555217"/>
              <a:ext cx="420830" cy="173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260" name="直接箭头连接符 259">
              <a:extLst>
                <a:ext uri="{FF2B5EF4-FFF2-40B4-BE49-F238E27FC236}">
                  <a16:creationId xmlns:a16="http://schemas.microsoft.com/office/drawing/2014/main" id="{137AB529-2F60-4C13-9CD6-0125D2C10789}"/>
                </a:ext>
              </a:extLst>
            </p:cNvPr>
            <p:cNvCxnSpPr>
              <a:cxnSpLocks/>
              <a:stCxn id="217" idx="0"/>
              <a:endCxn id="218" idx="2"/>
            </p:cNvCxnSpPr>
            <p:nvPr/>
          </p:nvCxnSpPr>
          <p:spPr>
            <a:xfrm flipV="1">
              <a:off x="9540306" y="2076480"/>
              <a:ext cx="0" cy="23473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261" name="直接箭头连接符 260">
              <a:extLst>
                <a:ext uri="{FF2B5EF4-FFF2-40B4-BE49-F238E27FC236}">
                  <a16:creationId xmlns:a16="http://schemas.microsoft.com/office/drawing/2014/main" id="{A458FDCE-A0B5-45C4-AE82-C140A6C84089}"/>
                </a:ext>
              </a:extLst>
            </p:cNvPr>
            <p:cNvCxnSpPr>
              <a:cxnSpLocks/>
              <a:stCxn id="217" idx="2"/>
              <a:endCxn id="216" idx="0"/>
            </p:cNvCxnSpPr>
            <p:nvPr/>
          </p:nvCxnSpPr>
          <p:spPr>
            <a:xfrm>
              <a:off x="9540306" y="2799218"/>
              <a:ext cx="0" cy="23121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262" name="直接箭头连接符 261">
              <a:extLst>
                <a:ext uri="{FF2B5EF4-FFF2-40B4-BE49-F238E27FC236}">
                  <a16:creationId xmlns:a16="http://schemas.microsoft.com/office/drawing/2014/main" id="{86562402-8B05-4A4E-9E7D-8DC5A4FF6331}"/>
                </a:ext>
              </a:extLst>
            </p:cNvPr>
            <p:cNvCxnSpPr>
              <a:cxnSpLocks/>
              <a:stCxn id="219" idx="1"/>
              <a:endCxn id="209" idx="3"/>
            </p:cNvCxnSpPr>
            <p:nvPr/>
          </p:nvCxnSpPr>
          <p:spPr>
            <a:xfrm flipH="1">
              <a:off x="6339601" y="1833583"/>
              <a:ext cx="398042" cy="6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箭头连接符 262">
              <a:extLst>
                <a:ext uri="{FF2B5EF4-FFF2-40B4-BE49-F238E27FC236}">
                  <a16:creationId xmlns:a16="http://schemas.microsoft.com/office/drawing/2014/main" id="{433565D8-093F-4E44-98EF-9F44D28B6A66}"/>
                </a:ext>
              </a:extLst>
            </p:cNvPr>
            <p:cNvCxnSpPr>
              <a:cxnSpLocks/>
              <a:stCxn id="219" idx="3"/>
              <a:endCxn id="218" idx="1"/>
            </p:cNvCxnSpPr>
            <p:nvPr/>
          </p:nvCxnSpPr>
          <p:spPr>
            <a:xfrm flipV="1">
              <a:off x="8325532" y="1832479"/>
              <a:ext cx="420830" cy="11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箭头连接符 263">
              <a:extLst>
                <a:ext uri="{FF2B5EF4-FFF2-40B4-BE49-F238E27FC236}">
                  <a16:creationId xmlns:a16="http://schemas.microsoft.com/office/drawing/2014/main" id="{BC62CFBB-A626-4A68-9AFE-969BD6412DA4}"/>
                </a:ext>
              </a:extLst>
            </p:cNvPr>
            <p:cNvCxnSpPr>
              <a:cxnSpLocks/>
              <a:stCxn id="220" idx="1"/>
              <a:endCxn id="255" idx="3"/>
            </p:cNvCxnSpPr>
            <p:nvPr/>
          </p:nvCxnSpPr>
          <p:spPr>
            <a:xfrm flipH="1" flipV="1">
              <a:off x="6339601" y="3273815"/>
              <a:ext cx="409436" cy="3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箭头连接符 264">
              <a:extLst>
                <a:ext uri="{FF2B5EF4-FFF2-40B4-BE49-F238E27FC236}">
                  <a16:creationId xmlns:a16="http://schemas.microsoft.com/office/drawing/2014/main" id="{872B3538-C88A-4EA5-AB74-E2743A0F87A2}"/>
                </a:ext>
              </a:extLst>
            </p:cNvPr>
            <p:cNvCxnSpPr>
              <a:cxnSpLocks/>
              <a:stCxn id="220" idx="3"/>
              <a:endCxn id="216" idx="1"/>
            </p:cNvCxnSpPr>
            <p:nvPr/>
          </p:nvCxnSpPr>
          <p:spPr>
            <a:xfrm flipV="1">
              <a:off x="8336925" y="3274126"/>
              <a:ext cx="409437" cy="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椭圆 265">
              <a:extLst>
                <a:ext uri="{FF2B5EF4-FFF2-40B4-BE49-F238E27FC236}">
                  <a16:creationId xmlns:a16="http://schemas.microsoft.com/office/drawing/2014/main" id="{EE09E1AF-7905-4AE5-AF8A-32AC01994D0C}"/>
                </a:ext>
              </a:extLst>
            </p:cNvPr>
            <p:cNvSpPr/>
            <p:nvPr/>
          </p:nvSpPr>
          <p:spPr>
            <a:xfrm>
              <a:off x="4667845" y="4550644"/>
              <a:ext cx="1742052" cy="595736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Time Step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7" name="椭圆 266">
              <a:extLst>
                <a:ext uri="{FF2B5EF4-FFF2-40B4-BE49-F238E27FC236}">
                  <a16:creationId xmlns:a16="http://schemas.microsoft.com/office/drawing/2014/main" id="{9F6D994C-5E3E-4B3E-9F1B-23FDB5547824}"/>
                </a:ext>
              </a:extLst>
            </p:cNvPr>
            <p:cNvSpPr/>
            <p:nvPr/>
          </p:nvSpPr>
          <p:spPr>
            <a:xfrm>
              <a:off x="4161750" y="1705602"/>
              <a:ext cx="127235" cy="129607"/>
            </a:xfrm>
            <a:prstGeom prst="ellipse">
              <a:avLst/>
            </a:prstGeom>
            <a:solidFill>
              <a:srgbClr val="C7DFB8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椭圆 267">
              <a:extLst>
                <a:ext uri="{FF2B5EF4-FFF2-40B4-BE49-F238E27FC236}">
                  <a16:creationId xmlns:a16="http://schemas.microsoft.com/office/drawing/2014/main" id="{52023AEF-36D7-43AF-A3AC-0C052437DBCE}"/>
                </a:ext>
              </a:extLst>
            </p:cNvPr>
            <p:cNvSpPr/>
            <p:nvPr/>
          </p:nvSpPr>
          <p:spPr>
            <a:xfrm>
              <a:off x="6116365" y="3083923"/>
              <a:ext cx="127235" cy="129607"/>
            </a:xfrm>
            <a:prstGeom prst="ellipse">
              <a:avLst/>
            </a:prstGeom>
            <a:solidFill>
              <a:srgbClr val="C7DFB8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矩形: 圆角 268">
              <a:extLst>
                <a:ext uri="{FF2B5EF4-FFF2-40B4-BE49-F238E27FC236}">
                  <a16:creationId xmlns:a16="http://schemas.microsoft.com/office/drawing/2014/main" id="{33599140-157B-471C-B257-A68BE06AB6F5}"/>
                </a:ext>
              </a:extLst>
            </p:cNvPr>
            <p:cNvSpPr/>
            <p:nvPr/>
          </p:nvSpPr>
          <p:spPr>
            <a:xfrm>
              <a:off x="3316770" y="4839131"/>
              <a:ext cx="1052186" cy="446802"/>
            </a:xfrm>
            <a:prstGeom prst="roundRect">
              <a:avLst/>
            </a:prstGeom>
            <a:solidFill>
              <a:srgbClr val="9CE0F9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Mamba-U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70" name="椭圆 269">
              <a:extLst>
                <a:ext uri="{FF2B5EF4-FFF2-40B4-BE49-F238E27FC236}">
                  <a16:creationId xmlns:a16="http://schemas.microsoft.com/office/drawing/2014/main" id="{C00E7DDA-CEA0-4D8F-8E51-61265304DEDD}"/>
                </a:ext>
              </a:extLst>
            </p:cNvPr>
            <p:cNvSpPr/>
            <p:nvPr/>
          </p:nvSpPr>
          <p:spPr>
            <a:xfrm>
              <a:off x="4171274" y="4907080"/>
              <a:ext cx="127236" cy="129607"/>
            </a:xfrm>
            <a:prstGeom prst="ellipse">
              <a:avLst/>
            </a:prstGeom>
            <a:solidFill>
              <a:srgbClr val="FF818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椭圆 270">
              <a:extLst>
                <a:ext uri="{FF2B5EF4-FFF2-40B4-BE49-F238E27FC236}">
                  <a16:creationId xmlns:a16="http://schemas.microsoft.com/office/drawing/2014/main" id="{52768C9F-3A4D-4CC6-8679-5B7CE7911164}"/>
                </a:ext>
              </a:extLst>
            </p:cNvPr>
            <p:cNvSpPr/>
            <p:nvPr/>
          </p:nvSpPr>
          <p:spPr>
            <a:xfrm>
              <a:off x="4161748" y="3631352"/>
              <a:ext cx="127235" cy="129607"/>
            </a:xfrm>
            <a:prstGeom prst="ellipse">
              <a:avLst/>
            </a:prstGeom>
            <a:solidFill>
              <a:srgbClr val="D7C4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2" name="椭圆 271">
              <a:extLst>
                <a:ext uri="{FF2B5EF4-FFF2-40B4-BE49-F238E27FC236}">
                  <a16:creationId xmlns:a16="http://schemas.microsoft.com/office/drawing/2014/main" id="{F2F8DDEB-5180-434C-BA8B-14475BEC1412}"/>
                </a:ext>
              </a:extLst>
            </p:cNvPr>
            <p:cNvSpPr/>
            <p:nvPr/>
          </p:nvSpPr>
          <p:spPr>
            <a:xfrm>
              <a:off x="6134837" y="4736012"/>
              <a:ext cx="127235" cy="129607"/>
            </a:xfrm>
            <a:prstGeom prst="ellipse">
              <a:avLst/>
            </a:prstGeom>
            <a:solidFill>
              <a:srgbClr val="D7C4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椭圆 272">
              <a:extLst>
                <a:ext uri="{FF2B5EF4-FFF2-40B4-BE49-F238E27FC236}">
                  <a16:creationId xmlns:a16="http://schemas.microsoft.com/office/drawing/2014/main" id="{9C93DB16-EFBC-4625-AE8B-D7C097827DA0}"/>
                </a:ext>
              </a:extLst>
            </p:cNvPr>
            <p:cNvSpPr/>
            <p:nvPr/>
          </p:nvSpPr>
          <p:spPr>
            <a:xfrm>
              <a:off x="6116365" y="2376581"/>
              <a:ext cx="127235" cy="129607"/>
            </a:xfrm>
            <a:prstGeom prst="ellipse">
              <a:avLst/>
            </a:prstGeom>
            <a:solidFill>
              <a:srgbClr val="D7C4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4" name="椭圆 273">
              <a:extLst>
                <a:ext uri="{FF2B5EF4-FFF2-40B4-BE49-F238E27FC236}">
                  <a16:creationId xmlns:a16="http://schemas.microsoft.com/office/drawing/2014/main" id="{2722207E-DC8B-456B-84A3-EC94805889A8}"/>
                </a:ext>
              </a:extLst>
            </p:cNvPr>
            <p:cNvSpPr/>
            <p:nvPr/>
          </p:nvSpPr>
          <p:spPr>
            <a:xfrm>
              <a:off x="6111986" y="4002240"/>
              <a:ext cx="127235" cy="129607"/>
            </a:xfrm>
            <a:prstGeom prst="ellipse">
              <a:avLst/>
            </a:prstGeom>
            <a:solidFill>
              <a:srgbClr val="C7DFB8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5" name="椭圆 274">
              <a:extLst>
                <a:ext uri="{FF2B5EF4-FFF2-40B4-BE49-F238E27FC236}">
                  <a16:creationId xmlns:a16="http://schemas.microsoft.com/office/drawing/2014/main" id="{F28DA2F7-928A-4B62-9460-CFDB7045D0BB}"/>
                </a:ext>
              </a:extLst>
            </p:cNvPr>
            <p:cNvSpPr/>
            <p:nvPr/>
          </p:nvSpPr>
          <p:spPr>
            <a:xfrm>
              <a:off x="6722438" y="4485840"/>
              <a:ext cx="127235" cy="129607"/>
            </a:xfrm>
            <a:prstGeom prst="ellipse">
              <a:avLst/>
            </a:prstGeom>
            <a:solidFill>
              <a:srgbClr val="C7DFB8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" name="椭圆 275">
              <a:extLst>
                <a:ext uri="{FF2B5EF4-FFF2-40B4-BE49-F238E27FC236}">
                  <a16:creationId xmlns:a16="http://schemas.microsoft.com/office/drawing/2014/main" id="{DB52A00D-A8F6-4F4B-964D-17F15790470B}"/>
                </a:ext>
              </a:extLst>
            </p:cNvPr>
            <p:cNvSpPr/>
            <p:nvPr/>
          </p:nvSpPr>
          <p:spPr>
            <a:xfrm>
              <a:off x="6116365" y="1647276"/>
              <a:ext cx="127235" cy="129607"/>
            </a:xfrm>
            <a:prstGeom prst="ellipse">
              <a:avLst/>
            </a:prstGeom>
            <a:solidFill>
              <a:srgbClr val="FF818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7" name="椭圆 276">
              <a:extLst>
                <a:ext uri="{FF2B5EF4-FFF2-40B4-BE49-F238E27FC236}">
                  <a16:creationId xmlns:a16="http://schemas.microsoft.com/office/drawing/2014/main" id="{ADFECFCA-1AF5-4527-A8DD-5B7BA7DBB5BD}"/>
                </a:ext>
              </a:extLst>
            </p:cNvPr>
            <p:cNvSpPr/>
            <p:nvPr/>
          </p:nvSpPr>
          <p:spPr>
            <a:xfrm>
              <a:off x="6722438" y="4788485"/>
              <a:ext cx="127235" cy="129607"/>
            </a:xfrm>
            <a:prstGeom prst="ellipse">
              <a:avLst/>
            </a:prstGeom>
            <a:solidFill>
              <a:srgbClr val="FF818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文本框 277">
              <a:extLst>
                <a:ext uri="{FF2B5EF4-FFF2-40B4-BE49-F238E27FC236}">
                  <a16:creationId xmlns:a16="http://schemas.microsoft.com/office/drawing/2014/main" id="{7B2C751D-26F0-4600-AE9B-6E273B323DE6}"/>
                </a:ext>
              </a:extLst>
            </p:cNvPr>
            <p:cNvSpPr txBox="1"/>
            <p:nvPr/>
          </p:nvSpPr>
          <p:spPr>
            <a:xfrm>
              <a:off x="6909301" y="5009226"/>
              <a:ext cx="37090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Diffusion Model using </a:t>
              </a:r>
              <a:r>
                <a:rPr lang="en-US" altLang="zh-CN" sz="1100" dirty="0" err="1"/>
                <a:t>Swin</a:t>
              </a:r>
              <a:r>
                <a:rPr lang="en-US" altLang="zh-CN" sz="1100" dirty="0"/>
                <a:t> U-Net as Noise Predictor</a:t>
              </a:r>
              <a:endParaRPr lang="zh-CN" altLang="en-US" sz="1100" dirty="0"/>
            </a:p>
          </p:txBody>
        </p:sp>
        <p:sp>
          <p:nvSpPr>
            <p:cNvPr id="279" name="椭圆 278">
              <a:extLst>
                <a:ext uri="{FF2B5EF4-FFF2-40B4-BE49-F238E27FC236}">
                  <a16:creationId xmlns:a16="http://schemas.microsoft.com/office/drawing/2014/main" id="{932ABF73-A24F-4E93-926A-C1639939DD03}"/>
                </a:ext>
              </a:extLst>
            </p:cNvPr>
            <p:cNvSpPr/>
            <p:nvPr/>
          </p:nvSpPr>
          <p:spPr>
            <a:xfrm>
              <a:off x="6720430" y="5081577"/>
              <a:ext cx="127235" cy="129607"/>
            </a:xfrm>
            <a:prstGeom prst="ellipse">
              <a:avLst/>
            </a:prstGeom>
            <a:solidFill>
              <a:srgbClr val="D7C4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6" name="椭圆 285">
              <a:extLst>
                <a:ext uri="{FF2B5EF4-FFF2-40B4-BE49-F238E27FC236}">
                  <a16:creationId xmlns:a16="http://schemas.microsoft.com/office/drawing/2014/main" id="{47FAA0A4-FF74-4F05-85DC-75B4B45C1D98}"/>
                </a:ext>
              </a:extLst>
            </p:cNvPr>
            <p:cNvSpPr/>
            <p:nvPr/>
          </p:nvSpPr>
          <p:spPr>
            <a:xfrm rot="5400000">
              <a:off x="8654855" y="3823074"/>
              <a:ext cx="184165" cy="18416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87" name="加号 286">
              <a:extLst>
                <a:ext uri="{FF2B5EF4-FFF2-40B4-BE49-F238E27FC236}">
                  <a16:creationId xmlns:a16="http://schemas.microsoft.com/office/drawing/2014/main" id="{36E2E66B-C62A-4A6B-9E83-42626677CDBC}"/>
                </a:ext>
              </a:extLst>
            </p:cNvPr>
            <p:cNvSpPr/>
            <p:nvPr/>
          </p:nvSpPr>
          <p:spPr>
            <a:xfrm rot="5400000">
              <a:off x="8669643" y="3836170"/>
              <a:ext cx="157533" cy="157533"/>
            </a:xfrm>
            <a:prstGeom prst="mathPlus">
              <a:avLst>
                <a:gd name="adj1" fmla="val 96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88" name="椭圆 287">
              <a:extLst>
                <a:ext uri="{FF2B5EF4-FFF2-40B4-BE49-F238E27FC236}">
                  <a16:creationId xmlns:a16="http://schemas.microsoft.com/office/drawing/2014/main" id="{26D54D4C-4E83-4C29-8CB8-4E00F4B70B50}"/>
                </a:ext>
              </a:extLst>
            </p:cNvPr>
            <p:cNvSpPr/>
            <p:nvPr/>
          </p:nvSpPr>
          <p:spPr>
            <a:xfrm rot="5400000">
              <a:off x="8654855" y="4114678"/>
              <a:ext cx="184165" cy="18416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89" name="加号 288">
              <a:extLst>
                <a:ext uri="{FF2B5EF4-FFF2-40B4-BE49-F238E27FC236}">
                  <a16:creationId xmlns:a16="http://schemas.microsoft.com/office/drawing/2014/main" id="{FD27BE66-6481-49C3-8D4C-37347808FBAA}"/>
                </a:ext>
              </a:extLst>
            </p:cNvPr>
            <p:cNvSpPr/>
            <p:nvPr/>
          </p:nvSpPr>
          <p:spPr>
            <a:xfrm rot="7935777">
              <a:off x="8669643" y="4127774"/>
              <a:ext cx="157533" cy="157533"/>
            </a:xfrm>
            <a:prstGeom prst="mathPlus">
              <a:avLst>
                <a:gd name="adj1" fmla="val 969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90" name="文本框 289">
              <a:extLst>
                <a:ext uri="{FF2B5EF4-FFF2-40B4-BE49-F238E27FC236}">
                  <a16:creationId xmlns:a16="http://schemas.microsoft.com/office/drawing/2014/main" id="{EC167B53-47E2-48E0-A46B-D36F6CD65100}"/>
                </a:ext>
              </a:extLst>
            </p:cNvPr>
            <p:cNvSpPr txBox="1"/>
            <p:nvPr/>
          </p:nvSpPr>
          <p:spPr>
            <a:xfrm>
              <a:off x="8839020" y="3780251"/>
              <a:ext cx="14270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Plus</a:t>
              </a:r>
              <a:endParaRPr lang="zh-CN" altLang="en-US" sz="1100" dirty="0"/>
            </a:p>
          </p:txBody>
        </p:sp>
        <p:sp>
          <p:nvSpPr>
            <p:cNvPr id="291" name="文本框 290">
              <a:extLst>
                <a:ext uri="{FF2B5EF4-FFF2-40B4-BE49-F238E27FC236}">
                  <a16:creationId xmlns:a16="http://schemas.microsoft.com/office/drawing/2014/main" id="{93FB29DC-FC4C-4562-8F05-236055239033}"/>
                </a:ext>
              </a:extLst>
            </p:cNvPr>
            <p:cNvSpPr txBox="1"/>
            <p:nvPr/>
          </p:nvSpPr>
          <p:spPr>
            <a:xfrm>
              <a:off x="8845485" y="4075249"/>
              <a:ext cx="14270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Multiply</a:t>
              </a:r>
              <a:endParaRPr lang="zh-CN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17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0B29D-575C-D3F1-88A5-755C55C24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79336D-DCB1-5A82-99BA-A29C59B09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FE4B3934-BA7A-7EC4-DBC6-3AC27775A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Method——Encoder and Decoder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39BECD83-134A-3729-C61A-E93DB735E766}"/>
              </a:ext>
            </a:extLst>
          </p:cNvPr>
          <p:cNvSpPr txBox="1">
            <a:spLocks/>
          </p:cNvSpPr>
          <p:nvPr/>
        </p:nvSpPr>
        <p:spPr>
          <a:xfrm>
            <a:off x="725700" y="4987779"/>
            <a:ext cx="11246476" cy="117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AD41CF1-3CAD-4AEE-8F94-0BA710A1C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5" y="1113575"/>
            <a:ext cx="6931557" cy="488434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E4BC32-9053-453A-9C26-EB6ED2F608A8}"/>
              </a:ext>
            </a:extLst>
          </p:cNvPr>
          <p:cNvSpPr txBox="1"/>
          <p:nvPr/>
        </p:nvSpPr>
        <p:spPr>
          <a:xfrm>
            <a:off x="7548327" y="2459690"/>
            <a:ext cx="4338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/>
              <a:t>A</a:t>
            </a:r>
            <a:r>
              <a:rPr lang="zh-CN" altLang="en-US" dirty="0"/>
              <a:t>ll </a:t>
            </a:r>
            <a:r>
              <a:rPr lang="en-US" altLang="zh-CN" dirty="0"/>
              <a:t>image </a:t>
            </a:r>
            <a:r>
              <a:rPr lang="zh-CN" altLang="en-US" dirty="0"/>
              <a:t>encoders and the corresponding decoders following pipelines illustrated in </a:t>
            </a:r>
            <a:r>
              <a:rPr lang="en-US" altLang="zh-CN" dirty="0"/>
              <a:t>the left figure. Components enclosed in dotted boxes indicate optional elements.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660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Method——Building Blocks</a:t>
            </a:r>
            <a:endParaRPr lang="zh-CN" altLang="en-US" sz="2800" b="1" dirty="0">
              <a:latin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676DCC3-68B8-4BA1-A4BA-D64ADCD29C3E}"/>
              </a:ext>
            </a:extLst>
          </p:cNvPr>
          <p:cNvGrpSpPr/>
          <p:nvPr/>
        </p:nvGrpSpPr>
        <p:grpSpPr>
          <a:xfrm>
            <a:off x="2521164" y="2734416"/>
            <a:ext cx="4440843" cy="1288937"/>
            <a:chOff x="-1667011" y="2535242"/>
            <a:chExt cx="4187614" cy="1288937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CB8F38F-1123-4BEE-BF57-21EB589B0659}"/>
                </a:ext>
              </a:extLst>
            </p:cNvPr>
            <p:cNvGrpSpPr/>
            <p:nvPr/>
          </p:nvGrpSpPr>
          <p:grpSpPr>
            <a:xfrm>
              <a:off x="-1667011" y="2535242"/>
              <a:ext cx="4187614" cy="1288937"/>
              <a:chOff x="-1794011" y="2535242"/>
              <a:chExt cx="4187614" cy="1288937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586FCC26-4D9E-4890-9AC1-30CA4E3ED81F}"/>
                  </a:ext>
                </a:extLst>
              </p:cNvPr>
              <p:cNvSpPr/>
              <p:nvPr/>
            </p:nvSpPr>
            <p:spPr>
              <a:xfrm>
                <a:off x="-1794011" y="2535242"/>
                <a:ext cx="4187614" cy="1288937"/>
              </a:xfrm>
              <a:prstGeom prst="roundRect">
                <a:avLst>
                  <a:gd name="adj" fmla="val 518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8497B0"/>
                </a:solidFill>
                <a:prstDash val="lgDash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6829D00E-D7A5-44E3-A0F6-CBA87A28738C}"/>
                  </a:ext>
                </a:extLst>
              </p:cNvPr>
              <p:cNvGrpSpPr/>
              <p:nvPr/>
            </p:nvGrpSpPr>
            <p:grpSpPr>
              <a:xfrm rot="5400000">
                <a:off x="-185500" y="1121598"/>
                <a:ext cx="983124" cy="3968909"/>
                <a:chOff x="4191936" y="-703910"/>
                <a:chExt cx="1720085" cy="694404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矩形: 圆角 13">
                      <a:extLst>
                        <a:ext uri="{FF2B5EF4-FFF2-40B4-BE49-F238E27FC236}">
                          <a16:creationId xmlns:a16="http://schemas.microsoft.com/office/drawing/2014/main" id="{3ADC6680-37A3-45DE-B4AC-A15764DEA49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23741" y="5754783"/>
                      <a:ext cx="464482" cy="506229"/>
                    </a:xfrm>
                    <a:prstGeom prst="round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60" name="矩形: 圆角 259">
                      <a:extLst>
                        <a:ext uri="{FF2B5EF4-FFF2-40B4-BE49-F238E27FC236}">
                          <a16:creationId xmlns:a16="http://schemas.microsoft.com/office/drawing/2014/main" id="{DFE1C60F-8438-4F0B-80FC-6D973FD0BBA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4823741" y="5754783"/>
                      <a:ext cx="464482" cy="506229"/>
                    </a:xfrm>
                    <a:prstGeom prst="round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F2CE3862-80AC-4A0A-A10E-F312F73EE039}"/>
                    </a:ext>
                  </a:extLst>
                </p:cNvPr>
                <p:cNvSpPr/>
                <p:nvPr/>
              </p:nvSpPr>
              <p:spPr>
                <a:xfrm>
                  <a:off x="4199943" y="5125632"/>
                  <a:ext cx="1712078" cy="29609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</a:rPr>
                    <a:t>norm</a:t>
                  </a:r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5CD1BA0B-4AF2-4EF6-AC7D-4C6BDBB457C6}"/>
                    </a:ext>
                  </a:extLst>
                </p:cNvPr>
                <p:cNvSpPr/>
                <p:nvPr/>
              </p:nvSpPr>
              <p:spPr>
                <a:xfrm>
                  <a:off x="4199943" y="4576874"/>
                  <a:ext cx="1712078" cy="296092"/>
                </a:xfrm>
                <a:prstGeom prst="rect">
                  <a:avLst/>
                </a:prstGeom>
                <a:solidFill>
                  <a:srgbClr val="D7C4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 err="1">
                      <a:solidFill>
                        <a:schemeClr val="tx1"/>
                      </a:solidFill>
                    </a:rPr>
                    <a:t>swin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-p</a:t>
                  </a:r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13BF6202-9ADF-4A34-A56C-D191E8E001BC}"/>
                    </a:ext>
                  </a:extLst>
                </p:cNvPr>
                <p:cNvSpPr/>
                <p:nvPr/>
              </p:nvSpPr>
              <p:spPr>
                <a:xfrm>
                  <a:off x="4192321" y="3444042"/>
                  <a:ext cx="1712078" cy="296092"/>
                </a:xfrm>
                <a:prstGeom prst="rect">
                  <a:avLst/>
                </a:prstGeom>
                <a:solidFill>
                  <a:srgbClr val="9CE0F9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>
                      <a:solidFill>
                        <a:schemeClr val="tx1"/>
                      </a:solidFill>
                    </a:rPr>
                    <a:t>W-MSA</a:t>
                  </a:r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7496423-EDEE-47AF-9C40-0454842F574D}"/>
                    </a:ext>
                  </a:extLst>
                </p:cNvPr>
                <p:cNvSpPr/>
                <p:nvPr/>
              </p:nvSpPr>
              <p:spPr>
                <a:xfrm>
                  <a:off x="4192321" y="2905027"/>
                  <a:ext cx="1712078" cy="296092"/>
                </a:xfrm>
                <a:prstGeom prst="rect">
                  <a:avLst/>
                </a:prstGeom>
                <a:solidFill>
                  <a:srgbClr val="D7C4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 err="1">
                      <a:solidFill>
                        <a:schemeClr val="tx1"/>
                      </a:solidFill>
                    </a:rPr>
                    <a:t>swin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-r</a:t>
                  </a:r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" name="直接箭头连接符 18">
                  <a:extLst>
                    <a:ext uri="{FF2B5EF4-FFF2-40B4-BE49-F238E27FC236}">
                      <a16:creationId xmlns:a16="http://schemas.microsoft.com/office/drawing/2014/main" id="{C557187A-629E-4A78-BC3E-232D491CF214}"/>
                    </a:ext>
                  </a:extLst>
                </p:cNvPr>
                <p:cNvCxnSpPr>
                  <a:cxnSpLocks/>
                  <a:stCxn id="15" idx="0"/>
                  <a:endCxn id="16" idx="2"/>
                </p:cNvCxnSpPr>
                <p:nvPr/>
              </p:nvCxnSpPr>
              <p:spPr>
                <a:xfrm flipV="1">
                  <a:off x="5055982" y="4872966"/>
                  <a:ext cx="0" cy="25266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箭头连接符 19">
                  <a:extLst>
                    <a:ext uri="{FF2B5EF4-FFF2-40B4-BE49-F238E27FC236}">
                      <a16:creationId xmlns:a16="http://schemas.microsoft.com/office/drawing/2014/main" id="{EB3AD886-FE82-4382-BE97-2127CE5BA40D}"/>
                    </a:ext>
                  </a:extLst>
                </p:cNvPr>
                <p:cNvCxnSpPr>
                  <a:cxnSpLocks/>
                  <a:stCxn id="17" idx="0"/>
                  <a:endCxn id="18" idx="2"/>
                </p:cNvCxnSpPr>
                <p:nvPr/>
              </p:nvCxnSpPr>
              <p:spPr>
                <a:xfrm flipV="1">
                  <a:off x="5048360" y="3201119"/>
                  <a:ext cx="0" cy="2429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箭头连接符 20">
                  <a:extLst>
                    <a:ext uri="{FF2B5EF4-FFF2-40B4-BE49-F238E27FC236}">
                      <a16:creationId xmlns:a16="http://schemas.microsoft.com/office/drawing/2014/main" id="{DF36DB99-C04A-4CD8-A4DE-6C2E6CD35F4F}"/>
                    </a:ext>
                  </a:extLst>
                </p:cNvPr>
                <p:cNvCxnSpPr>
                  <a:cxnSpLocks/>
                  <a:endCxn id="24" idx="2"/>
                </p:cNvCxnSpPr>
                <p:nvPr/>
              </p:nvCxnSpPr>
              <p:spPr>
                <a:xfrm flipV="1">
                  <a:off x="5048359" y="2650946"/>
                  <a:ext cx="0" cy="2652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箭头连接符 21">
                  <a:extLst>
                    <a:ext uri="{FF2B5EF4-FFF2-40B4-BE49-F238E27FC236}">
                      <a16:creationId xmlns:a16="http://schemas.microsoft.com/office/drawing/2014/main" id="{59FD7DDA-A18C-437B-B5ED-7CFE37553DEE}"/>
                    </a:ext>
                  </a:extLst>
                </p:cNvPr>
                <p:cNvCxnSpPr>
                  <a:cxnSpLocks/>
                  <a:stCxn id="24" idx="0"/>
                  <a:endCxn id="25" idx="4"/>
                </p:cNvCxnSpPr>
                <p:nvPr/>
              </p:nvCxnSpPr>
              <p:spPr>
                <a:xfrm flipV="1">
                  <a:off x="5048359" y="2081366"/>
                  <a:ext cx="0" cy="2734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连接符: 肘形 22">
                  <a:extLst>
                    <a:ext uri="{FF2B5EF4-FFF2-40B4-BE49-F238E27FC236}">
                      <a16:creationId xmlns:a16="http://schemas.microsoft.com/office/drawing/2014/main" id="{3C87E491-0484-4988-A96A-C897AEC40C3A}"/>
                    </a:ext>
                  </a:extLst>
                </p:cNvPr>
                <p:cNvCxnSpPr>
                  <a:cxnSpLocks/>
                  <a:endCxn id="25" idx="6"/>
                </p:cNvCxnSpPr>
                <p:nvPr/>
              </p:nvCxnSpPr>
              <p:spPr>
                <a:xfrm rot="16200000">
                  <a:off x="3285594" y="3693397"/>
                  <a:ext cx="3697011" cy="150734"/>
                </a:xfrm>
                <a:prstGeom prst="bentConnector4">
                  <a:avLst>
                    <a:gd name="adj1" fmla="val 152"/>
                    <a:gd name="adj2" fmla="val 708075"/>
                  </a:avLst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DDAED364-BD93-4DA3-805A-D26831D137FC}"/>
                    </a:ext>
                  </a:extLst>
                </p:cNvPr>
                <p:cNvSpPr/>
                <p:nvPr/>
              </p:nvSpPr>
              <p:spPr>
                <a:xfrm>
                  <a:off x="4192320" y="2354854"/>
                  <a:ext cx="1712078" cy="296092"/>
                </a:xfrm>
                <a:prstGeom prst="rect">
                  <a:avLst/>
                </a:prstGeom>
                <a:solidFill>
                  <a:srgbClr val="FF818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</a:rPr>
                    <a:t>drop path</a:t>
                  </a:r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0B6C1F86-BD2F-4409-9528-2E51B0F691B9}"/>
                    </a:ext>
                  </a:extLst>
                </p:cNvPr>
                <p:cNvSpPr/>
                <p:nvPr/>
              </p:nvSpPr>
              <p:spPr>
                <a:xfrm>
                  <a:off x="4887250" y="1759149"/>
                  <a:ext cx="322217" cy="32221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/>
                </a:p>
              </p:txBody>
            </p:sp>
            <p:sp>
              <p:nvSpPr>
                <p:cNvPr id="26" name="加号 25">
                  <a:extLst>
                    <a:ext uri="{FF2B5EF4-FFF2-40B4-BE49-F238E27FC236}">
                      <a16:creationId xmlns:a16="http://schemas.microsoft.com/office/drawing/2014/main" id="{2009C296-9CDD-407F-9084-6276AE839161}"/>
                    </a:ext>
                  </a:extLst>
                </p:cNvPr>
                <p:cNvSpPr/>
                <p:nvPr/>
              </p:nvSpPr>
              <p:spPr>
                <a:xfrm>
                  <a:off x="4910164" y="1785231"/>
                  <a:ext cx="275622" cy="275622"/>
                </a:xfrm>
                <a:prstGeom prst="mathPlus">
                  <a:avLst>
                    <a:gd name="adj1" fmla="val 9697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D66D72AE-0748-448C-AC8E-674E06B1FACD}"/>
                    </a:ext>
                  </a:extLst>
                </p:cNvPr>
                <p:cNvSpPr/>
                <p:nvPr/>
              </p:nvSpPr>
              <p:spPr>
                <a:xfrm>
                  <a:off x="4191936" y="658843"/>
                  <a:ext cx="1712078" cy="29609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 err="1">
                      <a:solidFill>
                        <a:schemeClr val="tx1"/>
                      </a:solidFill>
                    </a:rPr>
                    <a:t>mlp</a:t>
                  </a:r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75598053-DC5F-4E23-A29B-09DF4D0297E1}"/>
                    </a:ext>
                  </a:extLst>
                </p:cNvPr>
                <p:cNvSpPr/>
                <p:nvPr/>
              </p:nvSpPr>
              <p:spPr>
                <a:xfrm>
                  <a:off x="4191936" y="105314"/>
                  <a:ext cx="1712078" cy="296092"/>
                </a:xfrm>
                <a:prstGeom prst="rect">
                  <a:avLst/>
                </a:prstGeom>
                <a:solidFill>
                  <a:srgbClr val="FF818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</a:rPr>
                    <a:t>drop path</a:t>
                  </a:r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直接箭头连接符 28">
                  <a:extLst>
                    <a:ext uri="{FF2B5EF4-FFF2-40B4-BE49-F238E27FC236}">
                      <a16:creationId xmlns:a16="http://schemas.microsoft.com/office/drawing/2014/main" id="{2AC206F1-3CCE-472B-B00D-57D2CCC61D8F}"/>
                    </a:ext>
                  </a:extLst>
                </p:cNvPr>
                <p:cNvCxnSpPr>
                  <a:cxnSpLocks/>
                  <a:stCxn id="25" idx="0"/>
                  <a:endCxn id="35" idx="2"/>
                </p:cNvCxnSpPr>
                <p:nvPr/>
              </p:nvCxnSpPr>
              <p:spPr>
                <a:xfrm flipH="1" flipV="1">
                  <a:off x="5047975" y="1523040"/>
                  <a:ext cx="384" cy="23610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箭头连接符 29">
                  <a:extLst>
                    <a:ext uri="{FF2B5EF4-FFF2-40B4-BE49-F238E27FC236}">
                      <a16:creationId xmlns:a16="http://schemas.microsoft.com/office/drawing/2014/main" id="{43A1271F-2F07-47F5-A057-16F34BF5A3A0}"/>
                    </a:ext>
                  </a:extLst>
                </p:cNvPr>
                <p:cNvCxnSpPr>
                  <a:cxnSpLocks/>
                  <a:stCxn id="27" idx="0"/>
                  <a:endCxn id="28" idx="2"/>
                </p:cNvCxnSpPr>
                <p:nvPr/>
              </p:nvCxnSpPr>
              <p:spPr>
                <a:xfrm flipV="1">
                  <a:off x="5047975" y="401406"/>
                  <a:ext cx="0" cy="25743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8CE90D48-3D1B-4D28-A410-1EEE4200AA5F}"/>
                    </a:ext>
                  </a:extLst>
                </p:cNvPr>
                <p:cNvSpPr/>
                <p:nvPr/>
              </p:nvSpPr>
              <p:spPr>
                <a:xfrm>
                  <a:off x="4887250" y="-420249"/>
                  <a:ext cx="322217" cy="32221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2" name="加号 31">
                  <a:extLst>
                    <a:ext uri="{FF2B5EF4-FFF2-40B4-BE49-F238E27FC236}">
                      <a16:creationId xmlns:a16="http://schemas.microsoft.com/office/drawing/2014/main" id="{5E2328E7-855E-4154-842E-AE3C312C8BD1}"/>
                    </a:ext>
                  </a:extLst>
                </p:cNvPr>
                <p:cNvSpPr/>
                <p:nvPr/>
              </p:nvSpPr>
              <p:spPr>
                <a:xfrm>
                  <a:off x="4910164" y="-398543"/>
                  <a:ext cx="275621" cy="275621"/>
                </a:xfrm>
                <a:prstGeom prst="mathPlus">
                  <a:avLst>
                    <a:gd name="adj1" fmla="val 9697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/>
                </a:p>
              </p:txBody>
            </p:sp>
            <p:cxnSp>
              <p:nvCxnSpPr>
                <p:cNvPr id="33" name="直接箭头连接符 32">
                  <a:extLst>
                    <a:ext uri="{FF2B5EF4-FFF2-40B4-BE49-F238E27FC236}">
                      <a16:creationId xmlns:a16="http://schemas.microsoft.com/office/drawing/2014/main" id="{FD0607DE-210E-4B42-A965-A20BE14B176A}"/>
                    </a:ext>
                  </a:extLst>
                </p:cNvPr>
                <p:cNvCxnSpPr>
                  <a:cxnSpLocks/>
                  <a:stCxn id="28" idx="0"/>
                  <a:endCxn id="31" idx="4"/>
                </p:cNvCxnSpPr>
                <p:nvPr/>
              </p:nvCxnSpPr>
              <p:spPr>
                <a:xfrm flipV="1">
                  <a:off x="5047975" y="-98032"/>
                  <a:ext cx="384" cy="20334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连接符: 肘形 33">
                  <a:extLst>
                    <a:ext uri="{FF2B5EF4-FFF2-40B4-BE49-F238E27FC236}">
                      <a16:creationId xmlns:a16="http://schemas.microsoft.com/office/drawing/2014/main" id="{44F1C8BC-0F1A-4819-B500-36A9A19F05FF}"/>
                    </a:ext>
                  </a:extLst>
                </p:cNvPr>
                <p:cNvCxnSpPr>
                  <a:cxnSpLocks/>
                  <a:endCxn id="31" idx="6"/>
                </p:cNvCxnSpPr>
                <p:nvPr/>
              </p:nvCxnSpPr>
              <p:spPr>
                <a:xfrm rot="5400000" flipH="1" flipV="1">
                  <a:off x="4136694" y="651461"/>
                  <a:ext cx="1983373" cy="162173"/>
                </a:xfrm>
                <a:prstGeom prst="bentConnector4">
                  <a:avLst>
                    <a:gd name="adj1" fmla="val 1483"/>
                    <a:gd name="adj2" fmla="val 663843"/>
                  </a:avLst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4DBAA15B-3704-4793-A45C-EA671F1094B8}"/>
                    </a:ext>
                  </a:extLst>
                </p:cNvPr>
                <p:cNvSpPr/>
                <p:nvPr/>
              </p:nvSpPr>
              <p:spPr>
                <a:xfrm>
                  <a:off x="4191936" y="1226948"/>
                  <a:ext cx="1712078" cy="29609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</a:rPr>
                    <a:t>norm</a:t>
                  </a:r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6" name="直接箭头连接符 35">
                  <a:extLst>
                    <a:ext uri="{FF2B5EF4-FFF2-40B4-BE49-F238E27FC236}">
                      <a16:creationId xmlns:a16="http://schemas.microsoft.com/office/drawing/2014/main" id="{039286C1-245F-40B6-82E1-7C39AD72D965}"/>
                    </a:ext>
                  </a:extLst>
                </p:cNvPr>
                <p:cNvCxnSpPr>
                  <a:cxnSpLocks/>
                  <a:stCxn id="35" idx="0"/>
                  <a:endCxn id="27" idx="2"/>
                </p:cNvCxnSpPr>
                <p:nvPr/>
              </p:nvCxnSpPr>
              <p:spPr>
                <a:xfrm flipV="1">
                  <a:off x="5047975" y="954935"/>
                  <a:ext cx="0" cy="27201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箭头连接符 36">
                  <a:extLst>
                    <a:ext uri="{FF2B5EF4-FFF2-40B4-BE49-F238E27FC236}">
                      <a16:creationId xmlns:a16="http://schemas.microsoft.com/office/drawing/2014/main" id="{7B173C54-E13C-4BF1-9F66-520D4CCB8B10}"/>
                    </a:ext>
                  </a:extLst>
                </p:cNvPr>
                <p:cNvCxnSpPr>
                  <a:cxnSpLocks/>
                  <a:stCxn id="31" idx="0"/>
                </p:cNvCxnSpPr>
                <p:nvPr/>
              </p:nvCxnSpPr>
              <p:spPr>
                <a:xfrm flipV="1">
                  <a:off x="5048359" y="-703910"/>
                  <a:ext cx="0" cy="28366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B63375FA-42CF-40B8-A3AA-960AEEF72DD9}"/>
                    </a:ext>
                  </a:extLst>
                </p:cNvPr>
                <p:cNvSpPr/>
                <p:nvPr/>
              </p:nvSpPr>
              <p:spPr>
                <a:xfrm>
                  <a:off x="4194868" y="4005696"/>
                  <a:ext cx="1712078" cy="296092"/>
                </a:xfrm>
                <a:prstGeom prst="rect">
                  <a:avLst/>
                </a:prstGeom>
                <a:solidFill>
                  <a:srgbClr val="F4B18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 err="1">
                      <a:solidFill>
                        <a:schemeClr val="tx1"/>
                      </a:solidFill>
                    </a:rPr>
                    <a:t>proj</a:t>
                  </a:r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9" name="直接箭头连接符 38">
                  <a:extLst>
                    <a:ext uri="{FF2B5EF4-FFF2-40B4-BE49-F238E27FC236}">
                      <a16:creationId xmlns:a16="http://schemas.microsoft.com/office/drawing/2014/main" id="{6850259F-482A-44CD-8B43-C103698CC29E}"/>
                    </a:ext>
                  </a:extLst>
                </p:cNvPr>
                <p:cNvCxnSpPr>
                  <a:cxnSpLocks/>
                  <a:stCxn id="38" idx="0"/>
                  <a:endCxn id="17" idx="2"/>
                </p:cNvCxnSpPr>
                <p:nvPr/>
              </p:nvCxnSpPr>
              <p:spPr>
                <a:xfrm flipH="1" flipV="1">
                  <a:off x="5048360" y="3740134"/>
                  <a:ext cx="2547" cy="26556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箭头连接符 39">
                  <a:extLst>
                    <a:ext uri="{FF2B5EF4-FFF2-40B4-BE49-F238E27FC236}">
                      <a16:creationId xmlns:a16="http://schemas.microsoft.com/office/drawing/2014/main" id="{2878EDBC-569A-4DC4-8150-673F9D16296D}"/>
                    </a:ext>
                  </a:extLst>
                </p:cNvPr>
                <p:cNvCxnSpPr>
                  <a:cxnSpLocks/>
                  <a:stCxn id="16" idx="0"/>
                  <a:endCxn id="38" idx="2"/>
                </p:cNvCxnSpPr>
                <p:nvPr/>
              </p:nvCxnSpPr>
              <p:spPr>
                <a:xfrm flipH="1" flipV="1">
                  <a:off x="5050907" y="4301788"/>
                  <a:ext cx="5075" cy="27508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箭头连接符 40">
                  <a:extLst>
                    <a:ext uri="{FF2B5EF4-FFF2-40B4-BE49-F238E27FC236}">
                      <a16:creationId xmlns:a16="http://schemas.microsoft.com/office/drawing/2014/main" id="{606EC89B-3ED4-4CB4-8799-E4C510E853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594699" y="3740135"/>
                  <a:ext cx="5075" cy="27508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箭头连接符 41">
                  <a:extLst>
                    <a:ext uri="{FF2B5EF4-FFF2-40B4-BE49-F238E27FC236}">
                      <a16:creationId xmlns:a16="http://schemas.microsoft.com/office/drawing/2014/main" id="{A370A08C-20A0-4E71-AFFA-5C13343A7D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499493" y="3729404"/>
                  <a:ext cx="5075" cy="27508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9C7116C7-147C-4AEC-9E32-AD618B83767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-1166738" y="3018875"/>
              <a:ext cx="0" cy="1789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AD875727-165B-441E-898D-57B5C6BEE04D}"/>
              </a:ext>
            </a:extLst>
          </p:cNvPr>
          <p:cNvSpPr/>
          <p:nvPr/>
        </p:nvSpPr>
        <p:spPr>
          <a:xfrm>
            <a:off x="2521164" y="4122067"/>
            <a:ext cx="4434313" cy="1362968"/>
          </a:xfrm>
          <a:prstGeom prst="roundRect">
            <a:avLst>
              <a:gd name="adj" fmla="val 5187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8497B0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E5DA03CA-5796-4A2F-B051-E78F13D138FD}"/>
                  </a:ext>
                </a:extLst>
              </p:cNvPr>
              <p:cNvSpPr/>
              <p:nvPr/>
            </p:nvSpPr>
            <p:spPr>
              <a:xfrm>
                <a:off x="2606597" y="4660993"/>
                <a:ext cx="288338" cy="289338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E5DA03CA-5796-4A2F-B051-E78F13D13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597" y="4660993"/>
                <a:ext cx="288338" cy="28933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F0E8A0FD-0E08-43E6-B65B-9BA51A890E5F}"/>
              </a:ext>
            </a:extLst>
          </p:cNvPr>
          <p:cNvSpPr/>
          <p:nvPr/>
        </p:nvSpPr>
        <p:spPr>
          <a:xfrm rot="5400000">
            <a:off x="2641322" y="4717802"/>
            <a:ext cx="978548" cy="169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norm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DD34F54-4D3F-4EA0-85D5-8481421EB593}"/>
              </a:ext>
            </a:extLst>
          </p:cNvPr>
          <p:cNvSpPr/>
          <p:nvPr/>
        </p:nvSpPr>
        <p:spPr>
          <a:xfrm rot="5400000">
            <a:off x="2954968" y="4717802"/>
            <a:ext cx="978548" cy="1692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>
                <a:solidFill>
                  <a:schemeClr val="tx1"/>
                </a:solidFill>
              </a:rPr>
              <a:t>proj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4E6366FB-3AD7-4BD4-BA06-B5AE112C23A5}"/>
              </a:ext>
            </a:extLst>
          </p:cNvPr>
          <p:cNvSpPr/>
          <p:nvPr/>
        </p:nvSpPr>
        <p:spPr>
          <a:xfrm rot="5400000">
            <a:off x="3275801" y="4713445"/>
            <a:ext cx="978548" cy="169233"/>
          </a:xfrm>
          <a:prstGeom prst="rect">
            <a:avLst/>
          </a:prstGeom>
          <a:solidFill>
            <a:srgbClr val="D7C4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cross scan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2296653-5DF7-444C-9700-C00A3D3BA0A3}"/>
              </a:ext>
            </a:extLst>
          </p:cNvPr>
          <p:cNvSpPr/>
          <p:nvPr/>
        </p:nvSpPr>
        <p:spPr>
          <a:xfrm rot="5400000">
            <a:off x="3583878" y="4713445"/>
            <a:ext cx="978548" cy="169233"/>
          </a:xfrm>
          <a:prstGeom prst="rect">
            <a:avLst/>
          </a:prstGeom>
          <a:solidFill>
            <a:srgbClr val="9CE0F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SSM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7D9119D-D834-4852-A23D-C3C82C7380DA}"/>
              </a:ext>
            </a:extLst>
          </p:cNvPr>
          <p:cNvSpPr/>
          <p:nvPr/>
        </p:nvSpPr>
        <p:spPr>
          <a:xfrm rot="5400000">
            <a:off x="4528667" y="4713445"/>
            <a:ext cx="978548" cy="1692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>
                <a:solidFill>
                  <a:schemeClr val="tx1"/>
                </a:solidFill>
              </a:rPr>
              <a:t>proj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F7717C0B-3A68-4C3F-BB06-200219713456}"/>
              </a:ext>
            </a:extLst>
          </p:cNvPr>
          <p:cNvCxnSpPr>
            <a:cxnSpLocks/>
            <a:stCxn id="45" idx="0"/>
            <a:endCxn id="46" idx="2"/>
          </p:cNvCxnSpPr>
          <p:nvPr/>
        </p:nvCxnSpPr>
        <p:spPr>
          <a:xfrm rot="5400000" flipV="1">
            <a:off x="3287419" y="4730212"/>
            <a:ext cx="0" cy="1444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9A17C033-A091-4522-AED5-0F14D1FED8A1}"/>
              </a:ext>
            </a:extLst>
          </p:cNvPr>
          <p:cNvCxnSpPr>
            <a:cxnSpLocks/>
            <a:stCxn id="47" idx="0"/>
            <a:endCxn id="48" idx="2"/>
          </p:cNvCxnSpPr>
          <p:nvPr/>
        </p:nvCxnSpPr>
        <p:spPr>
          <a:xfrm rot="5400000" flipV="1">
            <a:off x="3919113" y="4728640"/>
            <a:ext cx="0" cy="1388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7C1FF528-9177-4D6E-AB2E-83EDCDE2EE7A}"/>
              </a:ext>
            </a:extLst>
          </p:cNvPr>
          <p:cNvCxnSpPr>
            <a:cxnSpLocks/>
            <a:stCxn id="48" idx="0"/>
          </p:cNvCxnSpPr>
          <p:nvPr/>
        </p:nvCxnSpPr>
        <p:spPr>
          <a:xfrm rot="5400000" flipV="1">
            <a:off x="4229835" y="4725995"/>
            <a:ext cx="0" cy="1441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4056ED35-003A-45B8-86CC-F7DE469E16FA}"/>
              </a:ext>
            </a:extLst>
          </p:cNvPr>
          <p:cNvCxnSpPr>
            <a:cxnSpLocks/>
            <a:stCxn id="49" idx="0"/>
            <a:endCxn id="61" idx="2"/>
          </p:cNvCxnSpPr>
          <p:nvPr/>
        </p:nvCxnSpPr>
        <p:spPr>
          <a:xfrm rot="5400000" flipV="1">
            <a:off x="5178357" y="4722262"/>
            <a:ext cx="0" cy="1515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96163751-FED0-445B-9161-8926402BC2AD}"/>
              </a:ext>
            </a:extLst>
          </p:cNvPr>
          <p:cNvCxnSpPr>
            <a:cxnSpLocks/>
            <a:stCxn id="61" idx="0"/>
            <a:endCxn id="62" idx="4"/>
          </p:cNvCxnSpPr>
          <p:nvPr/>
        </p:nvCxnSpPr>
        <p:spPr>
          <a:xfrm rot="5400000" flipV="1">
            <a:off x="5495274" y="4726176"/>
            <a:ext cx="0" cy="1437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连接符: 肘形 54">
            <a:extLst>
              <a:ext uri="{FF2B5EF4-FFF2-40B4-BE49-F238E27FC236}">
                <a16:creationId xmlns:a16="http://schemas.microsoft.com/office/drawing/2014/main" id="{98DAFB18-294E-49AE-83D7-9893229F4A84}"/>
              </a:ext>
            </a:extLst>
          </p:cNvPr>
          <p:cNvCxnSpPr>
            <a:cxnSpLocks/>
          </p:cNvCxnSpPr>
          <p:nvPr/>
        </p:nvCxnSpPr>
        <p:spPr>
          <a:xfrm flipV="1">
            <a:off x="3521671" y="4802618"/>
            <a:ext cx="174763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连接符: 肘形 55">
            <a:extLst>
              <a:ext uri="{FF2B5EF4-FFF2-40B4-BE49-F238E27FC236}">
                <a16:creationId xmlns:a16="http://schemas.microsoft.com/office/drawing/2014/main" id="{2CC05975-042E-4E8A-A78C-2C68D26C18A1}"/>
              </a:ext>
            </a:extLst>
          </p:cNvPr>
          <p:cNvCxnSpPr>
            <a:cxnSpLocks/>
            <a:stCxn id="46" idx="1"/>
            <a:endCxn id="57" idx="2"/>
          </p:cNvCxnSpPr>
          <p:nvPr/>
        </p:nvCxnSpPr>
        <p:spPr>
          <a:xfrm rot="16200000" flipH="1">
            <a:off x="3883350" y="3874036"/>
            <a:ext cx="392834" cy="1271053"/>
          </a:xfrm>
          <a:prstGeom prst="bentConnector3">
            <a:avLst>
              <a:gd name="adj1" fmla="val -2729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>
            <a:extLst>
              <a:ext uri="{FF2B5EF4-FFF2-40B4-BE49-F238E27FC236}">
                <a16:creationId xmlns:a16="http://schemas.microsoft.com/office/drawing/2014/main" id="{498DF7C6-31B8-452D-AB51-A9F2A5BC0D93}"/>
              </a:ext>
            </a:extLst>
          </p:cNvPr>
          <p:cNvSpPr/>
          <p:nvPr/>
        </p:nvSpPr>
        <p:spPr>
          <a:xfrm rot="5400000">
            <a:off x="4623212" y="4705979"/>
            <a:ext cx="184165" cy="1841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cxnSp>
        <p:nvCxnSpPr>
          <p:cNvPr id="58" name="连接符: 肘形 57">
            <a:extLst>
              <a:ext uri="{FF2B5EF4-FFF2-40B4-BE49-F238E27FC236}">
                <a16:creationId xmlns:a16="http://schemas.microsoft.com/office/drawing/2014/main" id="{08A0B588-13E2-487A-A3CE-4472248ABF8F}"/>
              </a:ext>
            </a:extLst>
          </p:cNvPr>
          <p:cNvCxnSpPr>
            <a:cxnSpLocks/>
            <a:endCxn id="62" idx="6"/>
          </p:cNvCxnSpPr>
          <p:nvPr/>
        </p:nvCxnSpPr>
        <p:spPr>
          <a:xfrm rot="10800000" flipH="1" flipV="1">
            <a:off x="3260804" y="4802419"/>
            <a:ext cx="2398437" cy="87724"/>
          </a:xfrm>
          <a:prstGeom prst="bentConnector4">
            <a:avLst>
              <a:gd name="adj1" fmla="val 73"/>
              <a:gd name="adj2" fmla="val 68956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加号 58">
            <a:extLst>
              <a:ext uri="{FF2B5EF4-FFF2-40B4-BE49-F238E27FC236}">
                <a16:creationId xmlns:a16="http://schemas.microsoft.com/office/drawing/2014/main" id="{E71C9FCC-A8E5-4524-8FD2-009981C51F7E}"/>
              </a:ext>
            </a:extLst>
          </p:cNvPr>
          <p:cNvSpPr/>
          <p:nvPr/>
        </p:nvSpPr>
        <p:spPr>
          <a:xfrm rot="7975322">
            <a:off x="4636414" y="4719294"/>
            <a:ext cx="157533" cy="157533"/>
          </a:xfrm>
          <a:prstGeom prst="mathPlus">
            <a:avLst>
              <a:gd name="adj1" fmla="val 96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097064AC-9416-4A63-9374-BA76DC8BCAFB}"/>
              </a:ext>
            </a:extLst>
          </p:cNvPr>
          <p:cNvCxnSpPr>
            <a:cxnSpLocks/>
            <a:stCxn id="57" idx="0"/>
            <a:endCxn id="49" idx="2"/>
          </p:cNvCxnSpPr>
          <p:nvPr/>
        </p:nvCxnSpPr>
        <p:spPr>
          <a:xfrm rot="5400000" flipH="1" flipV="1">
            <a:off x="4870350" y="4735088"/>
            <a:ext cx="1" cy="1259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389F42D4-78BF-4148-AEAB-958549EEF72C}"/>
              </a:ext>
            </a:extLst>
          </p:cNvPr>
          <p:cNvSpPr/>
          <p:nvPr/>
        </p:nvSpPr>
        <p:spPr>
          <a:xfrm rot="5400000">
            <a:off x="4849499" y="4713445"/>
            <a:ext cx="978548" cy="169233"/>
          </a:xfrm>
          <a:prstGeom prst="rect">
            <a:avLst/>
          </a:prstGeom>
          <a:solidFill>
            <a:srgbClr val="FF818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drop path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E061C449-1B0A-48A4-AF44-C76FC151283F}"/>
              </a:ext>
            </a:extLst>
          </p:cNvPr>
          <p:cNvSpPr/>
          <p:nvPr/>
        </p:nvSpPr>
        <p:spPr>
          <a:xfrm rot="5400000">
            <a:off x="5567159" y="4705979"/>
            <a:ext cx="184165" cy="1841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3" name="加号 62">
            <a:extLst>
              <a:ext uri="{FF2B5EF4-FFF2-40B4-BE49-F238E27FC236}">
                <a16:creationId xmlns:a16="http://schemas.microsoft.com/office/drawing/2014/main" id="{3CB33F35-9111-4152-A83C-8B4A54ACF42E}"/>
              </a:ext>
            </a:extLst>
          </p:cNvPr>
          <p:cNvSpPr/>
          <p:nvPr/>
        </p:nvSpPr>
        <p:spPr>
          <a:xfrm rot="5400000">
            <a:off x="5574803" y="4709550"/>
            <a:ext cx="157533" cy="157533"/>
          </a:xfrm>
          <a:prstGeom prst="mathPlus">
            <a:avLst>
              <a:gd name="adj1" fmla="val 96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4B8443ED-1830-44AA-9605-45EA82813FF4}"/>
              </a:ext>
            </a:extLst>
          </p:cNvPr>
          <p:cNvSpPr/>
          <p:nvPr/>
        </p:nvSpPr>
        <p:spPr>
          <a:xfrm rot="5400000">
            <a:off x="5484695" y="4713225"/>
            <a:ext cx="978548" cy="1692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>
                <a:solidFill>
                  <a:schemeClr val="tx1"/>
                </a:solidFill>
              </a:rPr>
              <a:t>mlp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D815CB9F-5685-470D-A98B-70A784CE8AF6}"/>
              </a:ext>
            </a:extLst>
          </p:cNvPr>
          <p:cNvSpPr/>
          <p:nvPr/>
        </p:nvSpPr>
        <p:spPr>
          <a:xfrm rot="5400000">
            <a:off x="5792772" y="4713225"/>
            <a:ext cx="978548" cy="169233"/>
          </a:xfrm>
          <a:prstGeom prst="rect">
            <a:avLst/>
          </a:prstGeom>
          <a:solidFill>
            <a:srgbClr val="FF818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drop path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FF05574F-F756-4D9D-BBFE-C33ADB2E9CA4}"/>
              </a:ext>
            </a:extLst>
          </p:cNvPr>
          <p:cNvCxnSpPr>
            <a:cxnSpLocks/>
            <a:stCxn id="62" idx="0"/>
            <a:endCxn id="64" idx="2"/>
          </p:cNvCxnSpPr>
          <p:nvPr/>
        </p:nvCxnSpPr>
        <p:spPr>
          <a:xfrm rot="5400000" flipH="1" flipV="1">
            <a:off x="5820228" y="4728937"/>
            <a:ext cx="219" cy="1380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5A0AEC7D-14A2-44E8-9E7A-1B32B97A1D07}"/>
              </a:ext>
            </a:extLst>
          </p:cNvPr>
          <p:cNvCxnSpPr>
            <a:cxnSpLocks/>
            <a:stCxn id="64" idx="0"/>
            <a:endCxn id="65" idx="2"/>
          </p:cNvCxnSpPr>
          <p:nvPr/>
        </p:nvCxnSpPr>
        <p:spPr>
          <a:xfrm rot="5400000" flipV="1">
            <a:off x="6128007" y="4728419"/>
            <a:ext cx="0" cy="1388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椭圆 67">
            <a:extLst>
              <a:ext uri="{FF2B5EF4-FFF2-40B4-BE49-F238E27FC236}">
                <a16:creationId xmlns:a16="http://schemas.microsoft.com/office/drawing/2014/main" id="{ACC5F1B4-2ACE-487D-8204-74BFC6871FAE}"/>
              </a:ext>
            </a:extLst>
          </p:cNvPr>
          <p:cNvSpPr/>
          <p:nvPr/>
        </p:nvSpPr>
        <p:spPr>
          <a:xfrm rot="5400000">
            <a:off x="6482886" y="4705979"/>
            <a:ext cx="184165" cy="1841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9" name="加号 68">
            <a:extLst>
              <a:ext uri="{FF2B5EF4-FFF2-40B4-BE49-F238E27FC236}">
                <a16:creationId xmlns:a16="http://schemas.microsoft.com/office/drawing/2014/main" id="{F4D83D94-77E6-4905-8781-9BAEE89844CA}"/>
              </a:ext>
            </a:extLst>
          </p:cNvPr>
          <p:cNvSpPr/>
          <p:nvPr/>
        </p:nvSpPr>
        <p:spPr>
          <a:xfrm rot="5400000">
            <a:off x="6494169" y="4719075"/>
            <a:ext cx="157533" cy="157533"/>
          </a:xfrm>
          <a:prstGeom prst="mathPlus">
            <a:avLst>
              <a:gd name="adj1" fmla="val 96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70A80557-A7AB-4A9E-BA2E-E440F3BBFB46}"/>
              </a:ext>
            </a:extLst>
          </p:cNvPr>
          <p:cNvCxnSpPr>
            <a:cxnSpLocks/>
            <a:stCxn id="65" idx="0"/>
            <a:endCxn id="68" idx="4"/>
          </p:cNvCxnSpPr>
          <p:nvPr/>
        </p:nvCxnSpPr>
        <p:spPr>
          <a:xfrm rot="5400000" flipV="1">
            <a:off x="6424664" y="4739840"/>
            <a:ext cx="219" cy="116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连接符: 肘形 70">
            <a:extLst>
              <a:ext uri="{FF2B5EF4-FFF2-40B4-BE49-F238E27FC236}">
                <a16:creationId xmlns:a16="http://schemas.microsoft.com/office/drawing/2014/main" id="{DF4FD833-EE4A-4EBF-9ECC-CEBFBECB973A}"/>
              </a:ext>
            </a:extLst>
          </p:cNvPr>
          <p:cNvCxnSpPr>
            <a:cxnSpLocks/>
            <a:endCxn id="68" idx="6"/>
          </p:cNvCxnSpPr>
          <p:nvPr/>
        </p:nvCxnSpPr>
        <p:spPr>
          <a:xfrm rot="10800000" flipH="1" flipV="1">
            <a:off x="5810852" y="4802200"/>
            <a:ext cx="764116" cy="87944"/>
          </a:xfrm>
          <a:prstGeom prst="bentConnector4">
            <a:avLst>
              <a:gd name="adj1" fmla="val -1053"/>
              <a:gd name="adj2" fmla="val 68437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5AB469D5-25A8-4704-A906-6549C8BDD910}"/>
              </a:ext>
            </a:extLst>
          </p:cNvPr>
          <p:cNvCxnSpPr>
            <a:cxnSpLocks/>
            <a:stCxn id="68" idx="0"/>
          </p:cNvCxnSpPr>
          <p:nvPr/>
        </p:nvCxnSpPr>
        <p:spPr>
          <a:xfrm rot="5400000" flipV="1">
            <a:off x="6738118" y="4726993"/>
            <a:ext cx="0" cy="1421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C4013040-186D-44A3-B17A-D3888ADC4CE4}"/>
              </a:ext>
            </a:extLst>
          </p:cNvPr>
          <p:cNvCxnSpPr>
            <a:cxnSpLocks/>
            <a:stCxn id="44" idx="3"/>
            <a:endCxn id="45" idx="2"/>
          </p:cNvCxnSpPr>
          <p:nvPr/>
        </p:nvCxnSpPr>
        <p:spPr>
          <a:xfrm flipV="1">
            <a:off x="2894935" y="4802419"/>
            <a:ext cx="151044" cy="32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9A5ED3D9-CB42-42BF-B9E3-C270B49CDE49}"/>
              </a:ext>
            </a:extLst>
          </p:cNvPr>
          <p:cNvSpPr/>
          <p:nvPr/>
        </p:nvSpPr>
        <p:spPr>
          <a:xfrm>
            <a:off x="2521164" y="1325103"/>
            <a:ext cx="4444859" cy="1288937"/>
          </a:xfrm>
          <a:prstGeom prst="roundRect">
            <a:avLst>
              <a:gd name="adj" fmla="val 5187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>
              <a:solidFill>
                <a:schemeClr val="tx1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7B88201B-624C-484F-8764-A56C9C14F6F6}"/>
              </a:ext>
            </a:extLst>
          </p:cNvPr>
          <p:cNvSpPr txBox="1"/>
          <p:nvPr/>
        </p:nvSpPr>
        <p:spPr>
          <a:xfrm>
            <a:off x="6139023" y="2297844"/>
            <a:ext cx="1288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(a)</a:t>
            </a:r>
            <a:endParaRPr lang="zh-CN" altLang="en-US" sz="1400" b="1" dirty="0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D4A5C816-F2B3-419A-823A-D7C17BE17159}"/>
              </a:ext>
            </a:extLst>
          </p:cNvPr>
          <p:cNvSpPr txBox="1"/>
          <p:nvPr/>
        </p:nvSpPr>
        <p:spPr>
          <a:xfrm>
            <a:off x="6124573" y="3707219"/>
            <a:ext cx="1288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(b)</a:t>
            </a:r>
            <a:endParaRPr lang="zh-CN" altLang="en-US" sz="1400" b="1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AB1A82CC-68F9-4623-99BF-6C1C54940A7F}"/>
              </a:ext>
            </a:extLst>
          </p:cNvPr>
          <p:cNvSpPr txBox="1"/>
          <p:nvPr/>
        </p:nvSpPr>
        <p:spPr>
          <a:xfrm>
            <a:off x="6116490" y="5181396"/>
            <a:ext cx="1288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(c)</a:t>
            </a:r>
            <a:endParaRPr lang="zh-CN" altLang="en-US" sz="1400" b="1" dirty="0"/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ADC80A28-97A2-44AD-B97D-A1A0F685C981}"/>
              </a:ext>
            </a:extLst>
          </p:cNvPr>
          <p:cNvGrpSpPr/>
          <p:nvPr/>
        </p:nvGrpSpPr>
        <p:grpSpPr>
          <a:xfrm>
            <a:off x="3351028" y="1386186"/>
            <a:ext cx="3995808" cy="1083748"/>
            <a:chOff x="-960836" y="1187012"/>
            <a:chExt cx="3995808" cy="1083748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28060440-B13D-4A51-9A92-EFF669745E0E}"/>
                </a:ext>
              </a:extLst>
            </p:cNvPr>
            <p:cNvGrpSpPr/>
            <p:nvPr/>
          </p:nvGrpSpPr>
          <p:grpSpPr>
            <a:xfrm rot="5400000">
              <a:off x="-89825" y="365801"/>
              <a:ext cx="962467" cy="2704489"/>
              <a:chOff x="486954" y="3646543"/>
              <a:chExt cx="1718203" cy="48281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矩形: 圆角 82">
                    <a:extLst>
                      <a:ext uri="{FF2B5EF4-FFF2-40B4-BE49-F238E27FC236}">
                        <a16:creationId xmlns:a16="http://schemas.microsoft.com/office/drawing/2014/main" id="{DA1E2649-787D-4340-B09E-782C577197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6879" y="7969300"/>
                    <a:ext cx="504480" cy="506229"/>
                  </a:xfrm>
                  <a:prstGeom prst="round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CN" alt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4" name="矩形: 圆角 453">
                    <a:extLst>
                      <a:ext uri="{FF2B5EF4-FFF2-40B4-BE49-F238E27FC236}">
                        <a16:creationId xmlns:a16="http://schemas.microsoft.com/office/drawing/2014/main" id="{39454677-41A3-48DB-913D-7099B7C0673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096879" y="7969300"/>
                    <a:ext cx="504480" cy="506229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E89133DC-0542-47E4-B343-2D2E8DC56C74}"/>
                  </a:ext>
                </a:extLst>
              </p:cNvPr>
              <p:cNvSpPr/>
              <p:nvPr/>
            </p:nvSpPr>
            <p:spPr>
              <a:xfrm>
                <a:off x="493079" y="7360148"/>
                <a:ext cx="1712078" cy="29609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</a:rPr>
                  <a:t>conv</a:t>
                </a: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323435D0-04AC-4EE3-B94A-100160D69B0E}"/>
                  </a:ext>
                </a:extLst>
              </p:cNvPr>
              <p:cNvSpPr/>
              <p:nvPr/>
            </p:nvSpPr>
            <p:spPr>
              <a:xfrm>
                <a:off x="493079" y="6811390"/>
                <a:ext cx="1712078" cy="296092"/>
              </a:xfrm>
              <a:prstGeom prst="rect">
                <a:avLst/>
              </a:prstGeom>
              <a:solidFill>
                <a:srgbClr val="9CE0F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</a:rPr>
                  <a:t>norm</a:t>
                </a: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9DE9645B-AA4B-4027-99C6-B09DC1BFDA6C}"/>
                  </a:ext>
                </a:extLst>
              </p:cNvPr>
              <p:cNvSpPr/>
              <p:nvPr/>
            </p:nvSpPr>
            <p:spPr>
              <a:xfrm>
                <a:off x="493079" y="6241222"/>
                <a:ext cx="1712078" cy="296092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</a:rPr>
                  <a:t>activation</a:t>
                </a: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312C6084-DF59-4029-8700-5720395FCA80}"/>
                  </a:ext>
                </a:extLst>
              </p:cNvPr>
              <p:cNvSpPr/>
              <p:nvPr/>
            </p:nvSpPr>
            <p:spPr>
              <a:xfrm>
                <a:off x="493071" y="5672814"/>
                <a:ext cx="1712081" cy="29609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</a:rPr>
                  <a:t>conv</a:t>
                </a: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6B5B115C-CCF2-4C92-987D-7CD3950AD671}"/>
                  </a:ext>
                </a:extLst>
              </p:cNvPr>
              <p:cNvSpPr/>
              <p:nvPr/>
            </p:nvSpPr>
            <p:spPr>
              <a:xfrm>
                <a:off x="493069" y="5115999"/>
                <a:ext cx="1712088" cy="2960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</a:rPr>
                  <a:t>norm</a:t>
                </a: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9" name="直接箭头连接符 88">
                <a:extLst>
                  <a:ext uri="{FF2B5EF4-FFF2-40B4-BE49-F238E27FC236}">
                    <a16:creationId xmlns:a16="http://schemas.microsoft.com/office/drawing/2014/main" id="{2D2B0794-A9F2-4D34-BD31-2D598C313CDD}"/>
                  </a:ext>
                </a:extLst>
              </p:cNvPr>
              <p:cNvCxnSpPr>
                <a:cxnSpLocks/>
                <a:stCxn id="83" idx="3"/>
                <a:endCxn id="84" idx="2"/>
              </p:cNvCxnSpPr>
              <p:nvPr/>
            </p:nvCxnSpPr>
            <p:spPr>
              <a:xfrm rot="16200000" flipV="1">
                <a:off x="1192152" y="7813206"/>
                <a:ext cx="313934" cy="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箭头连接符 89">
                <a:extLst>
                  <a:ext uri="{FF2B5EF4-FFF2-40B4-BE49-F238E27FC236}">
                    <a16:creationId xmlns:a16="http://schemas.microsoft.com/office/drawing/2014/main" id="{4ABB7D8F-EA29-4D50-B4EF-76B9370F7F26}"/>
                  </a:ext>
                </a:extLst>
              </p:cNvPr>
              <p:cNvCxnSpPr>
                <a:cxnSpLocks/>
                <a:stCxn id="84" idx="0"/>
                <a:endCxn id="85" idx="2"/>
              </p:cNvCxnSpPr>
              <p:nvPr/>
            </p:nvCxnSpPr>
            <p:spPr>
              <a:xfrm flipV="1">
                <a:off x="1349118" y="7107482"/>
                <a:ext cx="0" cy="2526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箭头连接符 90">
                <a:extLst>
                  <a:ext uri="{FF2B5EF4-FFF2-40B4-BE49-F238E27FC236}">
                    <a16:creationId xmlns:a16="http://schemas.microsoft.com/office/drawing/2014/main" id="{E20F253B-7A6D-47E8-9743-9CB19E2CCADD}"/>
                  </a:ext>
                </a:extLst>
              </p:cNvPr>
              <p:cNvCxnSpPr>
                <a:cxnSpLocks/>
                <a:stCxn id="85" idx="0"/>
                <a:endCxn id="86" idx="2"/>
              </p:cNvCxnSpPr>
              <p:nvPr/>
            </p:nvCxnSpPr>
            <p:spPr>
              <a:xfrm flipV="1">
                <a:off x="1349118" y="6537314"/>
                <a:ext cx="0" cy="2740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箭头连接符 91">
                <a:extLst>
                  <a:ext uri="{FF2B5EF4-FFF2-40B4-BE49-F238E27FC236}">
                    <a16:creationId xmlns:a16="http://schemas.microsoft.com/office/drawing/2014/main" id="{8B9B017F-E8B3-46A9-BA73-BDE9DCB75AF2}"/>
                  </a:ext>
                </a:extLst>
              </p:cNvPr>
              <p:cNvCxnSpPr>
                <a:cxnSpLocks/>
                <a:stCxn id="86" idx="0"/>
                <a:endCxn id="87" idx="2"/>
              </p:cNvCxnSpPr>
              <p:nvPr/>
            </p:nvCxnSpPr>
            <p:spPr>
              <a:xfrm rot="16200000" flipV="1">
                <a:off x="1212956" y="6105060"/>
                <a:ext cx="272318" cy="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箭头连接符 92">
                <a:extLst>
                  <a:ext uri="{FF2B5EF4-FFF2-40B4-BE49-F238E27FC236}">
                    <a16:creationId xmlns:a16="http://schemas.microsoft.com/office/drawing/2014/main" id="{144FD899-9B15-4C87-A877-792B0C7947E3}"/>
                  </a:ext>
                </a:extLst>
              </p:cNvPr>
              <p:cNvCxnSpPr>
                <a:cxnSpLocks/>
                <a:stCxn id="87" idx="0"/>
                <a:endCxn id="88" idx="2"/>
              </p:cNvCxnSpPr>
              <p:nvPr/>
            </p:nvCxnSpPr>
            <p:spPr>
              <a:xfrm flipV="1">
                <a:off x="1349101" y="5412096"/>
                <a:ext cx="0" cy="2607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连接符: 肘形 93">
                <a:extLst>
                  <a:ext uri="{FF2B5EF4-FFF2-40B4-BE49-F238E27FC236}">
                    <a16:creationId xmlns:a16="http://schemas.microsoft.com/office/drawing/2014/main" id="{EAFF0EE0-2B3A-4928-834D-2E19872930E5}"/>
                  </a:ext>
                </a:extLst>
              </p:cNvPr>
              <p:cNvCxnSpPr>
                <a:cxnSpLocks/>
                <a:endCxn id="96" idx="6"/>
              </p:cNvCxnSpPr>
              <p:nvPr/>
            </p:nvCxnSpPr>
            <p:spPr>
              <a:xfrm rot="16200000">
                <a:off x="-177410" y="6200522"/>
                <a:ext cx="3210998" cy="159719"/>
              </a:xfrm>
              <a:prstGeom prst="bentConnector4">
                <a:avLst>
                  <a:gd name="adj1" fmla="val 625"/>
                  <a:gd name="adj2" fmla="val 677560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箭头连接符 94">
                <a:extLst>
                  <a:ext uri="{FF2B5EF4-FFF2-40B4-BE49-F238E27FC236}">
                    <a16:creationId xmlns:a16="http://schemas.microsoft.com/office/drawing/2014/main" id="{8EF4276C-62F4-4281-81D3-EB6C2D91BD64}"/>
                  </a:ext>
                </a:extLst>
              </p:cNvPr>
              <p:cNvCxnSpPr>
                <a:cxnSpLocks/>
                <a:stCxn id="88" idx="0"/>
                <a:endCxn id="96" idx="4"/>
              </p:cNvCxnSpPr>
              <p:nvPr/>
            </p:nvCxnSpPr>
            <p:spPr>
              <a:xfrm flipH="1" flipV="1">
                <a:off x="1346829" y="4836004"/>
                <a:ext cx="2296" cy="2799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6DD6C7B8-5C4E-43AE-8EB7-BBF7D046597E}"/>
                  </a:ext>
                </a:extLst>
              </p:cNvPr>
              <p:cNvSpPr/>
              <p:nvPr/>
            </p:nvSpPr>
            <p:spPr>
              <a:xfrm>
                <a:off x="1185734" y="4513773"/>
                <a:ext cx="322214" cy="3222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97" name="加号 96">
                <a:extLst>
                  <a:ext uri="{FF2B5EF4-FFF2-40B4-BE49-F238E27FC236}">
                    <a16:creationId xmlns:a16="http://schemas.microsoft.com/office/drawing/2014/main" id="{92BA66EA-9A04-4D85-86B6-4F2EB5C5CDB1}"/>
                  </a:ext>
                </a:extLst>
              </p:cNvPr>
              <p:cNvSpPr/>
              <p:nvPr/>
            </p:nvSpPr>
            <p:spPr>
              <a:xfrm>
                <a:off x="1205214" y="4538840"/>
                <a:ext cx="275620" cy="275622"/>
              </a:xfrm>
              <a:prstGeom prst="mathPlus">
                <a:avLst>
                  <a:gd name="adj1" fmla="val 969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cxnSp>
            <p:nvCxnSpPr>
              <p:cNvPr id="98" name="直接箭头连接符 97">
                <a:extLst>
                  <a:ext uri="{FF2B5EF4-FFF2-40B4-BE49-F238E27FC236}">
                    <a16:creationId xmlns:a16="http://schemas.microsoft.com/office/drawing/2014/main" id="{898CA9D9-0696-4496-9A3F-0027EA97B899}"/>
                  </a:ext>
                </a:extLst>
              </p:cNvPr>
              <p:cNvCxnSpPr>
                <a:cxnSpLocks/>
                <a:stCxn id="96" idx="0"/>
                <a:endCxn id="99" idx="2"/>
              </p:cNvCxnSpPr>
              <p:nvPr/>
            </p:nvCxnSpPr>
            <p:spPr>
              <a:xfrm flipH="1" flipV="1">
                <a:off x="1342985" y="4226697"/>
                <a:ext cx="3811" cy="28707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6B5E33FF-5472-48BE-A47D-0CD115F26659}"/>
                  </a:ext>
                </a:extLst>
              </p:cNvPr>
              <p:cNvSpPr/>
              <p:nvPr/>
            </p:nvSpPr>
            <p:spPr>
              <a:xfrm>
                <a:off x="486954" y="3930621"/>
                <a:ext cx="1712097" cy="296091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</a:rPr>
                  <a:t>activation</a:t>
                </a: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0" name="直接箭头连接符 99">
                <a:extLst>
                  <a:ext uri="{FF2B5EF4-FFF2-40B4-BE49-F238E27FC236}">
                    <a16:creationId xmlns:a16="http://schemas.microsoft.com/office/drawing/2014/main" id="{A37F8344-35CA-4667-A028-6EAB65BCF33D}"/>
                  </a:ext>
                </a:extLst>
              </p:cNvPr>
              <p:cNvCxnSpPr>
                <a:cxnSpLocks/>
                <a:stCxn id="99" idx="0"/>
              </p:cNvCxnSpPr>
              <p:nvPr/>
            </p:nvCxnSpPr>
            <p:spPr>
              <a:xfrm flipV="1">
                <a:off x="1343006" y="3646543"/>
                <a:ext cx="0" cy="2840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矩形: 圆角 79">
              <a:extLst>
                <a:ext uri="{FF2B5EF4-FFF2-40B4-BE49-F238E27FC236}">
                  <a16:creationId xmlns:a16="http://schemas.microsoft.com/office/drawing/2014/main" id="{EA3CCEA4-2299-4A37-8D4C-ADE3AAE75B39}"/>
                </a:ext>
              </a:extLst>
            </p:cNvPr>
            <p:cNvSpPr/>
            <p:nvPr/>
          </p:nvSpPr>
          <p:spPr>
            <a:xfrm>
              <a:off x="-568989" y="1187012"/>
              <a:ext cx="917420" cy="1082023"/>
            </a:xfrm>
            <a:prstGeom prst="roundRect">
              <a:avLst>
                <a:gd name="adj" fmla="val 4275"/>
              </a:avLst>
            </a:prstGeom>
            <a:noFill/>
            <a:ln w="19050" cap="rnd">
              <a:solidFill>
                <a:schemeClr val="accent2"/>
              </a:solidFill>
              <a:prstDash val="sysDash"/>
              <a:rou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C3F085CF-1FC6-45C0-884F-801A9CDE55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2901" y="1196340"/>
              <a:ext cx="2662182" cy="632457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ADDE16EE-5296-4E01-AFE9-E502051267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040" y="2098670"/>
              <a:ext cx="2714932" cy="172090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矩形 100">
            <a:extLst>
              <a:ext uri="{FF2B5EF4-FFF2-40B4-BE49-F238E27FC236}">
                <a16:creationId xmlns:a16="http://schemas.microsoft.com/office/drawing/2014/main" id="{AB87BB72-C0D3-4EC4-BB52-6E299A09F84C}"/>
              </a:ext>
            </a:extLst>
          </p:cNvPr>
          <p:cNvSpPr/>
          <p:nvPr/>
        </p:nvSpPr>
        <p:spPr>
          <a:xfrm rot="5400000">
            <a:off x="3899355" y="4715567"/>
            <a:ext cx="978548" cy="169233"/>
          </a:xfrm>
          <a:prstGeom prst="rect">
            <a:avLst/>
          </a:prstGeom>
          <a:solidFill>
            <a:srgbClr val="D7C4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Scan merge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A1F4BF4A-D7E1-4E09-9DFF-333FE5270163}"/>
              </a:ext>
            </a:extLst>
          </p:cNvPr>
          <p:cNvCxnSpPr>
            <a:cxnSpLocks/>
            <a:stCxn id="101" idx="0"/>
            <a:endCxn id="57" idx="4"/>
          </p:cNvCxnSpPr>
          <p:nvPr/>
        </p:nvCxnSpPr>
        <p:spPr>
          <a:xfrm flipV="1">
            <a:off x="4473246" y="4798062"/>
            <a:ext cx="149966" cy="21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>
            <a:extLst>
              <a:ext uri="{FF2B5EF4-FFF2-40B4-BE49-F238E27FC236}">
                <a16:creationId xmlns:a16="http://schemas.microsoft.com/office/drawing/2014/main" id="{1DBBB45A-D7F5-4E28-9937-97FAACD99C3A}"/>
              </a:ext>
            </a:extLst>
          </p:cNvPr>
          <p:cNvSpPr txBox="1"/>
          <p:nvPr/>
        </p:nvSpPr>
        <p:spPr>
          <a:xfrm>
            <a:off x="644372" y="1640005"/>
            <a:ext cx="17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Residual Convolution</a:t>
            </a:r>
            <a:endParaRPr lang="zh-CN" altLang="en-US" b="1" dirty="0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7BF26E6B-2951-4BA6-8914-8732765B641C}"/>
              </a:ext>
            </a:extLst>
          </p:cNvPr>
          <p:cNvSpPr txBox="1"/>
          <p:nvPr/>
        </p:nvSpPr>
        <p:spPr>
          <a:xfrm>
            <a:off x="653089" y="3084696"/>
            <a:ext cx="17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Swin</a:t>
            </a:r>
            <a:r>
              <a:rPr lang="en-US" altLang="zh-CN" b="1" dirty="0"/>
              <a:t> Transformer</a:t>
            </a:r>
            <a:endParaRPr lang="zh-CN" altLang="en-US" b="1" dirty="0"/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E1A208BF-CE9A-4C81-B0BE-D15A37082DB4}"/>
              </a:ext>
            </a:extLst>
          </p:cNvPr>
          <p:cNvSpPr txBox="1"/>
          <p:nvPr/>
        </p:nvSpPr>
        <p:spPr>
          <a:xfrm>
            <a:off x="649788" y="4435266"/>
            <a:ext cx="172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Vision Mamba</a:t>
            </a:r>
            <a:endParaRPr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AD0D55-41AA-4A15-A03E-E4CCDEC30F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1287" y="1943833"/>
            <a:ext cx="2628900" cy="438150"/>
          </a:xfrm>
          <a:prstGeom prst="rect">
            <a:avLst/>
          </a:prstGeom>
          <a:ln w="19050">
            <a:solidFill>
              <a:schemeClr val="accent2"/>
            </a:solidFill>
            <a:prstDash val="lgDash"/>
          </a:ln>
        </p:spPr>
      </p:pic>
      <p:pic>
        <p:nvPicPr>
          <p:cNvPr id="115" name="图片 114">
            <a:extLst>
              <a:ext uri="{FF2B5EF4-FFF2-40B4-BE49-F238E27FC236}">
                <a16:creationId xmlns:a16="http://schemas.microsoft.com/office/drawing/2014/main" id="{8CB379E2-3DC0-49E0-B61F-E74C1E59E9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6088" y="2395033"/>
            <a:ext cx="3181350" cy="295275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3F0E0BF-E7A9-4DD0-8805-49A0688CF1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3875" y="3002244"/>
            <a:ext cx="2971800" cy="657225"/>
          </a:xfrm>
          <a:prstGeom prst="rect">
            <a:avLst/>
          </a:prstGeom>
        </p:spPr>
      </p:pic>
      <p:pic>
        <p:nvPicPr>
          <p:cNvPr id="119" name="图片 118">
            <a:extLst>
              <a:ext uri="{FF2B5EF4-FFF2-40B4-BE49-F238E27FC236}">
                <a16:creationId xmlns:a16="http://schemas.microsoft.com/office/drawing/2014/main" id="{7C019AD5-FAB9-4FE6-B1D3-A7484632D6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0025" y="4271198"/>
            <a:ext cx="4076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294D6-15DB-AADA-9FF7-7317F842A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F6FBE4E8-4C15-B012-8E19-F72C97D9E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Method——Architectures (</a:t>
            </a:r>
            <a:r>
              <a:rPr lang="en-US" altLang="zh-CN" sz="2800" b="1" dirty="0" err="1">
                <a:latin typeface="+mn-lt"/>
              </a:rPr>
              <a:t>SeM</a:t>
            </a:r>
            <a:r>
              <a:rPr lang="en-US" altLang="zh-CN" sz="2800" b="1" dirty="0">
                <a:latin typeface="+mn-lt"/>
              </a:rPr>
              <a:t>)</a:t>
            </a:r>
            <a:endParaRPr lang="zh-CN" altLang="en-US" sz="2800" b="1" dirty="0">
              <a:latin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1173FBB-4ACA-48CC-9C9C-2E223B6ABE19}"/>
              </a:ext>
            </a:extLst>
          </p:cNvPr>
          <p:cNvGrpSpPr/>
          <p:nvPr/>
        </p:nvGrpSpPr>
        <p:grpSpPr>
          <a:xfrm>
            <a:off x="985502" y="1517390"/>
            <a:ext cx="8074100" cy="3207010"/>
            <a:chOff x="1201402" y="1974590"/>
            <a:chExt cx="6424315" cy="255172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BC9A77B-3801-4867-A53D-0A4BC5232FF2}"/>
                </a:ext>
              </a:extLst>
            </p:cNvPr>
            <p:cNvGrpSpPr/>
            <p:nvPr/>
          </p:nvGrpSpPr>
          <p:grpSpPr>
            <a:xfrm>
              <a:off x="1201402" y="1974590"/>
              <a:ext cx="6424315" cy="2551720"/>
              <a:chOff x="420389" y="3503355"/>
              <a:chExt cx="6424315" cy="2551720"/>
            </a:xfrm>
          </p:grpSpPr>
          <p:sp>
            <p:nvSpPr>
              <p:cNvPr id="99" name="流程图: 手动操作 98">
                <a:extLst>
                  <a:ext uri="{FF2B5EF4-FFF2-40B4-BE49-F238E27FC236}">
                    <a16:creationId xmlns:a16="http://schemas.microsoft.com/office/drawing/2014/main" id="{34C0BA42-5455-4CD6-ABA5-F6DF9C2BF2BA}"/>
                  </a:ext>
                </a:extLst>
              </p:cNvPr>
              <p:cNvSpPr/>
              <p:nvPr/>
            </p:nvSpPr>
            <p:spPr>
              <a:xfrm rot="16200000">
                <a:off x="1358837" y="3682636"/>
                <a:ext cx="1647150" cy="1288587"/>
              </a:xfrm>
              <a:prstGeom prst="flowChartManualOperation">
                <a:avLst/>
              </a:prstGeom>
              <a:solidFill>
                <a:srgbClr val="ADCDEA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/>
              </a:p>
            </p:txBody>
          </p:sp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508412D8-A1B8-4638-8D61-DA735496356B}"/>
                  </a:ext>
                </a:extLst>
              </p:cNvPr>
              <p:cNvSpPr txBox="1"/>
              <p:nvPr/>
            </p:nvSpPr>
            <p:spPr>
              <a:xfrm>
                <a:off x="1538117" y="4126875"/>
                <a:ext cx="1288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Encoder</a:t>
                </a:r>
                <a:endParaRPr lang="zh-CN" altLang="en-US" b="1" dirty="0"/>
              </a:p>
            </p:txBody>
          </p:sp>
          <p:sp>
            <p:nvSpPr>
              <p:cNvPr id="101" name="流程图: 手动操作 100">
                <a:extLst>
                  <a:ext uri="{FF2B5EF4-FFF2-40B4-BE49-F238E27FC236}">
                    <a16:creationId xmlns:a16="http://schemas.microsoft.com/office/drawing/2014/main" id="{E3F487E1-DFB2-4194-8D3F-B8945D0E3B96}"/>
                  </a:ext>
                </a:extLst>
              </p:cNvPr>
              <p:cNvSpPr/>
              <p:nvPr/>
            </p:nvSpPr>
            <p:spPr>
              <a:xfrm rot="16200000" flipV="1">
                <a:off x="4250374" y="3683188"/>
                <a:ext cx="1647150" cy="1288585"/>
              </a:xfrm>
              <a:prstGeom prst="flowChartManualOperation">
                <a:avLst/>
              </a:prstGeom>
              <a:solidFill>
                <a:srgbClr val="9CE0F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5B1CCA2B-1E54-4836-97AA-1E06A13B9B1B}"/>
                  </a:ext>
                </a:extLst>
              </p:cNvPr>
              <p:cNvSpPr txBox="1"/>
              <p:nvPr/>
            </p:nvSpPr>
            <p:spPr>
              <a:xfrm>
                <a:off x="4429654" y="4126876"/>
                <a:ext cx="128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Decoder</a:t>
                </a:r>
                <a:endParaRPr lang="zh-CN" altLang="en-US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矩形: 圆角 102">
                    <a:extLst>
                      <a:ext uri="{FF2B5EF4-FFF2-40B4-BE49-F238E27FC236}">
                        <a16:creationId xmlns:a16="http://schemas.microsoft.com/office/drawing/2014/main" id="{AEEDFDA4-B751-498F-BD16-28511BD74D81}"/>
                      </a:ext>
                    </a:extLst>
                  </p:cNvPr>
                  <p:cNvSpPr/>
                  <p:nvPr/>
                </p:nvSpPr>
                <p:spPr>
                  <a:xfrm>
                    <a:off x="420389" y="4007199"/>
                    <a:ext cx="637253" cy="639462"/>
                  </a:xfrm>
                  <a:prstGeom prst="round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4" name="矩形: 圆角 173">
                    <a:extLst>
                      <a:ext uri="{FF2B5EF4-FFF2-40B4-BE49-F238E27FC236}">
                        <a16:creationId xmlns:a16="http://schemas.microsoft.com/office/drawing/2014/main" id="{7607BA98-2FCB-4F3B-8CC5-31B500E0937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389" y="4007199"/>
                    <a:ext cx="637253" cy="639462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矩形: 圆角 103">
                    <a:extLst>
                      <a:ext uri="{FF2B5EF4-FFF2-40B4-BE49-F238E27FC236}">
                        <a16:creationId xmlns:a16="http://schemas.microsoft.com/office/drawing/2014/main" id="{89650450-654A-40FC-8572-4847DF55BABA}"/>
                      </a:ext>
                    </a:extLst>
                  </p:cNvPr>
                  <p:cNvSpPr/>
                  <p:nvPr/>
                </p:nvSpPr>
                <p:spPr>
                  <a:xfrm>
                    <a:off x="6207451" y="4007199"/>
                    <a:ext cx="637253" cy="639462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altLang="zh-CN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6" name="矩形: 圆角 175">
                    <a:extLst>
                      <a:ext uri="{FF2B5EF4-FFF2-40B4-BE49-F238E27FC236}">
                        <a16:creationId xmlns:a16="http://schemas.microsoft.com/office/drawing/2014/main" id="{0E071580-BEB4-4B77-8279-E875C9FEB11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7451" y="4007199"/>
                    <a:ext cx="637253" cy="639462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5" name="直接箭头连接符 104">
                <a:extLst>
                  <a:ext uri="{FF2B5EF4-FFF2-40B4-BE49-F238E27FC236}">
                    <a16:creationId xmlns:a16="http://schemas.microsoft.com/office/drawing/2014/main" id="{D6A8E617-C8F5-4B6C-A0DF-66F7AC37E55C}"/>
                  </a:ext>
                </a:extLst>
              </p:cNvPr>
              <p:cNvCxnSpPr>
                <a:cxnSpLocks/>
                <a:stCxn id="103" idx="3"/>
                <a:endCxn id="99" idx="0"/>
              </p:cNvCxnSpPr>
              <p:nvPr/>
            </p:nvCxnSpPr>
            <p:spPr>
              <a:xfrm>
                <a:off x="1057642" y="4326930"/>
                <a:ext cx="48047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箭头连接符 105">
                <a:extLst>
                  <a:ext uri="{FF2B5EF4-FFF2-40B4-BE49-F238E27FC236}">
                    <a16:creationId xmlns:a16="http://schemas.microsoft.com/office/drawing/2014/main" id="{6737877E-24A5-4945-8581-E2D4E870B042}"/>
                  </a:ext>
                </a:extLst>
              </p:cNvPr>
              <p:cNvCxnSpPr>
                <a:cxnSpLocks/>
                <a:stCxn id="99" idx="2"/>
                <a:endCxn id="19" idx="1"/>
              </p:cNvCxnSpPr>
              <p:nvPr/>
            </p:nvCxnSpPr>
            <p:spPr>
              <a:xfrm>
                <a:off x="2826705" y="4326930"/>
                <a:ext cx="506480" cy="50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箭头连接符 106">
                <a:extLst>
                  <a:ext uri="{FF2B5EF4-FFF2-40B4-BE49-F238E27FC236}">
                    <a16:creationId xmlns:a16="http://schemas.microsoft.com/office/drawing/2014/main" id="{AD601CE6-4990-4E69-885F-C8C113444CF2}"/>
                  </a:ext>
                </a:extLst>
              </p:cNvPr>
              <p:cNvCxnSpPr>
                <a:cxnSpLocks/>
                <a:stCxn id="19" idx="3"/>
                <a:endCxn id="101" idx="2"/>
              </p:cNvCxnSpPr>
              <p:nvPr/>
            </p:nvCxnSpPr>
            <p:spPr>
              <a:xfrm flipV="1">
                <a:off x="3904300" y="4327481"/>
                <a:ext cx="525356" cy="453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箭头连接符 107">
                <a:extLst>
                  <a:ext uri="{FF2B5EF4-FFF2-40B4-BE49-F238E27FC236}">
                    <a16:creationId xmlns:a16="http://schemas.microsoft.com/office/drawing/2014/main" id="{8DE3D071-5C85-49B4-AF73-D9AFF051DB69}"/>
                  </a:ext>
                </a:extLst>
              </p:cNvPr>
              <p:cNvCxnSpPr>
                <a:cxnSpLocks/>
                <a:stCxn id="101" idx="0"/>
                <a:endCxn id="104" idx="1"/>
              </p:cNvCxnSpPr>
              <p:nvPr/>
            </p:nvCxnSpPr>
            <p:spPr>
              <a:xfrm flipV="1">
                <a:off x="5718242" y="4326930"/>
                <a:ext cx="489209" cy="5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矩形: 圆角 108">
                <a:extLst>
                  <a:ext uri="{FF2B5EF4-FFF2-40B4-BE49-F238E27FC236}">
                    <a16:creationId xmlns:a16="http://schemas.microsoft.com/office/drawing/2014/main" id="{1FA78BE4-981C-4CE0-9213-20E9A223FD20}"/>
                  </a:ext>
                </a:extLst>
              </p:cNvPr>
              <p:cNvSpPr/>
              <p:nvPr/>
            </p:nvSpPr>
            <p:spPr>
              <a:xfrm>
                <a:off x="2834896" y="5397639"/>
                <a:ext cx="1605296" cy="657436"/>
              </a:xfrm>
              <a:prstGeom prst="roundRect">
                <a:avLst/>
              </a:prstGeom>
              <a:solidFill>
                <a:srgbClr val="FF99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</a:rPr>
                  <a:t>Segmentation</a:t>
                </a:r>
              </a:p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</a:rPr>
                  <a:t>Loss</a:t>
                </a:r>
                <a:endParaRPr lang="zh-CN" altLang="en-US" sz="1600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矩形: 圆角 109">
                    <a:extLst>
                      <a:ext uri="{FF2B5EF4-FFF2-40B4-BE49-F238E27FC236}">
                        <a16:creationId xmlns:a16="http://schemas.microsoft.com/office/drawing/2014/main" id="{3F60B6B5-3563-49AF-8435-388E83722D0E}"/>
                      </a:ext>
                    </a:extLst>
                  </p:cNvPr>
                  <p:cNvSpPr/>
                  <p:nvPr/>
                </p:nvSpPr>
                <p:spPr>
                  <a:xfrm>
                    <a:off x="425318" y="5396286"/>
                    <a:ext cx="637253" cy="639462"/>
                  </a:xfrm>
                  <a:prstGeom prst="round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oMath>
                      </m:oMathPara>
                    </a14:m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3" name="矩形: 圆角 182">
                    <a:extLst>
                      <a:ext uri="{FF2B5EF4-FFF2-40B4-BE49-F238E27FC236}">
                        <a16:creationId xmlns:a16="http://schemas.microsoft.com/office/drawing/2014/main" id="{5C3E78C7-21B1-44C8-AB37-805439C4E41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318" y="5396286"/>
                    <a:ext cx="637253" cy="639462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1" name="直接箭头连接符 110">
                <a:extLst>
                  <a:ext uri="{FF2B5EF4-FFF2-40B4-BE49-F238E27FC236}">
                    <a16:creationId xmlns:a16="http://schemas.microsoft.com/office/drawing/2014/main" id="{189EBAA3-BC4E-45CC-8072-7F0EB0C56CE8}"/>
                  </a:ext>
                </a:extLst>
              </p:cNvPr>
              <p:cNvCxnSpPr>
                <a:cxnSpLocks/>
                <a:stCxn id="110" idx="3"/>
                <a:endCxn id="109" idx="1"/>
              </p:cNvCxnSpPr>
              <p:nvPr/>
            </p:nvCxnSpPr>
            <p:spPr>
              <a:xfrm>
                <a:off x="1062571" y="5716017"/>
                <a:ext cx="1772325" cy="103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连接符: 曲线 111">
                <a:extLst>
                  <a:ext uri="{FF2B5EF4-FFF2-40B4-BE49-F238E27FC236}">
                    <a16:creationId xmlns:a16="http://schemas.microsoft.com/office/drawing/2014/main" id="{8367CE3D-5F64-4E53-8BA1-87DF15094DCA}"/>
                  </a:ext>
                </a:extLst>
              </p:cNvPr>
              <p:cNvCxnSpPr>
                <a:cxnSpLocks/>
                <a:stCxn id="104" idx="2"/>
                <a:endCxn id="109" idx="3"/>
              </p:cNvCxnSpPr>
              <p:nvPr/>
            </p:nvCxnSpPr>
            <p:spPr>
              <a:xfrm rot="5400000">
                <a:off x="4943287" y="4143566"/>
                <a:ext cx="1079696" cy="2085886"/>
              </a:xfrm>
              <a:prstGeom prst="curvedConnector2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矩形: 圆角 18">
                  <a:extLst>
                    <a:ext uri="{FF2B5EF4-FFF2-40B4-BE49-F238E27FC236}">
                      <a16:creationId xmlns:a16="http://schemas.microsoft.com/office/drawing/2014/main" id="{27CEDC6B-40D8-479F-91E5-EB488FD9B825}"/>
                    </a:ext>
                  </a:extLst>
                </p:cNvPr>
                <p:cNvSpPr/>
                <p:nvPr/>
              </p:nvSpPr>
              <p:spPr>
                <a:xfrm>
                  <a:off x="4114198" y="2128511"/>
                  <a:ext cx="571115" cy="1349477"/>
                </a:xfrm>
                <a:prstGeom prst="roundRect">
                  <a:avLst/>
                </a:prstGeom>
                <a:solidFill>
                  <a:srgbClr val="C0C0C0"/>
                </a:solidFill>
                <a:ln w="19050">
                  <a:solidFill>
                    <a:schemeClr val="tx1">
                      <a:alpha val="93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oMath>
                    </m:oMathPara>
                  </a14:m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9" name="矩形: 圆角 18">
                  <a:extLst>
                    <a:ext uri="{FF2B5EF4-FFF2-40B4-BE49-F238E27FC236}">
                      <a16:creationId xmlns:a16="http://schemas.microsoft.com/office/drawing/2014/main" id="{27CEDC6B-40D8-479F-91E5-EB488FD9B8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198" y="2128511"/>
                  <a:ext cx="571115" cy="1349477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tx1">
                      <a:alpha val="93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073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294D6-15DB-AADA-9FF7-7317F842A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BA49891-F3EF-5ECC-5E35-ADC04AC0E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F6FBE4E8-4C15-B012-8E19-F72C97D9E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700" y="435420"/>
            <a:ext cx="7329729" cy="41148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>
                <a:latin typeface="+mn-lt"/>
              </a:rPr>
              <a:t>Method——Architectures (AE)</a:t>
            </a:r>
            <a:endParaRPr lang="zh-CN" altLang="en-US" sz="2800" b="1" dirty="0">
              <a:latin typeface="+mn-lt"/>
            </a:endParaRP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BDA72688-9275-4996-A57B-C28A7DEF13D4}"/>
              </a:ext>
            </a:extLst>
          </p:cNvPr>
          <p:cNvGrpSpPr/>
          <p:nvPr/>
        </p:nvGrpSpPr>
        <p:grpSpPr>
          <a:xfrm>
            <a:off x="725700" y="1377443"/>
            <a:ext cx="9180196" cy="4103114"/>
            <a:chOff x="8178696" y="1374536"/>
            <a:chExt cx="7855092" cy="351085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2C1CB4F-399E-4D87-80D5-C77C613CD22A}"/>
                </a:ext>
              </a:extLst>
            </p:cNvPr>
            <p:cNvGrpSpPr/>
            <p:nvPr/>
          </p:nvGrpSpPr>
          <p:grpSpPr>
            <a:xfrm>
              <a:off x="8180578" y="1374536"/>
              <a:ext cx="7853210" cy="3510855"/>
              <a:chOff x="223318" y="-98547"/>
              <a:chExt cx="7853210" cy="3510855"/>
            </a:xfrm>
          </p:grpSpPr>
          <p:sp>
            <p:nvSpPr>
              <p:cNvPr id="82" name="流程图: 手动操作 81">
                <a:extLst>
                  <a:ext uri="{FF2B5EF4-FFF2-40B4-BE49-F238E27FC236}">
                    <a16:creationId xmlns:a16="http://schemas.microsoft.com/office/drawing/2014/main" id="{E86417F8-3B47-427D-B7F0-8D0FC562244C}"/>
                  </a:ext>
                </a:extLst>
              </p:cNvPr>
              <p:cNvSpPr/>
              <p:nvPr/>
            </p:nvSpPr>
            <p:spPr>
              <a:xfrm rot="16200000">
                <a:off x="1195949" y="1024784"/>
                <a:ext cx="1647154" cy="1288590"/>
              </a:xfrm>
              <a:prstGeom prst="flowChartManualOperation">
                <a:avLst/>
              </a:prstGeom>
              <a:solidFill>
                <a:srgbClr val="ADCDEA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/>
              </a:p>
            </p:txBody>
          </p:sp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E0D2E8FE-5B94-4DC4-9FF4-C101CC31A0BA}"/>
                  </a:ext>
                </a:extLst>
              </p:cNvPr>
              <p:cNvSpPr txBox="1"/>
              <p:nvPr/>
            </p:nvSpPr>
            <p:spPr>
              <a:xfrm>
                <a:off x="1375232" y="1469024"/>
                <a:ext cx="1288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Encoder</a:t>
                </a:r>
                <a:endParaRPr lang="zh-CN" altLang="en-US" b="1" dirty="0"/>
              </a:p>
            </p:txBody>
          </p:sp>
          <p:sp>
            <p:nvSpPr>
              <p:cNvPr id="84" name="流程图: 手动操作 83">
                <a:extLst>
                  <a:ext uri="{FF2B5EF4-FFF2-40B4-BE49-F238E27FC236}">
                    <a16:creationId xmlns:a16="http://schemas.microsoft.com/office/drawing/2014/main" id="{0D9D4F02-CE47-4DF4-BC10-012CE952F069}"/>
                  </a:ext>
                </a:extLst>
              </p:cNvPr>
              <p:cNvSpPr/>
              <p:nvPr/>
            </p:nvSpPr>
            <p:spPr>
              <a:xfrm rot="16200000" flipV="1">
                <a:off x="5316185" y="1024784"/>
                <a:ext cx="1647155" cy="1288589"/>
              </a:xfrm>
              <a:prstGeom prst="flowChartManualOperation">
                <a:avLst/>
              </a:prstGeom>
              <a:solidFill>
                <a:srgbClr val="9CE0F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7961CA53-2A09-48E6-B36C-71EB2592FDAF}"/>
                  </a:ext>
                </a:extLst>
              </p:cNvPr>
              <p:cNvSpPr txBox="1"/>
              <p:nvPr/>
            </p:nvSpPr>
            <p:spPr>
              <a:xfrm>
                <a:off x="5495468" y="1469025"/>
                <a:ext cx="1278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Decoder</a:t>
                </a:r>
                <a:endParaRPr lang="zh-CN" altLang="en-US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矩形: 圆角 85">
                    <a:extLst>
                      <a:ext uri="{FF2B5EF4-FFF2-40B4-BE49-F238E27FC236}">
                        <a16:creationId xmlns:a16="http://schemas.microsoft.com/office/drawing/2014/main" id="{95640619-C412-4542-983F-97ED1AC6F0D1}"/>
                      </a:ext>
                    </a:extLst>
                  </p:cNvPr>
                  <p:cNvSpPr/>
                  <p:nvPr/>
                </p:nvSpPr>
                <p:spPr>
                  <a:xfrm>
                    <a:off x="223318" y="1349348"/>
                    <a:ext cx="637253" cy="639462"/>
                  </a:xfrm>
                  <a:prstGeom prst="round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7" name="矩形: 圆角 366">
                    <a:extLst>
                      <a:ext uri="{FF2B5EF4-FFF2-40B4-BE49-F238E27FC236}">
                        <a16:creationId xmlns:a16="http://schemas.microsoft.com/office/drawing/2014/main" id="{EBF2604D-86D2-4953-A37D-BB34B7A66BB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318" y="1349348"/>
                    <a:ext cx="637253" cy="639462"/>
                  </a:xfrm>
                  <a:prstGeom prst="round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矩形: 圆角 86">
                    <a:extLst>
                      <a:ext uri="{FF2B5EF4-FFF2-40B4-BE49-F238E27FC236}">
                        <a16:creationId xmlns:a16="http://schemas.microsoft.com/office/drawing/2014/main" id="{5BBE5CC1-3696-462B-A2E8-D3934D11AAEB}"/>
                      </a:ext>
                    </a:extLst>
                  </p:cNvPr>
                  <p:cNvSpPr/>
                  <p:nvPr/>
                </p:nvSpPr>
                <p:spPr>
                  <a:xfrm>
                    <a:off x="7439275" y="1349348"/>
                    <a:ext cx="637253" cy="639462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zh-CN" sz="20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9" name="矩形: 圆角 368">
                    <a:extLst>
                      <a:ext uri="{FF2B5EF4-FFF2-40B4-BE49-F238E27FC236}">
                        <a16:creationId xmlns:a16="http://schemas.microsoft.com/office/drawing/2014/main" id="{F8809360-8969-4ABF-8440-D0957B3139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9275" y="1349348"/>
                    <a:ext cx="637253" cy="639462"/>
                  </a:xfrm>
                  <a:prstGeom prst="round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8" name="直接箭头连接符 87">
                <a:extLst>
                  <a:ext uri="{FF2B5EF4-FFF2-40B4-BE49-F238E27FC236}">
                    <a16:creationId xmlns:a16="http://schemas.microsoft.com/office/drawing/2014/main" id="{F15CEDD3-A2DC-46AF-A22A-B41FE1864E20}"/>
                  </a:ext>
                </a:extLst>
              </p:cNvPr>
              <p:cNvCxnSpPr>
                <a:cxnSpLocks/>
                <a:stCxn id="86" idx="3"/>
                <a:endCxn id="82" idx="0"/>
              </p:cNvCxnSpPr>
              <p:nvPr/>
            </p:nvCxnSpPr>
            <p:spPr>
              <a:xfrm>
                <a:off x="860571" y="1669079"/>
                <a:ext cx="5146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箭头连接符 88">
                <a:extLst>
                  <a:ext uri="{FF2B5EF4-FFF2-40B4-BE49-F238E27FC236}">
                    <a16:creationId xmlns:a16="http://schemas.microsoft.com/office/drawing/2014/main" id="{AC4303E4-1A72-46D3-8892-8E0BEB059DAB}"/>
                  </a:ext>
                </a:extLst>
              </p:cNvPr>
              <p:cNvCxnSpPr>
                <a:cxnSpLocks/>
                <a:stCxn id="82" idx="2"/>
                <a:endCxn id="93" idx="2"/>
              </p:cNvCxnSpPr>
              <p:nvPr/>
            </p:nvCxnSpPr>
            <p:spPr>
              <a:xfrm flipV="1">
                <a:off x="2663821" y="1101526"/>
                <a:ext cx="500671" cy="56755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箭头连接符 89">
                <a:extLst>
                  <a:ext uri="{FF2B5EF4-FFF2-40B4-BE49-F238E27FC236}">
                    <a16:creationId xmlns:a16="http://schemas.microsoft.com/office/drawing/2014/main" id="{53015397-2204-4949-834B-800C501E5560}"/>
                  </a:ext>
                </a:extLst>
              </p:cNvPr>
              <p:cNvCxnSpPr>
                <a:cxnSpLocks/>
                <a:stCxn id="20" idx="3"/>
                <a:endCxn id="84" idx="2"/>
              </p:cNvCxnSpPr>
              <p:nvPr/>
            </p:nvCxnSpPr>
            <p:spPr>
              <a:xfrm>
                <a:off x="5066845" y="1669078"/>
                <a:ext cx="42862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箭头连接符 90">
                <a:extLst>
                  <a:ext uri="{FF2B5EF4-FFF2-40B4-BE49-F238E27FC236}">
                    <a16:creationId xmlns:a16="http://schemas.microsoft.com/office/drawing/2014/main" id="{722C9AEB-351B-46D6-AADD-7F7F3A198F7C}"/>
                  </a:ext>
                </a:extLst>
              </p:cNvPr>
              <p:cNvCxnSpPr>
                <a:cxnSpLocks/>
                <a:stCxn id="84" idx="0"/>
                <a:endCxn id="87" idx="1"/>
              </p:cNvCxnSpPr>
              <p:nvPr/>
            </p:nvCxnSpPr>
            <p:spPr>
              <a:xfrm>
                <a:off x="6784057" y="1669078"/>
                <a:ext cx="655218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6001E0B3-1EB1-49BB-9A80-D27FEE08DA21}"/>
                  </a:ext>
                </a:extLst>
              </p:cNvPr>
              <p:cNvSpPr/>
              <p:nvPr/>
            </p:nvSpPr>
            <p:spPr>
              <a:xfrm>
                <a:off x="2744540" y="2754872"/>
                <a:ext cx="1747018" cy="657436"/>
              </a:xfrm>
              <a:prstGeom prst="roundRect">
                <a:avLst/>
              </a:prstGeom>
              <a:solidFill>
                <a:srgbClr val="FF99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</a:rPr>
                  <a:t>Reconstruction</a:t>
                </a:r>
              </a:p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</a:rPr>
                  <a:t>Loss</a:t>
                </a:r>
                <a:endParaRPr lang="zh-CN" altLang="en-US" sz="1600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椭圆 92">
                    <a:extLst>
                      <a:ext uri="{FF2B5EF4-FFF2-40B4-BE49-F238E27FC236}">
                        <a16:creationId xmlns:a16="http://schemas.microsoft.com/office/drawing/2014/main" id="{CB7AB426-25FD-42FE-9B09-4842885E3464}"/>
                      </a:ext>
                    </a:extLst>
                  </p:cNvPr>
                  <p:cNvSpPr/>
                  <p:nvPr/>
                </p:nvSpPr>
                <p:spPr>
                  <a:xfrm>
                    <a:off x="3164492" y="826180"/>
                    <a:ext cx="898474" cy="5506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5" name="椭圆 374">
                    <a:extLst>
                      <a:ext uri="{FF2B5EF4-FFF2-40B4-BE49-F238E27FC236}">
                        <a16:creationId xmlns:a16="http://schemas.microsoft.com/office/drawing/2014/main" id="{C6F06C7F-49E0-475C-AA99-312C23407F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4492" y="826180"/>
                    <a:ext cx="898474" cy="550692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直接箭头连接符 93">
                <a:extLst>
                  <a:ext uri="{FF2B5EF4-FFF2-40B4-BE49-F238E27FC236}">
                    <a16:creationId xmlns:a16="http://schemas.microsoft.com/office/drawing/2014/main" id="{0D26B0B9-9AF7-48A9-AF0F-3DCEF0DFF610}"/>
                  </a:ext>
                </a:extLst>
              </p:cNvPr>
              <p:cNvCxnSpPr>
                <a:cxnSpLocks/>
                <a:stCxn id="93" idx="6"/>
                <a:endCxn id="20" idx="1"/>
              </p:cNvCxnSpPr>
              <p:nvPr/>
            </p:nvCxnSpPr>
            <p:spPr>
              <a:xfrm>
                <a:off x="4062966" y="1101526"/>
                <a:ext cx="432764" cy="5675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连接符: 曲线 94">
                <a:extLst>
                  <a:ext uri="{FF2B5EF4-FFF2-40B4-BE49-F238E27FC236}">
                    <a16:creationId xmlns:a16="http://schemas.microsoft.com/office/drawing/2014/main" id="{95AE9A9F-1FAF-4FB4-8770-535FB5B6EEE9}"/>
                  </a:ext>
                </a:extLst>
              </p:cNvPr>
              <p:cNvCxnSpPr>
                <a:cxnSpLocks/>
                <a:stCxn id="86" idx="2"/>
                <a:endCxn id="92" idx="1"/>
              </p:cNvCxnSpPr>
              <p:nvPr/>
            </p:nvCxnSpPr>
            <p:spPr>
              <a:xfrm rot="16200000" flipH="1">
                <a:off x="1095852" y="1434902"/>
                <a:ext cx="1094780" cy="2202595"/>
              </a:xfrm>
              <a:prstGeom prst="curvedConnector2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矩形: 圆角 95">
                <a:extLst>
                  <a:ext uri="{FF2B5EF4-FFF2-40B4-BE49-F238E27FC236}">
                    <a16:creationId xmlns:a16="http://schemas.microsoft.com/office/drawing/2014/main" id="{D105AEEB-ADE6-48A4-9BE3-7B46B08AE2FB}"/>
                  </a:ext>
                </a:extLst>
              </p:cNvPr>
              <p:cNvSpPr/>
              <p:nvPr/>
            </p:nvSpPr>
            <p:spPr>
              <a:xfrm>
                <a:off x="2843737" y="-98547"/>
                <a:ext cx="1534880" cy="657436"/>
              </a:xfrm>
              <a:prstGeom prst="roundRect">
                <a:avLst/>
              </a:prstGeom>
              <a:solidFill>
                <a:srgbClr val="FF99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</a:rPr>
                  <a:t>Distribution</a:t>
                </a:r>
              </a:p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</a:rPr>
                  <a:t>Loss</a:t>
                </a:r>
                <a:endParaRPr lang="zh-CN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7" name="直接箭头连接符 96">
                <a:extLst>
                  <a:ext uri="{FF2B5EF4-FFF2-40B4-BE49-F238E27FC236}">
                    <a16:creationId xmlns:a16="http://schemas.microsoft.com/office/drawing/2014/main" id="{BCC2B7A0-EB70-4842-B27C-1F007E2ECFA0}"/>
                  </a:ext>
                </a:extLst>
              </p:cNvPr>
              <p:cNvCxnSpPr>
                <a:cxnSpLocks/>
                <a:stCxn id="93" idx="0"/>
                <a:endCxn id="96" idx="2"/>
              </p:cNvCxnSpPr>
              <p:nvPr/>
            </p:nvCxnSpPr>
            <p:spPr>
              <a:xfrm flipH="1" flipV="1">
                <a:off x="3611177" y="558889"/>
                <a:ext cx="2552" cy="26729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连接符: 曲线 97">
                <a:extLst>
                  <a:ext uri="{FF2B5EF4-FFF2-40B4-BE49-F238E27FC236}">
                    <a16:creationId xmlns:a16="http://schemas.microsoft.com/office/drawing/2014/main" id="{58334280-67C9-44A4-8ACC-271E4EB2E048}"/>
                  </a:ext>
                </a:extLst>
              </p:cNvPr>
              <p:cNvCxnSpPr>
                <a:cxnSpLocks/>
                <a:stCxn id="87" idx="2"/>
                <a:endCxn id="92" idx="3"/>
              </p:cNvCxnSpPr>
              <p:nvPr/>
            </p:nvCxnSpPr>
            <p:spPr>
              <a:xfrm rot="5400000">
                <a:off x="5577340" y="903028"/>
                <a:ext cx="1094780" cy="3266344"/>
              </a:xfrm>
              <a:prstGeom prst="curvedConnector2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矩形: 圆角 15">
                  <a:extLst>
                    <a:ext uri="{FF2B5EF4-FFF2-40B4-BE49-F238E27FC236}">
                      <a16:creationId xmlns:a16="http://schemas.microsoft.com/office/drawing/2014/main" id="{32505410-2A6F-4113-BCB2-61943424DC76}"/>
                    </a:ext>
                  </a:extLst>
                </p:cNvPr>
                <p:cNvSpPr/>
                <p:nvPr/>
              </p:nvSpPr>
              <p:spPr>
                <a:xfrm>
                  <a:off x="8178696" y="4243752"/>
                  <a:ext cx="637253" cy="639462"/>
                </a:xfrm>
                <a:prstGeom prst="roundRect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矩形: 圆角 15">
                  <a:extLst>
                    <a:ext uri="{FF2B5EF4-FFF2-40B4-BE49-F238E27FC236}">
                      <a16:creationId xmlns:a16="http://schemas.microsoft.com/office/drawing/2014/main" id="{32505410-2A6F-4113-BCB2-61943424DC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8696" y="4243752"/>
                  <a:ext cx="637253" cy="639462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  <a:prstDash val="soli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EA2F5337-644C-46E9-BAAF-8C416CCB0C2F}"/>
                </a:ext>
              </a:extLst>
            </p:cNvPr>
            <p:cNvCxnSpPr>
              <a:cxnSpLocks/>
              <a:stCxn id="16" idx="3"/>
              <a:endCxn id="92" idx="1"/>
            </p:cNvCxnSpPr>
            <p:nvPr/>
          </p:nvCxnSpPr>
          <p:spPr>
            <a:xfrm flipV="1">
              <a:off x="8815949" y="4556673"/>
              <a:ext cx="1885851" cy="681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9920CF16-2ED0-4FE9-B989-642652C04F53}"/>
                </a:ext>
              </a:extLst>
            </p:cNvPr>
            <p:cNvCxnSpPr>
              <a:cxnSpLocks/>
              <a:stCxn id="83" idx="3"/>
              <a:endCxn id="20" idx="1"/>
            </p:cNvCxnSpPr>
            <p:nvPr/>
          </p:nvCxnSpPr>
          <p:spPr>
            <a:xfrm>
              <a:off x="10621082" y="3126773"/>
              <a:ext cx="1831908" cy="153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矩形: 圆角 19">
                  <a:extLst>
                    <a:ext uri="{FF2B5EF4-FFF2-40B4-BE49-F238E27FC236}">
                      <a16:creationId xmlns:a16="http://schemas.microsoft.com/office/drawing/2014/main" id="{4A4813B6-42C7-4413-974F-36A37026C33C}"/>
                    </a:ext>
                  </a:extLst>
                </p:cNvPr>
                <p:cNvSpPr/>
                <p:nvPr/>
              </p:nvSpPr>
              <p:spPr>
                <a:xfrm>
                  <a:off x="12452990" y="2467422"/>
                  <a:ext cx="571115" cy="1349477"/>
                </a:xfrm>
                <a:prstGeom prst="roundRect">
                  <a:avLst/>
                </a:prstGeom>
                <a:solidFill>
                  <a:srgbClr val="C0C0C0"/>
                </a:solidFill>
                <a:ln w="19050">
                  <a:solidFill>
                    <a:schemeClr val="tx1">
                      <a:alpha val="93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oMath>
                    </m:oMathPara>
                  </a14:m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矩形: 圆角 19">
                  <a:extLst>
                    <a:ext uri="{FF2B5EF4-FFF2-40B4-BE49-F238E27FC236}">
                      <a16:creationId xmlns:a16="http://schemas.microsoft.com/office/drawing/2014/main" id="{4A4813B6-42C7-4413-974F-36A37026C3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52990" y="2467422"/>
                  <a:ext cx="571115" cy="1349477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9050">
                  <a:solidFill>
                    <a:schemeClr val="tx1">
                      <a:alpha val="93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0341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46739</TotalTime>
  <Words>1005</Words>
  <Application>Microsoft Office PowerPoint</Application>
  <PresentationFormat>宽屏</PresentationFormat>
  <Paragraphs>209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主题</vt:lpstr>
      <vt:lpstr>Flemme: A Flexible and Modular Learning Platform for Medical Images</vt:lpstr>
      <vt:lpstr>Background</vt:lpstr>
      <vt:lpstr>Motivation</vt:lpstr>
      <vt:lpstr>Goal</vt:lpstr>
      <vt:lpstr>Overview</vt:lpstr>
      <vt:lpstr>Method——Encoder and Decoder</vt:lpstr>
      <vt:lpstr>Method——Building Blocks</vt:lpstr>
      <vt:lpstr>Method——Architectures (SeM)</vt:lpstr>
      <vt:lpstr>Method——Architectures (AE)</vt:lpstr>
      <vt:lpstr>Method——Architectures (DDPM)</vt:lpstr>
      <vt:lpstr>Method——U-shaped Encoders and Hierarchical Architecture</vt:lpstr>
      <vt:lpstr>Experimental Results (Segmentation)</vt:lpstr>
      <vt:lpstr>Experimental Results (Segmentation)</vt:lpstr>
      <vt:lpstr>Experimental Results (Reconstruction)</vt:lpstr>
      <vt:lpstr>Experimental Results (Reconstruction)</vt:lpstr>
      <vt:lpstr>Experimental Results (Time and Space Complexity)</vt:lpstr>
      <vt:lpstr>Conclusion</vt:lpstr>
      <vt:lpstr>Future works——Recursive Vessel Generation</vt:lpstr>
      <vt:lpstr>Future works——Recursive Vessel Generation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张 国庆</cp:lastModifiedBy>
  <cp:revision>40</cp:revision>
  <dcterms:created xsi:type="dcterms:W3CDTF">2016-11-08T01:41:00Z</dcterms:created>
  <dcterms:modified xsi:type="dcterms:W3CDTF">2024-10-08T15:53:34Z</dcterms:modified>
</cp:coreProperties>
</file>