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302" r:id="rId4"/>
    <p:sldId id="356" r:id="rId5"/>
    <p:sldId id="342" r:id="rId6"/>
    <p:sldId id="357" r:id="rId7"/>
    <p:sldId id="304" r:id="rId8"/>
  </p:sldIdLst>
  <p:sldSz cx="4610100" cy="3460750"/>
  <p:notesSz cx="4610100" cy="346075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12"/>
    <p:restoredTop sz="94648"/>
  </p:normalViewPr>
  <p:slideViewPr>
    <p:cSldViewPr>
      <p:cViewPr varScale="1">
        <p:scale>
          <a:sx n="212" d="100"/>
          <a:sy n="212" d="100"/>
        </p:scale>
        <p:origin x="84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1D100-A2B9-1947-B7EB-B23DABE13044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98569-1B20-9D4E-8623-E62A5EB3C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81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98569-1B20-9D4E-8623-E62A5EB3C3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3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608004" cy="48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9193" y="811288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9994" y="1449387"/>
            <a:ext cx="1016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0794" y="1436687"/>
            <a:ext cx="3938802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298848" y="861860"/>
            <a:ext cx="50749" cy="587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9193" y="855707"/>
            <a:ext cx="3989704" cy="644525"/>
          </a:xfrm>
          <a:custGeom>
            <a:avLst/>
            <a:gdLst/>
            <a:ahLst/>
            <a:cxnLst/>
            <a:rect l="l" t="t" r="r" b="b"/>
            <a:pathLst>
              <a:path w="3989704" h="644525">
                <a:moveTo>
                  <a:pt x="3989654" y="0"/>
                </a:moveTo>
                <a:lnTo>
                  <a:pt x="0" y="0"/>
                </a:lnTo>
                <a:lnTo>
                  <a:pt x="0" y="593680"/>
                </a:lnTo>
                <a:lnTo>
                  <a:pt x="4008" y="613405"/>
                </a:lnTo>
                <a:lnTo>
                  <a:pt x="14922" y="629558"/>
                </a:lnTo>
                <a:lnTo>
                  <a:pt x="31075" y="640472"/>
                </a:lnTo>
                <a:lnTo>
                  <a:pt x="50800" y="644480"/>
                </a:lnTo>
                <a:lnTo>
                  <a:pt x="3938854" y="644480"/>
                </a:lnTo>
                <a:lnTo>
                  <a:pt x="3958579" y="640472"/>
                </a:lnTo>
                <a:lnTo>
                  <a:pt x="3974732" y="629558"/>
                </a:lnTo>
                <a:lnTo>
                  <a:pt x="3985646" y="613405"/>
                </a:lnTo>
                <a:lnTo>
                  <a:pt x="3989654" y="593680"/>
                </a:lnTo>
                <a:lnTo>
                  <a:pt x="39896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98848" y="899944"/>
            <a:ext cx="0" cy="568960"/>
          </a:xfrm>
          <a:custGeom>
            <a:avLst/>
            <a:gdLst/>
            <a:ahLst/>
            <a:cxnLst/>
            <a:rect l="l" t="t" r="r" b="b"/>
            <a:pathLst>
              <a:path h="568960">
                <a:moveTo>
                  <a:pt x="0" y="5684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98848" y="8872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98848" y="8745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298848" y="86184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608004" cy="2596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174" y="-3596"/>
            <a:ext cx="430375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994" y="1619261"/>
            <a:ext cx="4065270" cy="139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17230" y="3334181"/>
            <a:ext cx="291464" cy="122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pc="50" dirty="0"/>
              <a:t>Min</a:t>
            </a:r>
            <a:r>
              <a:rPr dirty="0"/>
              <a:t> </a:t>
            </a:r>
            <a:r>
              <a:rPr spc="-5" dirty="0"/>
              <a:t>Ye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100" y="892175"/>
            <a:ext cx="2637790" cy="40908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algn="ctr">
              <a:spcBef>
                <a:spcPts val="320"/>
              </a:spcBef>
            </a:pPr>
            <a:r>
              <a:rPr lang="en-US" sz="1100" spc="-30" dirty="0">
                <a:solidFill>
                  <a:srgbClr val="FFFFFF"/>
                </a:solidFill>
                <a:latin typeface="Arial"/>
                <a:cs typeface="Arial"/>
              </a:rPr>
              <a:t>Session-based Volunteer Recommendation via Graph Attention Network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4859" y="1813634"/>
            <a:ext cx="1188873" cy="73994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7945" algn="ctr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 err="1">
                <a:latin typeface="Arial"/>
                <a:cs typeface="Arial"/>
              </a:rPr>
              <a:t>Taurai</a:t>
            </a:r>
            <a:r>
              <a:rPr lang="en-US" sz="1100" spc="-10" dirty="0">
                <a:latin typeface="Arial"/>
                <a:cs typeface="Arial"/>
              </a:rPr>
              <a:t> </a:t>
            </a:r>
            <a:r>
              <a:rPr lang="en-US" sz="1100" spc="-10" dirty="0" err="1">
                <a:latin typeface="Arial"/>
                <a:cs typeface="Arial"/>
              </a:rPr>
              <a:t>Muvunza</a:t>
            </a:r>
            <a:endParaRPr lang="en-US" sz="1100" spc="-10" dirty="0">
              <a:latin typeface="Arial"/>
              <a:cs typeface="Arial"/>
            </a:endParaRPr>
          </a:p>
          <a:p>
            <a:pPr marL="67945" algn="ctr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Arial"/>
                <a:cs typeface="Arial"/>
              </a:rPr>
              <a:t>April 14, 2022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TBSI,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spc="-5" dirty="0">
                <a:latin typeface="Arial" panose="020B0604020202020204" pitchFamily="34" charset="0"/>
                <a:cs typeface="Arial" panose="020B0604020202020204" pitchFamily="34" charset="0"/>
              </a:rPr>
              <a:t>IGS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5" name="object 5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694002" y="3344873"/>
            <a:ext cx="513244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en-US" spc="50" dirty="0"/>
              <a:t>TBSI, SIGS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2399296" y="3334181"/>
            <a:ext cx="1097915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en-US" sz="600" u="sng" spc="25" dirty="0">
                <a:solidFill>
                  <a:srgbClr val="FFFFFF"/>
                </a:solidFill>
                <a:latin typeface="Arial"/>
                <a:cs typeface="Arial"/>
              </a:rPr>
              <a:t>Recommendation system</a:t>
            </a:r>
            <a:endParaRPr sz="600" u="sng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125984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pc="-65" dirty="0"/>
              <a:t>Agenda</a:t>
            </a:r>
            <a:endParaRPr spc="-90" dirty="0"/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83793" y="480518"/>
            <a:ext cx="4040404" cy="2240457"/>
            <a:chOff x="309193" y="378086"/>
            <a:chExt cx="4040404" cy="2517820"/>
          </a:xfrm>
        </p:grpSpPr>
        <p:sp>
          <p:nvSpPr>
            <p:cNvPr id="5" name="object 5"/>
            <p:cNvSpPr/>
            <p:nvPr/>
          </p:nvSpPr>
          <p:spPr>
            <a:xfrm>
              <a:off x="309193" y="378086"/>
              <a:ext cx="3989704" cy="396495"/>
            </a:xfrm>
            <a:custGeom>
              <a:avLst/>
              <a:gdLst/>
              <a:ahLst/>
              <a:cxnLst/>
              <a:rect l="l" t="t" r="r" b="b"/>
              <a:pathLst>
                <a:path w="3989704" h="183515">
                  <a:moveTo>
                    <a:pt x="3938854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3496"/>
                  </a:lnTo>
                  <a:lnTo>
                    <a:pt x="3989654" y="183496"/>
                  </a:lnTo>
                  <a:lnTo>
                    <a:pt x="3989654" y="50800"/>
                  </a:lnTo>
                  <a:lnTo>
                    <a:pt x="3985646" y="31075"/>
                  </a:lnTo>
                  <a:lnTo>
                    <a:pt x="3974732" y="14922"/>
                  </a:lnTo>
                  <a:lnTo>
                    <a:pt x="3958579" y="4008"/>
                  </a:lnTo>
                  <a:lnTo>
                    <a:pt x="3938854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9194" y="847091"/>
              <a:ext cx="3989653" cy="506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9994" y="2794304"/>
              <a:ext cx="101600" cy="1016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7269" y="2678734"/>
              <a:ext cx="4002327" cy="2171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8" y="720483"/>
              <a:ext cx="50749" cy="207382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9193" y="772607"/>
              <a:ext cx="3989704" cy="1953896"/>
            </a:xfrm>
            <a:custGeom>
              <a:avLst/>
              <a:gdLst/>
              <a:ahLst/>
              <a:cxnLst/>
              <a:rect l="l" t="t" r="r" b="b"/>
              <a:pathLst>
                <a:path w="3989704" h="1953895">
                  <a:moveTo>
                    <a:pt x="3989654" y="0"/>
                  </a:moveTo>
                  <a:lnTo>
                    <a:pt x="0" y="0"/>
                  </a:lnTo>
                  <a:lnTo>
                    <a:pt x="0" y="1902955"/>
                  </a:lnTo>
                  <a:lnTo>
                    <a:pt x="4008" y="1922680"/>
                  </a:lnTo>
                  <a:lnTo>
                    <a:pt x="14922" y="1938832"/>
                  </a:lnTo>
                  <a:lnTo>
                    <a:pt x="31075" y="1949747"/>
                  </a:lnTo>
                  <a:lnTo>
                    <a:pt x="50800" y="1953755"/>
                  </a:lnTo>
                  <a:lnTo>
                    <a:pt x="3938854" y="1953755"/>
                  </a:lnTo>
                  <a:lnTo>
                    <a:pt x="3958579" y="1949747"/>
                  </a:lnTo>
                  <a:lnTo>
                    <a:pt x="3974732" y="1938832"/>
                  </a:lnTo>
                  <a:lnTo>
                    <a:pt x="3985646" y="1922680"/>
                  </a:lnTo>
                  <a:lnTo>
                    <a:pt x="3989654" y="1902955"/>
                  </a:lnTo>
                  <a:lnTo>
                    <a:pt x="3989654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8" y="758558"/>
              <a:ext cx="0" cy="2054860"/>
            </a:xfrm>
            <a:custGeom>
              <a:avLst/>
              <a:gdLst/>
              <a:ahLst/>
              <a:cxnLst/>
              <a:rect l="l" t="t" r="r" b="b"/>
              <a:pathLst>
                <a:path h="2054860">
                  <a:moveTo>
                    <a:pt x="0" y="205479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98848" y="7458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98848" y="7331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98848" y="72045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7269" y="455598"/>
            <a:ext cx="3913504" cy="85472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lang="en-US" sz="1100" spc="-25" dirty="0">
                <a:solidFill>
                  <a:srgbClr val="FFFFFF"/>
                </a:solidFill>
                <a:latin typeface="Arial"/>
                <a:cs typeface="Arial"/>
              </a:rPr>
              <a:t>GNN</a:t>
            </a:r>
            <a:endParaRPr lang="en-US" sz="11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endParaRPr lang="en-US" sz="1100" b="0" spc="-15" dirty="0">
              <a:latin typeface="Arial"/>
              <a:cs typeface="Arial"/>
            </a:endParaRPr>
          </a:p>
          <a:p>
            <a:pPr marL="184150" marR="5080" indent="-171450">
              <a:lnSpc>
                <a:spcPct val="102600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en-US" sz="1100" b="0" spc="-15" dirty="0">
                <a:latin typeface="Arial"/>
                <a:cs typeface="Arial"/>
              </a:rPr>
              <a:t>Data</a:t>
            </a:r>
          </a:p>
          <a:p>
            <a:pPr marL="184150" marR="5080" indent="-171450">
              <a:lnSpc>
                <a:spcPct val="102600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en-US" sz="1100" spc="-15" dirty="0">
                <a:latin typeface="Arial"/>
                <a:cs typeface="Arial"/>
              </a:rPr>
              <a:t>Results</a:t>
            </a:r>
          </a:p>
        </p:txBody>
      </p:sp>
      <p:grpSp>
        <p:nvGrpSpPr>
          <p:cNvPr id="16" name="object 16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17" name="object 17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Song et al (2019) 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2B68C882-CB57-6D4F-9A1B-69EB2C70C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31" y="363737"/>
            <a:ext cx="2438400" cy="13484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82363B-999D-DF43-99B0-8EACB0D7A0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718" y="1854205"/>
            <a:ext cx="2438399" cy="136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44202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6775DFAC-1CAE-4B48-94AD-498B42EF6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96" y="434975"/>
            <a:ext cx="4610100" cy="15019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D9D86F-1880-D040-BB30-D6653565C414}"/>
              </a:ext>
            </a:extLst>
          </p:cNvPr>
          <p:cNvSpPr txBox="1"/>
          <p:nvPr/>
        </p:nvSpPr>
        <p:spPr>
          <a:xfrm>
            <a:off x="1590259" y="257098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Song et al (2019)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D84C0F-9260-FE49-BF65-603451076D69}"/>
              </a:ext>
            </a:extLst>
          </p:cNvPr>
          <p:cNvSpPr txBox="1"/>
          <p:nvPr/>
        </p:nvSpPr>
        <p:spPr>
          <a:xfrm>
            <a:off x="1147194" y="1871091"/>
            <a:ext cx="2491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Experiment: based on paper, </a:t>
            </a:r>
          </a:p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time: 24h02min on MAC CPU 16G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4E1F8D69-41C6-A746-A3C7-16C8F855B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43586"/>
              </p:ext>
            </p:extLst>
          </p:nvPr>
        </p:nvGraphicFramePr>
        <p:xfrm>
          <a:off x="857250" y="2293092"/>
          <a:ext cx="2971800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716">
                  <a:extLst>
                    <a:ext uri="{9D8B030D-6E8A-4147-A177-3AD203B41FA5}">
                      <a16:colId xmlns:a16="http://schemas.microsoft.com/office/drawing/2014/main" val="1444882111"/>
                    </a:ext>
                  </a:extLst>
                </a:gridCol>
                <a:gridCol w="1225084">
                  <a:extLst>
                    <a:ext uri="{9D8B030D-6E8A-4147-A177-3AD203B41FA5}">
                      <a16:colId xmlns:a16="http://schemas.microsoft.com/office/drawing/2014/main" val="287361627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205346104"/>
                    </a:ext>
                  </a:extLst>
                </a:gridCol>
              </a:tblGrid>
              <a:tr h="201276">
                <a:tc>
                  <a:txBody>
                    <a:bodyPr/>
                    <a:lstStyle/>
                    <a:p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Recall@20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NDCG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327293"/>
                  </a:ext>
                </a:extLst>
              </a:tr>
              <a:tr h="20593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DGRec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0.18499 (-0.0011)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0.19588 (+0.0008)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94395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8743D8C-E1CF-8147-A0F4-23C101EF0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134" y="2809779"/>
            <a:ext cx="3829050" cy="47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19116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" y="22761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Results: Train/Validation Loss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7B993E04-0BED-B047-BC2D-A4FBDC3B6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548112"/>
            <a:ext cx="3758536" cy="236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64483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" y="22761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and Validation Recall &amp; NDCG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FD02C26-1E63-C14A-8D02-B32B88D37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6" y="384727"/>
            <a:ext cx="2454586" cy="14441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36B73C-DD53-E345-B8EE-159A780CE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620" y="1849087"/>
            <a:ext cx="2330791" cy="144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8555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174" y="0"/>
            <a:ext cx="375207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57098"/>
            <a:ext cx="4608004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3333610"/>
            <a:ext cx="4608195" cy="122555"/>
            <a:chOff x="0" y="3333610"/>
            <a:chExt cx="4608195" cy="122555"/>
          </a:xfrm>
        </p:grpSpPr>
        <p:sp>
          <p:nvSpPr>
            <p:cNvPr id="6" name="object 6"/>
            <p:cNvSpPr/>
            <p:nvPr/>
          </p:nvSpPr>
          <p:spPr>
            <a:xfrm>
              <a:off x="0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03995" y="3333610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89"/>
                  </a:lnTo>
                  <a:lnTo>
                    <a:pt x="2303995" y="12238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E6BE1DC-7FE0-914D-B6AB-EE9E966AF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72804"/>
              </p:ext>
            </p:extLst>
          </p:nvPr>
        </p:nvGraphicFramePr>
        <p:xfrm>
          <a:off x="247650" y="376296"/>
          <a:ext cx="3753670" cy="2249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580830407"/>
                    </a:ext>
                  </a:extLst>
                </a:gridCol>
                <a:gridCol w="1696270">
                  <a:extLst>
                    <a:ext uri="{9D8B030D-6E8A-4147-A177-3AD203B41FA5}">
                      <a16:colId xmlns:a16="http://schemas.microsoft.com/office/drawing/2014/main" val="4013070142"/>
                    </a:ext>
                  </a:extLst>
                </a:gridCol>
              </a:tblGrid>
              <a:tr h="23539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09314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Users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82 901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99735415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73 677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125795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8 438 267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18956"/>
                  </a:ext>
                </a:extLst>
              </a:tr>
              <a:tr h="21620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Social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1 758 302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614498"/>
                  </a:ext>
                </a:extLst>
              </a:tr>
              <a:tr h="22892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friends/user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906838"/>
                  </a:ext>
                </a:extLst>
              </a:tr>
              <a:tr h="22892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events/user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622209"/>
                  </a:ext>
                </a:extLst>
              </a:tr>
              <a:tr h="4056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session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67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66327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92245</TotalTime>
  <Words>120</Words>
  <Application>Microsoft Macintosh PowerPoint</Application>
  <PresentationFormat>Custom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PowerPoint Presentation</vt:lpstr>
      <vt:lpstr>Agenda</vt:lpstr>
      <vt:lpstr>Data: Song et al (2019) </vt:lpstr>
      <vt:lpstr>Results </vt:lpstr>
      <vt:lpstr>Results: Train/Validation Loss</vt:lpstr>
      <vt:lpstr>Train and Validation Recall &amp; NDCG</vt:lpstr>
      <vt:lpstr>Statistics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Theory Lecture 1 - Probabilistic models and probability measures</dc:title>
  <dc:creator>Min Ye</dc:creator>
  <cp:lastModifiedBy>Muvunza Taurai</cp:lastModifiedBy>
  <cp:revision>188</cp:revision>
  <dcterms:created xsi:type="dcterms:W3CDTF">2021-10-22T11:38:10Z</dcterms:created>
  <dcterms:modified xsi:type="dcterms:W3CDTF">2022-04-13T13:30:59Z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2021-10-22T00:00:00Z</vt:filetime>
  </property>
</Properties>
</file>