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"/>
  </p:notesMasterIdLst>
  <p:sldIdLst>
    <p:sldId id="259" r:id="rId3"/>
    <p:sldId id="434" r:id="rId5"/>
    <p:sldId id="364" r:id="rId6"/>
    <p:sldId id="437" r:id="rId7"/>
    <p:sldId id="392" r:id="rId8"/>
    <p:sldId id="435" r:id="rId9"/>
    <p:sldId id="365" r:id="rId10"/>
    <p:sldId id="366" r:id="rId11"/>
    <p:sldId id="367" r:id="rId12"/>
    <p:sldId id="369" r:id="rId13"/>
    <p:sldId id="436" r:id="rId14"/>
    <p:sldId id="378" r:id="rId15"/>
    <p:sldId id="374" r:id="rId16"/>
    <p:sldId id="393" r:id="rId17"/>
    <p:sldId id="394" r:id="rId18"/>
    <p:sldId id="377" r:id="rId19"/>
    <p:sldId id="395" r:id="rId20"/>
    <p:sldId id="438" r:id="rId21"/>
    <p:sldId id="396" r:id="rId22"/>
    <p:sldId id="268" r:id="rId2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78F6173B-669A-4CA4-9D01-CDD69BBF3EDA}">
          <p14:sldIdLst>
            <p14:sldId id="259"/>
            <p14:sldId id="434"/>
            <p14:sldId id="364"/>
            <p14:sldId id="437"/>
            <p14:sldId id="392"/>
            <p14:sldId id="435"/>
            <p14:sldId id="365"/>
            <p14:sldId id="366"/>
            <p14:sldId id="367"/>
            <p14:sldId id="369"/>
            <p14:sldId id="436"/>
            <p14:sldId id="378"/>
            <p14:sldId id="374"/>
            <p14:sldId id="393"/>
            <p14:sldId id="394"/>
            <p14:sldId id="377"/>
            <p14:sldId id="395"/>
            <p14:sldId id="438"/>
            <p14:sldId id="39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7380" autoAdjust="0"/>
  </p:normalViewPr>
  <p:slideViewPr>
    <p:cSldViewPr>
      <p:cViewPr varScale="1">
        <p:scale>
          <a:sx n="110" d="100"/>
          <a:sy n="110" d="100"/>
        </p:scale>
        <p:origin x="1600" y="176"/>
      </p:cViewPr>
      <p:guideLst>
        <p:guide orient="horz" pos="2286"/>
        <p:guide pos="27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A42B-B5DF-424A-A435-FE426A100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Thank you for you time and guidance!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DA01-4309-432E-B943-0AD0FC431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F891-A8CC-441C-9067-1DA08EADD9A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7F0E-93A6-4B73-9D82-6D47431D3BA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31C9-A854-4942-A104-2DAFEDD8C32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25B5-A8A5-496C-8A53-66923CD6B66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D0CA-D493-46AB-8AED-2E88E8C4E48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93CA-E6F0-49A8-BFCB-A0D4E143FC1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81F7-4EB3-435A-862C-2567C219FD1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A6C-B3C4-47F1-B402-AD727685AB9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16D8-EFBC-409A-A1E3-1E2DE6340E9C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41CD-513E-4A99-85D9-51FDD4796D1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B3-82D2-4B0B-ABC1-43E047E6CC8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AF28F-64F7-41C6-81C1-114EB5792E2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页脚</a:t>
            </a:r>
            <a:endParaRPr lang="zh-CN" altLang="en-US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F3BB89-BC16-46EB-A2B4-4C046A0C56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7978" y="4653136"/>
            <a:ext cx="8110202" cy="2088232"/>
          </a:xfrm>
        </p:spPr>
        <p:txBody>
          <a:bodyPr>
            <a:noAutofit/>
          </a:bodyPr>
          <a:lstStyle/>
          <a:p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Zhang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Tsinghua-Berkeley Shenzhen Institute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8" y="272862"/>
            <a:ext cx="3169926" cy="411481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-409749" y="2041034"/>
            <a:ext cx="9962476" cy="1904224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Causality Analysis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33"/>
    </mc:Choice>
    <mc:Fallback>
      <p:transition spd="slow" advTm="173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Example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9999" y="1282393"/>
            <a:ext cx="789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Graphical relations between different variables through Granger causality test.</a:t>
            </a:r>
            <a:endParaRPr lang="en-US" altLang="zh-CN" sz="2400" dirty="0"/>
          </a:p>
        </p:txBody>
      </p:sp>
      <p:sp>
        <p:nvSpPr>
          <p:cNvPr id="10" name="椭圆 9"/>
          <p:cNvSpPr/>
          <p:nvPr/>
        </p:nvSpPr>
        <p:spPr>
          <a:xfrm>
            <a:off x="1494160" y="3903567"/>
            <a:ext cx="936625" cy="7016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35180" y="5662517"/>
            <a:ext cx="936625" cy="7016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946145" y="4349337"/>
            <a:ext cx="1111250" cy="1019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682370" y="5296757"/>
            <a:ext cx="936625" cy="8445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82370" y="3689572"/>
            <a:ext cx="936625" cy="8439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90020" y="4564716"/>
            <a:ext cx="96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</a:t>
            </a:r>
            <a:endParaRPr lang="en-US" altLang="zh-CN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931290" y="3843488"/>
            <a:ext cx="81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</a:t>
            </a:r>
            <a:endParaRPr lang="en-US" altLang="zh-CN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3917100" y="5457422"/>
            <a:ext cx="87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</a:t>
            </a:r>
            <a:endParaRPr lang="en-US" altLang="zh-CN" sz="28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2681610" y="2390362"/>
            <a:ext cx="1216025" cy="701675"/>
            <a:chOff x="3101" y="2532"/>
            <a:chExt cx="1915" cy="1105"/>
          </a:xfrm>
        </p:grpSpPr>
        <p:sp>
          <p:nvSpPr>
            <p:cNvPr id="3" name="椭圆 2"/>
            <p:cNvSpPr/>
            <p:nvPr/>
          </p:nvSpPr>
          <p:spPr>
            <a:xfrm>
              <a:off x="3101" y="2532"/>
              <a:ext cx="1475" cy="110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541" y="2672"/>
              <a:ext cx="147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E</a:t>
              </a:r>
              <a:endParaRPr lang="en-US" altLang="zh-CN" sz="2800" dirty="0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777783" y="4004552"/>
            <a:ext cx="135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F</a:t>
            </a:r>
            <a:endParaRPr lang="en-US" altLang="zh-CN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2287782" y="5751744"/>
            <a:ext cx="61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</a:t>
            </a:r>
            <a:endParaRPr lang="en-US" altLang="zh-CN" sz="2800" dirty="0"/>
          </a:p>
        </p:txBody>
      </p:sp>
      <p:sp>
        <p:nvSpPr>
          <p:cNvPr id="27" name="左箭头 26"/>
          <p:cNvSpPr/>
          <p:nvPr/>
        </p:nvSpPr>
        <p:spPr>
          <a:xfrm rot="1260000">
            <a:off x="4594230" y="4470622"/>
            <a:ext cx="1368425" cy="114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左箭头 28"/>
          <p:cNvSpPr/>
          <p:nvPr/>
        </p:nvSpPr>
        <p:spPr>
          <a:xfrm rot="20400000">
            <a:off x="4599310" y="5281517"/>
            <a:ext cx="1368425" cy="114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箭头 37"/>
          <p:cNvSpPr/>
          <p:nvPr/>
        </p:nvSpPr>
        <p:spPr>
          <a:xfrm rot="1740000">
            <a:off x="3385825" y="3624802"/>
            <a:ext cx="2982595" cy="103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上箭头 40"/>
          <p:cNvSpPr/>
          <p:nvPr/>
        </p:nvSpPr>
        <p:spPr>
          <a:xfrm>
            <a:off x="3921130" y="4536662"/>
            <a:ext cx="143510" cy="76009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下箭头 42"/>
          <p:cNvSpPr/>
          <p:nvPr/>
        </p:nvSpPr>
        <p:spPr>
          <a:xfrm>
            <a:off x="4188465" y="4536662"/>
            <a:ext cx="137795" cy="76009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下箭头 44"/>
          <p:cNvSpPr/>
          <p:nvPr/>
        </p:nvSpPr>
        <p:spPr>
          <a:xfrm rot="8700000">
            <a:off x="3507745" y="3039332"/>
            <a:ext cx="107315" cy="81915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下箭头 47"/>
          <p:cNvSpPr/>
          <p:nvPr/>
        </p:nvSpPr>
        <p:spPr>
          <a:xfrm rot="5220000">
            <a:off x="3027685" y="3578447"/>
            <a:ext cx="76200" cy="122809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上箭头 48"/>
          <p:cNvSpPr/>
          <p:nvPr/>
        </p:nvSpPr>
        <p:spPr>
          <a:xfrm rot="18300000">
            <a:off x="3007365" y="4118197"/>
            <a:ext cx="95250" cy="171386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上箭头 50"/>
          <p:cNvSpPr/>
          <p:nvPr/>
        </p:nvSpPr>
        <p:spPr>
          <a:xfrm rot="15360000">
            <a:off x="3306450" y="5604097"/>
            <a:ext cx="76200" cy="68389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下箭头 53"/>
          <p:cNvSpPr/>
          <p:nvPr/>
        </p:nvSpPr>
        <p:spPr>
          <a:xfrm rot="1980000">
            <a:off x="2339345" y="2850102"/>
            <a:ext cx="127000" cy="115379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下箭头 54"/>
          <p:cNvSpPr/>
          <p:nvPr/>
        </p:nvSpPr>
        <p:spPr>
          <a:xfrm rot="12780000">
            <a:off x="2586360" y="2994247"/>
            <a:ext cx="121920" cy="112141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下箭头 57"/>
          <p:cNvSpPr/>
          <p:nvPr/>
        </p:nvSpPr>
        <p:spPr>
          <a:xfrm rot="20640000">
            <a:off x="1964060" y="4607782"/>
            <a:ext cx="175895" cy="112141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左箭头 59"/>
          <p:cNvSpPr/>
          <p:nvPr/>
        </p:nvSpPr>
        <p:spPr>
          <a:xfrm rot="4380000">
            <a:off x="1760860" y="5035137"/>
            <a:ext cx="1061720" cy="184785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114295" y="2390362"/>
            <a:ext cx="1033145" cy="9340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3651255" y="2699607"/>
            <a:ext cx="1463040" cy="12446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箭头 22"/>
          <p:cNvSpPr/>
          <p:nvPr/>
        </p:nvSpPr>
        <p:spPr>
          <a:xfrm rot="18900000">
            <a:off x="4371345" y="3443192"/>
            <a:ext cx="1030605" cy="12509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12050" y="2582181"/>
            <a:ext cx="73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A</a:t>
            </a:r>
            <a:endParaRPr kumimoji="1" lang="zh-CN" altLang="en-US" sz="28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8" y="1038436"/>
            <a:ext cx="8229600" cy="1123528"/>
          </a:xfrm>
        </p:spPr>
        <p:txBody>
          <a:bodyPr>
            <a:normAutofit/>
          </a:bodyPr>
          <a:lstStyle/>
          <a:p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Overview of Today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’</a:t>
            </a:r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s Report</a:t>
            </a:r>
            <a:endParaRPr lang="en-GB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42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Graphic Causality Model</a:t>
            </a: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Granger Causality Test</a:t>
            </a: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Identification Methods</a:t>
            </a:r>
            <a:endParaRPr lang="en-GB" sz="24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Identify Causal Effects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41230" y="1298729"/>
            <a:ext cx="29083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</a:rPr>
              <a:t>Confounding :</a:t>
            </a:r>
            <a:endParaRPr lang="en-US" altLang="zh-CN" sz="3200" b="1" dirty="0">
              <a:solidFill>
                <a:srgbClr val="7030A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812415" y="3274060"/>
            <a:ext cx="1007745" cy="10083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820160" y="1882140"/>
            <a:ext cx="1007745" cy="10083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936490" y="3274060"/>
            <a:ext cx="1007745" cy="10083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84955" y="2094230"/>
            <a:ext cx="62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U</a:t>
            </a:r>
            <a:endParaRPr lang="en-US" altLang="zh-CN" sz="3200"/>
          </a:p>
        </p:txBody>
      </p:sp>
      <p:sp>
        <p:nvSpPr>
          <p:cNvPr id="11" name="文本框 10"/>
          <p:cNvSpPr txBox="1"/>
          <p:nvPr/>
        </p:nvSpPr>
        <p:spPr>
          <a:xfrm>
            <a:off x="3098800" y="3486785"/>
            <a:ext cx="62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X</a:t>
            </a:r>
            <a:endParaRPr lang="en-US" altLang="zh-CN" sz="3200"/>
          </a:p>
        </p:txBody>
      </p:sp>
      <p:sp>
        <p:nvSpPr>
          <p:cNvPr id="13" name="文本框 12"/>
          <p:cNvSpPr txBox="1"/>
          <p:nvPr/>
        </p:nvSpPr>
        <p:spPr>
          <a:xfrm>
            <a:off x="5200650" y="3486785"/>
            <a:ext cx="62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Y</a:t>
            </a:r>
            <a:endParaRPr lang="en-US" altLang="zh-CN" sz="3200"/>
          </a:p>
        </p:txBody>
      </p:sp>
      <p:sp>
        <p:nvSpPr>
          <p:cNvPr id="15" name="左箭头 14"/>
          <p:cNvSpPr/>
          <p:nvPr/>
        </p:nvSpPr>
        <p:spPr>
          <a:xfrm rot="18780000">
            <a:off x="3342005" y="2910205"/>
            <a:ext cx="732155" cy="22161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箭头 15"/>
          <p:cNvSpPr/>
          <p:nvPr/>
        </p:nvSpPr>
        <p:spPr>
          <a:xfrm rot="13620000">
            <a:off x="4573270" y="2922270"/>
            <a:ext cx="752475" cy="2159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 rot="10800000">
            <a:off x="3820795" y="3639185"/>
            <a:ext cx="1115695" cy="19113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72515" y="3967480"/>
            <a:ext cx="72078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>
                <a:cs typeface="+mn-lt"/>
              </a:rPr>
              <a:t>We want to find the causal effect of X on Y. </a:t>
            </a:r>
            <a:endParaRPr lang="en-US" altLang="zh-CN" sz="2400" dirty="0">
              <a:cs typeface="+mn-lt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>
                <a:cs typeface="+mn-lt"/>
              </a:rPr>
              <a:t>Indierect dependence between X and Y created by common cause U, which confounds the causal effect.</a:t>
            </a:r>
            <a:endParaRPr lang="en-US" altLang="zh-CN" sz="2400" dirty="0">
              <a:cs typeface="+mn-lt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>
                <a:cs typeface="+mn-lt"/>
              </a:rPr>
              <a:t>We use identification strategy to </a:t>
            </a:r>
            <a:r>
              <a:rPr lang="en-US" altLang="zh-CN" sz="2400" dirty="0" err="1">
                <a:cs typeface="+mn-lt"/>
              </a:rPr>
              <a:t>deconfound</a:t>
            </a:r>
            <a:r>
              <a:rPr lang="en-US" altLang="zh-CN" sz="2400" dirty="0">
                <a:cs typeface="+mn-lt"/>
              </a:rPr>
              <a:t> the effect.</a:t>
            </a:r>
            <a:r>
              <a:rPr lang="en-US" altLang="zh-CN" sz="2400" dirty="0"/>
              <a:t> 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endParaRPr lang="zh-CN" altLang="en-US" sz="24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Identify Causal Effects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8160" y="1835150"/>
            <a:ext cx="8237220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800" dirty="0">
                <a:cs typeface="+mn-lt"/>
                <a:sym typeface="+mn-ea"/>
              </a:rPr>
              <a:t>A</a:t>
            </a:r>
            <a:r>
              <a:rPr lang="zh-CN" altLang="en-US" sz="2800" dirty="0">
                <a:cs typeface="+mn-lt"/>
                <a:sym typeface="+mn-ea"/>
              </a:rPr>
              <a:t> back-door path is an undirected path </a:t>
            </a:r>
            <a:r>
              <a:rPr lang="en-US" altLang="zh-CN" sz="2800" dirty="0"/>
              <a:t>between X and Y with an arrow into X, like X</a:t>
            </a:r>
            <a:r>
              <a:rPr lang="en-US" altLang="zh-CN" sz="2800" dirty="0">
                <a:latin typeface="Arial" panose="020B0604020202090204" pitchFamily="34" charset="0"/>
                <a:cs typeface="Arial" panose="020B0604020202090204" pitchFamily="34" charset="0"/>
              </a:rPr>
              <a:t>←</a:t>
            </a:r>
            <a:r>
              <a:rPr lang="en-US" altLang="zh-CN" sz="2800" dirty="0"/>
              <a:t>U</a:t>
            </a:r>
            <a:r>
              <a:rPr lang="en-US" altLang="zh-CN" sz="2800" dirty="0">
                <a:latin typeface="Arial" panose="020B0604020202090204" pitchFamily="34" charset="0"/>
                <a:cs typeface="Arial" panose="020B0604020202090204" pitchFamily="34" charset="0"/>
              </a:rPr>
              <a:t>→Y</a:t>
            </a:r>
            <a:r>
              <a:rPr lang="en-US" altLang="zh-CN" sz="2800" dirty="0"/>
              <a:t>. </a:t>
            </a:r>
            <a:endParaRPr lang="en-US" altLang="zh-CN" sz="28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800" dirty="0"/>
              <a:t>A set of conditioning variables or controls S satisfies the back-door criterion.</a:t>
            </a:r>
            <a:endParaRPr lang="en-US" altLang="zh-CN" sz="2800" dirty="0"/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sz="2400" dirty="0"/>
              <a:t>S blocks every back-door path between X and Y</a:t>
            </a:r>
            <a:r>
              <a:rPr lang="en-US" sz="2400" dirty="0"/>
              <a:t>.</a:t>
            </a:r>
            <a:endParaRPr sz="2400" dirty="0"/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en-US" sz="2400" dirty="0"/>
              <a:t>N</a:t>
            </a:r>
            <a:r>
              <a:rPr sz="2400" dirty="0"/>
              <a:t>o node in S is a descendant of X</a:t>
            </a:r>
            <a:r>
              <a:rPr lang="en-US" sz="2400" dirty="0"/>
              <a:t>.</a:t>
            </a:r>
            <a:endParaRPr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18345" y="1329209"/>
            <a:ext cx="44488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7030A0"/>
                </a:solidFill>
              </a:rPr>
              <a:t>Back-door Criterion</a:t>
            </a:r>
            <a:r>
              <a:rPr lang="en-US" altLang="zh-CN" sz="3200" baseline="30000" dirty="0">
                <a:solidFill>
                  <a:srgbClr val="222222"/>
                </a:solidFill>
                <a:latin typeface="Arial" panose="020B0604020202090204" pitchFamily="34" charset="0"/>
                <a:sym typeface="+mn-ea"/>
              </a:rPr>
              <a:t>[6]</a:t>
            </a:r>
            <a:r>
              <a:rPr lang="en-US" altLang="zh-CN" sz="3200" b="1" dirty="0">
                <a:solidFill>
                  <a:srgbClr val="7030A0"/>
                </a:solidFill>
              </a:rPr>
              <a:t>:</a:t>
            </a:r>
            <a:endParaRPr lang="en-US" altLang="zh-CN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990600" y="4984750"/>
                <a:ext cx="7891145" cy="574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))=</m:t>
                    </m:r>
                    <m:nary>
                      <m:naryPr>
                        <m:chr m:val="∑"/>
                        <m:limLoc m:val="undOvr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𝑃𝑟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sz="24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984750"/>
                <a:ext cx="7891145" cy="5740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51520" y="6516628"/>
            <a:ext cx="6408292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[6] </a:t>
            </a:r>
            <a:r>
              <a:rPr lang="en-US" altLang="zh-CN" sz="1000">
                <a:cs typeface="宋体" charset="0"/>
                <a:sym typeface="+mn-ea"/>
              </a:rPr>
              <a:t>Shalizi, C. (2013). Advanced data analysis from an elementary point of view.</a:t>
            </a:r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.</a:t>
            </a:r>
            <a:endParaRPr lang="zh-CN" altLang="en-US" sz="1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21468" y="6453336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Identify Causal Effects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8345" y="1329209"/>
            <a:ext cx="44488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7030A0"/>
                </a:solidFill>
              </a:rPr>
              <a:t>Back-door Criterion</a:t>
            </a:r>
            <a:r>
              <a:rPr lang="en-US" altLang="zh-CN" sz="3200" baseline="30000" dirty="0">
                <a:solidFill>
                  <a:srgbClr val="222222"/>
                </a:solidFill>
                <a:latin typeface="Arial" panose="020B0604020202090204" pitchFamily="34" charset="0"/>
                <a:sym typeface="+mn-ea"/>
              </a:rPr>
              <a:t>[6]</a:t>
            </a:r>
            <a:r>
              <a:rPr lang="en-US" altLang="zh-CN" sz="3200" b="1" dirty="0">
                <a:solidFill>
                  <a:srgbClr val="7030A0"/>
                </a:solidFill>
              </a:rPr>
              <a:t>:</a:t>
            </a:r>
            <a:endParaRPr lang="en-US" altLang="zh-CN" sz="3200" b="1" dirty="0">
              <a:solidFill>
                <a:srgbClr val="7030A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6516628"/>
            <a:ext cx="6408292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[6] </a:t>
            </a:r>
            <a:r>
              <a:rPr lang="en-US" altLang="zh-CN" sz="1000">
                <a:cs typeface="宋体" charset="0"/>
                <a:sym typeface="+mn-ea"/>
              </a:rPr>
              <a:t>Shalizi, C. (2013). Advanced data analysis from an elementary point of view.</a:t>
            </a:r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.</a:t>
            </a:r>
            <a:endParaRPr lang="zh-CN" altLang="en-US" sz="1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21468" y="6453336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76064"/>
            <a:ext cx="7488832" cy="426122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Identify Causal Effects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5709" y="1417793"/>
            <a:ext cx="86258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800" dirty="0">
                <a:cs typeface="+mn-lt"/>
                <a:sym typeface="+mn-ea"/>
              </a:rPr>
              <a:t>If there is a set of controls S such that X is independent to Y |S, then X has no causal effect on Y. ( </a:t>
            </a:r>
            <a:r>
              <a:rPr lang="en-US" sz="2800" dirty="0">
                <a:solidFill>
                  <a:srgbClr val="FF0000"/>
                </a:solidFill>
                <a:cs typeface="+mn-lt"/>
                <a:sym typeface="+mn-ea"/>
              </a:rPr>
              <a:t>All the ways from X to Y are backdoor</a:t>
            </a:r>
            <a:r>
              <a:rPr lang="en-US" sz="2800" dirty="0">
                <a:cs typeface="+mn-lt"/>
                <a:sym typeface="+mn-ea"/>
              </a:rPr>
              <a:t> ways and S can block the effects.)</a:t>
            </a:r>
            <a:endParaRPr lang="en-US" altLang="zh-CN" sz="28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800" dirty="0"/>
              <a:t>If there is a W ∈ W and a subset S of the W, not including W, such that (</a:t>
            </a:r>
            <a:r>
              <a:rPr lang="en-US" altLang="zh-CN" sz="2800" dirty="0" err="1"/>
              <a:t>i</a:t>
            </a:r>
            <a:r>
              <a:rPr lang="en-US" altLang="zh-CN" sz="2800" dirty="0"/>
              <a:t>) W is not independent to  Y|S, but (ii) W is dependent to  Y|S,X, then X has an effect on Y. X would be a collider on paths between W and Y , so conditioning on X would activate those paths.</a:t>
            </a: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15709" y="1125404"/>
            <a:ext cx="2444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 err="1">
                <a:solidFill>
                  <a:srgbClr val="7030A0"/>
                </a:solidFill>
              </a:rPr>
              <a:t>Entner</a:t>
            </a:r>
            <a:r>
              <a:rPr lang="en-US" altLang="zh-CN" sz="3200" b="1" dirty="0">
                <a:solidFill>
                  <a:srgbClr val="7030A0"/>
                </a:solidFill>
              </a:rPr>
              <a:t> Rules:</a:t>
            </a:r>
            <a:endParaRPr lang="en-US" altLang="zh-CN" sz="3200" b="1" baseline="30000" dirty="0">
              <a:solidFill>
                <a:srgbClr val="222222"/>
              </a:solidFill>
              <a:latin typeface="Arial" panose="020B060402020209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6516628"/>
            <a:ext cx="6408292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[6] </a:t>
            </a:r>
            <a:r>
              <a:rPr lang="en-US" altLang="zh-CN" sz="1000">
                <a:cs typeface="宋体" charset="0"/>
                <a:sym typeface="+mn-ea"/>
              </a:rPr>
              <a:t>Shalizi, C. (2013). Advanced data analysis from an elementary point of view.</a:t>
            </a:r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.</a:t>
            </a:r>
            <a:endParaRPr lang="zh-CN" altLang="en-US" sz="1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21468" y="6453336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Identify Causal Effects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0235" y="1722120"/>
            <a:ext cx="750697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sz="2800" dirty="0"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rPr>
              <a:t>A set of variables M satisfies the front-door criterion</a:t>
            </a:r>
            <a:r>
              <a:rPr lang="en-US" sz="2800" dirty="0"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rPr>
              <a:t>:</a:t>
            </a:r>
            <a:endParaRPr lang="en-US" altLang="zh-CN" sz="2800" dirty="0"/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zh-CN" altLang="en-US" sz="2400" dirty="0">
                <a:cs typeface="+mn-lt"/>
              </a:rPr>
              <a:t>M blocks all directed paths from X to Y</a:t>
            </a:r>
            <a:r>
              <a:rPr lang="en-US" altLang="zh-CN" sz="2800" dirty="0"/>
              <a:t>.</a:t>
            </a:r>
            <a:endParaRPr lang="en-US" altLang="zh-CN" sz="2800" dirty="0"/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lang="en-US" sz="2400" dirty="0"/>
              <a:t>T</a:t>
            </a:r>
            <a:r>
              <a:rPr sz="2400" dirty="0"/>
              <a:t>here are no unblocked back-door paths from X to M</a:t>
            </a:r>
            <a:r>
              <a:rPr lang="en-US" sz="2400" dirty="0"/>
              <a:t>.</a:t>
            </a:r>
            <a:endParaRPr lang="en-US" sz="2400" dirty="0"/>
          </a:p>
          <a:p>
            <a:pPr marL="800100" lvl="1" indent="-342900">
              <a:buFont typeface="Arial" panose="020B0604020202090204" pitchFamily="34" charset="0"/>
              <a:buChar char="•"/>
            </a:pPr>
            <a:r>
              <a:rPr sz="2400" dirty="0"/>
              <a:t>X blocks all back-door paths from M to Y</a:t>
            </a:r>
            <a:r>
              <a:rPr lang="en-US" sz="2400" dirty="0"/>
              <a:t>.</a:t>
            </a:r>
            <a:endParaRPr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79000" y="1298729"/>
            <a:ext cx="44951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7030A0"/>
                </a:solidFill>
              </a:rPr>
              <a:t>Front-door Criterion</a:t>
            </a:r>
            <a:r>
              <a:rPr lang="en-US" altLang="zh-CN" sz="3200" baseline="30000" dirty="0">
                <a:solidFill>
                  <a:srgbClr val="222222"/>
                </a:solidFill>
                <a:latin typeface="Arial" panose="020B0604020202090204" pitchFamily="34" charset="0"/>
                <a:sym typeface="+mn-ea"/>
              </a:rPr>
              <a:t>[6]</a:t>
            </a:r>
            <a:r>
              <a:rPr lang="en-US" altLang="zh-CN" sz="3200" b="1" dirty="0">
                <a:solidFill>
                  <a:srgbClr val="7030A0"/>
                </a:solidFill>
              </a:rPr>
              <a:t>:</a:t>
            </a:r>
            <a:endParaRPr lang="en-US" altLang="zh-CN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26135" y="4861560"/>
                <a:ext cx="7891145" cy="96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Pr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))=         </m:t>
                    </m:r>
                    <m:nary>
                      <m:naryPr>
                        <m:chr m:val="∑"/>
                        <m:limLoc m:val="undOvr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P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𝑟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  |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′)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′)</m:t>
                            </m:r>
                          </m:e>
                        </m:nary>
                      </m:e>
                    </m:nary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35" y="4861560"/>
                <a:ext cx="7891145" cy="968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51520" y="6516628"/>
            <a:ext cx="6408292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[6] </a:t>
            </a:r>
            <a:r>
              <a:rPr lang="en-US" altLang="zh-CN" sz="1000">
                <a:cs typeface="宋体" charset="0"/>
                <a:sym typeface="+mn-ea"/>
              </a:rPr>
              <a:t>Shalizi, C. (2013). Advanced data analysis from an elementary point of view.</a:t>
            </a:r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.</a:t>
            </a:r>
            <a:endParaRPr lang="zh-CN" altLang="en-US" sz="1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21468" y="6453336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Identify Causal Effects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79000" y="1298729"/>
            <a:ext cx="44951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7030A0"/>
                </a:solidFill>
              </a:rPr>
              <a:t>Front-door Criterion</a:t>
            </a:r>
            <a:r>
              <a:rPr lang="en-US" altLang="zh-CN" sz="3200" baseline="30000" dirty="0">
                <a:solidFill>
                  <a:srgbClr val="222222"/>
                </a:solidFill>
                <a:latin typeface="Arial" panose="020B0604020202090204" pitchFamily="34" charset="0"/>
                <a:sym typeface="+mn-ea"/>
              </a:rPr>
              <a:t>[6]</a:t>
            </a:r>
            <a:r>
              <a:rPr lang="en-US" altLang="zh-CN" sz="3200" b="1" dirty="0">
                <a:solidFill>
                  <a:srgbClr val="7030A0"/>
                </a:solidFill>
              </a:rPr>
              <a:t>:</a:t>
            </a:r>
            <a:endParaRPr lang="en-US" altLang="zh-CN" sz="3200" b="1" dirty="0">
              <a:solidFill>
                <a:srgbClr val="7030A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6516628"/>
            <a:ext cx="6408292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[6] </a:t>
            </a:r>
            <a:r>
              <a:rPr lang="en-US" altLang="zh-CN" sz="1000">
                <a:cs typeface="宋体" charset="0"/>
                <a:sym typeface="+mn-ea"/>
              </a:rPr>
              <a:t>Shalizi, C. (2013). Advanced data analysis from an elementary point of view.</a:t>
            </a:r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.</a:t>
            </a:r>
            <a:endParaRPr lang="zh-CN" altLang="en-US" sz="1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21468" y="6453336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4" y="1945585"/>
            <a:ext cx="7074532" cy="429172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Example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9999" y="1282393"/>
            <a:ext cx="789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Graphical relations between different variables through Granger causality test.</a:t>
            </a:r>
            <a:endParaRPr lang="en-US" altLang="zh-CN" sz="2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1494160" y="2390362"/>
            <a:ext cx="5761060" cy="3973830"/>
            <a:chOff x="1494160" y="2390362"/>
            <a:chExt cx="5761060" cy="3973830"/>
          </a:xfrm>
        </p:grpSpPr>
        <p:sp>
          <p:nvSpPr>
            <p:cNvPr id="10" name="椭圆 9"/>
            <p:cNvSpPr/>
            <p:nvPr/>
          </p:nvSpPr>
          <p:spPr>
            <a:xfrm>
              <a:off x="1494160" y="3903567"/>
              <a:ext cx="936625" cy="70167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035180" y="5662517"/>
              <a:ext cx="936625" cy="70167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946145" y="4349337"/>
              <a:ext cx="1111250" cy="1019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682370" y="5296757"/>
              <a:ext cx="936625" cy="84455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682370" y="3689572"/>
              <a:ext cx="936625" cy="84391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90020" y="4564716"/>
              <a:ext cx="96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B</a:t>
              </a:r>
              <a:endParaRPr lang="en-US" altLang="zh-CN" sz="28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931290" y="3843488"/>
              <a:ext cx="817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C</a:t>
              </a:r>
              <a:endParaRPr lang="en-US" altLang="zh-CN" sz="28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917100" y="5457422"/>
              <a:ext cx="877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D</a:t>
              </a:r>
              <a:endParaRPr lang="en-US" altLang="zh-CN" sz="2800" dirty="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681610" y="2390362"/>
              <a:ext cx="1216025" cy="701675"/>
              <a:chOff x="3101" y="2532"/>
              <a:chExt cx="1915" cy="1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101" y="2532"/>
                <a:ext cx="1475" cy="110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541" y="2672"/>
                <a:ext cx="1475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E</a:t>
                </a:r>
                <a:endParaRPr lang="en-US" altLang="zh-CN" sz="2800" dirty="0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777783" y="4004552"/>
              <a:ext cx="1355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F</a:t>
              </a:r>
              <a:endParaRPr lang="en-US" altLang="zh-CN" sz="28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87782" y="5751744"/>
              <a:ext cx="618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G</a:t>
              </a:r>
              <a:endParaRPr lang="en-US" altLang="zh-CN" sz="2800" dirty="0"/>
            </a:p>
          </p:txBody>
        </p:sp>
        <p:sp>
          <p:nvSpPr>
            <p:cNvPr id="27" name="左箭头 26"/>
            <p:cNvSpPr/>
            <p:nvPr/>
          </p:nvSpPr>
          <p:spPr>
            <a:xfrm rot="1260000">
              <a:off x="4594230" y="4470622"/>
              <a:ext cx="1368425" cy="1143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左箭头 28"/>
            <p:cNvSpPr/>
            <p:nvPr/>
          </p:nvSpPr>
          <p:spPr>
            <a:xfrm rot="20400000">
              <a:off x="4599310" y="5281517"/>
              <a:ext cx="1368425" cy="1143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左箭头 37"/>
            <p:cNvSpPr/>
            <p:nvPr/>
          </p:nvSpPr>
          <p:spPr>
            <a:xfrm rot="1740000">
              <a:off x="3385825" y="3624802"/>
              <a:ext cx="2982595" cy="10350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上箭头 40"/>
            <p:cNvSpPr/>
            <p:nvPr/>
          </p:nvSpPr>
          <p:spPr>
            <a:xfrm>
              <a:off x="3921130" y="4536662"/>
              <a:ext cx="143510" cy="760095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下箭头 42"/>
            <p:cNvSpPr/>
            <p:nvPr/>
          </p:nvSpPr>
          <p:spPr>
            <a:xfrm>
              <a:off x="4188465" y="4536662"/>
              <a:ext cx="137795" cy="760095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下箭头 44"/>
            <p:cNvSpPr/>
            <p:nvPr/>
          </p:nvSpPr>
          <p:spPr>
            <a:xfrm rot="8700000">
              <a:off x="3507745" y="3039332"/>
              <a:ext cx="107315" cy="8191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下箭头 47"/>
            <p:cNvSpPr/>
            <p:nvPr/>
          </p:nvSpPr>
          <p:spPr>
            <a:xfrm rot="5220000">
              <a:off x="3027685" y="3578447"/>
              <a:ext cx="76200" cy="122809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上箭头 48"/>
            <p:cNvSpPr/>
            <p:nvPr/>
          </p:nvSpPr>
          <p:spPr>
            <a:xfrm rot="18300000">
              <a:off x="3007365" y="4118197"/>
              <a:ext cx="95250" cy="1713865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上箭头 50"/>
            <p:cNvSpPr/>
            <p:nvPr/>
          </p:nvSpPr>
          <p:spPr>
            <a:xfrm rot="15360000">
              <a:off x="3306450" y="5604097"/>
              <a:ext cx="76200" cy="683895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下箭头 53"/>
            <p:cNvSpPr/>
            <p:nvPr/>
          </p:nvSpPr>
          <p:spPr>
            <a:xfrm rot="1980000">
              <a:off x="2339345" y="2850102"/>
              <a:ext cx="127000" cy="1153795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下箭头 54"/>
            <p:cNvSpPr/>
            <p:nvPr/>
          </p:nvSpPr>
          <p:spPr>
            <a:xfrm rot="12780000">
              <a:off x="2586360" y="2994247"/>
              <a:ext cx="121920" cy="112141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下箭头 57"/>
            <p:cNvSpPr/>
            <p:nvPr/>
          </p:nvSpPr>
          <p:spPr>
            <a:xfrm rot="20640000">
              <a:off x="1964060" y="4607782"/>
              <a:ext cx="175895" cy="112141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左箭头 59"/>
            <p:cNvSpPr/>
            <p:nvPr/>
          </p:nvSpPr>
          <p:spPr>
            <a:xfrm rot="4380000">
              <a:off x="1760860" y="5035137"/>
              <a:ext cx="1061720" cy="184785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114295" y="2390362"/>
              <a:ext cx="1033145" cy="93408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左箭头 11"/>
            <p:cNvSpPr/>
            <p:nvPr/>
          </p:nvSpPr>
          <p:spPr>
            <a:xfrm>
              <a:off x="3651255" y="2699607"/>
              <a:ext cx="1463040" cy="124460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左箭头 22"/>
            <p:cNvSpPr/>
            <p:nvPr/>
          </p:nvSpPr>
          <p:spPr>
            <a:xfrm rot="18900000">
              <a:off x="4371345" y="3443192"/>
              <a:ext cx="1030605" cy="125095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12050" y="2582181"/>
              <a:ext cx="735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/>
                <a:t>A</a:t>
              </a:r>
              <a:endParaRPr kumimoji="1" lang="zh-CN" altLang="en-US" sz="2800" dirty="0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Example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9999" y="1282393"/>
            <a:ext cx="7899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Final Results:</a:t>
            </a:r>
            <a:endParaRPr lang="en-US" altLang="zh-CN" sz="2400" dirty="0"/>
          </a:p>
        </p:txBody>
      </p:sp>
      <p:sp>
        <p:nvSpPr>
          <p:cNvPr id="10" name="椭圆 9"/>
          <p:cNvSpPr/>
          <p:nvPr/>
        </p:nvSpPr>
        <p:spPr>
          <a:xfrm>
            <a:off x="5344071" y="3424506"/>
            <a:ext cx="594647" cy="53051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687555" y="4754398"/>
            <a:ext cx="594647" cy="53051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170561" y="3761540"/>
            <a:ext cx="705514" cy="7705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733329" y="4477858"/>
            <a:ext cx="594647" cy="6385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733329" y="3262711"/>
            <a:ext cx="594647" cy="6380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338916" y="3893132"/>
            <a:ext cx="612789" cy="39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</a:t>
            </a:r>
            <a:endParaRPr lang="en-US" altLang="zh-CN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832329" y="3353956"/>
            <a:ext cx="519258" cy="39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</a:t>
            </a:r>
            <a:endParaRPr lang="en-US" altLang="zh-CN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853914" y="4546188"/>
            <a:ext cx="557154" cy="39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</a:t>
            </a:r>
            <a:endParaRPr lang="en-US" altLang="zh-CN" sz="28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6097963" y="2280415"/>
            <a:ext cx="729703" cy="530517"/>
            <a:chOff x="3101" y="2532"/>
            <a:chExt cx="1810" cy="1105"/>
          </a:xfrm>
        </p:grpSpPr>
        <p:sp>
          <p:nvSpPr>
            <p:cNvPr id="3" name="椭圆 2"/>
            <p:cNvSpPr/>
            <p:nvPr/>
          </p:nvSpPr>
          <p:spPr>
            <a:xfrm>
              <a:off x="3101" y="2532"/>
              <a:ext cx="1475" cy="110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36" y="2574"/>
              <a:ext cx="147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E</a:t>
              </a:r>
              <a:endParaRPr lang="en-US" altLang="zh-CN" sz="2800" dirty="0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478081" y="3463809"/>
            <a:ext cx="860324" cy="39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F</a:t>
            </a:r>
            <a:endParaRPr lang="en-US" altLang="zh-CN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5766141" y="4775820"/>
            <a:ext cx="392669" cy="39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</a:t>
            </a:r>
            <a:endParaRPr lang="en-US" altLang="zh-CN" sz="2800" dirty="0"/>
          </a:p>
        </p:txBody>
      </p:sp>
      <p:sp>
        <p:nvSpPr>
          <p:cNvPr id="27" name="左箭头 26"/>
          <p:cNvSpPr/>
          <p:nvPr/>
        </p:nvSpPr>
        <p:spPr>
          <a:xfrm rot="1260000">
            <a:off x="7312253" y="3853241"/>
            <a:ext cx="868790" cy="86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左箭头 28"/>
          <p:cNvSpPr/>
          <p:nvPr/>
        </p:nvSpPr>
        <p:spPr>
          <a:xfrm rot="20400000">
            <a:off x="7315478" y="4466335"/>
            <a:ext cx="868790" cy="86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箭头 37"/>
          <p:cNvSpPr/>
          <p:nvPr/>
        </p:nvSpPr>
        <p:spPr>
          <a:xfrm rot="1740000">
            <a:off x="6545057" y="3213740"/>
            <a:ext cx="1893599" cy="78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下箭头 47"/>
          <p:cNvSpPr/>
          <p:nvPr/>
        </p:nvSpPr>
        <p:spPr>
          <a:xfrm rot="5220000">
            <a:off x="6313063" y="3253107"/>
            <a:ext cx="57613" cy="77969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上箭头 48"/>
          <p:cNvSpPr/>
          <p:nvPr/>
        </p:nvSpPr>
        <p:spPr>
          <a:xfrm rot="18300000">
            <a:off x="6299008" y="3690632"/>
            <a:ext cx="72016" cy="108810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上箭头 50"/>
          <p:cNvSpPr/>
          <p:nvPr/>
        </p:nvSpPr>
        <p:spPr>
          <a:xfrm rot="15360000">
            <a:off x="6490046" y="4751669"/>
            <a:ext cx="57613" cy="434193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642434" y="2280415"/>
            <a:ext cx="655926" cy="7062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6713574" y="2514226"/>
            <a:ext cx="928859" cy="9410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箭头 22"/>
          <p:cNvSpPr/>
          <p:nvPr/>
        </p:nvSpPr>
        <p:spPr>
          <a:xfrm rot="18900000">
            <a:off x="7170747" y="3076430"/>
            <a:ext cx="654314" cy="9458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77521" y="2355841"/>
            <a:ext cx="466887" cy="39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A</a:t>
            </a:r>
            <a:endParaRPr kumimoji="1" lang="zh-CN" altLang="en-US" sz="2800" dirty="0"/>
          </a:p>
        </p:txBody>
      </p:sp>
      <p:sp>
        <p:nvSpPr>
          <p:cNvPr id="37" name="椭圆 36"/>
          <p:cNvSpPr/>
          <p:nvPr/>
        </p:nvSpPr>
        <p:spPr>
          <a:xfrm>
            <a:off x="65163" y="3488298"/>
            <a:ext cx="635630" cy="5580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32320" y="4887185"/>
            <a:ext cx="635630" cy="5580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086451" y="3842817"/>
            <a:ext cx="754137" cy="8105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550167" y="4596297"/>
            <a:ext cx="635630" cy="67166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550167" y="3318109"/>
            <a:ext cx="635630" cy="67116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304413" y="3978751"/>
            <a:ext cx="655022" cy="41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</a:t>
            </a:r>
            <a:endParaRPr lang="en-US" altLang="zh-CN" sz="2800" dirty="0"/>
          </a:p>
        </p:txBody>
      </p:sp>
      <p:sp>
        <p:nvSpPr>
          <p:cNvPr id="47" name="文本框 46"/>
          <p:cNvSpPr txBox="1"/>
          <p:nvPr/>
        </p:nvSpPr>
        <p:spPr>
          <a:xfrm>
            <a:off x="1685295" y="3392721"/>
            <a:ext cx="555045" cy="41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</a:t>
            </a:r>
            <a:endParaRPr lang="en-US" altLang="zh-CN" sz="2800" dirty="0"/>
          </a:p>
        </p:txBody>
      </p:sp>
      <p:sp>
        <p:nvSpPr>
          <p:cNvPr id="50" name="文本框 49"/>
          <p:cNvSpPr txBox="1"/>
          <p:nvPr/>
        </p:nvSpPr>
        <p:spPr>
          <a:xfrm>
            <a:off x="1687722" y="4663395"/>
            <a:ext cx="595553" cy="41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</a:t>
            </a:r>
            <a:endParaRPr lang="en-US" altLang="zh-CN" sz="2800" dirty="0"/>
          </a:p>
        </p:txBody>
      </p:sp>
      <p:grpSp>
        <p:nvGrpSpPr>
          <p:cNvPr id="52" name="组合 51"/>
          <p:cNvGrpSpPr/>
          <p:nvPr/>
        </p:nvGrpSpPr>
        <p:grpSpPr>
          <a:xfrm>
            <a:off x="768283" y="2237527"/>
            <a:ext cx="825241" cy="558039"/>
            <a:chOff x="3101" y="2532"/>
            <a:chExt cx="1915" cy="1105"/>
          </a:xfrm>
        </p:grpSpPr>
        <p:sp>
          <p:nvSpPr>
            <p:cNvPr id="76" name="椭圆 75"/>
            <p:cNvSpPr/>
            <p:nvPr/>
          </p:nvSpPr>
          <p:spPr>
            <a:xfrm>
              <a:off x="3101" y="2532"/>
              <a:ext cx="1475" cy="110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541" y="2672"/>
              <a:ext cx="147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E</a:t>
              </a:r>
              <a:endParaRPr lang="en-US" altLang="zh-CN" sz="2800" dirty="0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220056" y="3533799"/>
            <a:ext cx="919616" cy="41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F</a:t>
            </a:r>
            <a:endParaRPr lang="en-US" altLang="zh-CN" sz="2800" dirty="0"/>
          </a:p>
        </p:txBody>
      </p:sp>
      <p:sp>
        <p:nvSpPr>
          <p:cNvPr id="56" name="文本框 55"/>
          <p:cNvSpPr txBox="1"/>
          <p:nvPr/>
        </p:nvSpPr>
        <p:spPr>
          <a:xfrm>
            <a:off x="534365" y="4922185"/>
            <a:ext cx="419731" cy="41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</a:t>
            </a:r>
            <a:endParaRPr lang="en-US" altLang="zh-CN" sz="2800" dirty="0"/>
          </a:p>
        </p:txBody>
      </p:sp>
      <p:sp>
        <p:nvSpPr>
          <p:cNvPr id="57" name="左箭头 56"/>
          <p:cNvSpPr/>
          <p:nvPr/>
        </p:nvSpPr>
        <p:spPr>
          <a:xfrm rot="1260000">
            <a:off x="2168990" y="3939275"/>
            <a:ext cx="928666" cy="909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左箭头 58"/>
          <p:cNvSpPr/>
          <p:nvPr/>
        </p:nvSpPr>
        <p:spPr>
          <a:xfrm rot="20400000">
            <a:off x="2172437" y="4584177"/>
            <a:ext cx="928666" cy="909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左箭头 60"/>
          <p:cNvSpPr/>
          <p:nvPr/>
        </p:nvSpPr>
        <p:spPr>
          <a:xfrm rot="1740000">
            <a:off x="1348920" y="3266597"/>
            <a:ext cx="2024104" cy="823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上箭头 61"/>
          <p:cNvSpPr/>
          <p:nvPr/>
        </p:nvSpPr>
        <p:spPr>
          <a:xfrm>
            <a:off x="1712198" y="3991796"/>
            <a:ext cx="97391" cy="60450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下箭头 62"/>
          <p:cNvSpPr/>
          <p:nvPr/>
        </p:nvSpPr>
        <p:spPr>
          <a:xfrm>
            <a:off x="1893622" y="3991796"/>
            <a:ext cx="93513" cy="60450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下箭头 63"/>
          <p:cNvSpPr/>
          <p:nvPr/>
        </p:nvSpPr>
        <p:spPr>
          <a:xfrm rot="8700000">
            <a:off x="1431659" y="2800975"/>
            <a:ext cx="72828" cy="65146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下箭头 64"/>
          <p:cNvSpPr/>
          <p:nvPr/>
        </p:nvSpPr>
        <p:spPr>
          <a:xfrm rot="5220000">
            <a:off x="1101427" y="3301365"/>
            <a:ext cx="60602" cy="83342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上箭头 65"/>
          <p:cNvSpPr/>
          <p:nvPr/>
        </p:nvSpPr>
        <p:spPr>
          <a:xfrm rot="18300000">
            <a:off x="1086526" y="3758960"/>
            <a:ext cx="75752" cy="116309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上箭头 66"/>
          <p:cNvSpPr/>
          <p:nvPr/>
        </p:nvSpPr>
        <p:spPr>
          <a:xfrm rot="15360000">
            <a:off x="1290608" y="4880614"/>
            <a:ext cx="60602" cy="46411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下箭头 67"/>
          <p:cNvSpPr/>
          <p:nvPr/>
        </p:nvSpPr>
        <p:spPr>
          <a:xfrm rot="1980000">
            <a:off x="638738" y="2650481"/>
            <a:ext cx="86187" cy="91760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下箭头 68"/>
          <p:cNvSpPr/>
          <p:nvPr/>
        </p:nvSpPr>
        <p:spPr>
          <a:xfrm rot="12780000">
            <a:off x="806372" y="2765119"/>
            <a:ext cx="82740" cy="89185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下箭头 69"/>
          <p:cNvSpPr/>
          <p:nvPr/>
        </p:nvSpPr>
        <p:spPr>
          <a:xfrm rot="20640000">
            <a:off x="384055" y="4048358"/>
            <a:ext cx="119369" cy="89185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左箭头 70"/>
          <p:cNvSpPr/>
          <p:nvPr/>
        </p:nvSpPr>
        <p:spPr>
          <a:xfrm rot="4380000">
            <a:off x="184227" y="4399010"/>
            <a:ext cx="844382" cy="12540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2521926" y="2284852"/>
            <a:ext cx="701132" cy="7428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左箭头 72"/>
          <p:cNvSpPr/>
          <p:nvPr/>
        </p:nvSpPr>
        <p:spPr>
          <a:xfrm>
            <a:off x="1529051" y="2530793"/>
            <a:ext cx="992875" cy="9898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左箭头 73"/>
          <p:cNvSpPr/>
          <p:nvPr/>
        </p:nvSpPr>
        <p:spPr>
          <a:xfrm rot="18900000">
            <a:off x="2017731" y="3122164"/>
            <a:ext cx="699408" cy="9948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2693822" y="2391431"/>
            <a:ext cx="499064" cy="41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A</a:t>
            </a:r>
            <a:endParaRPr kumimoji="1" lang="zh-CN" altLang="en-US" sz="2800" dirty="0"/>
          </a:p>
        </p:txBody>
      </p:sp>
      <p:sp>
        <p:nvSpPr>
          <p:cNvPr id="8" name="右箭头 7"/>
          <p:cNvSpPr/>
          <p:nvPr/>
        </p:nvSpPr>
        <p:spPr>
          <a:xfrm>
            <a:off x="3819403" y="3408576"/>
            <a:ext cx="1408589" cy="446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下箭头 6"/>
          <p:cNvSpPr/>
          <p:nvPr/>
        </p:nvSpPr>
        <p:spPr>
          <a:xfrm rot="8700000">
            <a:off x="6601194" y="2769225"/>
            <a:ext cx="72828" cy="65146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8" y="1038436"/>
            <a:ext cx="8229600" cy="1123528"/>
          </a:xfrm>
        </p:spPr>
        <p:txBody>
          <a:bodyPr>
            <a:normAutofit/>
          </a:bodyPr>
          <a:lstStyle/>
          <a:p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Overview of Today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’</a:t>
            </a:r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s Report</a:t>
            </a:r>
            <a:endParaRPr lang="en-GB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42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Graphic Causality Model</a:t>
            </a: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Granger Causality Test</a:t>
            </a: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Identification Methods</a:t>
            </a: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8" y="272862"/>
            <a:ext cx="3169926" cy="411481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543800" cy="1904224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solidFill>
                  <a:schemeClr val="bg1"/>
                </a:solidFill>
              </a:rPr>
              <a:t>Thank you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>
                <a:solidFill>
                  <a:schemeClr val="bg1"/>
                </a:solidFill>
              </a:rPr>
              <a:t>Causation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pic>
        <p:nvPicPr>
          <p:cNvPr id="8" name="图片 7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3" y="1481171"/>
            <a:ext cx="3600400" cy="2451885"/>
          </a:xfrm>
          <a:prstGeom prst="ellipse">
            <a:avLst/>
          </a:prstGeom>
        </p:spPr>
      </p:pic>
      <p:pic>
        <p:nvPicPr>
          <p:cNvPr id="17" name="图片 16" descr="图片包含 自然, 火, 游戏机, 明亮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20" y="3933056"/>
            <a:ext cx="1989709" cy="2451885"/>
          </a:xfrm>
          <a:prstGeom prst="rect">
            <a:avLst/>
          </a:prstGeom>
        </p:spPr>
      </p:pic>
      <p:sp>
        <p:nvSpPr>
          <p:cNvPr id="18" name="右箭头 17"/>
          <p:cNvSpPr/>
          <p:nvPr/>
        </p:nvSpPr>
        <p:spPr>
          <a:xfrm>
            <a:off x="3849527" y="3087041"/>
            <a:ext cx="1528132" cy="781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995936" y="276060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</a:rPr>
              <a:t>Burn</a:t>
            </a:r>
            <a:r>
              <a:rPr kumimoji="1" lang="zh-CN" altLang="en-US" dirty="0"/>
              <a:t> 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278755" y="1609725"/>
            <a:ext cx="386588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Causation or Correlated?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 dirty="0">
                <a:sym typeface="+mn-ea"/>
              </a:rPr>
              <a:t>counter-factual component: what would happen </a:t>
            </a:r>
            <a:r>
              <a:rPr lang="en-US" altLang="zh-CN" sz="2000" dirty="0">
                <a:solidFill>
                  <a:srgbClr val="C00000"/>
                </a:solidFill>
                <a:sym typeface="+mn-ea"/>
              </a:rPr>
              <a:t>if no flame applied</a:t>
            </a:r>
            <a:r>
              <a:rPr lang="en-US" altLang="zh-CN" sz="2000" dirty="0">
                <a:sym typeface="+mn-ea"/>
              </a:rPr>
              <a:t>.</a:t>
            </a:r>
            <a:endParaRPr lang="en-US" altLang="zh-CN" sz="2000" dirty="0">
              <a:sym typeface="+mn-ea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 dirty="0">
                <a:sym typeface="+mn-ea"/>
              </a:rPr>
              <a:t>Intermediate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variable</a:t>
            </a:r>
            <a:r>
              <a:rPr lang="zh-CN" altLang="en-US" sz="2000" dirty="0">
                <a:sym typeface="+mn-ea"/>
              </a:rPr>
              <a:t>：</a:t>
            </a:r>
            <a:r>
              <a:rPr lang="zh-CN" altLang="en-US" sz="2000" dirty="0"/>
              <a:t> </a:t>
            </a:r>
            <a:r>
              <a:rPr lang="en-US" altLang="zh-CN" sz="2000" dirty="0"/>
              <a:t>whether we are wearing </a:t>
            </a:r>
            <a:r>
              <a:rPr lang="zh-CN" altLang="en-US" sz="2000" dirty="0"/>
              <a:t>    </a:t>
            </a:r>
            <a:r>
              <a:rPr lang="en-US" altLang="zh-CN" sz="2000" dirty="0"/>
              <a:t>protective </a:t>
            </a:r>
            <a:r>
              <a:rPr lang="en-US" altLang="zh-CN" sz="2000" dirty="0">
                <a:solidFill>
                  <a:srgbClr val="C00000"/>
                </a:solidFill>
              </a:rPr>
              <a:t>gloves</a:t>
            </a:r>
            <a:r>
              <a:rPr lang="en-US" altLang="zh-CN" sz="2000" dirty="0"/>
              <a:t> or not</a:t>
            </a:r>
            <a:r>
              <a:rPr lang="zh-CN" altLang="en-US" sz="2000" dirty="0"/>
              <a:t> </a:t>
            </a:r>
            <a:r>
              <a:rPr lang="en-US" altLang="zh-CN" sz="2000" dirty="0"/>
              <a:t>to make the rag get burned</a:t>
            </a:r>
            <a:endParaRPr lang="en-US" altLang="zh-CN" sz="20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 dirty="0"/>
              <a:t>causal inference will be to make the </a:t>
            </a:r>
            <a:r>
              <a:rPr lang="en-US" altLang="zh-CN" sz="2000" dirty="0">
                <a:solidFill>
                  <a:srgbClr val="C00000"/>
                </a:solidFill>
              </a:rPr>
              <a:t>causal premises </a:t>
            </a:r>
            <a:r>
              <a:rPr lang="en-US" altLang="zh-CN" sz="2000" dirty="0"/>
              <a:t>as </a:t>
            </a:r>
            <a:r>
              <a:rPr lang="en-US" altLang="zh-CN" sz="2000" dirty="0">
                <a:solidFill>
                  <a:srgbClr val="C00000"/>
                </a:solidFill>
              </a:rPr>
              <a:t>weak and general </a:t>
            </a:r>
            <a:r>
              <a:rPr lang="en-US" altLang="zh-CN" sz="2000" dirty="0"/>
              <a:t>as possible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endParaRPr lang="zh-CN" altLang="en-US" sz="2400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8" y="1038436"/>
            <a:ext cx="8229600" cy="1123528"/>
          </a:xfrm>
        </p:spPr>
        <p:txBody>
          <a:bodyPr>
            <a:normAutofit/>
          </a:bodyPr>
          <a:lstStyle/>
          <a:p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Overview of Today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’</a:t>
            </a:r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s Report</a:t>
            </a:r>
            <a:endParaRPr lang="en-GB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42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Graphic Causality Model</a:t>
            </a:r>
            <a:endParaRPr lang="en-GB" sz="24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Granger Causality Test</a:t>
            </a: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Identification Methods</a:t>
            </a: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Causal Graphical Model 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1505" y="1768475"/>
            <a:ext cx="80314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/>
              <a:t>There is some </a:t>
            </a:r>
            <a:r>
              <a:rPr lang="en-US" altLang="zh-CN" sz="2400" dirty="0">
                <a:solidFill>
                  <a:srgbClr val="C00000"/>
                </a:solidFill>
              </a:rPr>
              <a:t>directed acyclic graph</a:t>
            </a:r>
            <a:r>
              <a:rPr lang="en-US" altLang="zh-CN" sz="2400" dirty="0"/>
              <a:t> G representing the relations of causation among our variables.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>
                <a:sym typeface="+mn-ea"/>
              </a:rPr>
              <a:t>The joint distribution of the variables obeys the </a:t>
            </a:r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Markov property</a:t>
            </a:r>
            <a:r>
              <a:rPr lang="en-US" altLang="zh-CN" sz="2400" dirty="0">
                <a:sym typeface="+mn-ea"/>
              </a:rPr>
              <a:t> on G.</a:t>
            </a:r>
            <a:endParaRPr lang="en-US" altLang="zh-CN" sz="2400" dirty="0">
              <a:sym typeface="+mn-ea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>
                <a:sym typeface="+mn-ea"/>
              </a:rPr>
              <a:t>The joint distribution has all of the </a:t>
            </a:r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conditional independence </a:t>
            </a:r>
            <a:r>
              <a:rPr lang="en-US" altLang="zh-CN" sz="2400" dirty="0">
                <a:sym typeface="+mn-ea"/>
              </a:rPr>
              <a:t>relations implied by the causal Markov property, and only those conditional independence relations.</a:t>
            </a:r>
            <a:endParaRPr lang="en-US" altLang="zh-CN" sz="2400" dirty="0">
              <a:sym typeface="+mn-ea"/>
            </a:endParaRPr>
          </a:p>
          <a:p>
            <a:r>
              <a:rPr lang="en-US" altLang="zh-CN" sz="2400" dirty="0">
                <a:sym typeface="+mn-ea"/>
              </a:rPr>
              <a:t>. 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422236" y="1304757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</a:rPr>
              <a:t>Assumptions: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8" y="1038436"/>
            <a:ext cx="8229600" cy="1123528"/>
          </a:xfrm>
        </p:spPr>
        <p:txBody>
          <a:bodyPr>
            <a:normAutofit/>
          </a:bodyPr>
          <a:lstStyle/>
          <a:p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Overview of Today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’</a:t>
            </a:r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s Report</a:t>
            </a:r>
            <a:endParaRPr lang="en-GB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42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Graphic Causality Model</a:t>
            </a: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Granger Causality Test</a:t>
            </a:r>
            <a:endParaRPr lang="en-GB" sz="24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GB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Identification Methods</a:t>
            </a:r>
            <a:endParaRPr lang="en-GB" sz="2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Granger Causality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1498" y="2075079"/>
            <a:ext cx="7740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469450" y="1484784"/>
            <a:ext cx="208597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</a:rPr>
              <a:t>Causality:</a:t>
            </a:r>
            <a:endParaRPr lang="en-US" altLang="zh-CN" sz="3200" b="1" dirty="0">
              <a:solidFill>
                <a:srgbClr val="7030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1498" y="3478721"/>
            <a:ext cx="77408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/>
              <a:t>The prediction results towards Y are better if given previous information of variable X and variable Y than only given previous information of Y. This means X is the Granger causal variable to Y. 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469450" y="3273823"/>
            <a:ext cx="360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7030A0"/>
                </a:solidFill>
              </a:rPr>
              <a:t>Granger Causality</a:t>
            </a:r>
            <a:r>
              <a:rPr lang="en-US" altLang="zh-CN" sz="3200" baseline="30000" dirty="0">
                <a:solidFill>
                  <a:srgbClr val="222222"/>
                </a:solidFill>
                <a:latin typeface="Arial" panose="020B0604020202090204" pitchFamily="34" charset="0"/>
                <a:sym typeface="+mn-ea"/>
              </a:rPr>
              <a:t>[1]</a:t>
            </a:r>
            <a:r>
              <a:rPr lang="en-US" altLang="zh-CN" sz="3200" b="1" dirty="0">
                <a:solidFill>
                  <a:srgbClr val="7030A0"/>
                </a:solidFill>
              </a:rPr>
              <a:t>: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6940" y="1654811"/>
            <a:ext cx="7255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>
                <a:sym typeface="+mn-ea"/>
              </a:rPr>
              <a:t>Causality measures the dependence of different variables. The change of causal variables can influence the change of consequence variables.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51460" y="6516370"/>
            <a:ext cx="80137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[1] </a:t>
            </a:r>
            <a:r>
              <a:rPr lang="en-US" altLang="zh-CN" sz="1000">
                <a:cs typeface="宋体" charset="0"/>
                <a:sym typeface="+mn-ea"/>
              </a:rPr>
              <a:t>Granger, C. W. (1969). Investigating causal relations by econometric models and cross-spectral methods. Econometrica: journal of the Econometric Society, 424-438.</a:t>
            </a:r>
            <a:endParaRPr lang="zh-CN" altLang="en-US" sz="10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321468" y="6453336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Theoretical Method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4165" y="1608986"/>
            <a:ext cx="75518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r>
              <a:rPr lang="en-US" altLang="zh-CN" sz="2400" baseline="-25000" dirty="0"/>
              <a:t>0 </a:t>
            </a:r>
            <a:r>
              <a:rPr lang="en-US" altLang="zh-CN" sz="2400" dirty="0"/>
              <a:t>: X is not the Granger causal variable to Y.</a:t>
            </a:r>
            <a:endParaRPr lang="en-US" altLang="zh-CN" sz="2400" dirty="0"/>
          </a:p>
        </p:txBody>
      </p:sp>
      <p:sp>
        <p:nvSpPr>
          <p:cNvPr id="2" name="矩形 1"/>
          <p:cNvSpPr/>
          <p:nvPr/>
        </p:nvSpPr>
        <p:spPr>
          <a:xfrm>
            <a:off x="251460" y="6516370"/>
            <a:ext cx="80137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[1] </a:t>
            </a:r>
            <a:r>
              <a:rPr lang="en-US" altLang="zh-CN" sz="1000">
                <a:cs typeface="宋体" charset="0"/>
                <a:sym typeface="+mn-ea"/>
              </a:rPr>
              <a:t>Granger, C. W. (1969). Investigating causal relations by econometric models and cross-spectral methods. Econometrica: journal of the Econometric Society, 424-438.</a:t>
            </a:r>
            <a:endParaRPr lang="zh-CN" altLang="en-US" sz="10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321468" y="6453336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1495" y="1025679"/>
            <a:ext cx="34188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</a:rPr>
              <a:t>Hypothesis Test:</a:t>
            </a:r>
            <a:endParaRPr lang="en-US" altLang="zh-CN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064895" y="2299335"/>
                <a:ext cx="7891145" cy="50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(u):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altLang="zh-CN" sz="24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𝑞</m:t>
                            </m:r>
                          </m:sup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i="1" baseline="-2500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 baseline="-2500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400" i="1" baseline="-2500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 baseline="-2500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altLang="zh-CN" sz="2400" baseline="-25000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5" y="2299335"/>
                <a:ext cx="7891145" cy="505395"/>
              </a:xfrm>
              <a:prstGeom prst="rect">
                <a:avLst/>
              </a:prstGeom>
              <a:blipFill rotWithShape="1">
                <a:blip r:embed="rId2"/>
                <a:stretch>
                  <a:fillRect b="-8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093470" y="2867660"/>
                <a:ext cx="7266940" cy="50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(r):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altLang="zh-CN" sz="24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 baseline="-25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CN" sz="2400" baseline="-25000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nary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70" y="2867660"/>
                <a:ext cx="7266940" cy="505395"/>
              </a:xfrm>
              <a:prstGeom prst="rect">
                <a:avLst/>
              </a:prstGeom>
              <a:blipFill rotWithShape="1">
                <a:blip r:embed="rId3"/>
                <a:stretch>
                  <a:fillRect b="-8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619558" y="3211386"/>
            <a:ext cx="77408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/>
              <a:t>a</a:t>
            </a:r>
            <a:r>
              <a:rPr lang="en-US" altLang="zh-CN" sz="2400" baseline="-25000" dirty="0"/>
              <a:t>i</a:t>
            </a:r>
            <a:r>
              <a:rPr lang="en-US" altLang="zh-CN" sz="2400" dirty="0"/>
              <a:t> and b</a:t>
            </a:r>
            <a:r>
              <a:rPr lang="en-US" altLang="zh-CN" sz="2400" baseline="-25000" dirty="0"/>
              <a:t>i</a:t>
            </a:r>
            <a:r>
              <a:rPr lang="en-US" altLang="zh-CN" sz="2400" dirty="0"/>
              <a:t> are constant values, p and q are maximal lag value,  c</a:t>
            </a:r>
            <a:r>
              <a:rPr lang="en-US" altLang="zh-CN" sz="2400" baseline="-25000" dirty="0"/>
              <a:t>t</a:t>
            </a:r>
            <a:r>
              <a:rPr lang="en-US" altLang="zh-CN" sz="2400" dirty="0"/>
              <a:t> is white noise. 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/>
              <a:t>Two regressive functions are used to predict Y</a:t>
            </a:r>
            <a:r>
              <a:rPr lang="en-US" altLang="zh-CN" sz="2400" baseline="-25000" dirty="0"/>
              <a:t>t</a:t>
            </a:r>
            <a:r>
              <a:rPr lang="en-US" altLang="zh-CN" sz="2400" dirty="0"/>
              <a:t>. Compare two results and show whether X is helpful to get better results.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endParaRPr lang="zh-CN" altLang="en-US" sz="2400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23528" y="431791"/>
            <a:ext cx="5148904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</a:rPr>
              <a:t>Theoretical Method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2" y="431792"/>
            <a:ext cx="3169926" cy="4114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9550" y="1341651"/>
            <a:ext cx="755183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Two regressive functions have residual sum squares that present as RSS</a:t>
            </a:r>
            <a:r>
              <a:rPr lang="en-US" altLang="zh-CN" sz="2400" baseline="-25000" dirty="0"/>
              <a:t>u</a:t>
            </a:r>
            <a:r>
              <a:rPr lang="en-US" altLang="zh-CN" sz="2400" dirty="0"/>
              <a:t> and RSS</a:t>
            </a:r>
            <a:r>
              <a:rPr lang="en-US" altLang="zh-CN" sz="2400" baseline="-25000" dirty="0"/>
              <a:t>r</a:t>
            </a:r>
            <a:r>
              <a:rPr lang="en-US" altLang="zh-CN" sz="2400" dirty="0"/>
              <a:t>.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79475" y="2504440"/>
                <a:ext cx="7891145" cy="7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dirty="0">
                                <a:latin typeface="Cambria Math" panose="02040503050406030204" pitchFamily="18" charset="0"/>
                                <a:sym typeface="+mn-ea"/>
                              </a:rPr>
                              <m:t>𝑅𝑆𝑆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i="1" baseline="-25000" dirty="0">
                                <a:latin typeface="Cambria Math" panose="02040503050406030204" pitchFamily="18" charset="0"/>
                                <a:sym typeface="+mn-ea"/>
                              </a:rPr>
                              <m:t>r</m:t>
                            </m:r>
                            <m:r>
                              <a:rPr lang="en-US" altLang="zh-CN" sz="2800" baseline="-25000" dirty="0">
                                <a:latin typeface="Cambria Math" panose="02040503050406030204" pitchFamily="18" charset="0"/>
                                <a:sym typeface="+mn-ea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dirty="0">
                                <a:latin typeface="Cambria Math" panose="02040503050406030204" pitchFamily="18" charset="0"/>
                                <a:sym typeface="+mn-ea"/>
                              </a:rPr>
                              <m:t>−</m:t>
                            </m:r>
                            <m:r>
                              <a:rPr lang="en-US" altLang="zh-CN" sz="2800" dirty="0">
                                <a:latin typeface="Cambria Math" panose="02040503050406030204" pitchFamily="18" charset="0"/>
                                <a:sym typeface="+mn-ea"/>
                              </a:rPr>
                              <m:t>𝑅𝑆𝑆</m:t>
                            </m:r>
                            <m:r>
                              <a:rPr lang="en-US" altLang="zh-CN" sz="2800" b="0" i="1" baseline="-25000" dirty="0" smtClean="0">
                                <a:latin typeface="Cambria Math" panose="02040503050406030204" pitchFamily="18" charset="0"/>
                                <a:sym typeface="+mn-ea"/>
                              </a:rPr>
                              <m:t>𝑢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dirty="0">
                                <a:latin typeface="Cambria Math" panose="02040503050406030204" pitchFamily="18" charset="0"/>
                                <a:sym typeface="+mn-ea"/>
                              </a:rPr>
                              <m:t>𝑅𝑆𝑆</m:t>
                            </m:r>
                            <m:r>
                              <a:rPr lang="en-US" altLang="zh-CN" sz="2800" baseline="-25000" dirty="0">
                                <a:latin typeface="Cambria Math" panose="02040503050406030204" pitchFamily="18" charset="0"/>
                                <a:sym typeface="+mn-ea"/>
                              </a:rPr>
                              <m:t>𝑢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~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𝑞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𝑞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75" y="2504440"/>
                <a:ext cx="7891145" cy="753110"/>
              </a:xfrm>
              <a:prstGeom prst="rect">
                <a:avLst/>
              </a:prstGeom>
              <a:blipFill rotWithShape="1">
                <a:blip r:embed="rId2"/>
                <a:stretch>
                  <a:fillRect b="-2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 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619558" y="3211386"/>
            <a:ext cx="77408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>
                <a:sym typeface="+mn-ea"/>
              </a:rPr>
              <a:t>RSS</a:t>
            </a:r>
            <a:r>
              <a:rPr lang="en-US" altLang="zh-CN" sz="2400" baseline="-25000" dirty="0">
                <a:sym typeface="+mn-ea"/>
              </a:rPr>
              <a:t>u </a:t>
            </a:r>
            <a:r>
              <a:rPr lang="en-US" altLang="zh-CN" sz="2400" dirty="0">
                <a:sym typeface="+mn-ea"/>
              </a:rPr>
              <a:t>and RSS</a:t>
            </a:r>
            <a:r>
              <a:rPr lang="en-US" altLang="zh-CN" sz="2400" baseline="-25000" dirty="0">
                <a:sym typeface="+mn-ea"/>
              </a:rPr>
              <a:t>r </a:t>
            </a:r>
            <a:r>
              <a:rPr lang="en-US" altLang="zh-CN" sz="2400" dirty="0">
                <a:sym typeface="+mn-ea"/>
              </a:rPr>
              <a:t>can form F distribution and thus we can generate the hypothesis test problem</a:t>
            </a:r>
            <a:r>
              <a:rPr lang="en-US" altLang="zh-CN" sz="2400" dirty="0"/>
              <a:t>. 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 dirty="0"/>
              <a:t>If p-value is smaller than significance value, we can reject H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, and if p-value is larger, we will accept </a:t>
            </a:r>
            <a:r>
              <a:rPr lang="en-US" altLang="zh-CN" sz="2400" dirty="0">
                <a:sym typeface="+mn-ea"/>
              </a:rPr>
              <a:t>H</a:t>
            </a:r>
            <a:r>
              <a:rPr lang="en-US" altLang="zh-CN" sz="2400" baseline="-25000" dirty="0">
                <a:sym typeface="+mn-ea"/>
              </a:rPr>
              <a:t>0</a:t>
            </a:r>
            <a:r>
              <a:rPr lang="en-US" altLang="zh-CN" sz="2400" dirty="0"/>
              <a:t>. </a:t>
            </a: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51460" y="6516370"/>
            <a:ext cx="80117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Arial" panose="020B0604020202090204" pitchFamily="34" charset="0"/>
              </a:rPr>
              <a:t>[1] </a:t>
            </a:r>
            <a:r>
              <a:rPr lang="en-US" altLang="zh-CN" sz="1000">
                <a:cs typeface="宋体" charset="0"/>
                <a:sym typeface="+mn-ea"/>
              </a:rPr>
              <a:t>Granger, C. W. (1969). Investigating causal relations by econometric models and cross-spectral methods. Econometrica: journal of the Econometric Society, 424-438.</a:t>
            </a:r>
            <a:endParaRPr lang="zh-CN" altLang="en-US" sz="1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21468" y="6453336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4"/>
    </mc:Choice>
    <mc:Fallback>
      <p:transition spd="slow" advTm="81394"/>
    </mc:Fallback>
  </mc:AlternateContent>
</p:sld>
</file>

<file path=ppt/tags/tag1.xml><?xml version="1.0" encoding="utf-8"?>
<p:tagLst xmlns:p="http://schemas.openxmlformats.org/presentationml/2006/main">
  <p:tag name="TIMING" val="|6.7|5.5|4|4.7|1.5|2.8|8.5|3.3|7.8|11.4|13"/>
</p:tagLst>
</file>

<file path=ppt/tags/tag10.xml><?xml version="1.0" encoding="utf-8"?>
<p:tagLst xmlns:p="http://schemas.openxmlformats.org/presentationml/2006/main">
  <p:tag name="TIMING" val="|6.7|5.5|4|4.7|1.5|2.8|8.5|3.3|7.8|11.4|13"/>
</p:tagLst>
</file>

<file path=ppt/tags/tag11.xml><?xml version="1.0" encoding="utf-8"?>
<p:tagLst xmlns:p="http://schemas.openxmlformats.org/presentationml/2006/main">
  <p:tag name="TIMING" val="|6.7|5.5|4|4.7|1.5|2.8|8.5|3.3|7.8|11.4|13"/>
</p:tagLst>
</file>

<file path=ppt/tags/tag12.xml><?xml version="1.0" encoding="utf-8"?>
<p:tagLst xmlns:p="http://schemas.openxmlformats.org/presentationml/2006/main">
  <p:tag name="TIMING" val="|6.7|5.5|4|4.7|1.5|2.8|8.5|3.3|7.8|11.4|13"/>
</p:tagLst>
</file>

<file path=ppt/tags/tag13.xml><?xml version="1.0" encoding="utf-8"?>
<p:tagLst xmlns:p="http://schemas.openxmlformats.org/presentationml/2006/main">
  <p:tag name="TIMING" val="|6.7|5.5|4|4.7|1.5|2.8|8.5|3.3|7.8|11.4|13"/>
</p:tagLst>
</file>

<file path=ppt/tags/tag14.xml><?xml version="1.0" encoding="utf-8"?>
<p:tagLst xmlns:p="http://schemas.openxmlformats.org/presentationml/2006/main">
  <p:tag name="TIMING" val="|6.7|5.5|4|4.7|1.5|2.8|8.5|3.3|7.8|11.4|13"/>
</p:tagLst>
</file>

<file path=ppt/tags/tag2.xml><?xml version="1.0" encoding="utf-8"?>
<p:tagLst xmlns:p="http://schemas.openxmlformats.org/presentationml/2006/main">
  <p:tag name="TIMING" val="|6.7|5.5|4|4.7|1.5|2.8|8.5|3.3|7.8|11.4|13"/>
</p:tagLst>
</file>

<file path=ppt/tags/tag3.xml><?xml version="1.0" encoding="utf-8"?>
<p:tagLst xmlns:p="http://schemas.openxmlformats.org/presentationml/2006/main">
  <p:tag name="TIMING" val="|6.7|5.5|4|4.7|1.5|2.8|8.5|3.3|7.8|11.4|13"/>
</p:tagLst>
</file>

<file path=ppt/tags/tag4.xml><?xml version="1.0" encoding="utf-8"?>
<p:tagLst xmlns:p="http://schemas.openxmlformats.org/presentationml/2006/main">
  <p:tag name="TIMING" val="|6.7|5.5|4|4.7|1.5|2.8|8.5|3.3|7.8|11.4|13"/>
</p:tagLst>
</file>

<file path=ppt/tags/tag5.xml><?xml version="1.0" encoding="utf-8"?>
<p:tagLst xmlns:p="http://schemas.openxmlformats.org/presentationml/2006/main">
  <p:tag name="TIMING" val="|6.7|5.5|4|4.7|1.5|2.8|8.5|3.3|7.8|11.4|13"/>
</p:tagLst>
</file>

<file path=ppt/tags/tag6.xml><?xml version="1.0" encoding="utf-8"?>
<p:tagLst xmlns:p="http://schemas.openxmlformats.org/presentationml/2006/main">
  <p:tag name="TIMING" val="|6.7|5.5|4|4.7|1.5|2.8|8.5|3.3|7.8|11.4|13"/>
</p:tagLst>
</file>

<file path=ppt/tags/tag7.xml><?xml version="1.0" encoding="utf-8"?>
<p:tagLst xmlns:p="http://schemas.openxmlformats.org/presentationml/2006/main">
  <p:tag name="TIMING" val="|6.7|5.5|4|4.7|1.5|2.8|8.5|3.3|7.8|11.4|13"/>
</p:tagLst>
</file>

<file path=ppt/tags/tag8.xml><?xml version="1.0" encoding="utf-8"?>
<p:tagLst xmlns:p="http://schemas.openxmlformats.org/presentationml/2006/main">
  <p:tag name="TIMING" val="|6.7|5.5|4|4.7|1.5|2.8|8.5|3.3|7.8|11.4|13"/>
</p:tagLst>
</file>

<file path=ppt/tags/tag9.xml><?xml version="1.0" encoding="utf-8"?>
<p:tagLst xmlns:p="http://schemas.openxmlformats.org/presentationml/2006/main">
  <p:tag name="TIMING" val="|6.7|5.5|4|4.7|1.5|2.8|8.5|3.3|7.8|11.4|1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4875</Words>
  <Application>WPS 文字</Application>
  <PresentationFormat>全屏显示(4:3)</PresentationFormat>
  <Paragraphs>251</Paragraphs>
  <Slides>20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方正书宋_GBK</vt:lpstr>
      <vt:lpstr>Wingdings</vt:lpstr>
      <vt:lpstr>Times New Roman</vt:lpstr>
      <vt:lpstr>宋体</vt:lpstr>
      <vt:lpstr>汉仪书宋二KW</vt:lpstr>
      <vt:lpstr>宋体</vt:lpstr>
      <vt:lpstr>Cambria Math</vt:lpstr>
      <vt:lpstr>Kingsoft Math</vt:lpstr>
      <vt:lpstr>Calibri</vt:lpstr>
      <vt:lpstr>Helvetica Neue</vt:lpstr>
      <vt:lpstr>微软雅黑</vt:lpstr>
      <vt:lpstr>汉仪旗黑</vt:lpstr>
      <vt:lpstr>Arial Unicode MS</vt:lpstr>
      <vt:lpstr>宋体-简</vt:lpstr>
      <vt:lpstr>Office 主题</vt:lpstr>
      <vt:lpstr>Causality Analysis</vt:lpstr>
      <vt:lpstr>Overview of Today’s Report</vt:lpstr>
      <vt:lpstr>Causation</vt:lpstr>
      <vt:lpstr>Overview of Today’s Report</vt:lpstr>
      <vt:lpstr>Causal Graphical Model </vt:lpstr>
      <vt:lpstr>Overview of Today’s Report</vt:lpstr>
      <vt:lpstr>Granger Causality</vt:lpstr>
      <vt:lpstr>Theoretical Method</vt:lpstr>
      <vt:lpstr>Theoretical Method</vt:lpstr>
      <vt:lpstr>Example</vt:lpstr>
      <vt:lpstr>Overview of Today’s Report</vt:lpstr>
      <vt:lpstr>Identify Causal Effects</vt:lpstr>
      <vt:lpstr>Identify Causal Effects</vt:lpstr>
      <vt:lpstr>Identify Causal Effects</vt:lpstr>
      <vt:lpstr>Identify Causal Effects</vt:lpstr>
      <vt:lpstr>Identify Causal Effects</vt:lpstr>
      <vt:lpstr>Identify Causal Effects</vt:lpstr>
      <vt:lpstr>Example</vt:lpstr>
      <vt:lpstr>Example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zhanghongmin</cp:lastModifiedBy>
  <cp:revision>1032</cp:revision>
  <dcterms:created xsi:type="dcterms:W3CDTF">2021-03-11T10:35:23Z</dcterms:created>
  <dcterms:modified xsi:type="dcterms:W3CDTF">2021-03-11T10:35:23Z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2052-3.1.1.4956</vt:lpwstr>
  </property>
</Properties>
</file>