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6" r:id="rId3"/>
    <p:sldId id="257" r:id="rId5"/>
    <p:sldId id="259" r:id="rId6"/>
    <p:sldId id="258" r:id="rId7"/>
    <p:sldId id="260" r:id="rId8"/>
    <p:sldId id="261" r:id="rId9"/>
    <p:sldId id="262" r:id="rId10"/>
    <p:sldId id="263" r:id="rId11"/>
    <p:sldId id="266" r:id="rId12"/>
    <p:sldId id="265" r:id="rId13"/>
    <p:sldId id="264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5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>
                <a:effectLst/>
              </a:rPr>
              <a:t>Test-time Adaptation in the Dynamic World with Compound Domain Knowledge Management</a:t>
            </a:r>
            <a:endParaRPr lang="en-US" altLang="zh-CN" sz="3600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541645" y="4752023"/>
            <a:ext cx="9144000" cy="1655762"/>
          </a:xfrm>
        </p:spPr>
        <p:txBody>
          <a:bodyPr/>
          <a:lstStyle/>
          <a:p>
            <a:r>
              <a:rPr lang="en-US" altLang="zh-CN" sz="2000" dirty="0">
                <a:latin typeface="+mn-lt"/>
              </a:rPr>
              <a:t>Zhao Zixi</a:t>
            </a:r>
            <a:endParaRPr lang="en-US" altLang="zh-CN" sz="2000" dirty="0">
              <a:latin typeface="+mn-lt"/>
            </a:endParaRPr>
          </a:p>
          <a:p>
            <a:r>
              <a:rPr lang="en-US" altLang="zh-CN" sz="2000" dirty="0">
                <a:latin typeface="+mn-lt"/>
              </a:rPr>
              <a:t>2023.05.10</a:t>
            </a:r>
            <a:endParaRPr lang="en-US" altLang="zh-CN" sz="20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(5)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Continual </a:t>
            </a:r>
            <a:r>
              <a:rPr lang="en-US" altLang="zh-CN"/>
              <a:t>D</a:t>
            </a:r>
            <a:r>
              <a:rPr lang="zh-CN" altLang="en-US"/>
              <a:t>omain-matching </a:t>
            </a:r>
            <a:r>
              <a:rPr lang="en-US" altLang="zh-CN"/>
              <a:t>A</a:t>
            </a:r>
            <a:r>
              <a:rPr lang="zh-CN" altLang="en-US"/>
              <a:t>lgorithm</a:t>
            </a:r>
            <a:endParaRPr lang="zh-CN" altLang="en-US"/>
          </a:p>
          <a:p>
            <a:endParaRPr lang="zh-CN" altLang="en-US" sz="2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655" y="2338705"/>
            <a:ext cx="9457690" cy="31388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515" y="5577840"/>
            <a:ext cx="3084830" cy="3930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055" y="264795"/>
            <a:ext cx="2473960" cy="21278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(6)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/>
          <a:p>
            <a:pPr marL="0" indent="0">
              <a:buNone/>
            </a:pPr>
            <a:r>
              <a:rPr lang="zh-CN" altLang="en-US"/>
              <a:t>Domain Similarity-based Regularization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8367" r="24671"/>
          <a:stretch>
            <a:fillRect/>
          </a:stretch>
        </p:blipFill>
        <p:spPr>
          <a:xfrm>
            <a:off x="1022985" y="2604770"/>
            <a:ext cx="3846830" cy="781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90" y="2604770"/>
            <a:ext cx="3931285" cy="80835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4977130" y="2957195"/>
            <a:ext cx="2059940" cy="0"/>
          </a:xfrm>
          <a:prstGeom prst="straightConnector1">
            <a:avLst/>
          </a:prstGeom>
          <a:ln>
            <a:solidFill>
              <a:srgbClr val="202020"/>
            </a:solidFill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4519930" y="2740025"/>
            <a:ext cx="457200" cy="43370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351405" y="2740025"/>
            <a:ext cx="808355" cy="43370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755900" y="3173730"/>
            <a:ext cx="0" cy="1335405"/>
          </a:xfrm>
          <a:prstGeom prst="straightConnector1">
            <a:avLst/>
          </a:prstGeom>
          <a:ln>
            <a:solidFill>
              <a:srgbClr val="202020"/>
            </a:solidFill>
            <a:headEnd type="diamond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825" y="3413125"/>
            <a:ext cx="5962650" cy="14192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90" y="4557395"/>
            <a:ext cx="5607685" cy="4933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50" y="5348605"/>
            <a:ext cx="5791200" cy="82867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6017895" y="3197225"/>
            <a:ext cx="0" cy="3478530"/>
          </a:xfrm>
          <a:prstGeom prst="line">
            <a:avLst/>
          </a:prstGeom>
          <a:ln>
            <a:solidFill>
              <a:srgbClr val="2020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7135" y="247015"/>
            <a:ext cx="3129280" cy="19570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Experiments (1)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Classification Experiments</a:t>
            </a:r>
            <a:endParaRPr lang="zh-CN" altLang="en-US"/>
          </a:p>
          <a:p>
            <a:pPr algn="l">
              <a:buClrTx/>
              <a:buSzTx/>
            </a:pPr>
            <a:r>
              <a:rPr lang="zh-CN" altLang="en-US" sz="2000"/>
              <a:t>Source domain: ImageNet</a:t>
            </a:r>
            <a:endParaRPr lang="zh-CN" altLang="en-US" sz="2000"/>
          </a:p>
          <a:p>
            <a:pPr marL="0" indent="0" algn="l">
              <a:buClrTx/>
              <a:buSzTx/>
              <a:buNone/>
            </a:pPr>
            <a:endParaRPr lang="zh-CN" altLang="en-US" sz="2000"/>
          </a:p>
          <a:p>
            <a:pPr algn="l">
              <a:buClrTx/>
              <a:buSzTx/>
            </a:pPr>
            <a:r>
              <a:rPr lang="zh-CN" altLang="en-US" sz="2000"/>
              <a:t>Target domain: ImageNet-C</a:t>
            </a:r>
            <a:endParaRPr lang="zh-CN" altLang="en-US" sz="2000"/>
          </a:p>
          <a:p>
            <a:pPr marL="0" indent="0" algn="l">
              <a:buClrTx/>
              <a:buSzTx/>
              <a:buNone/>
            </a:pPr>
            <a:r>
              <a:rPr lang="en-US" altLang="zh-CN" sz="1800"/>
              <a:t>   </a:t>
            </a:r>
            <a:r>
              <a:rPr lang="zh-CN" altLang="en-US" sz="1800"/>
              <a:t>15 diverse sub-target types of 4 main categories</a:t>
            </a:r>
            <a:r>
              <a:rPr lang="en-US" altLang="zh-CN" sz="1800"/>
              <a:t> (Noise, Blur, Weather, and Digital)</a:t>
            </a:r>
            <a:endParaRPr lang="en-US" altLang="zh-CN" sz="1800"/>
          </a:p>
          <a:p>
            <a:pPr marL="0" indent="0" algn="l">
              <a:buClrTx/>
              <a:buSzTx/>
              <a:buNone/>
            </a:pPr>
            <a:endParaRPr lang="en-US" altLang="zh-CN" sz="2000"/>
          </a:p>
          <a:p>
            <a:pPr algn="l">
              <a:buClrTx/>
              <a:buSzTx/>
            </a:pPr>
            <a:r>
              <a:rPr lang="en-US" altLang="zh-CN" sz="2000"/>
              <a:t>T</a:t>
            </a:r>
            <a:r>
              <a:rPr lang="zh-CN" altLang="en-US" sz="2000"/>
              <a:t>en diverse sequences in Table  ten diverse sequences in Table I</a:t>
            </a:r>
            <a:endParaRPr lang="zh-CN" altLang="en-US" sz="2000"/>
          </a:p>
          <a:p>
            <a:pPr algn="l">
              <a:buClrTx/>
              <a:buSzTx/>
            </a:pPr>
            <a:endParaRPr lang="zh-CN" altLang="en-US" sz="2000"/>
          </a:p>
          <a:p>
            <a:pPr algn="l">
              <a:buClrTx/>
              <a:buSzTx/>
            </a:pPr>
            <a:r>
              <a:rPr lang="en-US" altLang="zh-CN" sz="2000"/>
              <a:t>T</a:t>
            </a:r>
            <a:r>
              <a:rPr lang="zh-CN" altLang="en-US" sz="2000"/>
              <a:t>wo notable sequences among the ten sequences in</a:t>
            </a:r>
            <a:r>
              <a:rPr lang="en-US" altLang="zh-CN" sz="2000"/>
              <a:t> </a:t>
            </a:r>
            <a:r>
              <a:rPr lang="zh-CN" altLang="en-US" sz="2000"/>
              <a:t>Table II</a:t>
            </a:r>
            <a:endParaRPr lang="zh-CN" altLang="en-US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Experiments (2)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>
                <a:sym typeface="+mn-ea"/>
              </a:rPr>
              <a:t>Classification Experiments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3270" y="2436495"/>
            <a:ext cx="8124825" cy="3517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Experiments (3)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>
                <a:sym typeface="+mn-ea"/>
              </a:rPr>
              <a:t>Classification Experiments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" y="2378075"/>
            <a:ext cx="10410825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Experiments (4)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Segmentation Experiments</a:t>
            </a:r>
            <a:endParaRPr lang="zh-CN" altLang="en-US"/>
          </a:p>
          <a:p>
            <a:pPr algn="l">
              <a:buClrTx/>
              <a:buSzTx/>
            </a:pPr>
            <a:r>
              <a:rPr lang="zh-CN" altLang="en-US" sz="2000"/>
              <a:t>Source domain: GTA5,</a:t>
            </a:r>
            <a:r>
              <a:rPr lang="en-US" altLang="zh-CN" sz="2000"/>
              <a:t> </a:t>
            </a:r>
            <a:r>
              <a:rPr lang="zh-CN" altLang="en-US" sz="2000">
                <a:sym typeface="+mn-ea"/>
              </a:rPr>
              <a:t>Cityscapes</a:t>
            </a:r>
            <a:endParaRPr lang="zh-CN" altLang="en-US" sz="2000">
              <a:sym typeface="+mn-ea"/>
            </a:endParaRPr>
          </a:p>
          <a:p>
            <a:pPr algn="l">
              <a:buClrTx/>
              <a:buSzTx/>
            </a:pPr>
            <a:r>
              <a:rPr lang="zh-CN" altLang="en-US" sz="2000"/>
              <a:t>Target domain: </a:t>
            </a:r>
            <a:r>
              <a:rPr lang="zh-CN" altLang="en-US" sz="2000">
                <a:sym typeface="+mn-ea"/>
              </a:rPr>
              <a:t> C-driving</a:t>
            </a:r>
            <a:r>
              <a:rPr lang="zh-CN" altLang="en-US" sz="2000"/>
              <a:t>, Cityscapes with corruption</a:t>
            </a:r>
            <a:endParaRPr lang="zh-CN" altLang="en-US" sz="2000"/>
          </a:p>
          <a:p>
            <a:pPr marL="0" algn="l">
              <a:lnSpc>
                <a:spcPct val="70000"/>
              </a:lnSpc>
              <a:buClrTx/>
              <a:buSzTx/>
              <a:buNone/>
            </a:pPr>
            <a:r>
              <a:rPr lang="en-US" altLang="zh-CN" sz="1800"/>
              <a:t>    C-driving: separated by weather attributes (i.e., cloudy, rainy, and snowy) or time_x0002_of-day  </a:t>
            </a:r>
            <a:endParaRPr lang="en-US" altLang="zh-CN" sz="1800"/>
          </a:p>
          <a:p>
            <a:pPr marL="0" algn="l">
              <a:lnSpc>
                <a:spcPct val="70000"/>
              </a:lnSpc>
              <a:buClrTx/>
              <a:buSzTx/>
              <a:buNone/>
            </a:pPr>
            <a:r>
              <a:rPr lang="en-US" altLang="zh-CN" sz="1800"/>
              <a:t>    attributes (i.e., daytime, twilight, and night)</a:t>
            </a:r>
            <a:endParaRPr lang="en-US" altLang="zh-CN" sz="1800"/>
          </a:p>
          <a:p>
            <a:pPr marL="0" algn="l">
              <a:lnSpc>
                <a:spcPct val="70000"/>
              </a:lnSpc>
              <a:buClrTx/>
              <a:buSzTx/>
              <a:buNone/>
            </a:pPr>
            <a:r>
              <a:rPr lang="en-US" altLang="zh-CN" sz="1800">
                <a:sym typeface="+mn-ea"/>
              </a:rPr>
              <a:t>    Cityscapes with corruption: motion blur, speckle noise , brightness, and contrast </a:t>
            </a:r>
            <a:endParaRPr lang="en-US" altLang="zh-CN" sz="18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9840" y="4174490"/>
            <a:ext cx="63246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Experiments (4)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/>
          <a:p>
            <a:pPr marL="0" indent="0">
              <a:buNone/>
            </a:pPr>
            <a:r>
              <a:rPr lang="zh-CN" altLang="en-US"/>
              <a:t>Segmentation Experiments</a:t>
            </a:r>
            <a:endParaRPr lang="zh-CN" altLang="en-US"/>
          </a:p>
          <a:p>
            <a:pPr algn="l">
              <a:buClrTx/>
              <a:buSzTx/>
            </a:pPr>
            <a:r>
              <a:rPr lang="zh-CN" altLang="en-US" sz="2000">
                <a:sym typeface="+mn-ea"/>
              </a:rPr>
              <a:t>GTA5 to C-driving</a:t>
            </a:r>
            <a:endParaRPr lang="zh-CN" altLang="en-US" sz="2000">
              <a:sym typeface="+mn-ea"/>
            </a:endParaRPr>
          </a:p>
          <a:p>
            <a:pPr marL="0" indent="0" algn="l">
              <a:buClrTx/>
              <a:buSzTx/>
              <a:buNone/>
            </a:pPr>
            <a:r>
              <a:rPr lang="en-US" altLang="zh-CN" sz="2000">
                <a:sym typeface="+mn-ea"/>
              </a:rPr>
              <a:t>    s</a:t>
            </a:r>
            <a:r>
              <a:rPr lang="zh-CN" altLang="en-US" sz="2000">
                <a:sym typeface="+mn-ea"/>
              </a:rPr>
              <a:t>ix domain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sequences made by randomly mixing the order of three sub_x0002_attributes</a:t>
            </a:r>
            <a:endParaRPr lang="zh-CN" altLang="en-US" sz="20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3171825"/>
            <a:ext cx="6410325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Experiments (5)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/>
          <a:p>
            <a:pPr marL="0" indent="0">
              <a:buNone/>
            </a:pPr>
            <a:r>
              <a:rPr lang="zh-CN" altLang="en-US"/>
              <a:t>Segmentation Experiments</a:t>
            </a:r>
            <a:endParaRPr lang="zh-CN" altLang="en-US"/>
          </a:p>
          <a:p>
            <a:pPr algn="l">
              <a:buClrTx/>
              <a:buSzTx/>
            </a:pPr>
            <a:r>
              <a:rPr lang="zh-CN" altLang="en-US" sz="2000">
                <a:sym typeface="+mn-ea"/>
              </a:rPr>
              <a:t>Cityscapes</a:t>
            </a:r>
            <a:r>
              <a:rPr lang="en-US" altLang="zh-CN" sz="2000">
                <a:sym typeface="+mn-ea"/>
              </a:rPr>
              <a:t> to </a:t>
            </a:r>
            <a:r>
              <a:rPr lang="zh-CN" altLang="en-US" sz="2000">
                <a:sym typeface="+mn-ea"/>
              </a:rPr>
              <a:t>Cityscapes with corruption</a:t>
            </a:r>
            <a:endParaRPr lang="zh-CN" altLang="en-US" sz="2000">
              <a:sym typeface="+mn-ea"/>
            </a:endParaRPr>
          </a:p>
          <a:p>
            <a:pPr marL="0" indent="0" algn="l">
              <a:buClrTx/>
              <a:buSzTx/>
              <a:buNone/>
            </a:pPr>
            <a:r>
              <a:rPr lang="en-US" altLang="zh-CN" sz="2000">
                <a:sym typeface="+mn-ea"/>
              </a:rPr>
              <a:t>    </a:t>
            </a:r>
            <a:endParaRPr lang="zh-CN" altLang="en-US" sz="20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4161" b="65407"/>
          <a:stretch>
            <a:fillRect/>
          </a:stretch>
        </p:blipFill>
        <p:spPr>
          <a:xfrm>
            <a:off x="304800" y="2698115"/>
            <a:ext cx="11582400" cy="30010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2696"/>
          <a:stretch>
            <a:fillRect/>
          </a:stretch>
        </p:blipFill>
        <p:spPr>
          <a:xfrm>
            <a:off x="2933700" y="5597525"/>
            <a:ext cx="6324600" cy="1260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Experiments (5)</a:t>
            </a:r>
            <a:endParaRPr lang="en-US" altLang="zh-CN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33170" y="1441450"/>
            <a:ext cx="9725025" cy="47713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Conclusion</a:t>
            </a:r>
            <a:endParaRPr lang="en-US" altLang="zh-CN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36270" y="1825625"/>
            <a:ext cx="10515600" cy="4351338"/>
          </a:xfrm>
        </p:spPr>
        <p:txBody>
          <a:bodyPr/>
          <a:p>
            <a:r>
              <a:rPr lang="en-US" altLang="zh-CN">
                <a:sym typeface="+mn-ea"/>
              </a:rPr>
              <a:t>A</a:t>
            </a:r>
            <a:r>
              <a:rPr lang="zh-CN" altLang="en-US">
                <a:sym typeface="+mn-ea"/>
              </a:rPr>
              <a:t> robust </a:t>
            </a:r>
            <a:r>
              <a:rPr lang="en-US" altLang="zh-CN">
                <a:sym typeface="+mn-ea"/>
              </a:rPr>
              <a:t>T</a:t>
            </a:r>
            <a:r>
              <a:rPr lang="zh-CN" altLang="en-US">
                <a:sym typeface="+mn-ea"/>
              </a:rPr>
              <a:t>TA framework with compound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domain knowledge management</a:t>
            </a:r>
            <a:endParaRPr lang="zh-CN" altLang="en-US"/>
          </a:p>
          <a:p>
            <a:pPr marL="0" algn="l">
              <a:lnSpc>
                <a:spcPct val="70000"/>
              </a:lnSpc>
              <a:buClrTx/>
              <a:buSzTx/>
              <a:buNone/>
            </a:pPr>
            <a:r>
              <a:rPr lang="en-US" altLang="zh-CN" sz="2400"/>
              <a:t>  </a:t>
            </a:r>
            <a:r>
              <a:rPr lang="en-US" altLang="zh-CN" sz="2000"/>
              <a:t>Improved TTA performance in diverse dynamic TTA scenarios</a:t>
            </a:r>
            <a:endParaRPr lang="en-US" altLang="zh-CN" sz="2400"/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Novel regularization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en-US" altLang="zh-CN" sz="2000"/>
              <a:t>   The adaptation rates utilizing domain-similarity between the current sub-target and the 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   source domain can prevent overfitting</a:t>
            </a:r>
            <a:endParaRPr lang="en-US" altLang="zh-CN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Introduction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Test-time adaptation(TTA)</a:t>
            </a:r>
            <a:endParaRPr lang="zh-CN" altLang="en-US"/>
          </a:p>
          <a:p>
            <a:pPr marL="0" indent="0">
              <a:buNone/>
            </a:pPr>
            <a:r>
              <a:rPr lang="en-US" altLang="zh-CN" sz="2400" b="1"/>
              <a:t>· </a:t>
            </a:r>
            <a:r>
              <a:rPr lang="en-US" altLang="zh-CN" sz="2400"/>
              <a:t>Why TTA?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000" b="1">
                <a:sym typeface="+mn-ea"/>
              </a:rPr>
              <a:t>  · </a:t>
            </a:r>
            <a:r>
              <a:rPr lang="en-US" altLang="zh-CN" sz="2000">
                <a:sym typeface="+mn-ea"/>
              </a:rPr>
              <a:t>The target data is unavailable</a:t>
            </a:r>
            <a:endParaRPr lang="en-US" altLang="zh-CN" sz="2000" b="1">
              <a:sym typeface="+mn-ea"/>
            </a:endParaRPr>
          </a:p>
          <a:p>
            <a:pPr marL="0" indent="0">
              <a:buNone/>
            </a:pPr>
            <a:r>
              <a:rPr lang="en-US" altLang="zh-CN" sz="2000" b="1">
                <a:sym typeface="+mn-ea"/>
              </a:rPr>
              <a:t>  ·</a:t>
            </a:r>
            <a:r>
              <a:rPr lang="en-US" altLang="zh-CN" sz="2000">
                <a:sym typeface="+mn-ea"/>
              </a:rPr>
              <a:t> U</a:t>
            </a:r>
            <a:r>
              <a:rPr lang="zh-CN" altLang="en-US" sz="2000"/>
              <a:t>nseen domains are different from the target domain used in pre-training</a:t>
            </a:r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  <a:p>
            <a:pPr marL="0" indent="0">
              <a:buNone/>
            </a:pPr>
            <a:r>
              <a:rPr lang="en-US" altLang="zh-CN" sz="2400" b="1">
                <a:sym typeface="+mn-ea"/>
              </a:rPr>
              <a:t>· </a:t>
            </a:r>
            <a:r>
              <a:rPr lang="en-US" altLang="zh-CN" sz="2400">
                <a:sym typeface="+mn-ea"/>
              </a:rPr>
              <a:t>How?</a:t>
            </a:r>
            <a:endParaRPr lang="en-US" altLang="zh-CN" sz="2400">
              <a:sym typeface="+mn-ea"/>
            </a:endParaRPr>
          </a:p>
          <a:p>
            <a:pPr marL="0" indent="0">
              <a:buNone/>
            </a:pPr>
            <a:r>
              <a:rPr lang="en-US" altLang="zh-CN" sz="2000" b="1">
                <a:sym typeface="+mn-ea"/>
              </a:rPr>
              <a:t>  ·</a:t>
            </a:r>
            <a:r>
              <a:rPr lang="en-US" altLang="zh-CN" sz="2000">
                <a:sym typeface="+mn-ea"/>
              </a:rPr>
              <a:t> A</a:t>
            </a:r>
            <a:r>
              <a:rPr lang="zh-CN" altLang="en-US" sz="2000"/>
              <a:t>daptation to the target</a:t>
            </a:r>
            <a:r>
              <a:rPr lang="en-US" altLang="zh-CN" sz="2000"/>
              <a:t> </a:t>
            </a:r>
            <a:r>
              <a:rPr lang="zh-CN" altLang="en-US" sz="2000"/>
              <a:t>domain is conducted during the testing phase</a:t>
            </a:r>
            <a:endParaRPr lang="zh-CN" altLang="en-US" sz="2000"/>
          </a:p>
          <a:p>
            <a:pPr marL="0" indent="0">
              <a:buNone/>
            </a:pPr>
            <a:r>
              <a:rPr lang="en-US" altLang="zh-CN" sz="2000" b="1">
                <a:sym typeface="+mn-ea"/>
              </a:rPr>
              <a:t>  ·</a:t>
            </a:r>
            <a:r>
              <a:rPr lang="en-US" altLang="zh-CN" sz="2000">
                <a:sym typeface="+mn-ea"/>
              </a:rPr>
              <a:t> Pseudo label, unsupervised loss, entropy minimization</a:t>
            </a:r>
            <a:endParaRPr lang="zh-CN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Motivation (1)</a:t>
            </a:r>
            <a:endParaRPr lang="en-US" altLang="zh-CN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en-US" altLang="zh-CN"/>
              <a:t>C</a:t>
            </a:r>
            <a:r>
              <a:rPr lang="zh-CN" altLang="en-US"/>
              <a:t>atastrophic</a:t>
            </a:r>
            <a:r>
              <a:rPr lang="en-US" altLang="zh-CN"/>
              <a:t> </a:t>
            </a:r>
            <a:r>
              <a:rPr lang="zh-CN" altLang="en-US"/>
              <a:t>forgetting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Error accumulation and model failure (overfitting)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r>
              <a:rPr lang="en-US" altLang="zh-CN"/>
              <a:t>Dynamic domain changes (weather,locations)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r>
              <a:rPr lang="en-US" altLang="zh-CN"/>
              <a:t>Previous works only focus on adapting to the current domain while ignoring previous adaptations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Motivation (2)</a:t>
            </a:r>
            <a:endParaRPr lang="en-US" altLang="zh-CN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63335" y="864870"/>
            <a:ext cx="5730240" cy="54413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2471" r="7069"/>
          <a:stretch>
            <a:fillRect/>
          </a:stretch>
        </p:blipFill>
        <p:spPr>
          <a:xfrm>
            <a:off x="273050" y="2392045"/>
            <a:ext cx="599694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Contribution</a:t>
            </a:r>
            <a:endParaRPr lang="en-US" altLang="zh-CN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/>
          <a:p>
            <a:r>
              <a:rPr lang="en-US" altLang="zh-CN"/>
              <a:t>A</a:t>
            </a:r>
            <a:r>
              <a:rPr lang="zh-CN" altLang="en-US"/>
              <a:t> robust </a:t>
            </a:r>
            <a:r>
              <a:rPr lang="en-US" altLang="zh-CN"/>
              <a:t>T</a:t>
            </a:r>
            <a:r>
              <a:rPr lang="zh-CN" altLang="en-US"/>
              <a:t>TA framework with compound</a:t>
            </a:r>
            <a:r>
              <a:rPr lang="en-US" altLang="zh-CN"/>
              <a:t> </a:t>
            </a:r>
            <a:r>
              <a:rPr lang="zh-CN" altLang="en-US"/>
              <a:t>domain knowledge management</a:t>
            </a:r>
            <a:endParaRPr lang="zh-CN" altLang="en-US"/>
          </a:p>
          <a:p>
            <a:pPr marL="0" algn="l">
              <a:lnSpc>
                <a:spcPct val="90000"/>
              </a:lnSpc>
              <a:buClrTx/>
              <a:buSzTx/>
              <a:buNone/>
            </a:pPr>
            <a:r>
              <a:rPr lang="en-US" altLang="zh-CN" sz="2000"/>
              <a:t>   Compound domain knowledge means specific modules consisting of BN layers</a:t>
            </a:r>
            <a:endParaRPr lang="en-US" altLang="zh-CN" sz="2000"/>
          </a:p>
          <a:p>
            <a:pPr marL="0" algn="l">
              <a:lnSpc>
                <a:spcPct val="70000"/>
              </a:lnSpc>
              <a:buClrTx/>
              <a:buSzTx/>
              <a:buNone/>
            </a:pPr>
            <a:endParaRPr lang="en-US" altLang="zh-CN" sz="2000"/>
          </a:p>
          <a:p>
            <a:r>
              <a:rPr lang="en-US" altLang="zh-CN"/>
              <a:t>Novel regularization</a:t>
            </a:r>
            <a:endParaRPr lang="en-US" altLang="zh-CN"/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000"/>
              <a:t>   Modulates the adaptation rates using </a:t>
            </a:r>
            <a:r>
              <a:rPr lang="en-US" altLang="zh-CN" sz="2000" b="1">
                <a:sym typeface="+mn-ea"/>
              </a:rPr>
              <a:t>domain-similarity </a:t>
            </a:r>
            <a:endParaRPr lang="en-US" altLang="zh-CN" sz="2000"/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000"/>
              <a:t>   between the source and the current target domain</a:t>
            </a:r>
            <a:endParaRPr lang="en-US" altLang="zh-CN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(1)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Baseline Model: </a:t>
            </a:r>
            <a:r>
              <a:rPr lang="zh-CN" altLang="en-US"/>
              <a:t>EATA</a:t>
            </a:r>
            <a:endParaRPr lang="zh-CN" altLang="en-US"/>
          </a:p>
          <a:p>
            <a:pPr algn="l">
              <a:buClrTx/>
              <a:buSzTx/>
            </a:pPr>
            <a:r>
              <a:rPr lang="en-US" altLang="zh-CN" sz="2000"/>
              <a:t>O</a:t>
            </a:r>
            <a:r>
              <a:rPr lang="en-US" altLang="zh-CN" sz="2000"/>
              <a:t>nly update the parameters Θ of batch normalization (BN) layers</a:t>
            </a:r>
            <a:endParaRPr lang="en-US" altLang="zh-CN" sz="2000"/>
          </a:p>
          <a:p>
            <a:pPr marL="0" indent="0" algn="l">
              <a:buClrTx/>
              <a:buSzTx/>
              <a:buNone/>
            </a:pPr>
            <a:endParaRPr lang="en-US" altLang="zh-CN" sz="2000"/>
          </a:p>
          <a:p>
            <a:r>
              <a:rPr lang="en-US" altLang="zh-CN" sz="2000">
                <a:sym typeface="+mn-ea"/>
              </a:rPr>
              <a:t>A</a:t>
            </a:r>
            <a:r>
              <a:rPr lang="zh-CN" altLang="en-US" sz="2000">
                <a:sym typeface="+mn-ea"/>
              </a:rPr>
              <a:t>daptation loss</a:t>
            </a:r>
            <a:r>
              <a:rPr lang="en-US" altLang="zh-CN" sz="2000">
                <a:sym typeface="+mn-ea"/>
              </a:rPr>
              <a:t>: </a:t>
            </a:r>
            <a:r>
              <a:rPr lang="zh-CN" altLang="en-US" sz="2000">
                <a:sym typeface="+mn-ea"/>
              </a:rPr>
              <a:t>sample filtering </a:t>
            </a:r>
            <a:r>
              <a:rPr lang="zh-CN" altLang="en-US" sz="2000" i="1">
                <a:sym typeface="+mn-ea"/>
              </a:rPr>
              <a:t>L</a:t>
            </a:r>
            <a:r>
              <a:rPr lang="en-US" altLang="zh-CN" sz="2000" i="1" baseline="30000">
                <a:sym typeface="+mn-ea"/>
              </a:rPr>
              <a:t>adapt</a:t>
            </a:r>
            <a:endParaRPr lang="zh-CN" altLang="en-US" sz="2000">
              <a:sym typeface="+mn-ea"/>
            </a:endParaRPr>
          </a:p>
          <a:p>
            <a:pPr marL="0" indent="0">
              <a:buNone/>
            </a:pPr>
            <a:endParaRPr lang="zh-CN" altLang="en-US" sz="2000">
              <a:sym typeface="+mn-ea"/>
            </a:endParaRPr>
          </a:p>
          <a:p>
            <a:pPr marL="0" indent="0">
              <a:buNone/>
            </a:pPr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9330" y="3477895"/>
            <a:ext cx="4752975" cy="1047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4503" r="-1382"/>
          <a:stretch>
            <a:fillRect/>
          </a:stretch>
        </p:blipFill>
        <p:spPr>
          <a:xfrm>
            <a:off x="2823845" y="4537075"/>
            <a:ext cx="6544310" cy="16402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(2)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TTA Framework for Compound Domain Knowledge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145" y="2473325"/>
            <a:ext cx="11649075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(3)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Continual </a:t>
            </a:r>
            <a:r>
              <a:rPr lang="en-US" altLang="zh-CN"/>
              <a:t>D</a:t>
            </a:r>
            <a:r>
              <a:rPr lang="zh-CN" altLang="en-US"/>
              <a:t>omain-matching </a:t>
            </a:r>
            <a:r>
              <a:rPr lang="en-US" altLang="zh-CN"/>
              <a:t>A</a:t>
            </a:r>
            <a:r>
              <a:rPr lang="zh-CN" altLang="en-US"/>
              <a:t>lgorithm</a:t>
            </a:r>
            <a:endParaRPr lang="zh-CN" altLang="en-US"/>
          </a:p>
          <a:p>
            <a:r>
              <a:rPr lang="zh-CN" altLang="en-US" sz="2000"/>
              <a:t>Domain distinctive features</a:t>
            </a:r>
            <a:r>
              <a:rPr lang="en-US" altLang="zh-CN" sz="2000"/>
              <a:t> (ddf)</a:t>
            </a:r>
            <a:endParaRPr lang="zh-CN" altLang="en-US" sz="2000"/>
          </a:p>
          <a:p>
            <a:pPr marL="0" indent="0" algn="l">
              <a:lnSpc>
                <a:spcPct val="60000"/>
              </a:lnSpc>
              <a:buNone/>
            </a:pPr>
            <a:r>
              <a:rPr lang="en-US" altLang="zh-CN" sz="1800"/>
              <a:t>    C</a:t>
            </a:r>
            <a:r>
              <a:rPr lang="zh-CN" altLang="en-US" sz="1800"/>
              <a:t>onvolutional feature statistics</a:t>
            </a:r>
            <a:r>
              <a:rPr lang="en-US" altLang="zh-CN" sz="1800"/>
              <a:t> </a:t>
            </a:r>
            <a:r>
              <a:rPr lang="zh-CN" altLang="en-US" sz="1800"/>
              <a:t>of the shallow layers</a:t>
            </a:r>
            <a:r>
              <a:rPr lang="en-US" altLang="zh-CN" sz="1800"/>
              <a:t> </a:t>
            </a:r>
            <a:r>
              <a:rPr lang="zh-CN" altLang="en-US" sz="1800"/>
              <a:t>can indicate the </a:t>
            </a:r>
            <a:r>
              <a:rPr lang="en-US" altLang="zh-CN" sz="1800"/>
              <a:t> </a:t>
            </a:r>
            <a:r>
              <a:rPr lang="zh-CN" altLang="en-US" sz="1800"/>
              <a:t>type of</a:t>
            </a:r>
            <a:r>
              <a:rPr lang="en-US" altLang="zh-CN" sz="1800"/>
              <a:t> </a:t>
            </a:r>
            <a:r>
              <a:rPr lang="zh-CN" altLang="en-US" sz="1800"/>
              <a:t>domain</a:t>
            </a:r>
            <a:endParaRPr lang="zh-CN" altLang="en-US" sz="1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3100" y="3423920"/>
            <a:ext cx="7726045" cy="4438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260" y="4276090"/>
            <a:ext cx="6889115" cy="6877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055" y="264795"/>
            <a:ext cx="2473960" cy="21278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(4)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Continual </a:t>
            </a:r>
            <a:r>
              <a:rPr lang="en-US" altLang="zh-CN"/>
              <a:t>D</a:t>
            </a:r>
            <a:r>
              <a:rPr lang="zh-CN" altLang="en-US"/>
              <a:t>omain-matching </a:t>
            </a:r>
            <a:r>
              <a:rPr lang="en-US" altLang="zh-CN"/>
              <a:t>A</a:t>
            </a:r>
            <a:r>
              <a:rPr lang="zh-CN" altLang="en-US"/>
              <a:t>lgorithm</a:t>
            </a:r>
            <a:endParaRPr lang="zh-CN" altLang="en-US"/>
          </a:p>
          <a:p>
            <a:r>
              <a:rPr lang="zh-CN" altLang="en-US" sz="2000"/>
              <a:t>D</a:t>
            </a:r>
            <a:r>
              <a:rPr lang="en-US" altLang="zh-CN" sz="2000"/>
              <a:t>istance function:  Bhattacharya </a:t>
            </a:r>
            <a:r>
              <a:rPr lang="zh-CN" altLang="en-US" sz="2000"/>
              <a:t>function</a:t>
            </a:r>
            <a:endParaRPr lang="zh-CN" altLang="en-US" sz="2000"/>
          </a:p>
          <a:p>
            <a:pPr marL="0" indent="0" algn="r">
              <a:lnSpc>
                <a:spcPct val="60000"/>
              </a:lnSpc>
              <a:buNone/>
            </a:pPr>
            <a:endParaRPr lang="zh-CN" altLang="en-US" sz="2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7605" y="2655570"/>
            <a:ext cx="6955790" cy="840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r="777" b="21975"/>
          <a:stretch>
            <a:fillRect/>
          </a:stretch>
        </p:blipFill>
        <p:spPr>
          <a:xfrm>
            <a:off x="2160270" y="3495675"/>
            <a:ext cx="7491095" cy="3031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055" y="264795"/>
            <a:ext cx="2473960" cy="21278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2702</Words>
  <Application>WPS 演示</Application>
  <PresentationFormat>宽屏</PresentationFormat>
  <Paragraphs>125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冬青黑体简体中文</vt:lpstr>
      <vt:lpstr>Office 主题​​</vt:lpstr>
      <vt:lpstr>PowerPoint 演示文稿</vt:lpstr>
      <vt:lpstr>PowerPoint 演示文稿</vt:lpstr>
      <vt:lpstr>Motivation(1)</vt:lpstr>
      <vt:lpstr>PowerPoint 演示文稿</vt:lpstr>
      <vt:lpstr>Motivation (1)</vt:lpstr>
      <vt:lpstr>PowerPoint 演示文稿</vt:lpstr>
      <vt:lpstr>Method (1)</vt:lpstr>
      <vt:lpstr>Method (1)</vt:lpstr>
      <vt:lpstr>Method (3)</vt:lpstr>
      <vt:lpstr>Method (3)</vt:lpstr>
      <vt:lpstr>Method (1)</vt:lpstr>
      <vt:lpstr>PowerPoint 演示文稿</vt:lpstr>
      <vt:lpstr>Experiments (1)</vt:lpstr>
      <vt:lpstr>Experiments (1)</vt:lpstr>
      <vt:lpstr>Experiments (1)</vt:lpstr>
      <vt:lpstr>Experiments (4)</vt:lpstr>
      <vt:lpstr>Experiments (4)</vt:lpstr>
      <vt:lpstr>Experiments (5)</vt:lpstr>
      <vt:lpstr>Experiments (5)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La solitude</cp:lastModifiedBy>
  <cp:revision>15</cp:revision>
  <dcterms:created xsi:type="dcterms:W3CDTF">2023-05-10T08:42:36Z</dcterms:created>
  <dcterms:modified xsi:type="dcterms:W3CDTF">2023-05-10T08:42:36Z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2052-5.4.0.7913</vt:lpwstr>
  </property>
  <property fmtid="{D5CDD505-2E9C-101B-9397-08002B2CF9AE}" pid="3" name="ICV">
    <vt:lpwstr>90BE5B81FA126FA345E85A649A25D754_41</vt:lpwstr>
  </property>
</Properties>
</file>