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8" r:id="rId4"/>
    <p:sldId id="257" r:id="rId5"/>
    <p:sldId id="260" r:id="rId6"/>
    <p:sldId id="263" r:id="rId7"/>
    <p:sldId id="264" r:id="rId8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963" autoAdjust="0"/>
    <p:restoredTop sz="94660"/>
  </p:normalViewPr>
  <p:slideViewPr>
    <p:cSldViewPr snapToGrid="0">
      <p:cViewPr varScale="1">
        <p:scale>
          <a:sx n="83" d="100"/>
          <a:sy n="83" d="100"/>
        </p:scale>
        <p:origin x="1147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单击以编辑母版副标题样式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D8B88-9253-437E-A048-A1CEB217BC9E}" type="datetimeFigureOut">
              <a:rPr lang="zh-CN" altLang="en-US" smtClean="0"/>
              <a:t>2021/8/27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8887C-6920-4835-B16B-A07F2BD93C0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95646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D8B88-9253-437E-A048-A1CEB217BC9E}" type="datetimeFigureOut">
              <a:rPr lang="zh-CN" altLang="en-US" smtClean="0"/>
              <a:t>2021/8/27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8887C-6920-4835-B16B-A07F2BD93C0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675919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D8B88-9253-437E-A048-A1CEB217BC9E}" type="datetimeFigureOut">
              <a:rPr lang="zh-CN" altLang="en-US" smtClean="0"/>
              <a:t>2021/8/27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8887C-6920-4835-B16B-A07F2BD93C0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313296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D8B88-9253-437E-A048-A1CEB217BC9E}" type="datetimeFigureOut">
              <a:rPr lang="zh-CN" altLang="en-US" smtClean="0"/>
              <a:t>2021/8/27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8887C-6920-4835-B16B-A07F2BD93C0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310475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D8B88-9253-437E-A048-A1CEB217BC9E}" type="datetimeFigureOut">
              <a:rPr lang="zh-CN" altLang="en-US" smtClean="0"/>
              <a:t>2021/8/27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8887C-6920-4835-B16B-A07F2BD93C0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755851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D8B88-9253-437E-A048-A1CEB217BC9E}" type="datetimeFigureOut">
              <a:rPr lang="zh-CN" altLang="en-US" smtClean="0"/>
              <a:t>2021/8/27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8887C-6920-4835-B16B-A07F2BD93C0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723301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D8B88-9253-437E-A048-A1CEB217BC9E}" type="datetimeFigureOut">
              <a:rPr lang="zh-CN" altLang="en-US" smtClean="0"/>
              <a:t>2021/8/27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8887C-6920-4835-B16B-A07F2BD93C0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47393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D8B88-9253-437E-A048-A1CEB217BC9E}" type="datetimeFigureOut">
              <a:rPr lang="zh-CN" altLang="en-US" smtClean="0"/>
              <a:t>2021/8/27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8887C-6920-4835-B16B-A07F2BD93C0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705322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D8B88-9253-437E-A048-A1CEB217BC9E}" type="datetimeFigureOut">
              <a:rPr lang="zh-CN" altLang="en-US" smtClean="0"/>
              <a:t>2021/8/27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8887C-6920-4835-B16B-A07F2BD93C0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758900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D8B88-9253-437E-A048-A1CEB217BC9E}" type="datetimeFigureOut">
              <a:rPr lang="zh-CN" altLang="en-US" smtClean="0"/>
              <a:t>2021/8/27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8887C-6920-4835-B16B-A07F2BD93C0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273995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D8B88-9253-437E-A048-A1CEB217BC9E}" type="datetimeFigureOut">
              <a:rPr lang="zh-CN" altLang="en-US" smtClean="0"/>
              <a:t>2021/8/27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8887C-6920-4835-B16B-A07F2BD93C0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390418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4D8B88-9253-437E-A048-A1CEB217BC9E}" type="datetimeFigureOut">
              <a:rPr lang="zh-CN" altLang="en-US" smtClean="0"/>
              <a:t>2021/8/27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F8887C-6920-4835-B16B-A07F2BD93C0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218472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>
            <a:spLocks noGrp="1"/>
          </p:cNvSpPr>
          <p:nvPr/>
        </p:nvSpPr>
        <p:spPr>
          <a:xfrm>
            <a:off x="1505526" y="499393"/>
            <a:ext cx="91440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dirty="0" smtClean="0"/>
              <a:t>Career Platform Project</a:t>
            </a:r>
            <a:endParaRPr lang="zh-CN" alt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41F8A145-9D16-4A50-883E-DDFA9A2DF521}"/>
              </a:ext>
            </a:extLst>
          </p:cNvPr>
          <p:cNvSpPr txBox="1">
            <a:spLocks/>
          </p:cNvSpPr>
          <p:nvPr/>
        </p:nvSpPr>
        <p:spPr>
          <a:xfrm>
            <a:off x="1651138" y="2999390"/>
            <a:ext cx="8852777" cy="153041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sz="4000" b="1" dirty="0" smtClean="0">
                <a:solidFill>
                  <a:srgbClr val="FF0000"/>
                </a:solidFill>
              </a:rPr>
              <a:t>Octree &amp; Career </a:t>
            </a:r>
            <a:r>
              <a:rPr lang="en-US" altLang="zh-CN" sz="4000" b="1" dirty="0" smtClean="0">
                <a:solidFill>
                  <a:srgbClr val="FF0000"/>
                </a:solidFill>
              </a:rPr>
              <a:t>network</a:t>
            </a:r>
          </a:p>
        </p:txBody>
      </p:sp>
    </p:spTree>
    <p:extLst>
      <p:ext uri="{BB962C8B-B14F-4D97-AF65-F5344CB8AC3E}">
        <p14:creationId xmlns:p14="http://schemas.microsoft.com/office/powerpoint/2010/main" val="286836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圆角矩形 22"/>
          <p:cNvSpPr/>
          <p:nvPr/>
        </p:nvSpPr>
        <p:spPr>
          <a:xfrm>
            <a:off x="7952509" y="4161389"/>
            <a:ext cx="4175805" cy="1205346"/>
          </a:xfrm>
          <a:prstGeom prst="round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7404" y="1691120"/>
            <a:ext cx="6575233" cy="4164735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41F8A145-9D16-4A50-883E-DDFA9A2DF521}"/>
              </a:ext>
            </a:extLst>
          </p:cNvPr>
          <p:cNvSpPr txBox="1">
            <a:spLocks/>
          </p:cNvSpPr>
          <p:nvPr/>
        </p:nvSpPr>
        <p:spPr>
          <a:xfrm>
            <a:off x="-482462" y="-436537"/>
            <a:ext cx="8852777" cy="153041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sz="4000" b="1" dirty="0" smtClean="0"/>
              <a:t>career network computation</a:t>
            </a:r>
          </a:p>
        </p:txBody>
      </p:sp>
      <p:sp>
        <p:nvSpPr>
          <p:cNvPr id="7" name="圆角矩形 6"/>
          <p:cNvSpPr/>
          <p:nvPr/>
        </p:nvSpPr>
        <p:spPr>
          <a:xfrm>
            <a:off x="341745" y="2484582"/>
            <a:ext cx="3408219" cy="3084945"/>
          </a:xfrm>
          <a:prstGeom prst="roundRect">
            <a:avLst/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圆角矩形 7"/>
          <p:cNvSpPr/>
          <p:nvPr/>
        </p:nvSpPr>
        <p:spPr>
          <a:xfrm>
            <a:off x="4096327" y="2341419"/>
            <a:ext cx="3408219" cy="3084945"/>
          </a:xfrm>
          <a:prstGeom prst="roundRect">
            <a:avLst/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右箭头 8"/>
          <p:cNvSpPr/>
          <p:nvPr/>
        </p:nvSpPr>
        <p:spPr>
          <a:xfrm>
            <a:off x="8104635" y="3415175"/>
            <a:ext cx="1681018" cy="531029"/>
          </a:xfrm>
          <a:prstGeom prst="right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 smtClean="0">
                <a:solidFill>
                  <a:srgbClr val="C00000"/>
                </a:solidFill>
              </a:rPr>
              <a:t>配对</a:t>
            </a:r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10099089" y="3415175"/>
            <a:ext cx="16209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b="1" dirty="0" smtClean="0">
                <a:solidFill>
                  <a:srgbClr val="FF0000"/>
                </a:solidFill>
              </a:rPr>
              <a:t>同事关系</a:t>
            </a:r>
            <a:endParaRPr lang="zh-CN" altLang="en-US" sz="2800" b="1" dirty="0">
              <a:solidFill>
                <a:srgbClr val="FF0000"/>
              </a:solidFill>
            </a:endParaRPr>
          </a:p>
        </p:txBody>
      </p:sp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8108979" y="722944"/>
            <a:ext cx="4019335" cy="1200329"/>
          </a:xfrm>
          <a:prstGeom prst="rect">
            <a:avLst/>
          </a:prstGeom>
          <a:solidFill>
            <a:srgbClr val="27282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b="0" i="0" u="none" strike="noStrike" cap="none" normalizeH="0" baseline="0" dirty="0" smtClean="0">
                <a:ln>
                  <a:noFill/>
                </a:ln>
                <a:solidFill>
                  <a:srgbClr val="F8F8F2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[(</a:t>
            </a:r>
            <a:r>
              <a:rPr kumimoji="0" lang="zh-CN" altLang="zh-CN" b="0" i="0" u="none" strike="noStrike" cap="none" normalizeH="0" baseline="0" dirty="0" smtClean="0">
                <a:ln>
                  <a:noFill/>
                </a:ln>
                <a:solidFill>
                  <a:srgbClr val="AE81FF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1</a:t>
            </a:r>
            <a:r>
              <a:rPr kumimoji="0" lang="zh-CN" altLang="zh-CN" b="0" i="0" u="none" strike="noStrike" cap="none" normalizeH="0" baseline="0" dirty="0" smtClean="0">
                <a:ln>
                  <a:noFill/>
                </a:ln>
                <a:solidFill>
                  <a:srgbClr val="CC7832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, </a:t>
            </a:r>
            <a:r>
              <a:rPr kumimoji="0" lang="zh-CN" altLang="zh-CN" b="0" i="0" u="none" strike="noStrike" cap="none" normalizeH="0" baseline="0" dirty="0" smtClean="0">
                <a:ln>
                  <a:noFill/>
                </a:ln>
                <a:solidFill>
                  <a:srgbClr val="AE81FF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16</a:t>
            </a:r>
            <a:r>
              <a:rPr kumimoji="0" lang="zh-CN" altLang="zh-CN" b="0" i="0" u="none" strike="noStrike" cap="none" normalizeH="0" baseline="0" dirty="0" smtClean="0">
                <a:ln>
                  <a:noFill/>
                </a:ln>
                <a:solidFill>
                  <a:srgbClr val="CC7832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, </a:t>
            </a:r>
            <a:r>
              <a:rPr kumimoji="0" lang="zh-CN" altLang="zh-CN" b="0" i="0" u="none" strike="noStrike" cap="none" normalizeH="0" baseline="0" dirty="0" smtClean="0">
                <a:ln>
                  <a:noFill/>
                </a:ln>
                <a:solidFill>
                  <a:srgbClr val="E6DB74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‘2001.09—2005.04’</a:t>
            </a:r>
            <a:r>
              <a:rPr kumimoji="0" lang="zh-CN" altLang="zh-CN" b="0" i="0" u="none" strike="noStrike" cap="none" normalizeH="0" baseline="0" dirty="0" smtClean="0">
                <a:ln>
                  <a:noFill/>
                </a:ln>
                <a:solidFill>
                  <a:srgbClr val="F8F8F2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)</a:t>
            </a:r>
            <a:r>
              <a:rPr kumimoji="0" lang="zh-CN" altLang="zh-CN" b="0" i="0" u="none" strike="noStrike" cap="none" normalizeH="0" baseline="0" dirty="0" smtClean="0">
                <a:ln>
                  <a:noFill/>
                </a:ln>
                <a:solidFill>
                  <a:srgbClr val="CC7832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, </a:t>
            </a:r>
            <a:endParaRPr kumimoji="0" lang="en-US" altLang="zh-CN" b="0" i="0" u="none" strike="noStrike" cap="none" normalizeH="0" baseline="0" dirty="0" smtClean="0">
              <a:ln>
                <a:noFill/>
              </a:ln>
              <a:solidFill>
                <a:srgbClr val="CC7832"/>
              </a:solidFill>
              <a:effectLst/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dirty="0">
                <a:solidFill>
                  <a:srgbClr val="CC783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</a:t>
            </a:r>
            <a:r>
              <a:rPr kumimoji="0" lang="zh-CN" altLang="zh-CN" b="0" i="0" u="none" strike="noStrike" cap="none" normalizeH="0" baseline="0" dirty="0" smtClean="0">
                <a:ln>
                  <a:noFill/>
                </a:ln>
                <a:solidFill>
                  <a:srgbClr val="F8F8F2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(</a:t>
            </a:r>
            <a:r>
              <a:rPr kumimoji="0" lang="zh-CN" altLang="zh-CN" b="0" i="0" u="none" strike="noStrike" cap="none" normalizeH="0" baseline="0" dirty="0" smtClean="0">
                <a:ln>
                  <a:noFill/>
                </a:ln>
                <a:solidFill>
                  <a:srgbClr val="AE81FF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2</a:t>
            </a:r>
            <a:r>
              <a:rPr kumimoji="0" lang="zh-CN" altLang="zh-CN" b="0" i="0" u="none" strike="noStrike" cap="none" normalizeH="0" baseline="0" dirty="0" smtClean="0">
                <a:ln>
                  <a:noFill/>
                </a:ln>
                <a:solidFill>
                  <a:srgbClr val="CC7832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, </a:t>
            </a:r>
            <a:r>
              <a:rPr kumimoji="0" lang="zh-CN" altLang="zh-CN" b="0" i="0" u="none" strike="noStrike" cap="none" normalizeH="0" baseline="0" dirty="0" smtClean="0">
                <a:ln>
                  <a:noFill/>
                </a:ln>
                <a:solidFill>
                  <a:srgbClr val="AE81FF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20</a:t>
            </a:r>
            <a:r>
              <a:rPr kumimoji="0" lang="zh-CN" altLang="zh-CN" b="0" i="0" u="none" strike="noStrike" cap="none" normalizeH="0" baseline="0" dirty="0" smtClean="0">
                <a:ln>
                  <a:noFill/>
                </a:ln>
                <a:solidFill>
                  <a:srgbClr val="CC7832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, </a:t>
            </a:r>
            <a:r>
              <a:rPr kumimoji="0" lang="zh-CN" altLang="zh-CN" b="0" i="0" u="none" strike="noStrike" cap="none" normalizeH="0" baseline="0" dirty="0" smtClean="0">
                <a:ln>
                  <a:noFill/>
                </a:ln>
                <a:solidFill>
                  <a:srgbClr val="E6DB74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‘2000.07—2001.08’</a:t>
            </a:r>
            <a:r>
              <a:rPr kumimoji="0" lang="zh-CN" altLang="zh-CN" b="0" i="0" u="none" strike="noStrike" cap="none" normalizeH="0" baseline="0" dirty="0" smtClean="0">
                <a:ln>
                  <a:noFill/>
                </a:ln>
                <a:solidFill>
                  <a:srgbClr val="F8F8F2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)</a:t>
            </a:r>
            <a:r>
              <a:rPr kumimoji="0" lang="zh-CN" altLang="zh-CN" b="0" i="0" u="none" strike="noStrike" cap="none" normalizeH="0" baseline="0" dirty="0" smtClean="0">
                <a:ln>
                  <a:noFill/>
                </a:ln>
                <a:solidFill>
                  <a:srgbClr val="CC7832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, </a:t>
            </a:r>
            <a:endParaRPr kumimoji="0" lang="en-US" altLang="zh-CN" b="0" i="0" u="none" strike="noStrike" cap="none" normalizeH="0" baseline="0" dirty="0" smtClean="0">
              <a:ln>
                <a:noFill/>
              </a:ln>
              <a:solidFill>
                <a:srgbClr val="CC7832"/>
              </a:solidFill>
              <a:effectLst/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dirty="0">
                <a:solidFill>
                  <a:srgbClr val="CC783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</a:t>
            </a:r>
            <a:r>
              <a:rPr kumimoji="0" lang="zh-CN" altLang="zh-CN" b="0" i="0" u="none" strike="noStrike" cap="none" normalizeH="0" baseline="0" dirty="0" smtClean="0">
                <a:ln>
                  <a:noFill/>
                </a:ln>
                <a:solidFill>
                  <a:srgbClr val="F8F8F2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(</a:t>
            </a:r>
            <a:r>
              <a:rPr kumimoji="0" lang="zh-CN" altLang="zh-CN" b="0" i="0" u="none" strike="noStrike" cap="none" normalizeH="0" baseline="0" dirty="0" smtClean="0">
                <a:ln>
                  <a:noFill/>
                </a:ln>
                <a:solidFill>
                  <a:srgbClr val="AE81FF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3</a:t>
            </a:r>
            <a:r>
              <a:rPr kumimoji="0" lang="zh-CN" altLang="zh-CN" b="0" i="0" u="none" strike="noStrike" cap="none" normalizeH="0" baseline="0" dirty="0" smtClean="0">
                <a:ln>
                  <a:noFill/>
                </a:ln>
                <a:solidFill>
                  <a:srgbClr val="CC7832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, </a:t>
            </a:r>
            <a:r>
              <a:rPr kumimoji="0" lang="zh-CN" altLang="zh-CN" b="0" i="0" u="none" strike="noStrike" cap="none" normalizeH="0" baseline="0" dirty="0" smtClean="0">
                <a:ln>
                  <a:noFill/>
                </a:ln>
                <a:solidFill>
                  <a:srgbClr val="AE81FF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20</a:t>
            </a:r>
            <a:r>
              <a:rPr kumimoji="0" lang="zh-CN" altLang="zh-CN" b="0" i="0" u="none" strike="noStrike" cap="none" normalizeH="0" baseline="0" dirty="0" smtClean="0">
                <a:ln>
                  <a:noFill/>
                </a:ln>
                <a:solidFill>
                  <a:srgbClr val="CC7832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, </a:t>
            </a:r>
            <a:r>
              <a:rPr kumimoji="0" lang="zh-CN" altLang="zh-CN" b="0" i="0" u="none" strike="noStrike" cap="none" normalizeH="0" baseline="0" dirty="0" smtClean="0">
                <a:ln>
                  <a:noFill/>
                </a:ln>
                <a:solidFill>
                  <a:srgbClr val="E6DB74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‘2000.07—2011.08’</a:t>
            </a:r>
            <a:r>
              <a:rPr kumimoji="0" lang="zh-CN" altLang="zh-CN" b="0" i="0" u="none" strike="noStrike" cap="none" normalizeH="0" baseline="0" dirty="0" smtClean="0">
                <a:ln>
                  <a:noFill/>
                </a:ln>
                <a:solidFill>
                  <a:srgbClr val="F8F8F2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)</a:t>
            </a:r>
            <a:r>
              <a:rPr kumimoji="0" lang="zh-CN" altLang="zh-CN" b="0" i="0" u="none" strike="noStrike" cap="none" normalizeH="0" baseline="0" dirty="0" smtClean="0">
                <a:ln>
                  <a:noFill/>
                </a:ln>
                <a:solidFill>
                  <a:srgbClr val="CC7832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,</a:t>
            </a:r>
            <a:r>
              <a:rPr lang="en-US" altLang="zh-CN" dirty="0">
                <a:solidFill>
                  <a:srgbClr val="CC783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</a:t>
            </a:r>
            <a:endParaRPr lang="en-US" altLang="zh-CN" dirty="0" smtClean="0">
              <a:solidFill>
                <a:srgbClr val="CC783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 </a:t>
            </a:r>
            <a:r>
              <a:rPr kumimoji="0" lang="zh-CN" altLang="zh-CN" b="0" i="0" u="none" strike="noStrike" cap="none" normalizeH="0" baseline="0" dirty="0" smtClean="0">
                <a:ln>
                  <a:noFill/>
                </a:ln>
                <a:solidFill>
                  <a:srgbClr val="F8F8F2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(</a:t>
            </a:r>
            <a:r>
              <a:rPr kumimoji="0" lang="zh-CN" altLang="zh-CN" b="0" i="0" u="none" strike="noStrike" cap="none" normalizeH="0" baseline="0" dirty="0" smtClean="0">
                <a:ln>
                  <a:noFill/>
                </a:ln>
                <a:solidFill>
                  <a:srgbClr val="AE81FF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4</a:t>
            </a:r>
            <a:r>
              <a:rPr kumimoji="0" lang="zh-CN" altLang="zh-CN" b="0" i="0" u="none" strike="noStrike" cap="none" normalizeH="0" baseline="0" dirty="0" smtClean="0">
                <a:ln>
                  <a:noFill/>
                </a:ln>
                <a:solidFill>
                  <a:srgbClr val="CC7832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, </a:t>
            </a:r>
            <a:r>
              <a:rPr kumimoji="0" lang="zh-CN" altLang="zh-CN" b="0" i="0" u="none" strike="noStrike" cap="none" normalizeH="0" baseline="0" dirty="0" smtClean="0">
                <a:ln>
                  <a:noFill/>
                </a:ln>
                <a:solidFill>
                  <a:srgbClr val="AE81FF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20</a:t>
            </a:r>
            <a:r>
              <a:rPr kumimoji="0" lang="zh-CN" altLang="zh-CN" b="0" i="0" u="none" strike="noStrike" cap="none" normalizeH="0" baseline="0" dirty="0" smtClean="0">
                <a:ln>
                  <a:noFill/>
                </a:ln>
                <a:solidFill>
                  <a:srgbClr val="CC7832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, </a:t>
            </a:r>
            <a:r>
              <a:rPr kumimoji="0" lang="zh-CN" altLang="zh-CN" b="0" i="0" u="none" strike="noStrike" cap="none" normalizeH="0" baseline="0" dirty="0" smtClean="0">
                <a:ln>
                  <a:noFill/>
                </a:ln>
                <a:solidFill>
                  <a:srgbClr val="E6DB74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‘2002.09—2005.04</a:t>
            </a:r>
            <a:r>
              <a:rPr lang="en-US" altLang="zh-CN" dirty="0" smtClean="0">
                <a:solidFill>
                  <a:srgbClr val="E6DB74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’)</a:t>
            </a:r>
            <a:r>
              <a:rPr kumimoji="0" lang="zh-CN" altLang="zh-CN" b="0" i="0" u="none" strike="noStrike" cap="none" normalizeH="0" baseline="0" dirty="0" smtClean="0">
                <a:ln>
                  <a:noFill/>
                </a:ln>
                <a:solidFill>
                  <a:srgbClr val="F8F8F2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]</a:t>
            </a:r>
            <a:endParaRPr kumimoji="0" lang="zh-CN" altLang="zh-CN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右箭头 11"/>
          <p:cNvSpPr/>
          <p:nvPr/>
        </p:nvSpPr>
        <p:spPr>
          <a:xfrm rot="19789049">
            <a:off x="6445322" y="1785361"/>
            <a:ext cx="1607127" cy="461818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Rectangle 2"/>
          <p:cNvSpPr>
            <a:spLocks noChangeArrowheads="1"/>
          </p:cNvSpPr>
          <p:nvPr/>
        </p:nvSpPr>
        <p:spPr bwMode="auto">
          <a:xfrm>
            <a:off x="8105045" y="6267499"/>
            <a:ext cx="4027202" cy="369332"/>
          </a:xfrm>
          <a:prstGeom prst="rect">
            <a:avLst/>
          </a:prstGeom>
          <a:solidFill>
            <a:srgbClr val="27282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b="0" i="0" u="none" strike="noStrike" cap="none" normalizeH="0" baseline="0" dirty="0" smtClean="0">
                <a:ln>
                  <a:noFill/>
                </a:ln>
                <a:solidFill>
                  <a:srgbClr val="F8F8F2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[(</a:t>
            </a:r>
            <a:r>
              <a:rPr kumimoji="0" lang="zh-CN" altLang="zh-CN" b="0" i="0" u="none" strike="noStrike" cap="none" normalizeH="0" baseline="0" dirty="0" smtClean="0">
                <a:ln>
                  <a:noFill/>
                </a:ln>
                <a:solidFill>
                  <a:srgbClr val="AE81FF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18</a:t>
            </a:r>
            <a:r>
              <a:rPr kumimoji="0" lang="zh-CN" altLang="zh-CN" b="0" i="0" u="none" strike="noStrike" cap="none" normalizeH="0" baseline="0" dirty="0" smtClean="0">
                <a:ln>
                  <a:noFill/>
                </a:ln>
                <a:solidFill>
                  <a:srgbClr val="CC7832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, </a:t>
            </a:r>
            <a:r>
              <a:rPr kumimoji="0" lang="zh-CN" altLang="zh-CN" b="0" i="0" u="none" strike="noStrike" cap="none" normalizeH="0" baseline="0" dirty="0" smtClean="0">
                <a:ln>
                  <a:noFill/>
                </a:ln>
                <a:solidFill>
                  <a:srgbClr val="AE81FF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38</a:t>
            </a:r>
            <a:r>
              <a:rPr kumimoji="0" lang="zh-CN" altLang="zh-CN" b="0" i="0" u="none" strike="noStrike" cap="none" normalizeH="0" baseline="0" dirty="0" smtClean="0">
                <a:ln>
                  <a:noFill/>
                </a:ln>
                <a:solidFill>
                  <a:srgbClr val="CC7832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, </a:t>
            </a:r>
            <a:r>
              <a:rPr kumimoji="0" lang="zh-CN" altLang="zh-CN" b="0" i="0" u="none" strike="noStrike" cap="none" normalizeH="0" baseline="0" dirty="0" smtClean="0">
                <a:ln>
                  <a:noFill/>
                </a:ln>
                <a:solidFill>
                  <a:srgbClr val="E6DB74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'2002.06—2010.05'</a:t>
            </a:r>
            <a:r>
              <a:rPr kumimoji="0" lang="zh-CN" altLang="zh-CN" b="0" i="0" u="none" strike="noStrike" cap="none" normalizeH="0" baseline="0" dirty="0" smtClean="0">
                <a:ln>
                  <a:noFill/>
                </a:ln>
                <a:solidFill>
                  <a:srgbClr val="F8F8F2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)]</a:t>
            </a:r>
            <a:endParaRPr kumimoji="0" lang="zh-CN" altLang="zh-CN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右箭头 13"/>
          <p:cNvSpPr/>
          <p:nvPr/>
        </p:nvSpPr>
        <p:spPr>
          <a:xfrm rot="2284064">
            <a:off x="6272336" y="5728660"/>
            <a:ext cx="1607127" cy="461818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右大括号 14"/>
          <p:cNvSpPr/>
          <p:nvPr/>
        </p:nvSpPr>
        <p:spPr>
          <a:xfrm>
            <a:off x="7055822" y="2715549"/>
            <a:ext cx="343106" cy="2268138"/>
          </a:xfrm>
          <a:prstGeom prst="rightBrace">
            <a:avLst>
              <a:gd name="adj1" fmla="val 89093"/>
              <a:gd name="adj2" fmla="val 43892"/>
            </a:avLst>
          </a:prstGeom>
          <a:ln w="76200"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右箭头 15"/>
          <p:cNvSpPr/>
          <p:nvPr/>
        </p:nvSpPr>
        <p:spPr>
          <a:xfrm rot="5400000">
            <a:off x="10306630" y="2403709"/>
            <a:ext cx="1205873" cy="531029"/>
          </a:xfrm>
          <a:prstGeom prst="right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10680078" y="2227456"/>
            <a:ext cx="461665" cy="78483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zh-CN" altLang="en-US" dirty="0" smtClean="0"/>
              <a:t>自配对</a:t>
            </a:r>
            <a:endParaRPr lang="zh-CN" altLang="en-US" dirty="0"/>
          </a:p>
        </p:txBody>
      </p:sp>
      <p:sp>
        <p:nvSpPr>
          <p:cNvPr id="22" name="矩形 21"/>
          <p:cNvSpPr/>
          <p:nvPr/>
        </p:nvSpPr>
        <p:spPr>
          <a:xfrm>
            <a:off x="8231116" y="4302397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zh-CN" altLang="en-US" dirty="0" smtClean="0"/>
              <a:t>('1-16', '18-38', ['2002.06', '2005.04'])</a:t>
            </a:r>
          </a:p>
          <a:p>
            <a:r>
              <a:rPr lang="zh-CN" altLang="en-US" dirty="0" smtClean="0"/>
              <a:t>('3-20', '18-38', ['2002.06', '2010.05'])</a:t>
            </a:r>
          </a:p>
          <a:p>
            <a:r>
              <a:rPr lang="zh-CN" altLang="en-US" dirty="0" smtClean="0"/>
              <a:t>('4-20', '18-38', ['2002.09', '2005.04'])</a:t>
            </a:r>
          </a:p>
        </p:txBody>
      </p:sp>
      <p:sp>
        <p:nvSpPr>
          <p:cNvPr id="24" name="文本框 23"/>
          <p:cNvSpPr txBox="1"/>
          <p:nvPr/>
        </p:nvSpPr>
        <p:spPr>
          <a:xfrm>
            <a:off x="7966716" y="322727"/>
            <a:ext cx="26773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b="1" dirty="0" smtClean="0">
                <a:solidFill>
                  <a:srgbClr val="FF0000"/>
                </a:solidFill>
              </a:rPr>
              <a:t>（ </a:t>
            </a:r>
            <a:r>
              <a:rPr lang="en-US" altLang="zh-CN" b="1" dirty="0" err="1" smtClean="0">
                <a:solidFill>
                  <a:srgbClr val="FF0000"/>
                </a:solidFill>
              </a:rPr>
              <a:t>uid</a:t>
            </a:r>
            <a:r>
              <a:rPr lang="en-US" altLang="zh-CN" b="1" dirty="0" smtClean="0">
                <a:solidFill>
                  <a:srgbClr val="FF0000"/>
                </a:solidFill>
              </a:rPr>
              <a:t>, rid ,    interval </a:t>
            </a:r>
            <a:r>
              <a:rPr lang="zh-CN" altLang="en-US" b="1" dirty="0" smtClean="0">
                <a:solidFill>
                  <a:srgbClr val="FF0000"/>
                </a:solidFill>
              </a:rPr>
              <a:t>）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78562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1139" y="0"/>
            <a:ext cx="10515600" cy="1325563"/>
          </a:xfrm>
        </p:spPr>
        <p:txBody>
          <a:bodyPr/>
          <a:lstStyle/>
          <a:p>
            <a:r>
              <a:rPr lang="en-US" altLang="zh-CN" dirty="0" smtClean="0"/>
              <a:t>By job level Information</a:t>
            </a:r>
            <a:endParaRPr lang="zh-CN" altLang="en-US" dirty="0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 rotWithShape="1">
          <a:blip r:embed="rId2"/>
          <a:srcRect l="26948"/>
          <a:stretch/>
        </p:blipFill>
        <p:spPr>
          <a:xfrm>
            <a:off x="323273" y="1898794"/>
            <a:ext cx="5385666" cy="4371975"/>
          </a:xfrm>
          <a:prstGeom prst="rect">
            <a:avLst/>
          </a:prstGeom>
        </p:spPr>
      </p:pic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6262255" y="1375576"/>
            <a:ext cx="4202546" cy="1323439"/>
          </a:xfrm>
          <a:prstGeom prst="rect">
            <a:avLst/>
          </a:prstGeom>
          <a:solidFill>
            <a:srgbClr val="27282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000" b="0" i="0" u="none" strike="noStrike" cap="none" normalizeH="0" baseline="0" dirty="0" err="1" smtClean="0">
                <a:ln>
                  <a:noFill/>
                </a:ln>
                <a:solidFill>
                  <a:srgbClr val="E6DB74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Uid</a:t>
            </a:r>
            <a:r>
              <a:rPr kumimoji="0" lang="en-US" altLang="zh-CN" sz="2000" b="0" i="0" u="none" strike="noStrike" cap="none" normalizeH="0" baseline="0" dirty="0" smtClean="0">
                <a:ln>
                  <a:noFill/>
                </a:ln>
                <a:solidFill>
                  <a:srgbClr val="E6DB74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-rid :</a:t>
            </a:r>
            <a:r>
              <a:rPr kumimoji="0" lang="zh-CN" altLang="en-US" sz="2000" b="0" i="0" u="none" strike="noStrike" cap="none" normalizeH="0" baseline="0" dirty="0" smtClean="0">
                <a:ln>
                  <a:noFill/>
                </a:ln>
                <a:solidFill>
                  <a:srgbClr val="E6DB74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“</a:t>
            </a:r>
            <a:r>
              <a:rPr kumimoji="0" lang="en-US" altLang="zh-CN" sz="2000" b="0" i="0" u="none" strike="noStrike" cap="none" normalizeH="0" baseline="0" dirty="0" smtClean="0">
                <a:ln>
                  <a:noFill/>
                </a:ln>
                <a:solidFill>
                  <a:srgbClr val="E6DB74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19-14</a:t>
            </a:r>
            <a:r>
              <a:rPr kumimoji="0" lang="zh-CN" altLang="en-US" sz="2000" b="0" i="0" u="none" strike="noStrike" cap="none" normalizeH="0" baseline="0" dirty="0" smtClean="0">
                <a:ln>
                  <a:noFill/>
                </a:ln>
                <a:solidFill>
                  <a:srgbClr val="E6DB74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”</a:t>
            </a:r>
            <a:endParaRPr kumimoji="0" lang="en-US" altLang="zh-CN" sz="2000" b="0" i="0" u="none" strike="noStrike" cap="none" normalizeH="0" baseline="0" dirty="0" smtClean="0">
              <a:ln>
                <a:noFill/>
              </a:ln>
              <a:solidFill>
                <a:srgbClr val="E6DB74"/>
              </a:solidFill>
              <a:effectLst/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000" b="0" i="0" u="none" strike="noStrike" cap="none" normalizeH="0" baseline="0" dirty="0" smtClean="0">
                <a:ln>
                  <a:noFill/>
                </a:ln>
                <a:solidFill>
                  <a:srgbClr val="E6DB74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Interval:</a:t>
            </a:r>
            <a:r>
              <a:rPr kumimoji="0" lang="en-US" altLang="zh-CN" sz="2000" b="0" i="0" u="none" strike="noStrike" cap="none" normalizeH="0" dirty="0" smtClean="0">
                <a:ln>
                  <a:noFill/>
                </a:ln>
                <a:solidFill>
                  <a:srgbClr val="E6DB74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 </a:t>
            </a:r>
            <a:r>
              <a:rPr kumimoji="0" lang="zh-CN" altLang="zh-CN" sz="2000" b="0" i="0" u="none" strike="noStrike" cap="none" normalizeH="0" baseline="0" dirty="0" smtClean="0">
                <a:ln>
                  <a:noFill/>
                </a:ln>
                <a:solidFill>
                  <a:srgbClr val="E6DB74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"1993.08—2002.11"</a:t>
            </a:r>
            <a:endParaRPr kumimoji="0" lang="en-US" altLang="zh-CN" sz="2000" b="0" i="0" u="none" strike="noStrike" cap="none" normalizeH="0" baseline="0" dirty="0" smtClean="0">
              <a:ln>
                <a:noFill/>
              </a:ln>
              <a:solidFill>
                <a:srgbClr val="CC7832"/>
              </a:solidFill>
              <a:effectLst/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2000" b="1" u="sng" dirty="0" smtClean="0">
                <a:solidFill>
                  <a:srgbClr val="CC783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Rank</a:t>
            </a:r>
            <a:r>
              <a:rPr lang="en-US" altLang="zh-CN" sz="2000" dirty="0" smtClean="0">
                <a:solidFill>
                  <a:srgbClr val="CC783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:</a:t>
            </a:r>
            <a:endParaRPr lang="en-US" altLang="zh-CN" sz="2000" dirty="0">
              <a:solidFill>
                <a:srgbClr val="CC783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2000" b="0" i="0" u="none" strike="noStrike" cap="none" normalizeH="0" baseline="0" dirty="0" smtClean="0">
                <a:ln>
                  <a:noFill/>
                </a:ln>
                <a:solidFill>
                  <a:srgbClr val="F8F8F2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{</a:t>
            </a:r>
            <a:r>
              <a:rPr kumimoji="0" lang="zh-CN" altLang="zh-CN" sz="2000" b="0" i="0" u="none" strike="noStrike" cap="none" normalizeH="0" baseline="0" dirty="0" smtClean="0">
                <a:ln>
                  <a:noFill/>
                </a:ln>
                <a:solidFill>
                  <a:srgbClr val="E6DB74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'正科级'</a:t>
            </a:r>
            <a:r>
              <a:rPr kumimoji="0" lang="zh-CN" altLang="zh-CN" sz="2000" b="0" i="0" u="none" strike="noStrike" cap="none" normalizeH="0" baseline="0" dirty="0" smtClean="0">
                <a:ln>
                  <a:noFill/>
                </a:ln>
                <a:solidFill>
                  <a:srgbClr val="F92672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: </a:t>
            </a:r>
            <a:r>
              <a:rPr kumimoji="0" lang="zh-CN" altLang="zh-CN" sz="2000" b="0" i="0" u="none" strike="noStrike" cap="none" normalizeH="0" baseline="0" dirty="0" smtClean="0">
                <a:ln>
                  <a:noFill/>
                </a:ln>
                <a:solidFill>
                  <a:srgbClr val="AE81FF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40</a:t>
            </a:r>
            <a:r>
              <a:rPr kumimoji="0" lang="zh-CN" altLang="zh-CN" sz="2000" b="0" i="0" u="none" strike="noStrike" cap="none" normalizeH="0" baseline="0" dirty="0" smtClean="0">
                <a:ln>
                  <a:noFill/>
                </a:ln>
                <a:solidFill>
                  <a:srgbClr val="CC7832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,</a:t>
            </a:r>
            <a:r>
              <a:rPr kumimoji="0" lang="zh-CN" altLang="zh-CN" sz="2000" b="0" i="0" u="none" strike="noStrike" cap="none" normalizeH="0" baseline="0" dirty="0" smtClean="0">
                <a:ln>
                  <a:noFill/>
                </a:ln>
                <a:solidFill>
                  <a:srgbClr val="E6DB74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'副处级'</a:t>
            </a:r>
            <a:r>
              <a:rPr kumimoji="0" lang="zh-CN" altLang="zh-CN" sz="2000" b="0" i="0" u="none" strike="noStrike" cap="none" normalizeH="0" baseline="0" dirty="0" smtClean="0">
                <a:ln>
                  <a:noFill/>
                </a:ln>
                <a:solidFill>
                  <a:srgbClr val="F92672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: </a:t>
            </a:r>
            <a:r>
              <a:rPr kumimoji="0" lang="zh-CN" altLang="zh-CN" sz="2000" b="0" i="0" u="none" strike="noStrike" cap="none" normalizeH="0" baseline="0" dirty="0" smtClean="0">
                <a:ln>
                  <a:noFill/>
                </a:ln>
                <a:solidFill>
                  <a:srgbClr val="AE81FF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72</a:t>
            </a:r>
            <a:r>
              <a:rPr kumimoji="0" lang="zh-CN" altLang="zh-CN" sz="2000" b="0" i="0" u="none" strike="noStrike" cap="none" normalizeH="0" baseline="0" dirty="0" smtClean="0">
                <a:ln>
                  <a:noFill/>
                </a:ln>
                <a:solidFill>
                  <a:srgbClr val="F8F8F2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}</a:t>
            </a:r>
            <a:endParaRPr kumimoji="0" lang="zh-CN" altLang="zh-CN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下箭头 6"/>
          <p:cNvSpPr/>
          <p:nvPr/>
        </p:nvSpPr>
        <p:spPr>
          <a:xfrm>
            <a:off x="8100291" y="2937164"/>
            <a:ext cx="1043709" cy="13115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 smtClean="0"/>
              <a:t>经历拆分</a:t>
            </a:r>
            <a:endParaRPr lang="zh-CN" altLang="en-US" dirty="0"/>
          </a:p>
        </p:txBody>
      </p:sp>
      <p:sp>
        <p:nvSpPr>
          <p:cNvPr id="8" name="矩形 7"/>
          <p:cNvSpPr/>
          <p:nvPr/>
        </p:nvSpPr>
        <p:spPr>
          <a:xfrm>
            <a:off x="6096000" y="4486877"/>
            <a:ext cx="6096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zh-CN" altLang="en-US" sz="2800" dirty="0" smtClean="0"/>
              <a:t>[['1993.08—1996.12', '正科级'], </a:t>
            </a:r>
            <a:endParaRPr lang="en-US" altLang="zh-CN" sz="2800" dirty="0" smtClean="0"/>
          </a:p>
          <a:p>
            <a:r>
              <a:rPr lang="en-US" altLang="zh-CN" sz="2800" dirty="0"/>
              <a:t> </a:t>
            </a:r>
            <a:r>
              <a:rPr lang="zh-CN" altLang="en-US" sz="2800" dirty="0" smtClean="0"/>
              <a:t>['1996.12—2002.11', '副处级']]</a:t>
            </a:r>
            <a:endParaRPr lang="zh-CN" altLang="en-US" sz="2800" dirty="0"/>
          </a:p>
        </p:txBody>
      </p:sp>
      <p:sp>
        <p:nvSpPr>
          <p:cNvPr id="9" name="右箭头 8"/>
          <p:cNvSpPr/>
          <p:nvPr/>
        </p:nvSpPr>
        <p:spPr>
          <a:xfrm rot="20330899">
            <a:off x="4349286" y="1739031"/>
            <a:ext cx="1607127" cy="461818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6797964" y="6179127"/>
            <a:ext cx="24929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/>
              <a:t>无职级：职业名称判断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18412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By </a:t>
            </a:r>
            <a:r>
              <a:rPr lang="en-US" altLang="zh-CN" dirty="0" err="1" smtClean="0"/>
              <a:t>OCTree</a:t>
            </a:r>
            <a:r>
              <a:rPr lang="en-US" altLang="zh-CN" dirty="0" smtClean="0"/>
              <a:t> Structure (three hop)</a:t>
            </a:r>
            <a:endParaRPr lang="zh-CN" altLang="en-US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7832" y="1873682"/>
            <a:ext cx="4076700" cy="4200525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70769" y="1573644"/>
            <a:ext cx="5229225" cy="4800600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1385454" y="6374244"/>
            <a:ext cx="50321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/>
              <a:t>两种上下级关系的边，都是通过职级或名称判断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046657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4500" y="742950"/>
            <a:ext cx="8763000" cy="5372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07229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椭圆 14"/>
          <p:cNvSpPr/>
          <p:nvPr/>
        </p:nvSpPr>
        <p:spPr>
          <a:xfrm>
            <a:off x="631408" y="2748397"/>
            <a:ext cx="2341418" cy="678540"/>
          </a:xfrm>
          <a:prstGeom prst="ellipse">
            <a:avLst/>
          </a:prstGeom>
          <a:solidFill>
            <a:schemeClr val="accent4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椭圆 13"/>
          <p:cNvSpPr/>
          <p:nvPr/>
        </p:nvSpPr>
        <p:spPr>
          <a:xfrm>
            <a:off x="1080655" y="1828800"/>
            <a:ext cx="1422400" cy="618836"/>
          </a:xfrm>
          <a:prstGeom prst="ellipse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16528" y="124980"/>
            <a:ext cx="10515600" cy="1325563"/>
          </a:xfrm>
        </p:spPr>
        <p:txBody>
          <a:bodyPr/>
          <a:lstStyle/>
          <a:p>
            <a:r>
              <a:rPr lang="en-US" altLang="zh-CN" dirty="0" smtClean="0"/>
              <a:t>Octree </a:t>
            </a:r>
            <a:r>
              <a:rPr lang="en-US" altLang="zh-CN" dirty="0"/>
              <a:t>Code </a:t>
            </a:r>
            <a:r>
              <a:rPr lang="en-US" altLang="zh-CN" dirty="0" smtClean="0"/>
              <a:t>Refactoring</a:t>
            </a:r>
            <a:endParaRPr lang="zh-CN" altLang="en-US" dirty="0"/>
          </a:p>
        </p:txBody>
      </p:sp>
      <p:sp>
        <p:nvSpPr>
          <p:cNvPr id="4" name="文本框 3"/>
          <p:cNvSpPr txBox="1"/>
          <p:nvPr/>
        </p:nvSpPr>
        <p:spPr>
          <a:xfrm>
            <a:off x="1063203" y="1953962"/>
            <a:ext cx="40735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err="1" smtClean="0"/>
              <a:t>Treelib</a:t>
            </a:r>
            <a:r>
              <a:rPr lang="en-US" altLang="zh-CN" dirty="0" smtClean="0"/>
              <a:t> (</a:t>
            </a:r>
            <a:r>
              <a:rPr lang="en-US" altLang="zh-CN" dirty="0" err="1" smtClean="0"/>
              <a:t>dict</a:t>
            </a:r>
            <a:r>
              <a:rPr lang="en-US" altLang="zh-CN" dirty="0" smtClean="0"/>
              <a:t>):                </a:t>
            </a:r>
            <a:r>
              <a:rPr lang="en-US" altLang="zh-CN" dirty="0" err="1" smtClean="0"/>
              <a:t>build_tree</a:t>
            </a:r>
            <a:r>
              <a:rPr lang="en-US" altLang="zh-CN" dirty="0" smtClean="0"/>
              <a:t>         </a:t>
            </a:r>
            <a:endParaRPr lang="zh-CN" altLang="en-US" dirty="0"/>
          </a:p>
        </p:txBody>
      </p:sp>
      <p:sp>
        <p:nvSpPr>
          <p:cNvPr id="5" name="文本框 4"/>
          <p:cNvSpPr txBox="1"/>
          <p:nvPr/>
        </p:nvSpPr>
        <p:spPr>
          <a:xfrm>
            <a:off x="869173" y="2932769"/>
            <a:ext cx="18742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Neo4j (database)</a:t>
            </a:r>
            <a:endParaRPr lang="zh-CN" altLang="en-US" dirty="0"/>
          </a:p>
        </p:txBody>
      </p:sp>
      <p:sp>
        <p:nvSpPr>
          <p:cNvPr id="6" name="圆角矩形 5"/>
          <p:cNvSpPr/>
          <p:nvPr/>
        </p:nvSpPr>
        <p:spPr>
          <a:xfrm>
            <a:off x="0" y="1219200"/>
            <a:ext cx="1080655" cy="45258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Catalog</a:t>
            </a:r>
            <a:endParaRPr lang="zh-CN" altLang="en-US" dirty="0"/>
          </a:p>
        </p:txBody>
      </p:sp>
      <p:sp>
        <p:nvSpPr>
          <p:cNvPr id="8" name="右箭头 7"/>
          <p:cNvSpPr/>
          <p:nvPr/>
        </p:nvSpPr>
        <p:spPr>
          <a:xfrm rot="1951101">
            <a:off x="131618" y="1773931"/>
            <a:ext cx="969818" cy="52624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input</a:t>
            </a:r>
            <a:endParaRPr lang="zh-CN" altLang="en-US" dirty="0"/>
          </a:p>
        </p:txBody>
      </p:sp>
      <p:sp>
        <p:nvSpPr>
          <p:cNvPr id="10" name="文本框 9"/>
          <p:cNvSpPr txBox="1"/>
          <p:nvPr/>
        </p:nvSpPr>
        <p:spPr>
          <a:xfrm>
            <a:off x="3241962" y="2932769"/>
            <a:ext cx="14302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err="1" smtClean="0"/>
              <a:t>Store_octree</a:t>
            </a:r>
            <a:endParaRPr lang="zh-CN" altLang="en-US" dirty="0"/>
          </a:p>
        </p:txBody>
      </p:sp>
      <p:sp>
        <p:nvSpPr>
          <p:cNvPr id="11" name="右箭头 10"/>
          <p:cNvSpPr/>
          <p:nvPr/>
        </p:nvSpPr>
        <p:spPr>
          <a:xfrm>
            <a:off x="2623127" y="2060018"/>
            <a:ext cx="618835" cy="1846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下箭头 11"/>
          <p:cNvSpPr/>
          <p:nvPr/>
        </p:nvSpPr>
        <p:spPr>
          <a:xfrm>
            <a:off x="3780234" y="2337017"/>
            <a:ext cx="254720" cy="59575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右箭头 12"/>
          <p:cNvSpPr/>
          <p:nvPr/>
        </p:nvSpPr>
        <p:spPr>
          <a:xfrm rot="1162533">
            <a:off x="7260949" y="2745946"/>
            <a:ext cx="997528" cy="203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文本框 15"/>
          <p:cNvSpPr txBox="1"/>
          <p:nvPr/>
        </p:nvSpPr>
        <p:spPr>
          <a:xfrm>
            <a:off x="5556154" y="2379065"/>
            <a:ext cx="1527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err="1" smtClean="0"/>
              <a:t>Compute_csn</a:t>
            </a:r>
            <a:endParaRPr lang="zh-CN" altLang="en-US" dirty="0"/>
          </a:p>
        </p:txBody>
      </p:sp>
      <p:sp>
        <p:nvSpPr>
          <p:cNvPr id="17" name="右大括号 16"/>
          <p:cNvSpPr/>
          <p:nvPr/>
        </p:nvSpPr>
        <p:spPr>
          <a:xfrm>
            <a:off x="4941298" y="2138218"/>
            <a:ext cx="443502" cy="949449"/>
          </a:xfrm>
          <a:prstGeom prst="rightBrace">
            <a:avLst>
              <a:gd name="adj1" fmla="val 8333"/>
              <a:gd name="adj2" fmla="val 45136"/>
            </a:avLst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文本框 17"/>
          <p:cNvSpPr txBox="1"/>
          <p:nvPr/>
        </p:nvSpPr>
        <p:spPr>
          <a:xfrm>
            <a:off x="8534400" y="2932769"/>
            <a:ext cx="11288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err="1" smtClean="0"/>
              <a:t>Store_csn</a:t>
            </a:r>
            <a:endParaRPr lang="zh-CN" altLang="en-US" dirty="0"/>
          </a:p>
        </p:txBody>
      </p:sp>
      <p:sp>
        <p:nvSpPr>
          <p:cNvPr id="19" name="右箭头 18"/>
          <p:cNvSpPr/>
          <p:nvPr/>
        </p:nvSpPr>
        <p:spPr>
          <a:xfrm>
            <a:off x="9933699" y="3025102"/>
            <a:ext cx="618835" cy="1846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" name="文本框 19"/>
          <p:cNvSpPr txBox="1"/>
          <p:nvPr/>
        </p:nvSpPr>
        <p:spPr>
          <a:xfrm>
            <a:off x="10822998" y="2903001"/>
            <a:ext cx="11083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err="1" smtClean="0"/>
              <a:t>user_api</a:t>
            </a:r>
            <a:endParaRPr lang="zh-CN" altLang="en-US" dirty="0"/>
          </a:p>
        </p:txBody>
      </p:sp>
      <p:sp>
        <p:nvSpPr>
          <p:cNvPr id="21" name="右箭头 20"/>
          <p:cNvSpPr/>
          <p:nvPr/>
        </p:nvSpPr>
        <p:spPr>
          <a:xfrm>
            <a:off x="7255490" y="2052951"/>
            <a:ext cx="920356" cy="19879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文本框 22"/>
          <p:cNvSpPr txBox="1"/>
          <p:nvPr/>
        </p:nvSpPr>
        <p:spPr>
          <a:xfrm>
            <a:off x="8563108" y="1958550"/>
            <a:ext cx="18069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err="1" smtClean="0"/>
              <a:t>Export_josn_tree</a:t>
            </a:r>
            <a:endParaRPr lang="zh-CN" altLang="en-US" dirty="0"/>
          </a:p>
        </p:txBody>
      </p:sp>
      <p:sp>
        <p:nvSpPr>
          <p:cNvPr id="24" name="文本框 23"/>
          <p:cNvSpPr txBox="1"/>
          <p:nvPr/>
        </p:nvSpPr>
        <p:spPr>
          <a:xfrm>
            <a:off x="631408" y="4156364"/>
            <a:ext cx="2444301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Class Octree():</a:t>
            </a:r>
          </a:p>
          <a:p>
            <a:endParaRPr lang="en-US" altLang="zh-CN" dirty="0" smtClean="0"/>
          </a:p>
          <a:p>
            <a:pPr lvl="1"/>
            <a:r>
              <a:rPr lang="en-US" altLang="zh-CN" dirty="0" err="1" smtClean="0">
                <a:solidFill>
                  <a:srgbClr val="C00000"/>
                </a:solidFill>
              </a:rPr>
              <a:t>build_tree</a:t>
            </a:r>
            <a:r>
              <a:rPr lang="en-US" altLang="zh-CN" dirty="0" smtClean="0"/>
              <a:t>()</a:t>
            </a:r>
          </a:p>
          <a:p>
            <a:pPr lvl="1"/>
            <a:r>
              <a:rPr lang="en-US" altLang="zh-CN" dirty="0" err="1" smtClean="0"/>
              <a:t>Store_octree</a:t>
            </a:r>
            <a:r>
              <a:rPr lang="en-US" altLang="zh-CN" dirty="0" smtClean="0"/>
              <a:t>()</a:t>
            </a:r>
          </a:p>
          <a:p>
            <a:pPr lvl="1"/>
            <a:r>
              <a:rPr lang="en-US" altLang="zh-CN" dirty="0" err="1" smtClean="0">
                <a:solidFill>
                  <a:srgbClr val="C00000"/>
                </a:solidFill>
              </a:rPr>
              <a:t>Compute_csn</a:t>
            </a:r>
            <a:r>
              <a:rPr lang="en-US" altLang="zh-CN" dirty="0" smtClean="0"/>
              <a:t>()</a:t>
            </a:r>
          </a:p>
          <a:p>
            <a:pPr lvl="1"/>
            <a:r>
              <a:rPr lang="en-US" altLang="zh-CN" dirty="0" err="1" smtClean="0">
                <a:solidFill>
                  <a:srgbClr val="C00000"/>
                </a:solidFill>
              </a:rPr>
              <a:t>Export_josn_tree</a:t>
            </a:r>
            <a:r>
              <a:rPr lang="en-US" altLang="zh-CN" dirty="0" smtClean="0">
                <a:solidFill>
                  <a:srgbClr val="C00000"/>
                </a:solidFill>
              </a:rPr>
              <a:t>()</a:t>
            </a:r>
          </a:p>
          <a:p>
            <a:pPr lvl="1"/>
            <a:r>
              <a:rPr lang="en-US" altLang="zh-CN" dirty="0" err="1" smtClean="0"/>
              <a:t>Store_csn</a:t>
            </a:r>
            <a:r>
              <a:rPr lang="en-US" altLang="zh-CN" dirty="0" smtClean="0"/>
              <a:t>()</a:t>
            </a:r>
          </a:p>
          <a:p>
            <a:pPr lvl="1"/>
            <a:r>
              <a:rPr lang="en-US" altLang="zh-CN" dirty="0" err="1" smtClean="0">
                <a:solidFill>
                  <a:srgbClr val="C00000"/>
                </a:solidFill>
              </a:rPr>
              <a:t>user_apis</a:t>
            </a:r>
            <a:r>
              <a:rPr lang="en-US" altLang="zh-CN" dirty="0" smtClean="0"/>
              <a:t>()</a:t>
            </a:r>
          </a:p>
          <a:p>
            <a:endParaRPr lang="en-US" altLang="zh-CN" dirty="0"/>
          </a:p>
        </p:txBody>
      </p:sp>
      <p:sp>
        <p:nvSpPr>
          <p:cNvPr id="25" name="左大括号 24"/>
          <p:cNvSpPr/>
          <p:nvPr/>
        </p:nvSpPr>
        <p:spPr>
          <a:xfrm>
            <a:off x="616527" y="4765963"/>
            <a:ext cx="271190" cy="1616363"/>
          </a:xfrm>
          <a:prstGeom prst="leftBrace">
            <a:avLst>
              <a:gd name="adj1" fmla="val 49204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右箭头 25"/>
          <p:cNvSpPr/>
          <p:nvPr/>
        </p:nvSpPr>
        <p:spPr>
          <a:xfrm>
            <a:off x="3694545" y="5006109"/>
            <a:ext cx="1442209" cy="56803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7" name="文本框 26"/>
          <p:cNvSpPr txBox="1"/>
          <p:nvPr/>
        </p:nvSpPr>
        <p:spPr>
          <a:xfrm>
            <a:off x="5556154" y="3997464"/>
            <a:ext cx="244430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Class Octree(</a:t>
            </a:r>
            <a:r>
              <a:rPr lang="en-US" altLang="zh-CN" dirty="0" err="1" smtClean="0"/>
              <a:t>Treelib</a:t>
            </a:r>
            <a:r>
              <a:rPr lang="en-US" altLang="zh-CN" dirty="0" smtClean="0"/>
              <a:t>):</a:t>
            </a:r>
          </a:p>
          <a:p>
            <a:endParaRPr lang="en-US" altLang="zh-CN" dirty="0" smtClean="0"/>
          </a:p>
          <a:p>
            <a:pPr lvl="1"/>
            <a:endParaRPr lang="en-US" altLang="zh-CN" dirty="0" smtClean="0">
              <a:solidFill>
                <a:srgbClr val="C00000"/>
              </a:solidFill>
            </a:endParaRPr>
          </a:p>
          <a:p>
            <a:pPr lvl="1"/>
            <a:r>
              <a:rPr lang="en-US" altLang="zh-CN" dirty="0" err="1" smtClean="0">
                <a:solidFill>
                  <a:srgbClr val="C00000"/>
                </a:solidFill>
              </a:rPr>
              <a:t>build_tree</a:t>
            </a:r>
            <a:r>
              <a:rPr lang="en-US" altLang="zh-CN" dirty="0" smtClean="0"/>
              <a:t>()</a:t>
            </a:r>
          </a:p>
          <a:p>
            <a:pPr lvl="1"/>
            <a:r>
              <a:rPr lang="en-US" altLang="zh-CN" dirty="0" err="1">
                <a:solidFill>
                  <a:srgbClr val="C00000"/>
                </a:solidFill>
              </a:rPr>
              <a:t>Compute_csn</a:t>
            </a:r>
            <a:r>
              <a:rPr lang="en-US" altLang="zh-CN" dirty="0" smtClean="0"/>
              <a:t>()</a:t>
            </a:r>
            <a:endParaRPr lang="en-US" altLang="zh-CN" dirty="0" smtClean="0"/>
          </a:p>
          <a:p>
            <a:pPr lvl="1"/>
            <a:r>
              <a:rPr lang="en-US" altLang="zh-CN" dirty="0" err="1" smtClean="0">
                <a:solidFill>
                  <a:srgbClr val="C00000"/>
                </a:solidFill>
              </a:rPr>
              <a:t>Export_josn_tree</a:t>
            </a:r>
            <a:r>
              <a:rPr lang="en-US" altLang="zh-CN" dirty="0" smtClean="0">
                <a:solidFill>
                  <a:srgbClr val="C00000"/>
                </a:solidFill>
              </a:rPr>
              <a:t>()</a:t>
            </a:r>
          </a:p>
          <a:p>
            <a:pPr lvl="1"/>
            <a:r>
              <a:rPr lang="en-US" altLang="zh-CN" dirty="0" err="1" smtClean="0">
                <a:solidFill>
                  <a:srgbClr val="C00000"/>
                </a:solidFill>
              </a:rPr>
              <a:t>user_apis</a:t>
            </a:r>
            <a:r>
              <a:rPr lang="en-US" altLang="zh-CN" dirty="0" smtClean="0"/>
              <a:t>()</a:t>
            </a:r>
          </a:p>
          <a:p>
            <a:endParaRPr lang="en-US" altLang="zh-CN" dirty="0"/>
          </a:p>
        </p:txBody>
      </p:sp>
      <p:sp>
        <p:nvSpPr>
          <p:cNvPr id="28" name="左大括号 27"/>
          <p:cNvSpPr/>
          <p:nvPr/>
        </p:nvSpPr>
        <p:spPr>
          <a:xfrm>
            <a:off x="5544352" y="4640843"/>
            <a:ext cx="271190" cy="1616363"/>
          </a:xfrm>
          <a:prstGeom prst="leftBrace">
            <a:avLst>
              <a:gd name="adj1" fmla="val 49204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9" name="文本框 28"/>
          <p:cNvSpPr txBox="1"/>
          <p:nvPr/>
        </p:nvSpPr>
        <p:spPr>
          <a:xfrm>
            <a:off x="8914086" y="3997464"/>
            <a:ext cx="22733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Class Neo4jAdapter()</a:t>
            </a:r>
            <a:endParaRPr lang="zh-CN" altLang="en-US" dirty="0"/>
          </a:p>
        </p:txBody>
      </p:sp>
      <p:sp>
        <p:nvSpPr>
          <p:cNvPr id="30" name="左大括号 29"/>
          <p:cNvSpPr/>
          <p:nvPr/>
        </p:nvSpPr>
        <p:spPr>
          <a:xfrm>
            <a:off x="8827627" y="4640842"/>
            <a:ext cx="271190" cy="1616363"/>
          </a:xfrm>
          <a:prstGeom prst="leftBrace">
            <a:avLst>
              <a:gd name="adj1" fmla="val 49204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1" name="矩形 30"/>
          <p:cNvSpPr/>
          <p:nvPr/>
        </p:nvSpPr>
        <p:spPr>
          <a:xfrm>
            <a:off x="9063166" y="4738672"/>
            <a:ext cx="2124299" cy="203132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1"/>
            <a:r>
              <a:rPr lang="en-US" altLang="zh-CN" dirty="0" err="1"/>
              <a:t>Store_octree</a:t>
            </a:r>
            <a:r>
              <a:rPr lang="en-US" altLang="zh-CN" dirty="0" smtClean="0"/>
              <a:t>()</a:t>
            </a:r>
          </a:p>
          <a:p>
            <a:pPr lvl="1"/>
            <a:r>
              <a:rPr lang="en-US" altLang="zh-CN" dirty="0" err="1">
                <a:solidFill>
                  <a:srgbClr val="C00000"/>
                </a:solidFill>
              </a:rPr>
              <a:t>Compute_csn</a:t>
            </a:r>
            <a:r>
              <a:rPr lang="en-US" altLang="zh-CN" dirty="0" smtClean="0"/>
              <a:t>()</a:t>
            </a:r>
          </a:p>
          <a:p>
            <a:pPr lvl="1"/>
            <a:r>
              <a:rPr lang="en-US" altLang="zh-CN" dirty="0" err="1"/>
              <a:t>Store_csn</a:t>
            </a:r>
            <a:r>
              <a:rPr lang="en-US" altLang="zh-CN" dirty="0" smtClean="0"/>
              <a:t>()</a:t>
            </a:r>
          </a:p>
          <a:p>
            <a:pPr lvl="1"/>
            <a:r>
              <a:rPr lang="en-US" altLang="zh-CN" dirty="0" err="1">
                <a:solidFill>
                  <a:srgbClr val="C00000"/>
                </a:solidFill>
              </a:rPr>
              <a:t>user_apis</a:t>
            </a:r>
            <a:r>
              <a:rPr lang="en-US" altLang="zh-CN" dirty="0"/>
              <a:t>()</a:t>
            </a:r>
          </a:p>
          <a:p>
            <a:pPr lvl="1"/>
            <a:endParaRPr lang="en-US" altLang="zh-CN" dirty="0"/>
          </a:p>
          <a:p>
            <a:pPr lvl="1"/>
            <a:endParaRPr lang="en-US" altLang="zh-CN" dirty="0"/>
          </a:p>
          <a:p>
            <a:pPr lvl="1"/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8401715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Plans for next week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2091026"/>
            <a:ext cx="10515600" cy="4351338"/>
          </a:xfrm>
        </p:spPr>
        <p:txBody>
          <a:bodyPr/>
          <a:lstStyle/>
          <a:p>
            <a:r>
              <a:rPr lang="zh-CN" altLang="en-US" dirty="0" smtClean="0"/>
              <a:t>导出</a:t>
            </a:r>
            <a:r>
              <a:rPr lang="en-US" altLang="zh-CN" dirty="0" err="1" smtClean="0"/>
              <a:t>json</a:t>
            </a:r>
            <a:r>
              <a:rPr lang="zh-CN" altLang="en-US" dirty="0" smtClean="0"/>
              <a:t>格式的</a:t>
            </a:r>
            <a:r>
              <a:rPr lang="en-US" altLang="zh-CN" dirty="0" smtClean="0"/>
              <a:t>octree</a:t>
            </a:r>
            <a:r>
              <a:rPr lang="zh-CN" altLang="en-US" dirty="0" smtClean="0"/>
              <a:t> </a:t>
            </a:r>
            <a:r>
              <a:rPr lang="en-US" altLang="zh-CN" dirty="0" smtClean="0"/>
              <a:t>( for visualization)</a:t>
            </a:r>
          </a:p>
          <a:p>
            <a:r>
              <a:rPr lang="en-US" altLang="zh-CN" dirty="0" smtClean="0"/>
              <a:t>Octree</a:t>
            </a:r>
            <a:r>
              <a:rPr lang="zh-CN" altLang="en-US" dirty="0" smtClean="0"/>
              <a:t>的增量更新和修改操作</a:t>
            </a:r>
            <a:endParaRPr lang="en-US" altLang="zh-CN" dirty="0" smtClean="0"/>
          </a:p>
          <a:p>
            <a:r>
              <a:rPr lang="en-US" altLang="zh-CN" dirty="0" err="1" smtClean="0"/>
              <a:t>Ner</a:t>
            </a:r>
            <a:r>
              <a:rPr lang="en-US" altLang="zh-CN" dirty="0" smtClean="0"/>
              <a:t> </a:t>
            </a:r>
            <a:r>
              <a:rPr lang="zh-CN" altLang="en-US" dirty="0" smtClean="0"/>
              <a:t>添加</a:t>
            </a:r>
            <a:r>
              <a:rPr lang="en-US" altLang="zh-CN" dirty="0" err="1" smtClean="0"/>
              <a:t>bert</a:t>
            </a:r>
            <a:r>
              <a:rPr lang="en-US" altLang="zh-CN" dirty="0" smtClean="0"/>
              <a:t> word embedding</a:t>
            </a:r>
          </a:p>
          <a:p>
            <a:endParaRPr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320968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3427</TotalTime>
  <Words>300</Words>
  <Application>Microsoft Office PowerPoint</Application>
  <PresentationFormat>宽屏</PresentationFormat>
  <Paragraphs>61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2" baseType="lpstr">
      <vt:lpstr>等线</vt:lpstr>
      <vt:lpstr>等线 Light</vt:lpstr>
      <vt:lpstr>宋体</vt:lpstr>
      <vt:lpstr>Arial</vt:lpstr>
      <vt:lpstr>Office 主题​​</vt:lpstr>
      <vt:lpstr>PowerPoint 演示文稿</vt:lpstr>
      <vt:lpstr>PowerPoint 演示文稿</vt:lpstr>
      <vt:lpstr>By job level Information</vt:lpstr>
      <vt:lpstr>By OCTree Structure (three hop)</vt:lpstr>
      <vt:lpstr>PowerPoint 演示文稿</vt:lpstr>
      <vt:lpstr>Octree Code Refactoring</vt:lpstr>
      <vt:lpstr>Plans for next week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MACHENIKE</dc:creator>
  <cp:lastModifiedBy>MACHENIKE</cp:lastModifiedBy>
  <cp:revision>24</cp:revision>
  <dcterms:created xsi:type="dcterms:W3CDTF">2021-08-16T11:07:18Z</dcterms:created>
  <dcterms:modified xsi:type="dcterms:W3CDTF">2021-08-27T04:00:07Z</dcterms:modified>
</cp:coreProperties>
</file>