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9" r:id="rId3"/>
    <p:sldId id="340" r:id="rId4"/>
    <p:sldId id="341" r:id="rId5"/>
    <p:sldId id="342" r:id="rId6"/>
    <p:sldId id="343" r:id="rId7"/>
    <p:sldId id="344" r:id="rId8"/>
    <p:sldId id="345" r:id="rId9"/>
    <p:sldId id="268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BSI" id="{78F6173B-669A-4CA4-9D01-CDD69BBF3EDA}">
          <p14:sldIdLst>
            <p14:sldId id="256"/>
            <p14:sldId id="319"/>
            <p14:sldId id="340"/>
            <p14:sldId id="341"/>
            <p14:sldId id="342"/>
            <p14:sldId id="343"/>
            <p14:sldId id="344"/>
            <p14:sldId id="345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3271"/>
    <a:srgbClr val="F3F3F3"/>
    <a:srgbClr val="2A3962"/>
    <a:srgbClr val="0B3C62"/>
    <a:srgbClr val="002D5A"/>
    <a:srgbClr val="C99C46"/>
    <a:srgbClr val="64326F"/>
    <a:srgbClr val="C8DBFF"/>
    <a:srgbClr val="3D6696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48" autoAdjust="0"/>
    <p:restoredTop sz="95244" autoAdjust="0"/>
  </p:normalViewPr>
  <p:slideViewPr>
    <p:cSldViewPr>
      <p:cViewPr varScale="1">
        <p:scale>
          <a:sx n="82" d="100"/>
          <a:sy n="82" d="100"/>
        </p:scale>
        <p:origin x="1867" y="72"/>
      </p:cViewPr>
      <p:guideLst>
        <p:guide orient="horz" pos="2160"/>
        <p:guide pos="2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5" d="100"/>
        <a:sy n="95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412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22831AB2-6737-449F-AF85-38EF84A423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C335BD7-1E8E-46E9-9FD8-EAC7AB89FD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6F519-5A0E-4469-96F4-D9D219014B99}" type="datetimeFigureOut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A216D12-5362-40B7-8215-B16C0F4E0A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C1036E-A72E-4401-B192-58B683105A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8012C-944A-43E2-B281-A025956D90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79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CA42B-B5DF-424A-A435-FE426A1001A7}" type="datetimeFigureOut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4DA01-4309-432E-B943-0AD0FC4319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016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今天我分享的这篇是关于</a:t>
            </a:r>
            <a:r>
              <a:rPr kumimoji="1" lang="en-US" altLang="zh-CN" dirty="0"/>
              <a:t>multi-source</a:t>
            </a:r>
            <a:r>
              <a:rPr kumimoji="1" lang="zh-CN" altLang="en-US" dirty="0"/>
              <a:t>的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4DA01-4309-432E-B943-0AD0FC4319B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4836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这就引出了这篇文章的做法，也就是不利用</a:t>
            </a:r>
            <a:r>
              <a:rPr lang="en-US" altLang="zh-CN" dirty="0"/>
              <a:t>source</a:t>
            </a:r>
            <a:r>
              <a:rPr lang="zh-CN" altLang="en-US" dirty="0"/>
              <a:t>数据，而是利用</a:t>
            </a:r>
            <a:r>
              <a:rPr lang="en-US" altLang="zh-CN" dirty="0"/>
              <a:t>source</a:t>
            </a:r>
            <a:r>
              <a:rPr lang="zh-CN" altLang="en-US" dirty="0"/>
              <a:t>数据上预训练的网络或者说提取的特征。</a:t>
            </a:r>
            <a:endParaRPr lang="en-US" altLang="zh-CN" dirty="0"/>
          </a:p>
          <a:p>
            <a:r>
              <a:rPr lang="zh-CN" altLang="en-US" dirty="0"/>
              <a:t>我们希望来自不同</a:t>
            </a:r>
            <a:r>
              <a:rPr lang="en-US" altLang="zh-CN" dirty="0"/>
              <a:t>source</a:t>
            </a:r>
            <a:r>
              <a:rPr lang="zh-CN" altLang="en-US" dirty="0"/>
              <a:t>的网络对</a:t>
            </a:r>
            <a:r>
              <a:rPr lang="en-US" altLang="zh-CN" dirty="0"/>
              <a:t>target</a:t>
            </a:r>
            <a:r>
              <a:rPr lang="zh-CN" altLang="en-US" dirty="0"/>
              <a:t>的重要性不一样，和</a:t>
            </a:r>
            <a:r>
              <a:rPr lang="en-US" altLang="zh-CN" dirty="0"/>
              <a:t>target</a:t>
            </a:r>
            <a:r>
              <a:rPr lang="zh-CN" altLang="en-US" dirty="0"/>
              <a:t>更相关的</a:t>
            </a:r>
            <a:r>
              <a:rPr lang="en-US" altLang="zh-CN" dirty="0"/>
              <a:t>source</a:t>
            </a:r>
            <a:r>
              <a:rPr lang="zh-CN" altLang="en-US" dirty="0"/>
              <a:t>应该对更大的</a:t>
            </a:r>
            <a:r>
              <a:rPr lang="en-US" altLang="zh-CN" dirty="0"/>
              <a:t>weight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en-US" altLang="zh-CN" dirty="0"/>
              <a:t>Maximal correlation</a:t>
            </a:r>
            <a:r>
              <a:rPr lang="zh-CN" altLang="en-US" dirty="0"/>
              <a:t>就作为这里的重要性的衡量 标准。</a:t>
            </a:r>
            <a:endParaRPr lang="en-US" altLang="zh-CN" dirty="0"/>
          </a:p>
          <a:p>
            <a:r>
              <a:rPr lang="zh-CN" altLang="en-US" dirty="0"/>
              <a:t>然后根据</a:t>
            </a:r>
            <a:r>
              <a:rPr lang="en-US" altLang="zh-CN" dirty="0"/>
              <a:t>【10】</a:t>
            </a:r>
            <a:r>
              <a:rPr lang="zh-CN" altLang="en-US" dirty="0"/>
              <a:t>这篇文章的结论，神经网络提取的特征可以被解释成</a:t>
            </a:r>
            <a:r>
              <a:rPr lang="en-US" altLang="zh-CN" dirty="0"/>
              <a:t>maximal correlation function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4DA01-4309-432E-B943-0AD0FC4319B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6447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这就引出了这篇文章的做法，也就是不利用</a:t>
            </a:r>
            <a:r>
              <a:rPr lang="en-US" altLang="zh-CN" dirty="0"/>
              <a:t>source</a:t>
            </a:r>
            <a:r>
              <a:rPr lang="zh-CN" altLang="en-US" dirty="0"/>
              <a:t>数据，而是利用</a:t>
            </a:r>
            <a:r>
              <a:rPr lang="en-US" altLang="zh-CN" dirty="0"/>
              <a:t>source</a:t>
            </a:r>
            <a:r>
              <a:rPr lang="zh-CN" altLang="en-US" dirty="0"/>
              <a:t>数据上预训练的网络或者说提取的特征。</a:t>
            </a:r>
            <a:endParaRPr lang="en-US" altLang="zh-CN" dirty="0"/>
          </a:p>
          <a:p>
            <a:r>
              <a:rPr lang="zh-CN" altLang="en-US" dirty="0"/>
              <a:t>我们希望来自不同</a:t>
            </a:r>
            <a:r>
              <a:rPr lang="en-US" altLang="zh-CN" dirty="0"/>
              <a:t>source</a:t>
            </a:r>
            <a:r>
              <a:rPr lang="zh-CN" altLang="en-US" dirty="0"/>
              <a:t>的网络对</a:t>
            </a:r>
            <a:r>
              <a:rPr lang="en-US" altLang="zh-CN" dirty="0"/>
              <a:t>target</a:t>
            </a:r>
            <a:r>
              <a:rPr lang="zh-CN" altLang="en-US" dirty="0"/>
              <a:t>的重要性不一样，和</a:t>
            </a:r>
            <a:r>
              <a:rPr lang="en-US" altLang="zh-CN" dirty="0"/>
              <a:t>target</a:t>
            </a:r>
            <a:r>
              <a:rPr lang="zh-CN" altLang="en-US" dirty="0"/>
              <a:t>更相关的</a:t>
            </a:r>
            <a:r>
              <a:rPr lang="en-US" altLang="zh-CN" dirty="0"/>
              <a:t>source</a:t>
            </a:r>
            <a:r>
              <a:rPr lang="zh-CN" altLang="en-US" dirty="0"/>
              <a:t>应该对更大的</a:t>
            </a:r>
            <a:r>
              <a:rPr lang="en-US" altLang="zh-CN" dirty="0"/>
              <a:t>weight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en-US" altLang="zh-CN" dirty="0"/>
              <a:t>Maximal correlation</a:t>
            </a:r>
            <a:r>
              <a:rPr lang="zh-CN" altLang="en-US" dirty="0"/>
              <a:t>就作为这里的重要性的衡量 标准。</a:t>
            </a:r>
            <a:endParaRPr lang="en-US" altLang="zh-CN" dirty="0"/>
          </a:p>
          <a:p>
            <a:r>
              <a:rPr lang="zh-CN" altLang="en-US" dirty="0"/>
              <a:t>然后根据</a:t>
            </a:r>
            <a:r>
              <a:rPr lang="en-US" altLang="zh-CN" dirty="0"/>
              <a:t>【10】</a:t>
            </a:r>
            <a:r>
              <a:rPr lang="zh-CN" altLang="en-US" dirty="0"/>
              <a:t>这篇文章的结论，神经网络提取的特征可以被解释成</a:t>
            </a:r>
            <a:r>
              <a:rPr lang="en-US" altLang="zh-CN" dirty="0"/>
              <a:t>maximal correlation function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4DA01-4309-432E-B943-0AD0FC4319B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645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这就引出了这篇文章的做法，也就是不利用</a:t>
            </a:r>
            <a:r>
              <a:rPr lang="en-US" altLang="zh-CN" dirty="0"/>
              <a:t>source</a:t>
            </a:r>
            <a:r>
              <a:rPr lang="zh-CN" altLang="en-US" dirty="0"/>
              <a:t>数据，而是利用</a:t>
            </a:r>
            <a:r>
              <a:rPr lang="en-US" altLang="zh-CN" dirty="0"/>
              <a:t>source</a:t>
            </a:r>
            <a:r>
              <a:rPr lang="zh-CN" altLang="en-US" dirty="0"/>
              <a:t>数据上预训练的网络或者说提取的特征。</a:t>
            </a:r>
            <a:endParaRPr lang="en-US" altLang="zh-CN" dirty="0"/>
          </a:p>
          <a:p>
            <a:r>
              <a:rPr lang="zh-CN" altLang="en-US" dirty="0"/>
              <a:t>我们希望来自不同</a:t>
            </a:r>
            <a:r>
              <a:rPr lang="en-US" altLang="zh-CN" dirty="0"/>
              <a:t>source</a:t>
            </a:r>
            <a:r>
              <a:rPr lang="zh-CN" altLang="en-US" dirty="0"/>
              <a:t>的网络对</a:t>
            </a:r>
            <a:r>
              <a:rPr lang="en-US" altLang="zh-CN" dirty="0"/>
              <a:t>target</a:t>
            </a:r>
            <a:r>
              <a:rPr lang="zh-CN" altLang="en-US" dirty="0"/>
              <a:t>的重要性不一样，和</a:t>
            </a:r>
            <a:r>
              <a:rPr lang="en-US" altLang="zh-CN" dirty="0"/>
              <a:t>target</a:t>
            </a:r>
            <a:r>
              <a:rPr lang="zh-CN" altLang="en-US" dirty="0"/>
              <a:t>更相关的</a:t>
            </a:r>
            <a:r>
              <a:rPr lang="en-US" altLang="zh-CN" dirty="0"/>
              <a:t>source</a:t>
            </a:r>
            <a:r>
              <a:rPr lang="zh-CN" altLang="en-US" dirty="0"/>
              <a:t>应该对更大的</a:t>
            </a:r>
            <a:r>
              <a:rPr lang="en-US" altLang="zh-CN" dirty="0"/>
              <a:t>weight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en-US" altLang="zh-CN" dirty="0"/>
              <a:t>Maximal correlation</a:t>
            </a:r>
            <a:r>
              <a:rPr lang="zh-CN" altLang="en-US" dirty="0"/>
              <a:t>就作为这里的重要性的衡量 标准。</a:t>
            </a:r>
            <a:endParaRPr lang="en-US" altLang="zh-CN" dirty="0"/>
          </a:p>
          <a:p>
            <a:r>
              <a:rPr lang="zh-CN" altLang="en-US" dirty="0"/>
              <a:t>然后根据</a:t>
            </a:r>
            <a:r>
              <a:rPr lang="en-US" altLang="zh-CN" dirty="0"/>
              <a:t>【10】</a:t>
            </a:r>
            <a:r>
              <a:rPr lang="zh-CN" altLang="en-US" dirty="0"/>
              <a:t>这篇文章的结论，神经网络提取的特征可以被解释成</a:t>
            </a:r>
            <a:r>
              <a:rPr lang="en-US" altLang="zh-CN" dirty="0"/>
              <a:t>maximal correlation function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4DA01-4309-432E-B943-0AD0FC4319B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483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这就引出了这篇文章的做法，也就是不利用</a:t>
            </a:r>
            <a:r>
              <a:rPr lang="en-US" altLang="zh-CN" dirty="0"/>
              <a:t>source</a:t>
            </a:r>
            <a:r>
              <a:rPr lang="zh-CN" altLang="en-US" dirty="0"/>
              <a:t>数据，而是利用</a:t>
            </a:r>
            <a:r>
              <a:rPr lang="en-US" altLang="zh-CN" dirty="0"/>
              <a:t>source</a:t>
            </a:r>
            <a:r>
              <a:rPr lang="zh-CN" altLang="en-US" dirty="0"/>
              <a:t>数据上预训练的网络或者说提取的特征。</a:t>
            </a:r>
            <a:endParaRPr lang="en-US" altLang="zh-CN" dirty="0"/>
          </a:p>
          <a:p>
            <a:r>
              <a:rPr lang="zh-CN" altLang="en-US" dirty="0"/>
              <a:t>我们希望来自不同</a:t>
            </a:r>
            <a:r>
              <a:rPr lang="en-US" altLang="zh-CN" dirty="0"/>
              <a:t>source</a:t>
            </a:r>
            <a:r>
              <a:rPr lang="zh-CN" altLang="en-US" dirty="0"/>
              <a:t>的网络对</a:t>
            </a:r>
            <a:r>
              <a:rPr lang="en-US" altLang="zh-CN" dirty="0"/>
              <a:t>target</a:t>
            </a:r>
            <a:r>
              <a:rPr lang="zh-CN" altLang="en-US" dirty="0"/>
              <a:t>的重要性不一样，和</a:t>
            </a:r>
            <a:r>
              <a:rPr lang="en-US" altLang="zh-CN" dirty="0"/>
              <a:t>target</a:t>
            </a:r>
            <a:r>
              <a:rPr lang="zh-CN" altLang="en-US" dirty="0"/>
              <a:t>更相关的</a:t>
            </a:r>
            <a:r>
              <a:rPr lang="en-US" altLang="zh-CN" dirty="0"/>
              <a:t>source</a:t>
            </a:r>
            <a:r>
              <a:rPr lang="zh-CN" altLang="en-US" dirty="0"/>
              <a:t>应该对更大的</a:t>
            </a:r>
            <a:r>
              <a:rPr lang="en-US" altLang="zh-CN" dirty="0"/>
              <a:t>weight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en-US" altLang="zh-CN" dirty="0"/>
              <a:t>Maximal correlation</a:t>
            </a:r>
            <a:r>
              <a:rPr lang="zh-CN" altLang="en-US" dirty="0"/>
              <a:t>就作为这里的重要性的衡量 标准。</a:t>
            </a:r>
            <a:endParaRPr lang="en-US" altLang="zh-CN" dirty="0"/>
          </a:p>
          <a:p>
            <a:r>
              <a:rPr lang="zh-CN" altLang="en-US" dirty="0"/>
              <a:t>然后根据</a:t>
            </a:r>
            <a:r>
              <a:rPr lang="en-US" altLang="zh-CN" dirty="0"/>
              <a:t>【10】</a:t>
            </a:r>
            <a:r>
              <a:rPr lang="zh-CN" altLang="en-US" dirty="0"/>
              <a:t>这篇文章的结论，神经网络提取的特征可以被解释成</a:t>
            </a:r>
            <a:r>
              <a:rPr lang="en-US" altLang="zh-CN" dirty="0"/>
              <a:t>maximal correlation function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4DA01-4309-432E-B943-0AD0FC4319B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7191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这就引出了这篇文章的做法，也就是不利用</a:t>
            </a:r>
            <a:r>
              <a:rPr lang="en-US" altLang="zh-CN" dirty="0"/>
              <a:t>source</a:t>
            </a:r>
            <a:r>
              <a:rPr lang="zh-CN" altLang="en-US" dirty="0"/>
              <a:t>数据，而是利用</a:t>
            </a:r>
            <a:r>
              <a:rPr lang="en-US" altLang="zh-CN" dirty="0"/>
              <a:t>source</a:t>
            </a:r>
            <a:r>
              <a:rPr lang="zh-CN" altLang="en-US" dirty="0"/>
              <a:t>数据上预训练的网络或者说提取的特征。</a:t>
            </a:r>
            <a:endParaRPr lang="en-US" altLang="zh-CN" dirty="0"/>
          </a:p>
          <a:p>
            <a:r>
              <a:rPr lang="zh-CN" altLang="en-US" dirty="0"/>
              <a:t>我们希望来自不同</a:t>
            </a:r>
            <a:r>
              <a:rPr lang="en-US" altLang="zh-CN" dirty="0"/>
              <a:t>source</a:t>
            </a:r>
            <a:r>
              <a:rPr lang="zh-CN" altLang="en-US" dirty="0"/>
              <a:t>的网络对</a:t>
            </a:r>
            <a:r>
              <a:rPr lang="en-US" altLang="zh-CN" dirty="0"/>
              <a:t>target</a:t>
            </a:r>
            <a:r>
              <a:rPr lang="zh-CN" altLang="en-US" dirty="0"/>
              <a:t>的重要性不一样，和</a:t>
            </a:r>
            <a:r>
              <a:rPr lang="en-US" altLang="zh-CN" dirty="0"/>
              <a:t>target</a:t>
            </a:r>
            <a:r>
              <a:rPr lang="zh-CN" altLang="en-US" dirty="0"/>
              <a:t>更相关的</a:t>
            </a:r>
            <a:r>
              <a:rPr lang="en-US" altLang="zh-CN" dirty="0"/>
              <a:t>source</a:t>
            </a:r>
            <a:r>
              <a:rPr lang="zh-CN" altLang="en-US" dirty="0"/>
              <a:t>应该对更大的</a:t>
            </a:r>
            <a:r>
              <a:rPr lang="en-US" altLang="zh-CN" dirty="0"/>
              <a:t>weight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en-US" altLang="zh-CN" dirty="0"/>
              <a:t>Maximal correlation</a:t>
            </a:r>
            <a:r>
              <a:rPr lang="zh-CN" altLang="en-US" dirty="0"/>
              <a:t>就作为这里的重要性的衡量 标准。</a:t>
            </a:r>
            <a:endParaRPr lang="en-US" altLang="zh-CN" dirty="0"/>
          </a:p>
          <a:p>
            <a:r>
              <a:rPr lang="zh-CN" altLang="en-US" dirty="0"/>
              <a:t>然后根据</a:t>
            </a:r>
            <a:r>
              <a:rPr lang="en-US" altLang="zh-CN" dirty="0"/>
              <a:t>【10】</a:t>
            </a:r>
            <a:r>
              <a:rPr lang="zh-CN" altLang="en-US" dirty="0"/>
              <a:t>这篇文章的结论，神经网络提取的特征可以被解释成</a:t>
            </a:r>
            <a:r>
              <a:rPr lang="en-US" altLang="zh-CN" dirty="0"/>
              <a:t>maximal correlation function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4DA01-4309-432E-B943-0AD0FC4319B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823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这就引出了这篇文章的做法，也就是不利用</a:t>
            </a:r>
            <a:r>
              <a:rPr lang="en-US" altLang="zh-CN" dirty="0"/>
              <a:t>source</a:t>
            </a:r>
            <a:r>
              <a:rPr lang="zh-CN" altLang="en-US" dirty="0"/>
              <a:t>数据，而是利用</a:t>
            </a:r>
            <a:r>
              <a:rPr lang="en-US" altLang="zh-CN" dirty="0"/>
              <a:t>source</a:t>
            </a:r>
            <a:r>
              <a:rPr lang="zh-CN" altLang="en-US" dirty="0"/>
              <a:t>数据上预训练的网络或者说提取的特征。</a:t>
            </a:r>
            <a:endParaRPr lang="en-US" altLang="zh-CN" dirty="0"/>
          </a:p>
          <a:p>
            <a:r>
              <a:rPr lang="zh-CN" altLang="en-US" dirty="0"/>
              <a:t>我们希望来自不同</a:t>
            </a:r>
            <a:r>
              <a:rPr lang="en-US" altLang="zh-CN" dirty="0"/>
              <a:t>source</a:t>
            </a:r>
            <a:r>
              <a:rPr lang="zh-CN" altLang="en-US" dirty="0"/>
              <a:t>的网络对</a:t>
            </a:r>
            <a:r>
              <a:rPr lang="en-US" altLang="zh-CN" dirty="0"/>
              <a:t>target</a:t>
            </a:r>
            <a:r>
              <a:rPr lang="zh-CN" altLang="en-US" dirty="0"/>
              <a:t>的重要性不一样，和</a:t>
            </a:r>
            <a:r>
              <a:rPr lang="en-US" altLang="zh-CN" dirty="0"/>
              <a:t>target</a:t>
            </a:r>
            <a:r>
              <a:rPr lang="zh-CN" altLang="en-US" dirty="0"/>
              <a:t>更相关的</a:t>
            </a:r>
            <a:r>
              <a:rPr lang="en-US" altLang="zh-CN" dirty="0"/>
              <a:t>source</a:t>
            </a:r>
            <a:r>
              <a:rPr lang="zh-CN" altLang="en-US" dirty="0"/>
              <a:t>应该对更大的</a:t>
            </a:r>
            <a:r>
              <a:rPr lang="en-US" altLang="zh-CN" dirty="0"/>
              <a:t>weight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en-US" altLang="zh-CN" dirty="0"/>
              <a:t>Maximal correlation</a:t>
            </a:r>
            <a:r>
              <a:rPr lang="zh-CN" altLang="en-US" dirty="0"/>
              <a:t>就作为这里的重要性的衡量 标准。</a:t>
            </a:r>
            <a:endParaRPr lang="en-US" altLang="zh-CN" dirty="0"/>
          </a:p>
          <a:p>
            <a:r>
              <a:rPr lang="zh-CN" altLang="en-US" dirty="0"/>
              <a:t>然后根据</a:t>
            </a:r>
            <a:r>
              <a:rPr lang="en-US" altLang="zh-CN" dirty="0"/>
              <a:t>【10】</a:t>
            </a:r>
            <a:r>
              <a:rPr lang="zh-CN" altLang="en-US" dirty="0"/>
              <a:t>这篇文章的结论，神经网络提取的特征可以被解释成</a:t>
            </a:r>
            <a:r>
              <a:rPr lang="en-US" altLang="zh-CN" dirty="0"/>
              <a:t>maximal correlation function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4DA01-4309-432E-B943-0AD0FC4319B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3200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这就引出了这篇文章的做法，也就是不利用</a:t>
            </a:r>
            <a:r>
              <a:rPr lang="en-US" altLang="zh-CN" dirty="0"/>
              <a:t>source</a:t>
            </a:r>
            <a:r>
              <a:rPr lang="zh-CN" altLang="en-US" dirty="0"/>
              <a:t>数据，而是利用</a:t>
            </a:r>
            <a:r>
              <a:rPr lang="en-US" altLang="zh-CN" dirty="0"/>
              <a:t>source</a:t>
            </a:r>
            <a:r>
              <a:rPr lang="zh-CN" altLang="en-US" dirty="0"/>
              <a:t>数据上预训练的网络或者说提取的特征。</a:t>
            </a:r>
            <a:endParaRPr lang="en-US" altLang="zh-CN" dirty="0"/>
          </a:p>
          <a:p>
            <a:r>
              <a:rPr lang="zh-CN" altLang="en-US" dirty="0"/>
              <a:t>我们希望来自不同</a:t>
            </a:r>
            <a:r>
              <a:rPr lang="en-US" altLang="zh-CN" dirty="0"/>
              <a:t>source</a:t>
            </a:r>
            <a:r>
              <a:rPr lang="zh-CN" altLang="en-US" dirty="0"/>
              <a:t>的网络对</a:t>
            </a:r>
            <a:r>
              <a:rPr lang="en-US" altLang="zh-CN" dirty="0"/>
              <a:t>target</a:t>
            </a:r>
            <a:r>
              <a:rPr lang="zh-CN" altLang="en-US" dirty="0"/>
              <a:t>的重要性不一样，和</a:t>
            </a:r>
            <a:r>
              <a:rPr lang="en-US" altLang="zh-CN" dirty="0"/>
              <a:t>target</a:t>
            </a:r>
            <a:r>
              <a:rPr lang="zh-CN" altLang="en-US" dirty="0"/>
              <a:t>更相关的</a:t>
            </a:r>
            <a:r>
              <a:rPr lang="en-US" altLang="zh-CN" dirty="0"/>
              <a:t>source</a:t>
            </a:r>
            <a:r>
              <a:rPr lang="zh-CN" altLang="en-US" dirty="0"/>
              <a:t>应该对更大的</a:t>
            </a:r>
            <a:r>
              <a:rPr lang="en-US" altLang="zh-CN" dirty="0"/>
              <a:t>weight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en-US" altLang="zh-CN" dirty="0"/>
              <a:t>Maximal correlation</a:t>
            </a:r>
            <a:r>
              <a:rPr lang="zh-CN" altLang="en-US" dirty="0"/>
              <a:t>就作为这里的重要性的衡量 标准。</a:t>
            </a:r>
            <a:endParaRPr lang="en-US" altLang="zh-CN" dirty="0"/>
          </a:p>
          <a:p>
            <a:r>
              <a:rPr lang="zh-CN" altLang="en-US" dirty="0"/>
              <a:t>然后根据</a:t>
            </a:r>
            <a:r>
              <a:rPr lang="en-US" altLang="zh-CN" dirty="0"/>
              <a:t>【10】</a:t>
            </a:r>
            <a:r>
              <a:rPr lang="zh-CN" altLang="en-US" dirty="0"/>
              <a:t>这篇文章的结论，神经网络提取的特征可以被解释成</a:t>
            </a:r>
            <a:r>
              <a:rPr lang="en-US" altLang="zh-CN" dirty="0"/>
              <a:t>maximal correlation function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4DA01-4309-432E-B943-0AD0FC4319B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643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/>
              <a:t>That’s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,thank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</a:t>
            </a:r>
            <a:r>
              <a:rPr kumimoji="1" lang="zh-CN" altLang="en-US" dirty="0"/>
              <a:t> </a:t>
            </a:r>
            <a:r>
              <a:rPr kumimoji="1" lang="en-US" altLang="zh-CN" dirty="0"/>
              <a:t>!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4DA01-4309-432E-B943-0AD0FC4319B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9569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F8C4432-8ED9-4B34-9875-D18046EDDB00}"/>
              </a:ext>
            </a:extLst>
          </p:cNvPr>
          <p:cNvSpPr/>
          <p:nvPr userDrawn="1"/>
        </p:nvSpPr>
        <p:spPr>
          <a:xfrm>
            <a:off x="0" y="0"/>
            <a:ext cx="4572000" cy="267940"/>
          </a:xfrm>
          <a:prstGeom prst="rect">
            <a:avLst/>
          </a:prstGeom>
          <a:solidFill>
            <a:srgbClr val="643271"/>
          </a:solidFill>
          <a:ln>
            <a:solidFill>
              <a:srgbClr val="6432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63E17BF-F1C8-4153-8012-39E925D008C9}"/>
              </a:ext>
            </a:extLst>
          </p:cNvPr>
          <p:cNvSpPr/>
          <p:nvPr userDrawn="1"/>
        </p:nvSpPr>
        <p:spPr>
          <a:xfrm>
            <a:off x="4572000" y="-794"/>
            <a:ext cx="4572000" cy="267940"/>
          </a:xfrm>
          <a:prstGeom prst="rect">
            <a:avLst/>
          </a:prstGeom>
          <a:solidFill>
            <a:srgbClr val="2A3962"/>
          </a:solidFill>
          <a:ln>
            <a:solidFill>
              <a:srgbClr val="2A39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F6B1B6D-C60A-4CA0-A1D3-BE97BAD1398E}"/>
              </a:ext>
            </a:extLst>
          </p:cNvPr>
          <p:cNvSpPr/>
          <p:nvPr userDrawn="1"/>
        </p:nvSpPr>
        <p:spPr>
          <a:xfrm>
            <a:off x="-3953" y="290291"/>
            <a:ext cx="9144000" cy="3798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标题 25">
            <a:extLst>
              <a:ext uri="{FF2B5EF4-FFF2-40B4-BE49-F238E27FC236}">
                <a16:creationId xmlns:a16="http://schemas.microsoft.com/office/drawing/2014/main" id="{72B728D3-C694-43C2-9B7B-89B382D37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6" y="324669"/>
            <a:ext cx="8917649" cy="315802"/>
          </a:xfrm>
        </p:spPr>
        <p:txBody>
          <a:bodyPr>
            <a:noAutofit/>
          </a:bodyPr>
          <a:lstStyle>
            <a:lvl1pPr algn="l">
              <a:defRPr sz="2400"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9" name="日期占位符 38">
            <a:extLst>
              <a:ext uri="{FF2B5EF4-FFF2-40B4-BE49-F238E27FC236}">
                <a16:creationId xmlns:a16="http://schemas.microsoft.com/office/drawing/2014/main" id="{2967FBC4-0C08-4C44-949D-AE3BEAE617E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-3953" y="6538913"/>
            <a:ext cx="1983665" cy="319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799F78-4180-445C-A5A0-539CDABFFBBE}" type="datetime1">
              <a:rPr lang="zh-CN" altLang="en-US" smtClean="0"/>
              <a:pPr/>
              <a:t>2023/9/18</a:t>
            </a:fld>
            <a:endParaRPr lang="zh-CN" altLang="en-US" dirty="0"/>
          </a:p>
        </p:txBody>
      </p:sp>
      <p:sp>
        <p:nvSpPr>
          <p:cNvPr id="41" name="灯片编号占位符 40">
            <a:extLst>
              <a:ext uri="{FF2B5EF4-FFF2-40B4-BE49-F238E27FC236}">
                <a16:creationId xmlns:a16="http://schemas.microsoft.com/office/drawing/2014/main" id="{1382AAA8-39E8-4E9A-8186-27925CE8D0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60334" y="6577569"/>
            <a:ext cx="1983666" cy="2759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B89-BC16-46EB-A2B4-4C046A0C560C}" type="slidenum">
              <a:rPr lang="zh-CN" altLang="en-US" smtClean="0"/>
              <a:pPr/>
              <a:t>‹#›</a:t>
            </a:fld>
            <a:r>
              <a:rPr lang="zh-CN" altLang="en-US" dirty="0"/>
              <a:t> </a:t>
            </a:r>
            <a:r>
              <a:rPr lang="en-US" altLang="zh-CN" dirty="0"/>
              <a:t>/ 10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5A6D272-9AE4-4963-98C7-C5636792128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5611" y="-50055"/>
            <a:ext cx="4535604" cy="307477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5pPr marL="1828800" indent="0" algn="r">
              <a:buNone/>
              <a:defRPr sz="12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zh-CN" altLang="en-US" dirty="0"/>
              <a:t>单击此处编辑</a:t>
            </a:r>
          </a:p>
          <a:p>
            <a:pPr lvl="4"/>
            <a:endParaRPr lang="zh-CN" altLang="en-US" dirty="0"/>
          </a:p>
        </p:txBody>
      </p:sp>
      <p:sp>
        <p:nvSpPr>
          <p:cNvPr id="11" name="内容占位符 3">
            <a:extLst>
              <a:ext uri="{FF2B5EF4-FFF2-40B4-BE49-F238E27FC236}">
                <a16:creationId xmlns:a16="http://schemas.microsoft.com/office/drawing/2014/main" id="{6A605223-9F5F-429C-9BD2-47894AD976E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571215" y="-50848"/>
            <a:ext cx="4573571" cy="30827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5pPr marL="1828800" indent="0" algn="l">
              <a:buNone/>
              <a:defRPr sz="12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zh-CN" altLang="en-US" dirty="0"/>
              <a:t>单击此处编辑</a:t>
            </a:r>
          </a:p>
          <a:p>
            <a:pPr lvl="4"/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1D14-25A2-45F5-B36D-A81BFB369661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CAC3-D176-41D4-8D92-D8F5B324B247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63326C-E625-4BD7-8F5D-27AC2D51B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BF5F8B-AB20-48C9-ABE7-66EC4F5B7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F3CE50-90C3-463D-8155-8BCC262D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5D73-07C2-4B3C-87B3-1DB7891DB62B}" type="datetimeFigureOut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F3F707-3057-40FD-AD1B-6203A084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5B659C-09FC-43E2-856B-E2C3C17E1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3F20-FD17-4471-8731-FA060EFFC2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854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1AE84E1-267B-468F-B23D-29A9E74A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248FE-14F0-4D89-98AD-7E3086100F7A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97210A2-C5F2-4D34-ADF8-5AD7DB529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BE1E676-3FC3-4381-90F1-9F3124B5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8F02-3CE5-4869-9EDB-00C639D49CC0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D2C483D-E5B8-4685-8468-B04DB6237A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054" y="428926"/>
            <a:ext cx="3169926" cy="4114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0EF7-FACD-4459-9583-8E32AD8DAA5E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DC90B-FD40-40C5-A9B7-65497462A8DB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D4D0-6173-4F10-9B28-EEF4B3E92846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E7B50-22D4-401C-A194-1133BC4AC472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B18A-0E99-4D3F-ABEF-1A95F75E4ADE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5C3-347C-44D8-81A7-49EFA547E2B1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AECFB-7C97-4414-B5E0-8FC4703EC165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3BB89-BC16-46EB-A2B4-4C046A0C56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45840" y="1844824"/>
            <a:ext cx="7452320" cy="2457979"/>
          </a:xfrm>
        </p:spPr>
        <p:txBody>
          <a:bodyPr>
            <a:no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+mn-lt"/>
              </a:rPr>
              <a:t>MATE: Plugging in Model Awareness to Task Embedding for Meta Learning</a:t>
            </a:r>
            <a:br>
              <a:rPr lang="en" altLang="zh-CN" sz="3600" dirty="0">
                <a:latin typeface="+mn-lt"/>
              </a:rPr>
            </a:br>
            <a:endParaRPr lang="zh-CN" altLang="en-US" sz="3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78" y="333822"/>
            <a:ext cx="3169926" cy="411481"/>
          </a:xfrm>
          <a:prstGeom prst="rect">
            <a:avLst/>
          </a:prstGeom>
        </p:spPr>
      </p:pic>
      <p:sp>
        <p:nvSpPr>
          <p:cNvPr id="8" name="副标题 2">
            <a:extLst>
              <a:ext uri="{FF2B5EF4-FFF2-40B4-BE49-F238E27FC236}">
                <a16:creationId xmlns:a16="http://schemas.microsoft.com/office/drawing/2014/main" id="{892A6B05-8F15-784F-8A7B-59B7365AD3A8}"/>
              </a:ext>
            </a:extLst>
          </p:cNvPr>
          <p:cNvSpPr txBox="1">
            <a:spLocks/>
          </p:cNvSpPr>
          <p:nvPr/>
        </p:nvSpPr>
        <p:spPr>
          <a:xfrm>
            <a:off x="11578" y="5085184"/>
            <a:ext cx="9120844" cy="10286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zh-CN" altLang="en-US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2200" b="1" dirty="0">
                <a:solidFill>
                  <a:schemeClr val="tx1"/>
                </a:solidFill>
                <a:cs typeface="Times New Roman" panose="02020603050405020304" pitchFamily="18" charset="0"/>
              </a:rPr>
              <a:t>Reporter: </a:t>
            </a:r>
            <a:r>
              <a:rPr lang="en-US" altLang="zh-CN" sz="2200" dirty="0" err="1">
                <a:solidFill>
                  <a:schemeClr val="tx1"/>
                </a:solidFill>
                <a:cs typeface="Times New Roman" panose="02020603050405020304" pitchFamily="18" charset="0"/>
              </a:rPr>
              <a:t>Yanru</a:t>
            </a:r>
            <a:r>
              <a:rPr lang="en-US" altLang="zh-CN" sz="2200" dirty="0">
                <a:solidFill>
                  <a:schemeClr val="tx1"/>
                </a:solidFill>
                <a:cs typeface="Times New Roman" panose="02020603050405020304" pitchFamily="18" charset="0"/>
              </a:rPr>
              <a:t> WU</a:t>
            </a:r>
          </a:p>
          <a:p>
            <a:pPr>
              <a:lnSpc>
                <a:spcPct val="170000"/>
              </a:lnSpc>
            </a:pPr>
            <a:r>
              <a:rPr lang="en-US" altLang="zh-CN" sz="2200" dirty="0">
                <a:solidFill>
                  <a:schemeClr val="tx1"/>
                </a:solidFill>
                <a:cs typeface="Times New Roman" panose="02020603050405020304" pitchFamily="18" charset="0"/>
              </a:rPr>
              <a:t>2023/09/18</a:t>
            </a:r>
            <a:endParaRPr lang="zh-CN" altLang="en-US" sz="2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C01C1CA-F31B-4D2F-8277-FFECDD550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CF79-9E2E-45B9-95A1-8E591D0A48A1}" type="datetime1">
              <a:rPr lang="zh-CN" altLang="en-US" smtClean="0"/>
              <a:t>2023/9/18</a:t>
            </a:fld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38EF85-5AA3-4C01-9290-A69386347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19162" cy="313957"/>
          </a:xfrm>
        </p:spPr>
        <p:txBody>
          <a:bodyPr/>
          <a:lstStyle/>
          <a:p>
            <a:fld id="{59F3BB89-BC16-46EB-A2B4-4C046A0C560C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513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>
            <a:extLst>
              <a:ext uri="{FF2B5EF4-FFF2-40B4-BE49-F238E27FC236}">
                <a16:creationId xmlns:a16="http://schemas.microsoft.com/office/drawing/2014/main" id="{1FD7806C-A4A5-4A3B-B682-483BAD1A1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24744"/>
            <a:ext cx="7560840" cy="50045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b="1" dirty="0"/>
              <a:t>Motivation &amp; Goal</a:t>
            </a:r>
          </a:p>
          <a:p>
            <a:pPr marL="0" indent="0">
              <a:buNone/>
            </a:pPr>
            <a:endParaRPr lang="en-US" altLang="zh-CN" sz="2000" dirty="0"/>
          </a:p>
          <a:p>
            <a:pPr>
              <a:buFontTx/>
              <a:buChar char="-"/>
            </a:pPr>
            <a:r>
              <a:rPr lang="en-US" altLang="zh-CN" sz="2000" dirty="0"/>
              <a:t>To find a method that can summarize and make use of the prior experience</a:t>
            </a:r>
          </a:p>
          <a:p>
            <a:pPr>
              <a:buFontTx/>
              <a:buChar char="-"/>
            </a:pPr>
            <a:r>
              <a:rPr lang="en-US" altLang="zh-CN" sz="2000" dirty="0"/>
              <a:t>To learn an inductive bias for the new task using data from previous tasks</a:t>
            </a:r>
          </a:p>
          <a:p>
            <a:pPr>
              <a:buFontTx/>
              <a:buChar char="-"/>
            </a:pPr>
            <a:r>
              <a:rPr lang="en-US" altLang="zh-CN" sz="2000" dirty="0"/>
              <a:t>Can be viewed as a problem of searching for the best hypothesis in a hypothesis space F that characterizes the </a:t>
            </a:r>
            <a:r>
              <a:rPr lang="en-US" altLang="zh-CN" sz="2000" i="1" dirty="0"/>
              <a:t>inductive bias </a:t>
            </a:r>
          </a:p>
          <a:p>
            <a:pPr marL="0" indent="0">
              <a:buNone/>
            </a:pPr>
            <a:r>
              <a:rPr lang="en-US" altLang="zh-CN" sz="2000" dirty="0"/>
              <a:t>	e.g. </a:t>
            </a:r>
            <a:r>
              <a:rPr lang="en-US" altLang="zh-CN" sz="2000" dirty="0">
                <a:latin typeface="NimbusRomNo9L-Regu"/>
              </a:rPr>
              <a:t>m</a:t>
            </a:r>
            <a:r>
              <a:rPr lang="en-US" altLang="zh-CN" sz="2000" b="0" i="0" u="none" strike="noStrike" baseline="0" dirty="0">
                <a:latin typeface="NimbusRomNo9L-Regu"/>
              </a:rPr>
              <a:t>aximum margin bias for SVM</a:t>
            </a:r>
          </a:p>
          <a:p>
            <a:pPr marL="0" indent="0">
              <a:buNone/>
            </a:pPr>
            <a:r>
              <a:rPr lang="en-US" altLang="zh-CN" sz="2000" dirty="0">
                <a:latin typeface="NimbusRomNo9L-Regu"/>
              </a:rPr>
              <a:t>	        </a:t>
            </a:r>
            <a:r>
              <a:rPr lang="en-US" altLang="zh-CN" sz="2000" b="0" i="0" u="none" strike="noStrike" baseline="0" dirty="0">
                <a:latin typeface="NimbusRomNo9L-Regu"/>
              </a:rPr>
              <a:t>minimum feature bias for feature selection algorithms</a:t>
            </a:r>
          </a:p>
          <a:p>
            <a:pPr marL="0" indent="0">
              <a:buNone/>
            </a:pPr>
            <a:r>
              <a:rPr lang="en-US" altLang="zh-CN" sz="2000" dirty="0">
                <a:latin typeface="NimbusRomNo9L-Regu"/>
              </a:rPr>
              <a:t>	        architectures of deep neural networks</a:t>
            </a:r>
          </a:p>
          <a:p>
            <a:pPr marL="0" indent="0">
              <a:buNone/>
            </a:pPr>
            <a:endParaRPr lang="en-US" altLang="zh-CN" sz="2000" dirty="0">
              <a:latin typeface="NimbusRomNo9L-Regu"/>
            </a:endParaRPr>
          </a:p>
          <a:p>
            <a:pPr marL="0" indent="0">
              <a:buNone/>
            </a:pPr>
            <a:r>
              <a:rPr lang="en-US" altLang="zh-CN" sz="2000" b="1" dirty="0">
                <a:latin typeface="NimbusRomNo9L-Regu"/>
                <a:sym typeface="Wingdings" panose="05000000000000000000" pitchFamily="2" charset="2"/>
              </a:rPr>
              <a:t> The model learned in each task is itself part of the inductive bias</a:t>
            </a:r>
            <a:endParaRPr lang="en-US" altLang="zh-CN" sz="2000" b="1" dirty="0"/>
          </a:p>
          <a:p>
            <a:pPr>
              <a:buFontTx/>
              <a:buChar char="-"/>
            </a:pPr>
            <a:endParaRPr lang="en-US" altLang="zh-CN" sz="2000" dirty="0"/>
          </a:p>
          <a:p>
            <a:pPr marL="0" indent="0">
              <a:buNone/>
            </a:pPr>
            <a:endParaRPr lang="en-US" altLang="zh-CN" sz="2400" dirty="0"/>
          </a:p>
          <a:p>
            <a:pPr lvl="1"/>
            <a:endParaRPr lang="en-US" altLang="zh-CN" sz="2400" dirty="0"/>
          </a:p>
          <a:p>
            <a:endParaRPr lang="en-US" altLang="zh-CN" sz="2800" baseline="30000" dirty="0"/>
          </a:p>
          <a:p>
            <a:endParaRPr lang="en-US" altLang="zh-CN" sz="2800" dirty="0"/>
          </a:p>
          <a:p>
            <a:pPr lvl="1"/>
            <a:endParaRPr lang="zh-CN" altLang="en-US" sz="2400" dirty="0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C5E8CD9B-7F3F-438D-9E3F-E74263F0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6" y="324669"/>
            <a:ext cx="8845641" cy="307477"/>
          </a:xfrm>
        </p:spPr>
        <p:txBody>
          <a:bodyPr/>
          <a:lstStyle/>
          <a:p>
            <a:r>
              <a:rPr lang="en-US" altLang="zh-CN" dirty="0"/>
              <a:t>Meta Learning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77CA4C-9B49-407A-9995-1E4156385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4A248FE-14F0-4D89-98AD-7E3086100F7A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AC5002-F59D-428B-A788-6EFD6F5EE2F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C7F0C412-A804-4A08-B764-B7CA54AB29F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DF4B5586-D2AC-4C1E-ACD3-101249540A9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493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>
            <a:extLst>
              <a:ext uri="{FF2B5EF4-FFF2-40B4-BE49-F238E27FC236}">
                <a16:creationId xmlns:a16="http://schemas.microsoft.com/office/drawing/2014/main" id="{1FD7806C-A4A5-4A3B-B682-483BAD1A1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872716"/>
            <a:ext cx="7560840" cy="50045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b="1" dirty="0"/>
              <a:t>MATE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400" dirty="0"/>
          </a:p>
          <a:p>
            <a:pPr lvl="1"/>
            <a:endParaRPr lang="en-US" altLang="zh-CN" sz="2400" dirty="0"/>
          </a:p>
          <a:p>
            <a:endParaRPr lang="en-US" altLang="zh-CN" sz="2800" baseline="30000" dirty="0"/>
          </a:p>
          <a:p>
            <a:endParaRPr lang="en-US" altLang="zh-CN" sz="2800" dirty="0"/>
          </a:p>
          <a:p>
            <a:pPr lvl="1"/>
            <a:endParaRPr lang="zh-CN" altLang="en-US" sz="2400" dirty="0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C5E8CD9B-7F3F-438D-9E3F-E74263F0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6" y="324669"/>
            <a:ext cx="8845641" cy="307477"/>
          </a:xfrm>
        </p:spPr>
        <p:txBody>
          <a:bodyPr/>
          <a:lstStyle/>
          <a:p>
            <a:r>
              <a:rPr lang="en-US" altLang="zh-CN" dirty="0"/>
              <a:t>MATE: Model-Aware Task Embedding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77CA4C-9B49-407A-9995-1E4156385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4A248FE-14F0-4D89-98AD-7E3086100F7A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AC5002-F59D-428B-A788-6EFD6F5EE2F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C7F0C412-A804-4A08-B764-B7CA54AB29F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CN" dirty="0"/>
              <a:t>Methodology</a:t>
            </a:r>
            <a:endParaRPr lang="zh-CN" altLang="en-US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DF4B5586-D2AC-4C1E-ACD3-101249540A9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1FEA3E0-17F0-40A2-AAE0-3F6A427DE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46" y="1196752"/>
            <a:ext cx="7560840" cy="413548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8F875B4-CEC1-47D1-87D4-68F3D727A0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5373216"/>
            <a:ext cx="3009900" cy="762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5BF4DCC9-2B3B-4B89-BE6F-108E617E26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1920" y="5589240"/>
            <a:ext cx="50673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79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>
            <a:extLst>
              <a:ext uri="{FF2B5EF4-FFF2-40B4-BE49-F238E27FC236}">
                <a16:creationId xmlns:a16="http://schemas.microsoft.com/office/drawing/2014/main" id="{1FD7806C-A4A5-4A3B-B682-483BAD1A1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872716"/>
            <a:ext cx="7560840" cy="50045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b="1" dirty="0"/>
              <a:t>Framework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400" dirty="0"/>
          </a:p>
          <a:p>
            <a:pPr lvl="1"/>
            <a:endParaRPr lang="en-US" altLang="zh-CN" sz="2400" dirty="0"/>
          </a:p>
          <a:p>
            <a:endParaRPr lang="en-US" altLang="zh-CN" sz="2800" baseline="30000" dirty="0"/>
          </a:p>
          <a:p>
            <a:endParaRPr lang="en-US" altLang="zh-CN" sz="2800" dirty="0"/>
          </a:p>
          <a:p>
            <a:pPr lvl="1"/>
            <a:endParaRPr lang="zh-CN" altLang="en-US" sz="2400" dirty="0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C5E8CD9B-7F3F-438D-9E3F-E74263F0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6" y="324669"/>
            <a:ext cx="8845641" cy="307477"/>
          </a:xfrm>
        </p:spPr>
        <p:txBody>
          <a:bodyPr/>
          <a:lstStyle/>
          <a:p>
            <a:r>
              <a:rPr lang="en-US" altLang="zh-CN" dirty="0"/>
              <a:t>MATE: Model-Aware Task Embedding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77CA4C-9B49-407A-9995-1E4156385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4A248FE-14F0-4D89-98AD-7E3086100F7A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AC5002-F59D-428B-A788-6EFD6F5EE2F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C7F0C412-A804-4A08-B764-B7CA54AB29F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CN" dirty="0"/>
              <a:t>Methodology</a:t>
            </a:r>
            <a:endParaRPr lang="zh-CN" altLang="en-US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DF4B5586-D2AC-4C1E-ACD3-101249540A9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DFEA9B4A-225E-4956-9C40-B5ECFD295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206" y="4250035"/>
            <a:ext cx="2126650" cy="65512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A6C372DB-F7C6-48A8-BE48-8FC81B5D1D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73" y="1628800"/>
            <a:ext cx="8987987" cy="252028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6503CB00-DD1C-45FF-98C7-AD259D431B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9632" y="5096991"/>
            <a:ext cx="5448300" cy="27622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B67E0D62-E51B-487E-B2AA-FBECA3AEB9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8100" y="4196599"/>
            <a:ext cx="30099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15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C5E8CD9B-7F3F-438D-9E3F-E74263F0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6" y="324669"/>
            <a:ext cx="8845641" cy="307477"/>
          </a:xfrm>
        </p:spPr>
        <p:txBody>
          <a:bodyPr/>
          <a:lstStyle/>
          <a:p>
            <a:r>
              <a:rPr lang="en-US" altLang="zh-CN" dirty="0"/>
              <a:t>CIFAR-FS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77CA4C-9B49-407A-9995-1E4156385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4A248FE-14F0-4D89-98AD-7E3086100F7A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AC5002-F59D-428B-A788-6EFD6F5EE2F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C7F0C412-A804-4A08-B764-B7CA54AB29F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DF4B5586-D2AC-4C1E-ACD3-101249540A9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54E6335-D8C8-4DB9-83F8-55E783945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1724025"/>
            <a:ext cx="871537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26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C5E8CD9B-7F3F-438D-9E3F-E74263F0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6" y="324669"/>
            <a:ext cx="8845641" cy="307477"/>
          </a:xfrm>
        </p:spPr>
        <p:txBody>
          <a:bodyPr/>
          <a:lstStyle/>
          <a:p>
            <a:r>
              <a:rPr lang="en-US" altLang="zh-CN" dirty="0" err="1"/>
              <a:t>MiniImageNet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77CA4C-9B49-407A-9995-1E4156385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4A248FE-14F0-4D89-98AD-7E3086100F7A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AC5002-F59D-428B-A788-6EFD6F5EE2F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C7F0C412-A804-4A08-B764-B7CA54AB29F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DF4B5586-D2AC-4C1E-ACD3-101249540A9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ED7940F-B794-4FE3-A7F1-6BFC7AEB1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2" y="1290637"/>
            <a:ext cx="8601075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593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C5E8CD9B-7F3F-438D-9E3F-E74263F0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6" y="324669"/>
            <a:ext cx="8845641" cy="307477"/>
          </a:xfrm>
        </p:spPr>
        <p:txBody>
          <a:bodyPr/>
          <a:lstStyle/>
          <a:p>
            <a:r>
              <a:rPr lang="en-US" altLang="zh-CN" dirty="0" err="1"/>
              <a:t>MiniImageNet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77CA4C-9B49-407A-9995-1E4156385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4A248FE-14F0-4D89-98AD-7E3086100F7A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AC5002-F59D-428B-A788-6EFD6F5EE2F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C7F0C412-A804-4A08-B764-B7CA54AB29F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DF4B5586-D2AC-4C1E-ACD3-101249540A9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570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C5E8CD9B-7F3F-438D-9E3F-E74263F0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6" y="324669"/>
            <a:ext cx="8845641" cy="307477"/>
          </a:xfrm>
        </p:spPr>
        <p:txBody>
          <a:bodyPr/>
          <a:lstStyle/>
          <a:p>
            <a:r>
              <a:rPr lang="en-US" altLang="zh-CN" dirty="0"/>
              <a:t>Ablation Study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77CA4C-9B49-407A-9995-1E4156385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4A248FE-14F0-4D89-98AD-7E3086100F7A}" type="datetime1">
              <a:rPr lang="zh-CN" altLang="en-US" smtClean="0"/>
              <a:t>2023/9/18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1AC5002-F59D-428B-A788-6EFD6F5EE2F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F3BB89-BC16-46EB-A2B4-4C046A0C560C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C7F0C412-A804-4A08-B764-B7CA54AB29F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DF4B5586-D2AC-4C1E-ACD3-101249540A9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949BD2C-6FF0-4926-8BAA-B587107E7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525" y="1365324"/>
            <a:ext cx="8896971" cy="2711748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58B87575-65BB-4D25-8FEB-A2397B860E39}"/>
              </a:ext>
            </a:extLst>
          </p:cNvPr>
          <p:cNvSpPr txBox="1"/>
          <p:nvPr/>
        </p:nvSpPr>
        <p:spPr>
          <a:xfrm>
            <a:off x="611560" y="4015602"/>
            <a:ext cx="4582510" cy="142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000" b="1" i="0" u="none" strike="noStrike" baseline="0" dirty="0">
                <a:latin typeface="NimbusRomNo9L-Medi"/>
              </a:rPr>
              <a:t>Sample-task feature fusion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000" b="1" dirty="0"/>
              <a:t>SVM-based feature attention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000" b="1" dirty="0"/>
              <a:t>Other regularizations</a:t>
            </a:r>
          </a:p>
        </p:txBody>
      </p:sp>
    </p:spTree>
    <p:extLst>
      <p:ext uri="{BB962C8B-B14F-4D97-AF65-F5344CB8AC3E}">
        <p14:creationId xmlns:p14="http://schemas.microsoft.com/office/powerpoint/2010/main" val="10436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054" y="428926"/>
            <a:ext cx="3169926" cy="41148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4967C8A-E493-45A2-852A-EF26AC17681F}"/>
              </a:ext>
            </a:extLst>
          </p:cNvPr>
          <p:cNvSpPr txBox="1"/>
          <p:nvPr/>
        </p:nvSpPr>
        <p:spPr>
          <a:xfrm flipH="1">
            <a:off x="1475656" y="2845433"/>
            <a:ext cx="6337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Thank You for Listening!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C5A7054-F0AA-438A-9411-74D2240136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23109" y="6512454"/>
            <a:ext cx="2133600" cy="365125"/>
          </a:xfrm>
        </p:spPr>
        <p:txBody>
          <a:bodyPr/>
          <a:lstStyle/>
          <a:p>
            <a:fld id="{9E333D19-3DDF-4531-A03C-7BF8DD26E0F8}" type="datetime1">
              <a:rPr lang="zh-CN" altLang="en-US" smtClean="0">
                <a:solidFill>
                  <a:schemeClr val="bg1"/>
                </a:solidFill>
              </a:rPr>
              <a:t>2023/9/18</a:t>
            </a:fld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ACBDAE9-6817-4932-95CF-168F7901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87019" y="6512454"/>
            <a:ext cx="2133600" cy="365125"/>
          </a:xfrm>
        </p:spPr>
        <p:txBody>
          <a:bodyPr/>
          <a:lstStyle/>
          <a:p>
            <a:fld id="{59F3BB89-BC16-46EB-A2B4-4C046A0C560C}" type="slidenum">
              <a:rPr lang="zh-CN" altLang="en-US" smtClean="0">
                <a:solidFill>
                  <a:schemeClr val="bg1"/>
                </a:solidFill>
              </a:rPr>
              <a:t>9</a:t>
            </a:fld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79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绿色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15399</TotalTime>
  <Words>838</Words>
  <Application>Microsoft Office PowerPoint</Application>
  <PresentationFormat>全屏显示(4:3)</PresentationFormat>
  <Paragraphs>114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NimbusRomNo9L-Medi</vt:lpstr>
      <vt:lpstr>NimbusRomNo9L-Regu</vt:lpstr>
      <vt:lpstr>等线</vt:lpstr>
      <vt:lpstr>Arial</vt:lpstr>
      <vt:lpstr>Calibri</vt:lpstr>
      <vt:lpstr>Office 主题</vt:lpstr>
      <vt:lpstr>MATE: Plugging in Model Awareness to Task Embedding for Meta Learning </vt:lpstr>
      <vt:lpstr>Meta Learning</vt:lpstr>
      <vt:lpstr>MATE: Model-Aware Task Embedding</vt:lpstr>
      <vt:lpstr>MATE: Model-Aware Task Embedding</vt:lpstr>
      <vt:lpstr>CIFAR-FS</vt:lpstr>
      <vt:lpstr>MiniImageNet</vt:lpstr>
      <vt:lpstr>MiniImageNet</vt:lpstr>
      <vt:lpstr>Ablation Study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duqj2</dc:creator>
  <cp:lastModifiedBy>Yanru WU</cp:lastModifiedBy>
  <cp:revision>562</cp:revision>
  <dcterms:created xsi:type="dcterms:W3CDTF">2014-12-08T05:17:00Z</dcterms:created>
  <dcterms:modified xsi:type="dcterms:W3CDTF">2023-09-19T08:35:08Z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2052-10.1.0.5975</vt:lpwstr>
  </property>
</Properties>
</file>