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0"/>
  </p:handoutMasterIdLst>
  <p:sldIdLst>
    <p:sldId id="256" r:id="rId3"/>
    <p:sldId id="260" r:id="rId5"/>
    <p:sldId id="268" r:id="rId6"/>
    <p:sldId id="294" r:id="rId7"/>
    <p:sldId id="264" r:id="rId8"/>
    <p:sldId id="345" r:id="rId9"/>
    <p:sldId id="313" r:id="rId10"/>
    <p:sldId id="295" r:id="rId11"/>
    <p:sldId id="265" r:id="rId12"/>
    <p:sldId id="344" r:id="rId13"/>
    <p:sldId id="322" r:id="rId14"/>
    <p:sldId id="329" r:id="rId15"/>
    <p:sldId id="330" r:id="rId16"/>
    <p:sldId id="331" r:id="rId17"/>
    <p:sldId id="323" r:id="rId18"/>
    <p:sldId id="321" r:id="rId19"/>
    <p:sldId id="332" r:id="rId20"/>
    <p:sldId id="333" r:id="rId21"/>
    <p:sldId id="324" r:id="rId22"/>
    <p:sldId id="334" r:id="rId23"/>
    <p:sldId id="335" r:id="rId24"/>
    <p:sldId id="336" r:id="rId25"/>
    <p:sldId id="266" r:id="rId26"/>
    <p:sldId id="346" r:id="rId27"/>
    <p:sldId id="275" r:id="rId28"/>
    <p:sldId id="262" r:id="rId29"/>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66" autoAdjust="0"/>
  </p:normalViewPr>
  <p:slideViewPr>
    <p:cSldViewPr snapToGrid="0">
      <p:cViewPr varScale="1">
        <p:scale>
          <a:sx n="110" d="100"/>
          <a:sy n="110" d="100"/>
        </p:scale>
        <p:origin x="594" y="96"/>
      </p:cViewPr>
      <p:guideLst/>
    </p:cSldViewPr>
  </p:slideViewPr>
  <p:notesTextViewPr>
    <p:cViewPr>
      <p:scale>
        <a:sx n="1" d="1"/>
        <a:sy n="1" d="1"/>
      </p:scale>
      <p:origin x="0" y="0"/>
    </p:cViewPr>
  </p:notesText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4.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F141B7-1A1A-4D6A-9ECD-8BF219A1BB3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78B178-D985-4E69-BD1D-D5C2539D273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89B13-0A06-4186-B572-2A7744E8B25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22142-0C59-4E07-AA1C-EAE50334DAC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for a LLM agent, designing system prompts is a crucial step. It directly influences the agent’s understanding and execution of tasks.</a:t>
            </a:r>
            <a:endParaRPr lang="en-US" altLang="zh-CN"/>
          </a:p>
          <a:p>
            <a:r>
              <a:rPr lang="en-US" altLang="zh-CN"/>
              <a:t>In this study, we adopt the LangGPT method for constructing formatted prompts and incorporated the CoT (chain-of-thought) technique to enhance the agent’s reasoning and decision-making capabilities</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GPT excels at role-playing. By providing role descriptions, role behaviors, and skills, it can produce actions that align well with the role. </a:t>
            </a:r>
            <a:endParaRPr lang="en-US" altLang="zh-CN"/>
          </a:p>
          <a:p>
            <a:r>
              <a:rPr lang="en-US" altLang="zh-CN"/>
              <a:t>Therefore, LangGPT designed the Role template to help GPT better understand user intentions. </a:t>
            </a:r>
            <a:endParaRPr lang="en-US" altLang="zh-CN"/>
          </a:p>
          <a:p>
            <a:r>
              <a:rPr lang="en-US" altLang="zh-CN"/>
              <a:t>The Role template is the core of LangGPT. it primarily consists of profile, rules, workflow.</a:t>
            </a:r>
            <a:endParaRPr lang="en-US" altLang="zh-CN"/>
          </a:p>
          <a:p>
            <a:r>
              <a:rPr lang="en-US" altLang="zh-CN"/>
              <a:t>The“profile”part include </a:t>
            </a:r>
            <a:endParaRPr lang="en-US" altLang="zh-CN"/>
          </a:p>
          <a:p>
            <a:r>
              <a:rPr lang="en-US" altLang="zh-CN">
                <a:sym typeface="+mn-ea"/>
              </a:rPr>
              <a:t>The“rules”part include the rules the role must follow.</a:t>
            </a:r>
            <a:endParaRPr lang="en-US" altLang="zh-CN">
              <a:sym typeface="+mn-ea"/>
            </a:endParaRPr>
          </a:p>
          <a:p>
            <a:r>
              <a:rPr lang="en-US" altLang="zh-CN">
                <a:sym typeface="+mn-ea"/>
              </a:rPr>
              <a:t>Workflow is what we are goint to introduce next.</a:t>
            </a:r>
            <a:endParaRPr lang="en-US" altLang="zh-CN">
              <a:sym typeface="+mn-ea"/>
            </a:endParaRPr>
          </a:p>
          <a:p>
            <a:r>
              <a:rPr lang="en-US" altLang="zh-CN"/>
              <a:t>This formatted prompts enable the agent to better understand the task.</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What we are going to introduce is this CoT technique.</a:t>
            </a:r>
            <a:endParaRPr lang="en-US" altLang="zh-CN"/>
          </a:p>
          <a:p>
            <a:r>
              <a:rPr lang="en-US" altLang="zh-CN"/>
              <a:t>First, lets give an eye on what CoT is .</a:t>
            </a:r>
            <a:endParaRPr lang="en-US" altLang="zh-CN"/>
          </a:p>
          <a:p>
            <a:r>
              <a:rPr lang="en-US" altLang="zh-CN"/>
              <a:t>(ppt) As we can see in the right, the ordinary workflow is like given an input, LLM directly generates the output based on probability.</a:t>
            </a:r>
            <a:endParaRPr lang="en-US" altLang="zh-CN"/>
          </a:p>
          <a:p>
            <a:r>
              <a:rPr lang="en-US" altLang="zh-CN"/>
              <a:t>But if we use CoT, it will “think”before output the answer. So it’s more like human.</a:t>
            </a:r>
            <a:endParaRPr lang="en-US" altLang="zh-CN"/>
          </a:p>
          <a:p>
            <a:r>
              <a:rPr lang="en-US" altLang="zh-CN"/>
              <a:t>As we all know, determining whether a patient will experience adverse outcomes is medical diagnosis, which is a multi-step complex task. its suitable for CoT technique.</a:t>
            </a:r>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As we mention above, we select </a:t>
            </a:r>
            <a:r>
              <a:rPr lang="en-US" altLang="zh-CN">
                <a:sym typeface="+mn-ea"/>
              </a:rPr>
              <a:t>Admission records, Discharge records, MR, CT of a patient .But how to analyze all this mass of data?</a:t>
            </a:r>
            <a:endParaRPr lang="en-US" altLang="zh-CN"/>
          </a:p>
          <a:p>
            <a:r>
              <a:rPr lang="en-US" altLang="zh-CN"/>
              <a:t>We break down the diagnostic task into several steps:</a:t>
            </a:r>
            <a:endParaRPr lang="en-US" altLang="zh-CN"/>
          </a:p>
          <a:p>
            <a:r>
              <a:rPr lang="en-US" altLang="zh-CN"/>
              <a:t>First, collating medical history and diagnostic information from the admission records; </a:t>
            </a:r>
            <a:endParaRPr lang="en-US" altLang="zh-CN"/>
          </a:p>
          <a:p>
            <a:r>
              <a:rPr lang="en-US" altLang="zh-CN">
                <a:sym typeface="+mn-ea"/>
              </a:rPr>
              <a:t>Secondly, summarizing the patient’s treatment course and discharge status based on discharge records</a:t>
            </a:r>
            <a:endParaRPr lang="en-US" altLang="zh-CN"/>
          </a:p>
          <a:p>
            <a:r>
              <a:rPr lang="en-US" altLang="zh-CN"/>
              <a:t>Then thoroughly analyzing the patient’s MR and CT images (referring to the key points summarized by professional doctors in the ”Expert guideline on imaging examination and report specification of inflammatory bowel disease in China”), </a:t>
            </a:r>
            <a:endParaRPr lang="en-US" altLang="zh-CN"/>
          </a:p>
          <a:p>
            <a:r>
              <a:rPr lang="en-US" altLang="zh-CN"/>
              <a:t>Last evaluating the inflammation indicators in the test results, supplementing the conclusions of imaging examinations; </a:t>
            </a:r>
            <a:endParaRPr lang="en-US" altLang="zh-CN"/>
          </a:p>
          <a:p>
            <a:endParaRPr lang="en-US" altLang="zh-CN"/>
          </a:p>
          <a:p>
            <a:r>
              <a:rPr lang="en-US" altLang="zh-CN"/>
              <a:t>These preliminary steps help the agent extract past disease progression, current condition descriptions, and subsequent treatment plans from the patient’s baseline medical records.</a:t>
            </a:r>
            <a:endParaRPr lang="en-US" altLang="zh-CN"/>
          </a:p>
          <a:p>
            <a:r>
              <a:rPr lang="en-US" altLang="zh-CN"/>
              <a:t>Using this information, the agent can process the data more systematically, thereby improving the accuracy and reliability of decision-making.</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In machine learning, neural networks is a crucial method. It can learn knowledge from training sets, store them in weight matrices, and apply it to solve specific problems. This reminds me to use this concept in our task by ”training” the agent on the training set of patients. </a:t>
            </a:r>
            <a:endParaRPr lang="en-US" altLang="zh-CN"/>
          </a:p>
          <a:p>
            <a:r>
              <a:rPr lang="en-US" altLang="zh-CN"/>
              <a:t>First, we use the system prompt to construct the first-generation agent, applying this agent to the training set to predict their adverse outcomes and generate a comprehensive prediction report.</a:t>
            </a:r>
            <a:endParaRPr lang="en-US" altLang="zh-CN"/>
          </a:p>
          <a:p>
            <a:r>
              <a:rPr lang="en-US" altLang="zh-CN"/>
              <a:t>Based on the predictions, we summarize the errors that occurred during the reasoning process (such as missing knowledge, incorrect reasoning logic, etc.), which is analogous to the ”loss function” in neural networks.</a:t>
            </a:r>
            <a:endParaRPr lang="en-US" altLang="zh-CN"/>
          </a:p>
          <a:p>
            <a:r>
              <a:rPr lang="en-US" altLang="zh-CN"/>
              <a:t>To optimize the ”loss function”, we need to store these reasoning errors in the agent’s ”memory”, similar to how knowledge is stored by updating weight matrices in a neural network. </a:t>
            </a:r>
            <a:endParaRPr lang="en-US" altLang="zh-CN"/>
          </a:p>
          <a:p>
            <a:r>
              <a:rPr lang="en-US" altLang="zh-CN"/>
              <a:t>Therefore, we design a ”Self-Questions” module, guiding the agent to extract useful information from medical records by answering questions. These questions are compiled based on the errors that the agent encountered during the training process</a:t>
            </a:r>
            <a:endParaRPr lang="en-US" altLang="zh-CN"/>
          </a:p>
          <a:p>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We can see this example. This is a type 0 patient, which means that he will not have adverse outcome.</a:t>
            </a:r>
            <a:endParaRPr lang="en-US" altLang="zh-CN"/>
          </a:p>
          <a:p>
            <a:r>
              <a:rPr lang="en-US" altLang="zh-CN"/>
              <a:t>Before we add self-questions, the agent predicts that the agent will occur type 2 adverse outcome. This is because, when analyzing “</a:t>
            </a:r>
            <a:r>
              <a:rPr lang="zh-CN" altLang="en-US"/>
              <a:t>肠道狭窄</a:t>
            </a:r>
            <a:r>
              <a:rPr lang="en-US" altLang="zh-CN"/>
              <a:t>”</a:t>
            </a:r>
            <a:r>
              <a:rPr lang="zh-CN" altLang="en-US"/>
              <a:t>，</a:t>
            </a:r>
            <a:r>
              <a:rPr lang="en-US" altLang="zh-CN"/>
              <a:t>we should also focus on whether mention “</a:t>
            </a:r>
            <a:r>
              <a:rPr lang="zh-CN" altLang="en-US"/>
              <a:t>近端扩张</a:t>
            </a:r>
            <a:r>
              <a:rPr lang="en-US" altLang="zh-CN"/>
              <a:t>”.If not, then the agent should not infer that type 2 adverse outcome will happen.</a:t>
            </a:r>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Crohn’s disease is just gradually gaining attention in the medical community, there is limited specialized knowledge available online.</a:t>
            </a:r>
            <a:endParaRPr lang="en-US" altLang="zh-CN"/>
          </a:p>
          <a:p>
            <a:r>
              <a:rPr lang="en-US" altLang="zh-CN"/>
              <a:t>Consequently, the large language model lacks comprehensive knowledge about which baseline factors are likely to lead to adverse outcomes and which are not. To this end, we want to add some extra knowledge. How? Here comes the RAG method, which is popular in LLM using.</a:t>
            </a:r>
            <a:endParaRPr lang="en-US" altLang="zh-CN"/>
          </a:p>
          <a:p>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Therefore, we supplement the knowledge  of  ”Baseline High-Risk Factors” by introducing an external knowledge base to aid the agent in making better judgments.</a:t>
            </a:r>
            <a:endParaRPr lang="en-US" altLang="zh-CN"/>
          </a:p>
          <a:p>
            <a:r>
              <a:rPr lang="en-US" altLang="zh-CN"/>
              <a:t>a. 患者的流行病学特点；b.患者的疾病病程的特点；c. 患者接受的影像学检查项目有无明显差异</a:t>
            </a:r>
            <a:endParaRPr lang="en-US" altLang="zh-CN"/>
          </a:p>
          <a:p>
            <a:r>
              <a:rPr lang="en-US" altLang="zh-CN"/>
              <a:t>First, conduct a search.....The doctors read these articles and summarize the important factors.</a:t>
            </a:r>
            <a:endParaRPr lang="en-US" altLang="zh-CN"/>
          </a:p>
          <a:p>
            <a:r>
              <a:rPr lang="en-US" altLang="zh-CN"/>
              <a:t>We construct another agent specifically for extracting baseline high-risk factors by comparing different patients.</a:t>
            </a:r>
            <a:endParaRPr lang="en-US" altLang="zh-CN"/>
          </a:p>
          <a:p>
            <a:r>
              <a:rPr lang="en-US" altLang="zh-CN"/>
              <a:t>The high-risk factors extracted through above two contain several overlapping elements and factors with low clinical significance. Directly incorporating all these high-risk factors into the knowledge base will significantly interfere with the agent’s judgment.Therefore, </a:t>
            </a:r>
            <a:endParaRPr lang="en-US" altLang="zh-CN"/>
          </a:p>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1111</a:t>
            </a:r>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We test the accuracy of the agent’s 0/1 predictions regarding whether patients will experience</a:t>
            </a:r>
            <a:r>
              <a:rPr lang="en-US" altLang="zh-CN" dirty="0"/>
              <a:t> </a:t>
            </a:r>
            <a:r>
              <a:rPr lang="zh-CN" altLang="en-US" dirty="0"/>
              <a:t>adverse outcomes within the next three years. </a:t>
            </a:r>
            <a:endParaRPr lang="zh-CN" altLang="en-US" dirty="0"/>
          </a:p>
          <a:p>
            <a:r>
              <a:rPr lang="zh-CN" altLang="en-US" dirty="0"/>
              <a:t>The best performance</a:t>
            </a:r>
            <a:r>
              <a:rPr lang="en-US" altLang="zh-CN" dirty="0"/>
              <a:t> </a:t>
            </a:r>
            <a:r>
              <a:rPr lang="zh-CN" altLang="en-US" dirty="0"/>
              <a:t>is achieved by the agent based on the GPT-4o(128K) model with V3 prompts, </a:t>
            </a:r>
            <a:r>
              <a:rPr lang="en-US" altLang="zh-CN" dirty="0"/>
              <a:t> </a:t>
            </a:r>
            <a:r>
              <a:rPr lang="zh-CN" altLang="en-US" dirty="0"/>
              <a:t>which reaches an</a:t>
            </a:r>
            <a:r>
              <a:rPr lang="en-US" altLang="zh-CN" dirty="0"/>
              <a:t> </a:t>
            </a:r>
            <a:r>
              <a:rPr lang="zh-CN" altLang="en-US" dirty="0"/>
              <a:t>accuracy of 84.38% on the training set and 83.51% on the test set. This meets clinical usage</a:t>
            </a:r>
            <a:r>
              <a:rPr lang="en-US" altLang="zh-CN" dirty="0"/>
              <a:t> </a:t>
            </a:r>
            <a:r>
              <a:rPr lang="zh-CN" altLang="en-US" dirty="0"/>
              <a:t>standards and holds significant medical implications</a:t>
            </a:r>
            <a:r>
              <a:rPr lang="en-US" altLang="zh-CN" dirty="0"/>
              <a:t>.</a:t>
            </a:r>
            <a:endParaRPr lang="en-US" altLang="zh-CN" dirty="0"/>
          </a:p>
          <a:p>
            <a:r>
              <a:rPr lang="en-US" altLang="zh-CN" dirty="0"/>
              <a:t>For type prediction,  t</a:t>
            </a:r>
            <a:r>
              <a:rPr lang="zh-CN" altLang="en-US" dirty="0">
                <a:sym typeface="+mn-ea"/>
              </a:rPr>
              <a:t>he best performance</a:t>
            </a:r>
            <a:r>
              <a:rPr lang="en-US" altLang="zh-CN" dirty="0">
                <a:sym typeface="+mn-ea"/>
              </a:rPr>
              <a:t> </a:t>
            </a:r>
            <a:r>
              <a:rPr lang="zh-CN" altLang="en-US" dirty="0">
                <a:sym typeface="+mn-ea"/>
              </a:rPr>
              <a:t>is achieved </a:t>
            </a:r>
            <a:r>
              <a:rPr lang="en-US" altLang="zh-CN" dirty="0">
                <a:sym typeface="+mn-ea"/>
              </a:rPr>
              <a:t>also </a:t>
            </a:r>
            <a:r>
              <a:rPr lang="zh-CN" altLang="en-US" dirty="0">
                <a:sym typeface="+mn-ea"/>
              </a:rPr>
              <a:t>by the agent based on the GPT-4o(128K) model with V3 prompts, </a:t>
            </a:r>
            <a:r>
              <a:rPr lang="en-US" altLang="zh-CN" dirty="0">
                <a:sym typeface="+mn-ea"/>
              </a:rPr>
              <a:t> </a:t>
            </a:r>
            <a:r>
              <a:rPr lang="zh-CN" altLang="en-US" dirty="0">
                <a:sym typeface="+mn-ea"/>
              </a:rPr>
              <a:t>which reaches an</a:t>
            </a:r>
            <a:r>
              <a:rPr lang="en-US" altLang="zh-CN" dirty="0">
                <a:sym typeface="+mn-ea"/>
              </a:rPr>
              <a:t> </a:t>
            </a:r>
            <a:r>
              <a:rPr lang="zh-CN" altLang="en-US" dirty="0">
                <a:sym typeface="+mn-ea"/>
              </a:rPr>
              <a:t>accuracy of 84.</a:t>
            </a:r>
            <a:r>
              <a:rPr lang="en-US" altLang="zh-CN" dirty="0">
                <a:sym typeface="+mn-ea"/>
              </a:rPr>
              <a:t>62</a:t>
            </a:r>
            <a:r>
              <a:rPr lang="zh-CN" altLang="en-US" dirty="0">
                <a:sym typeface="+mn-ea"/>
              </a:rPr>
              <a:t>% on the training set and 8</a:t>
            </a:r>
            <a:r>
              <a:rPr lang="en-US" altLang="zh-CN" dirty="0">
                <a:sym typeface="+mn-ea"/>
              </a:rPr>
              <a:t>5.00</a:t>
            </a:r>
            <a:r>
              <a:rPr lang="zh-CN" altLang="en-US" dirty="0">
                <a:sym typeface="+mn-ea"/>
              </a:rPr>
              <a:t>% on the test set</a:t>
            </a:r>
            <a:r>
              <a:rPr lang="en-US" altLang="zh-CN" dirty="0">
                <a:sym typeface="+mn-ea"/>
              </a:rPr>
              <a:t>.</a:t>
            </a:r>
            <a:endParaRPr lang="en-US" altLang="zh-CN" dirty="0">
              <a:sym typeface="+mn-ea"/>
            </a:endParaRPr>
          </a:p>
          <a:p>
            <a:r>
              <a:rPr lang="en-US" altLang="zh-CN" dirty="0">
                <a:sym typeface="+mn-ea"/>
              </a:rPr>
              <a:t>We observe that, for agents based on Gemini1.5-Pro and GPT-4o(128K) , the accuracy improve as the system prompt version progress from V1 to V3. This demonstrates the effectiveness of the Chain of Thought (CoT) technique and "Baseline High-Risk Factors" knowledge base in enhancing agent's predictive capabilities. </a:t>
            </a:r>
            <a:endParaRPr lang="en-US" altLang="zh-CN" dirty="0">
              <a:sym typeface="+mn-ea"/>
            </a:endParaRPr>
          </a:p>
          <a:p>
            <a:r>
              <a:rPr lang="en-US" altLang="zh-CN" dirty="0">
                <a:sym typeface="+mn-ea"/>
              </a:rPr>
              <a:t>However, for the agent based on the GPT-4omini model, the accuracy doesn't consistently improve as the prompt version advanced from V1 to V3. Upon analyzing the data, we find that the agent frequently predicts patients labeled as 0 (no adverse outcome) to be 1 (adverse outcome). We speculate that this is due to the limited reasoning abilities of GPT-4omini, adding more reasoning steps and additional knowledge can not always enhance its predictive performance. Besides, in medical diagnostics, the benefits of making a "disease present" prediction often outweigh those of a "disease absent" prediction. Therefore, the agent tends to predict that some patients labeled as 0 will experience adverse outcomes.</a:t>
            </a:r>
            <a:endParaRPr lang="en-US" altLang="zh-CN" dirty="0">
              <a:sym typeface="+mn-ea"/>
            </a:endParaRPr>
          </a:p>
        </p:txBody>
      </p:sp>
      <p:sp>
        <p:nvSpPr>
          <p:cNvPr id="4" name="灯片编号占位符 3"/>
          <p:cNvSpPr>
            <a:spLocks noGrp="1"/>
          </p:cNvSpPr>
          <p:nvPr>
            <p:ph type="sldNum" sz="quarter" idx="5"/>
          </p:nvPr>
        </p:nvSpPr>
        <p:spPr/>
        <p:txBody>
          <a:bodyPr/>
          <a:lstStyle/>
          <a:p>
            <a:fld id="{BF622142-0C59-4E07-AA1C-EAE50334DAC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lets introduce Crohn disease. Its definition is that </a:t>
            </a:r>
            <a:r>
              <a:rPr lang="en-US" altLang="zh-CN" dirty="0">
                <a:latin typeface="Calibri" panose="020F0502020204030204" charset="0"/>
                <a:ea typeface="微软雅黑" panose="020B0503020204020204" charset="-122"/>
                <a:cs typeface="Calibri" panose="020F0502020204030204" charset="0"/>
                <a:sym typeface="+mn-ea"/>
              </a:rPr>
              <a:t>Chronic nonspecific inflammatory bowel disease of unknown etiology.</a:t>
            </a:r>
            <a:endParaRPr lang="en-US" altLang="zh-CN" dirty="0">
              <a:latin typeface="Calibri" panose="020F0502020204030204" charset="0"/>
              <a:ea typeface="微软雅黑" panose="020B0503020204020204" charset="-122"/>
              <a:cs typeface="Calibri" panose="020F0502020204030204" charset="0"/>
              <a:sym typeface="+mn-ea"/>
            </a:endParaRPr>
          </a:p>
          <a:p>
            <a:r>
              <a:rPr lang="en-US" altLang="zh-CN" dirty="0">
                <a:latin typeface="Calibri" panose="020F0502020204030204" charset="0"/>
                <a:ea typeface="微软雅黑" panose="020B0503020204020204" charset="-122"/>
                <a:cs typeface="Calibri" panose="020F0502020204030204" charset="0"/>
                <a:sym typeface="+mn-ea"/>
              </a:rPr>
              <a:t>xxx feaure</a:t>
            </a:r>
            <a:endParaRPr lang="en-US" altLang="zh-CN" dirty="0">
              <a:latin typeface="Calibri" panose="020F0502020204030204" charset="0"/>
              <a:ea typeface="微软雅黑" panose="020B0503020204020204" charset="-122"/>
              <a:cs typeface="Calibri" panose="020F0502020204030204" charset="0"/>
              <a:sym typeface="+mn-ea"/>
            </a:endParaRPr>
          </a:p>
          <a:p>
            <a:r>
              <a:rPr lang="en-US" altLang="zh-CN" dirty="0"/>
              <a:t>So this makes a</a:t>
            </a:r>
            <a:r>
              <a:rPr lang="en-US" altLang="zh-CN" noProof="0" dirty="0">
                <a:ln>
                  <a:noFill/>
                </a:ln>
                <a:effectLst/>
                <a:uLnTx/>
                <a:uFillTx/>
                <a:latin typeface="Calibri" panose="020F0502020204030204"/>
                <a:sym typeface="+mn-ea"/>
              </a:rPr>
              <a:t>ctive monitoring of CD  very important. It benefits to improve the long-term prognosis.</a:t>
            </a:r>
            <a:endParaRPr lang="en-US" altLang="zh-CN" noProof="0" dirty="0">
              <a:ln>
                <a:noFill/>
              </a:ln>
              <a:effectLst/>
              <a:uLnTx/>
              <a:uFillTx/>
              <a:latin typeface="Calibri" panose="020F0502020204030204"/>
              <a:sym typeface="+mn-ea"/>
            </a:endParaRPr>
          </a:p>
          <a:p>
            <a:r>
              <a:rPr lang="en-US" altLang="zh-CN" dirty="0"/>
              <a:t>However, there exist some problems like</a:t>
            </a:r>
            <a:endParaRPr lang="en-US" altLang="zh-CN" dirty="0"/>
          </a:p>
          <a:p>
            <a:r>
              <a:rPr lang="en-US" altLang="zh-CN" dirty="0"/>
              <a:t>:there is little consideration of the long-term risk.</a:t>
            </a:r>
            <a:endParaRPr lang="en-US" altLang="zh-CN" dirty="0"/>
          </a:p>
          <a:p>
            <a:r>
              <a:rPr lang="en-US" altLang="zh-CN" noProof="0" dirty="0">
                <a:ln>
                  <a:noFill/>
                </a:ln>
                <a:effectLst/>
                <a:uLnTx/>
                <a:uFillTx/>
                <a:latin typeface="Calibri" panose="020F0502020204030204"/>
                <a:sym typeface="+mn-ea"/>
              </a:rPr>
              <a:t>In busy clinical work, doctors often find it difficult to read a large amount of textual information and consider its potential correlations </a:t>
            </a:r>
            <a:r>
              <a:rPr lang="en-US" altLang="zh-CN" noProof="0" dirty="0">
                <a:ln>
                  <a:noFill/>
                </a:ln>
                <a:solidFill>
                  <a:srgbClr val="FF0000"/>
                </a:solidFill>
                <a:effectLst/>
                <a:uLnTx/>
                <a:uFillTx/>
                <a:latin typeface="Calibri" panose="020F0502020204030204"/>
                <a:sym typeface="+mn-ea"/>
              </a:rPr>
              <a:t>within limited time.</a:t>
            </a:r>
            <a:endParaRPr lang="en-US" altLang="zh-CN" noProof="0" dirty="0">
              <a:ln>
                <a:noFill/>
              </a:ln>
              <a:solidFill>
                <a:srgbClr val="FF0000"/>
              </a:solidFill>
              <a:effectLst/>
              <a:uLnTx/>
              <a:uFillTx/>
              <a:latin typeface="Calibri" panose="020F0502020204030204"/>
              <a:sym typeface="+mn-ea"/>
            </a:endParaRPr>
          </a:p>
          <a:p>
            <a:r>
              <a:rPr lang="en-US" altLang="zh-CN" dirty="0">
                <a:sym typeface="+mn-ea"/>
              </a:rPr>
              <a:t>The large language models (LLMs) that have emerged in the past two years can effectively address this issue.</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BF622142-0C59-4E07-AA1C-EAE50334DAC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large language models (LLMs) that have emerged in the past two years can effectively address this issue.</a:t>
            </a:r>
            <a:endParaRPr lang="en-US" altLang="zh-CN" dirty="0"/>
          </a:p>
          <a:p>
            <a:r>
              <a:rPr lang="en-US" altLang="zh-CN" dirty="0"/>
              <a:t>(LLM</a:t>
            </a:r>
            <a:r>
              <a:rPr lang="zh-CN" altLang="en-US" dirty="0"/>
              <a:t>介绍</a:t>
            </a:r>
            <a:r>
              <a:rPr lang="en-US" altLang="zh-CN" dirty="0"/>
              <a:t>)</a:t>
            </a:r>
            <a:r>
              <a:rPr lang="en-US" altLang="zh-CN" dirty="0">
                <a:sym typeface="+mn-ea"/>
              </a:rPr>
              <a:t>Large language model (LLM) is a sophisticated computational model designed for </a:t>
            </a:r>
            <a:r>
              <a:rPr lang="en-US" altLang="zh-CN" dirty="0">
                <a:solidFill>
                  <a:srgbClr val="FF0000"/>
                </a:solidFill>
                <a:sym typeface="+mn-ea"/>
              </a:rPr>
              <a:t>natural language processing (NLP) tasks</a:t>
            </a:r>
            <a:r>
              <a:rPr lang="en-US" altLang="zh-CN" dirty="0">
                <a:sym typeface="+mn-ea"/>
              </a:rPr>
              <a:t>, such as language generation, translation, and summarization.</a:t>
            </a:r>
            <a:endParaRPr lang="en-US" altLang="zh-CN" dirty="0"/>
          </a:p>
          <a:p>
            <a:r>
              <a:rPr lang="zh-CN" altLang="en-US" dirty="0"/>
              <a:t>Trained on vast amounts of text, </a:t>
            </a:r>
            <a:r>
              <a:rPr lang="en-US" altLang="zh-CN" dirty="0"/>
              <a:t>LLMs</a:t>
            </a:r>
            <a:r>
              <a:rPr lang="zh-CN" altLang="en-US" dirty="0"/>
              <a:t> excel at processing and analyzing large volumes of textual information, identifying complex biological patterns and associations</a:t>
            </a:r>
            <a:r>
              <a:rPr lang="en-US" altLang="zh-CN" dirty="0"/>
              <a:t> </a:t>
            </a:r>
            <a:r>
              <a:rPr lang="zh-CN" altLang="en-US" dirty="0"/>
              <a:t>from seemingly disorganized data, and can interact with doctors or patients in real-time</a:t>
            </a:r>
            <a:r>
              <a:rPr lang="en-US" altLang="zh-CN" dirty="0"/>
              <a:t>.</a:t>
            </a:r>
            <a:endParaRPr lang="en-US" altLang="zh-CN" dirty="0"/>
          </a:p>
          <a:p>
            <a:r>
              <a:rPr lang="en-US" altLang="zh-CN" dirty="0"/>
              <a:t>Therefore, we try to use Large Language Model to analyze the records and assist doctors to make diagnosis.</a:t>
            </a:r>
            <a:endParaRPr lang="en-US" altLang="zh-CN" dirty="0"/>
          </a:p>
        </p:txBody>
      </p:sp>
      <p:sp>
        <p:nvSpPr>
          <p:cNvPr id="4" name="灯片编号占位符 3"/>
          <p:cNvSpPr>
            <a:spLocks noGrp="1"/>
          </p:cNvSpPr>
          <p:nvPr>
            <p:ph type="sldNum" sz="quarter" idx="5"/>
          </p:nvPr>
        </p:nvSpPr>
        <p:spPr/>
        <p:txBody>
          <a:bodyPr/>
          <a:lstStyle/>
          <a:p>
            <a:fld id="{BF622142-0C59-4E07-AA1C-EAE50334DAC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Now</a:t>
            </a:r>
            <a:r>
              <a:rPr lang="zh-CN" altLang="en-US"/>
              <a:t>，</a:t>
            </a:r>
            <a:r>
              <a:rPr lang="en-US" altLang="zh-CN"/>
              <a:t>lets define our problem. </a:t>
            </a:r>
            <a:endParaRPr lang="en-US" altLang="zh-CN"/>
          </a:p>
          <a:p>
            <a:r>
              <a:rPr lang="en-US" altLang="zh-CN"/>
              <a:t>First, we give the definition of baseline data and follow-up data:(</a:t>
            </a:r>
            <a:r>
              <a:rPr lang="zh-CN" altLang="en-US"/>
              <a:t>接</a:t>
            </a:r>
            <a:r>
              <a:rPr lang="en-US" altLang="zh-CN"/>
              <a:t>ppt)</a:t>
            </a:r>
            <a:endParaRPr lang="en-US" altLang="zh-CN"/>
          </a:p>
          <a:p>
            <a:r>
              <a:rPr lang="en-US" altLang="zh-CN"/>
              <a:t>Next, lets see the def of adverse outcome.</a:t>
            </a:r>
            <a:endParaRPr lang="en-US" altLang="zh-CN"/>
          </a:p>
          <a:p>
            <a:r>
              <a:rPr lang="en-US" altLang="zh-CN"/>
              <a:t>Our problem is that: given all kinds of records of baseline data, we need to make a prediction about whether he/she will have adverse outcome in the next three years.</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When a patient has a visit, detailed text content describing various categories of disease-related</a:t>
            </a:r>
            <a:r>
              <a:rPr lang="en-US" altLang="zh-CN"/>
              <a:t> </a:t>
            </a:r>
            <a:r>
              <a:rPr lang="zh-CN" altLang="en-US"/>
              <a:t>information is generated, such as past medical history, disease course records, imaging studies, laboratory tests, or endoscopic and pathological examinations</a:t>
            </a:r>
            <a:r>
              <a:rPr lang="en-US" altLang="zh-CN"/>
              <a:t>(</a:t>
            </a:r>
            <a:r>
              <a:rPr lang="zh-CN" altLang="en-US"/>
              <a:t>内镜和病理检查</a:t>
            </a:r>
            <a:r>
              <a:rPr lang="en-US" altLang="zh-CN"/>
              <a:t>)</a:t>
            </a:r>
            <a:r>
              <a:rPr lang="zh-CN" altLang="en-US"/>
              <a:t>. </a:t>
            </a:r>
            <a:endParaRPr lang="zh-CN" altLang="en-US"/>
          </a:p>
          <a:p>
            <a:r>
              <a:rPr lang="zh-CN" altLang="en-US"/>
              <a:t>These texts contain descriptions of the</a:t>
            </a:r>
            <a:r>
              <a:rPr lang="en-US" altLang="zh-CN"/>
              <a:t> </a:t>
            </a:r>
            <a:r>
              <a:rPr lang="zh-CN" altLang="en-US"/>
              <a:t>patient</a:t>
            </a:r>
            <a:r>
              <a:rPr lang="en-US" altLang="zh-CN"/>
              <a:t>’</a:t>
            </a:r>
            <a:r>
              <a:rPr lang="zh-CN" altLang="en-US"/>
              <a:t>s </a:t>
            </a:r>
            <a:r>
              <a:rPr lang="zh-CN" altLang="en-US">
                <a:sym typeface="+mn-ea"/>
              </a:rPr>
              <a:t>progression of their past condition</a:t>
            </a:r>
            <a:r>
              <a:rPr lang="en-US" altLang="zh-CN">
                <a:sym typeface="+mn-ea"/>
              </a:rPr>
              <a:t>, his </a:t>
            </a:r>
            <a:r>
              <a:rPr lang="zh-CN" altLang="en-US"/>
              <a:t>current condition,</a:t>
            </a:r>
            <a:r>
              <a:rPr lang="en-US" altLang="zh-CN"/>
              <a:t> </a:t>
            </a:r>
            <a:r>
              <a:rPr lang="zh-CN" altLang="en-US"/>
              <a:t>and subsequent treatment plans,</a:t>
            </a:r>
            <a:r>
              <a:rPr lang="en-US" altLang="zh-CN"/>
              <a:t> </a:t>
            </a:r>
            <a:r>
              <a:rPr lang="zh-CN" altLang="en-US"/>
              <a:t>all of which are crucial for predicting the patient’s future disease progression</a:t>
            </a:r>
            <a:r>
              <a:rPr lang="en-US" altLang="zh-CN"/>
              <a:t>.</a:t>
            </a:r>
            <a:endParaRPr lang="en-US" altLang="zh-CN"/>
          </a:p>
          <a:p>
            <a:r>
              <a:rPr lang="en-US" altLang="zh-CN"/>
              <a:t>Based on doctor’s expert knowledge and LLM’s ranking of the value of various electronic medical record information, we identify the following medical texts as valuable for predicting the progression of Crohn Disease: Admission records, Discharge records, Imaging study results including CT, MR, ES (intestine), PIS (intestine)), and Laboratory indicators (ESR (mm/h), CRP (mg/L))</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here is the statistics of all data. </a:t>
            </a:r>
            <a:r>
              <a:rPr lang="en-US" altLang="zh-CN">
                <a:sym typeface="+mn-ea"/>
              </a:rPr>
              <a:t>Most of our data come from Zhongshan First Hospital.</a:t>
            </a:r>
            <a:endParaRPr lang="en-US" altLang="zh-CN"/>
          </a:p>
          <a:p>
            <a:r>
              <a:rPr lang="en-US" altLang="zh-CN"/>
              <a:t>these three categories mean that: (ppt)</a:t>
            </a:r>
            <a:endParaRPr lang="en-US" altLang="zh-CN"/>
          </a:p>
          <a:p>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Popular large language models such as GPT-4, Gemini, and Claude are good at processing long contexts, but they lack task specificity. So if we want to use LLM to help us make medical diagnosis, we need to design an agent.</a:t>
            </a:r>
            <a:endParaRPr lang="en-US" altLang="zh-CN"/>
          </a:p>
          <a:p>
            <a:r>
              <a:rPr lang="en-US" altLang="zh-CN"/>
              <a:t>what is agent? (</a:t>
            </a:r>
            <a:r>
              <a:rPr lang="zh-CN" altLang="en-US"/>
              <a:t>接</a:t>
            </a:r>
            <a:r>
              <a:rPr lang="en-US" altLang="zh-CN"/>
              <a:t>ppt</a:t>
            </a:r>
            <a:r>
              <a:rPr lang="zh-CN" altLang="en-US"/>
              <a:t>）</a:t>
            </a:r>
            <a:endParaRPr lang="en-US" altLang="zh-CN"/>
          </a:p>
          <a:p>
            <a:r>
              <a:rPr lang="en-US" altLang="zh-CN"/>
              <a:t>In our problem, by constructing specialized agents, we can focus on specific medical problems, thereby enhancing the effciency and accuracy of problem-solving</a:t>
            </a:r>
            <a:endParaRPr lang="en-US" altLang="zh-CN"/>
          </a:p>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89559" y="207184"/>
            <a:ext cx="10515600" cy="649028"/>
          </a:xfrm>
          <a:prstGeom prst="rect">
            <a:avLst/>
          </a:prstGeom>
        </p:spPr>
        <p:txBody>
          <a:bodyPr/>
          <a:lstStyle>
            <a:lvl1pPr>
              <a:defRPr>
                <a:solidFill>
                  <a:schemeClr val="bg1"/>
                </a:solidFill>
                <a:latin typeface="+mn-lt"/>
              </a:defRPr>
            </a:lvl1pPr>
          </a:lstStyle>
          <a:p>
            <a:r>
              <a:rPr lang="en-US" altLang="zh-CN" dirty="0"/>
              <a:t>Title</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377" y="2180498"/>
            <a:ext cx="10521387" cy="367830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10" name="标题 9"/>
          <p:cNvSpPr>
            <a:spLocks noGrp="1"/>
          </p:cNvSpPr>
          <p:nvPr>
            <p:ph type="title"/>
          </p:nvPr>
        </p:nvSpPr>
        <p:spPr>
          <a:xfrm>
            <a:off x="835306" y="593424"/>
            <a:ext cx="10521388" cy="1015200"/>
          </a:xfrm>
        </p:spPr>
        <p:txBody>
          <a:bodyPr/>
          <a:lstStyle/>
          <a:p>
            <a:r>
              <a:rPr kumimoji="1" lang="zh-CN" altLang="en-US"/>
              <a:t>单击此处编辑母版标题样式</a:t>
            </a:r>
            <a:endParaRPr kumimoji="1" lang="zh-CN" altLang="en-US"/>
          </a:p>
        </p:txBody>
      </p:sp>
      <p:sp>
        <p:nvSpPr>
          <p:cNvPr id="11" name="日期占位符 10"/>
          <p:cNvSpPr>
            <a:spLocks noGrp="1"/>
          </p:cNvSpPr>
          <p:nvPr>
            <p:ph type="dt" sz="half" idx="10"/>
          </p:nvPr>
        </p:nvSpPr>
        <p:spPr/>
        <p:txBody>
          <a:bodyPr/>
          <a:lstStyle/>
          <a:p>
            <a:fld id="{E4551058-E5DB-324A-A8E9-6D3BEF243C3B}" type="datetimeFigureOut">
              <a:rPr kumimoji="1" lang="zh-CN" altLang="en-US" smtClean="0"/>
            </a:fld>
            <a:endParaRPr kumimoji="1" lang="zh-CN" altLang="en-US"/>
          </a:p>
        </p:txBody>
      </p:sp>
      <p:sp>
        <p:nvSpPr>
          <p:cNvPr id="12" name="页脚占位符 11"/>
          <p:cNvSpPr>
            <a:spLocks noGrp="1"/>
          </p:cNvSpPr>
          <p:nvPr>
            <p:ph type="ftr" sz="quarter" idx="11"/>
          </p:nvPr>
        </p:nvSpPr>
        <p:spPr/>
        <p:txBody>
          <a:bodyPr/>
          <a:lstStyle/>
          <a:p>
            <a:endParaRPr kumimoji="1" lang="zh-CN" altLang="en-US" dirty="0"/>
          </a:p>
        </p:txBody>
      </p:sp>
      <p:sp>
        <p:nvSpPr>
          <p:cNvPr id="13" name="灯片编号占位符 12"/>
          <p:cNvSpPr>
            <a:spLocks noGrp="1"/>
          </p:cNvSpPr>
          <p:nvPr>
            <p:ph type="sldNum" sz="quarter" idx="12"/>
          </p:nvPr>
        </p:nvSpPr>
        <p:spPr/>
        <p:txBody>
          <a:bodyPr/>
          <a:lstStyle/>
          <a:p>
            <a:fld id="{977BA8E6-E826-B147-AA17-E3D76A29629C}"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EFF4B-039B-4151-AA5B-E6F290D541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560" y="333822"/>
            <a:ext cx="3169926" cy="411481"/>
          </a:xfrm>
          <a:prstGeom prst="rect">
            <a:avLst/>
          </a:prstGeom>
        </p:spPr>
      </p:pic>
      <p:sp>
        <p:nvSpPr>
          <p:cNvPr id="8" name="标题 1"/>
          <p:cNvSpPr>
            <a:spLocks noGrp="1"/>
          </p:cNvSpPr>
          <p:nvPr>
            <p:ph type="ctrTitle" idx="4294967295"/>
          </p:nvPr>
        </p:nvSpPr>
        <p:spPr>
          <a:xfrm>
            <a:off x="920750" y="1885315"/>
            <a:ext cx="10323195" cy="1562100"/>
          </a:xfrm>
          <a:prstGeom prst="rect">
            <a:avLst/>
          </a:prstGeom>
        </p:spPr>
        <p:txBody>
          <a:bodyPr/>
          <a:lstStyle/>
          <a:p>
            <a:pPr algn="ctr" fontAlgn="auto">
              <a:lnSpc>
                <a:spcPts val="4500"/>
              </a:lnSpc>
            </a:pPr>
            <a:r>
              <a:rPr lang="en-US" altLang="zh-CN" sz="3200" b="1" dirty="0">
                <a:solidFill>
                  <a:srgbClr val="EEC95F"/>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sym typeface="+mn-ea"/>
              </a:rPr>
              <a:t>Human knowledge-enhanced large language model chatbot for prediction of intestinal disease progression in patients with Crohn disease</a:t>
            </a:r>
            <a:endParaRPr lang="en-US" altLang="zh-CN" sz="3200" b="1" dirty="0">
              <a:solidFill>
                <a:srgbClr val="EEC95F"/>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sym typeface="+mn-ea"/>
            </a:endParaRPr>
          </a:p>
        </p:txBody>
      </p:sp>
      <p:sp>
        <p:nvSpPr>
          <p:cNvPr id="9" name="副标题 2"/>
          <p:cNvSpPr>
            <a:spLocks noGrp="1"/>
          </p:cNvSpPr>
          <p:nvPr>
            <p:ph type="subTitle" idx="4294967295"/>
          </p:nvPr>
        </p:nvSpPr>
        <p:spPr>
          <a:xfrm>
            <a:off x="1231630" y="4900473"/>
            <a:ext cx="9728739" cy="1316123"/>
          </a:xfrm>
          <a:prstGeom prst="rect">
            <a:avLst/>
          </a:prstGeom>
        </p:spPr>
        <p:txBody>
          <a:bodyPr>
            <a:normAutofit fontScale="92500" lnSpcReduction="20000"/>
          </a:bodyPr>
          <a:lstStyle/>
          <a:p>
            <a:pPr marL="0" indent="0" algn="ctr">
              <a:buNone/>
            </a:pPr>
            <a:r>
              <a:rPr lang="en-US" altLang="zh-CN" dirty="0"/>
              <a:t>Feifan He</a:t>
            </a:r>
            <a:endParaRPr lang="en-US" altLang="zh-CN" dirty="0"/>
          </a:p>
          <a:p>
            <a:pPr marL="0" indent="0" algn="ctr">
              <a:buNone/>
            </a:pPr>
            <a:r>
              <a:rPr lang="en-US" altLang="zh-CN" dirty="0"/>
              <a:t>Advised by: Prof. Yang Li</a:t>
            </a:r>
            <a:endParaRPr lang="en-US" altLang="zh-CN" dirty="0"/>
          </a:p>
          <a:p>
            <a:pPr marL="0" indent="0" algn="ctr">
              <a:buNone/>
            </a:pPr>
            <a:r>
              <a:rPr lang="en-US" altLang="zh-CN" dirty="0"/>
              <a:t>2024.10.26</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标题 68"/>
          <p:cNvSpPr>
            <a:spLocks noGrp="1"/>
          </p:cNvSpPr>
          <p:nvPr>
            <p:ph type="title"/>
          </p:nvPr>
        </p:nvSpPr>
        <p:spPr/>
        <p:txBody>
          <a:bodyPr/>
          <a:lstStyle/>
          <a:p>
            <a:r>
              <a:rPr lang="en-US" altLang="zh-CN" dirty="0"/>
              <a:t>Method -- Agent</a:t>
            </a:r>
            <a:endParaRPr lang="zh-CN" altLang="en-US" dirty="0"/>
          </a:p>
        </p:txBody>
      </p:sp>
      <p:sp>
        <p:nvSpPr>
          <p:cNvPr id="134" name="灯片编号占位符 3"/>
          <p:cNvSpPr txBox="1"/>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8EFF4B-039B-4151-AA5B-E6F290D54134}" type="slidenum">
              <a:rPr lang="zh-CN" altLang="en-US" smtClean="0"/>
            </a:fld>
            <a:endParaRPr lang="zh-CN" altLang="en-US"/>
          </a:p>
        </p:txBody>
      </p:sp>
      <p:sp>
        <p:nvSpPr>
          <p:cNvPr id="138" name="文本框 137"/>
          <p:cNvSpPr txBox="1"/>
          <p:nvPr/>
        </p:nvSpPr>
        <p:spPr>
          <a:xfrm>
            <a:off x="289376" y="1081274"/>
            <a:ext cx="3544605" cy="460375"/>
          </a:xfrm>
          <a:prstGeom prst="rect">
            <a:avLst/>
          </a:prstGeom>
          <a:noFill/>
        </p:spPr>
        <p:txBody>
          <a:bodyPr wrap="square">
            <a:spAutoFit/>
          </a:bodyPr>
          <a:lstStyle/>
          <a:p>
            <a:pPr marL="342900" indent="-342900">
              <a:buFont typeface="Wingdings" panose="05000000000000000000" pitchFamily="2" charset="2"/>
              <a:buChar char="Ø"/>
            </a:pPr>
            <a:r>
              <a:rPr lang="en-US" altLang="zh-CN" sz="2400" b="1" dirty="0">
                <a:solidFill>
                  <a:srgbClr val="C00000"/>
                </a:solidFill>
              </a:rPr>
              <a:t>Agent</a:t>
            </a:r>
            <a:endParaRPr lang="en-US" altLang="zh-CN" sz="2400" b="1" dirty="0">
              <a:solidFill>
                <a:srgbClr val="C00000"/>
              </a:solidFill>
            </a:endParaRPr>
          </a:p>
        </p:txBody>
      </p:sp>
      <p:sp>
        <p:nvSpPr>
          <p:cNvPr id="6" name="文本框 5"/>
          <p:cNvSpPr txBox="1"/>
          <p:nvPr/>
        </p:nvSpPr>
        <p:spPr>
          <a:xfrm>
            <a:off x="488315" y="1541780"/>
            <a:ext cx="8904605" cy="2399665"/>
          </a:xfrm>
          <a:prstGeom prst="rect">
            <a:avLst/>
          </a:prstGeom>
          <a:noFill/>
        </p:spPr>
        <p:txBody>
          <a:bodyPr wrap="square">
            <a:spAutoFit/>
          </a:bodyPr>
          <a:p>
            <a:pPr marL="285750" indent="-285750" algn="just" fontAlgn="auto">
              <a:lnSpc>
                <a:spcPts val="2600"/>
              </a:lnSpc>
              <a:spcAft>
                <a:spcPts val="1200"/>
              </a:spcAft>
              <a:buFont typeface="Arial" panose="020B0604020202020204" pitchFamily="34" charset="0"/>
              <a:buChar char="•"/>
            </a:pPr>
            <a:r>
              <a:rPr lang="en-US" altLang="zh-CN" sz="2000" dirty="0"/>
              <a:t>Raw LLMs are good at </a:t>
            </a:r>
            <a:r>
              <a:rPr lang="en-US" altLang="zh-CN" sz="2000">
                <a:sym typeface="+mn-ea"/>
              </a:rPr>
              <a:t>processing long contexts, but they </a:t>
            </a:r>
            <a:r>
              <a:rPr lang="en-US" altLang="zh-CN" sz="2000">
                <a:solidFill>
                  <a:srgbClr val="FF0000"/>
                </a:solidFill>
                <a:sym typeface="+mn-ea"/>
              </a:rPr>
              <a:t>lack task specificity</a:t>
            </a:r>
            <a:r>
              <a:rPr lang="en-US" altLang="zh-CN" sz="2000">
                <a:sym typeface="+mn-ea"/>
              </a:rPr>
              <a:t>.</a:t>
            </a:r>
            <a:endParaRPr lang="en-US" altLang="zh-CN" sz="2000" dirty="0"/>
          </a:p>
          <a:p>
            <a:pPr marL="285750" indent="-285750" algn="just" fontAlgn="auto">
              <a:lnSpc>
                <a:spcPts val="2600"/>
              </a:lnSpc>
              <a:spcAft>
                <a:spcPts val="1200"/>
              </a:spcAft>
              <a:buFont typeface="Arial" panose="020B0604020202020204" pitchFamily="34" charset="0"/>
              <a:buChar char="•"/>
            </a:pPr>
            <a:r>
              <a:rPr lang="en-US" altLang="zh-CN" sz="2000" dirty="0"/>
              <a:t>A LLM agent is an advanced AI system utilizing a LLM as its core. </a:t>
            </a:r>
            <a:r>
              <a:rPr lang="en-US" altLang="zh-CN" sz="2000" dirty="0">
                <a:sym typeface="+mn-ea"/>
              </a:rPr>
              <a:t>They are developed through engineered prompts that encode personas, instructions, permissions, and context to shape responses and actions.</a:t>
            </a:r>
            <a:endParaRPr lang="en-US" altLang="zh-CN" sz="2000" dirty="0"/>
          </a:p>
          <a:p>
            <a:pPr marL="285750" indent="-285750" algn="just" fontAlgn="auto">
              <a:lnSpc>
                <a:spcPts val="2600"/>
              </a:lnSpc>
              <a:spcAft>
                <a:spcPts val="1200"/>
              </a:spcAft>
              <a:buFont typeface="Arial" panose="020B0604020202020204" pitchFamily="34" charset="0"/>
              <a:buChar char="•"/>
            </a:pPr>
            <a:r>
              <a:rPr lang="en-US" altLang="zh-CN" sz="2000" dirty="0"/>
              <a:t>These agents go beyond text generation, engaging in conversations, completing tasks, reasoning, and demonstrating some degree of autonomous behavior. </a:t>
            </a:r>
            <a:endParaRPr lang="en-US" altLang="zh-CN" sz="2000" dirty="0"/>
          </a:p>
        </p:txBody>
      </p:sp>
      <p:pic>
        <p:nvPicPr>
          <p:cNvPr id="2" name="图片 1"/>
          <p:cNvPicPr>
            <a:picLocks noChangeAspect="1"/>
          </p:cNvPicPr>
          <p:nvPr/>
        </p:nvPicPr>
        <p:blipFill>
          <a:blip r:embed="rId1"/>
          <a:stretch>
            <a:fillRect/>
          </a:stretch>
        </p:blipFill>
        <p:spPr>
          <a:xfrm>
            <a:off x="5156835" y="3941445"/>
            <a:ext cx="6135370" cy="26790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标题 68"/>
          <p:cNvSpPr>
            <a:spLocks noGrp="1"/>
          </p:cNvSpPr>
          <p:nvPr>
            <p:ph type="title"/>
          </p:nvPr>
        </p:nvSpPr>
        <p:spPr/>
        <p:txBody>
          <a:bodyPr/>
          <a:lstStyle/>
          <a:p>
            <a:r>
              <a:rPr lang="en-US" altLang="zh-CN" dirty="0"/>
              <a:t>Method -- Design System Prompts</a:t>
            </a:r>
            <a:endParaRPr lang="zh-CN" altLang="en-US" dirty="0"/>
          </a:p>
        </p:txBody>
      </p:sp>
      <p:sp>
        <p:nvSpPr>
          <p:cNvPr id="134" name="灯片编号占位符 3"/>
          <p:cNvSpPr txBox="1"/>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8EFF4B-039B-4151-AA5B-E6F290D54134}" type="slidenum">
              <a:rPr lang="zh-CN" altLang="en-US" smtClean="0"/>
            </a:fld>
            <a:endParaRPr lang="zh-CN" altLang="en-US"/>
          </a:p>
        </p:txBody>
      </p:sp>
      <p:sp>
        <p:nvSpPr>
          <p:cNvPr id="138" name="文本框 137"/>
          <p:cNvSpPr txBox="1"/>
          <p:nvPr/>
        </p:nvSpPr>
        <p:spPr>
          <a:xfrm>
            <a:off x="289376" y="1081274"/>
            <a:ext cx="3544605" cy="460375"/>
          </a:xfrm>
          <a:prstGeom prst="rect">
            <a:avLst/>
          </a:prstGeom>
          <a:noFill/>
        </p:spPr>
        <p:txBody>
          <a:bodyPr wrap="square">
            <a:spAutoFit/>
          </a:bodyPr>
          <a:lstStyle/>
          <a:p>
            <a:pPr marL="342900" indent="-342900">
              <a:buFont typeface="Wingdings" panose="05000000000000000000" pitchFamily="2" charset="2"/>
              <a:buChar char="Ø"/>
            </a:pPr>
            <a:r>
              <a:rPr lang="en-US" altLang="zh-CN" sz="2400" b="1" dirty="0">
                <a:solidFill>
                  <a:srgbClr val="C00000"/>
                </a:solidFill>
              </a:rPr>
              <a:t>Overall Architecture</a:t>
            </a:r>
            <a:endParaRPr lang="en-US" altLang="zh-CN" sz="2400" b="1" dirty="0">
              <a:solidFill>
                <a:srgbClr val="C00000"/>
              </a:solidFill>
            </a:endParaRPr>
          </a:p>
        </p:txBody>
      </p:sp>
      <p:sp>
        <p:nvSpPr>
          <p:cNvPr id="6" name="文本框 5"/>
          <p:cNvSpPr txBox="1"/>
          <p:nvPr/>
        </p:nvSpPr>
        <p:spPr>
          <a:xfrm>
            <a:off x="5883910" y="1783080"/>
            <a:ext cx="5775960" cy="2886710"/>
          </a:xfrm>
          <a:prstGeom prst="rect">
            <a:avLst/>
          </a:prstGeom>
          <a:noFill/>
        </p:spPr>
        <p:txBody>
          <a:bodyPr wrap="square">
            <a:spAutoFit/>
          </a:bodyPr>
          <a:p>
            <a:pPr marL="285750" indent="-285750" algn="just" fontAlgn="auto">
              <a:lnSpc>
                <a:spcPts val="2600"/>
              </a:lnSpc>
              <a:spcAft>
                <a:spcPts val="1200"/>
              </a:spcAft>
              <a:buFont typeface="Arial" panose="020B0604020202020204" pitchFamily="34" charset="0"/>
              <a:buChar char="•"/>
            </a:pPr>
            <a:r>
              <a:rPr lang="en-US" altLang="zh-CN" sz="2000" dirty="0"/>
              <a:t>Adopt </a:t>
            </a:r>
            <a:r>
              <a:rPr lang="en-US" altLang="zh-CN" sz="2000" dirty="0">
                <a:solidFill>
                  <a:srgbClr val="FF0000"/>
                </a:solidFill>
              </a:rPr>
              <a:t>LangGPT</a:t>
            </a:r>
            <a:r>
              <a:rPr lang="en-US" altLang="zh-CN" sz="2000" dirty="0"/>
              <a:t> method for constructing formatted prompts.</a:t>
            </a:r>
            <a:endParaRPr lang="en-US" altLang="zh-CN" sz="2000" dirty="0"/>
          </a:p>
          <a:p>
            <a:pPr marL="285750" indent="-285750" algn="just" fontAlgn="auto">
              <a:lnSpc>
                <a:spcPts val="2600"/>
              </a:lnSpc>
              <a:spcAft>
                <a:spcPts val="1200"/>
              </a:spcAft>
              <a:buFont typeface="Arial" panose="020B0604020202020204" pitchFamily="34" charset="0"/>
              <a:buChar char="•"/>
            </a:pPr>
            <a:r>
              <a:rPr lang="en-US" altLang="zh-CN" sz="2000" dirty="0"/>
              <a:t>Incorporate </a:t>
            </a:r>
            <a:r>
              <a:rPr lang="en-US" altLang="zh-CN" sz="2000" dirty="0">
                <a:solidFill>
                  <a:srgbClr val="FF0000"/>
                </a:solidFill>
              </a:rPr>
              <a:t>CoT (chain-of-thought) </a:t>
            </a:r>
            <a:r>
              <a:rPr lang="en-US" altLang="zh-CN" sz="2000" dirty="0"/>
              <a:t>technique to enhance the agent’s reasoning and decision-making capabilities. </a:t>
            </a:r>
            <a:endParaRPr lang="en-US" altLang="zh-CN" sz="2000" dirty="0"/>
          </a:p>
          <a:p>
            <a:pPr marL="285750" indent="-285750" algn="just" fontAlgn="auto">
              <a:lnSpc>
                <a:spcPts val="2600"/>
              </a:lnSpc>
              <a:spcAft>
                <a:spcPts val="1200"/>
              </a:spcAft>
              <a:buFont typeface="Arial" panose="020B0604020202020204" pitchFamily="34" charset="0"/>
              <a:buChar char="•"/>
            </a:pPr>
            <a:r>
              <a:rPr lang="en-US" altLang="zh-CN" sz="2000" dirty="0"/>
              <a:t>Add a </a:t>
            </a:r>
            <a:r>
              <a:rPr lang="en-US" altLang="zh-CN" sz="2000" dirty="0">
                <a:solidFill>
                  <a:srgbClr val="FF0000"/>
                </a:solidFill>
              </a:rPr>
              <a:t>Self-Questions</a:t>
            </a:r>
            <a:r>
              <a:rPr lang="en-US" altLang="zh-CN" sz="2000" dirty="0"/>
              <a:t> mechanism to “remember”. </a:t>
            </a:r>
            <a:endParaRPr lang="en-US" altLang="zh-CN" sz="2000" dirty="0"/>
          </a:p>
          <a:p>
            <a:pPr marL="285750" indent="-285750" algn="just" fontAlgn="auto">
              <a:lnSpc>
                <a:spcPts val="2600"/>
              </a:lnSpc>
              <a:spcAft>
                <a:spcPts val="1200"/>
              </a:spcAft>
              <a:buFont typeface="Arial" panose="020B0604020202020204" pitchFamily="34" charset="0"/>
              <a:buChar char="•"/>
            </a:pPr>
            <a:endParaRPr lang="en-US" altLang="zh-CN" sz="2000" dirty="0"/>
          </a:p>
        </p:txBody>
      </p:sp>
      <p:pic>
        <p:nvPicPr>
          <p:cNvPr id="32" name="图片 31"/>
          <p:cNvPicPr>
            <a:picLocks noChangeAspect="1"/>
          </p:cNvPicPr>
          <p:nvPr/>
        </p:nvPicPr>
        <p:blipFill>
          <a:blip r:embed="rId1"/>
          <a:stretch>
            <a:fillRect/>
          </a:stretch>
        </p:blipFill>
        <p:spPr>
          <a:xfrm>
            <a:off x="289560" y="2038985"/>
            <a:ext cx="4949190" cy="2298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标题 68"/>
          <p:cNvSpPr>
            <a:spLocks noGrp="1"/>
          </p:cNvSpPr>
          <p:nvPr>
            <p:ph type="title"/>
          </p:nvPr>
        </p:nvSpPr>
        <p:spPr/>
        <p:txBody>
          <a:bodyPr/>
          <a:lstStyle/>
          <a:p>
            <a:r>
              <a:rPr lang="en-US" altLang="zh-CN" dirty="0"/>
              <a:t>Method -- Design System Prompts</a:t>
            </a:r>
            <a:endParaRPr lang="zh-CN" altLang="en-US" dirty="0"/>
          </a:p>
        </p:txBody>
      </p:sp>
      <p:sp>
        <p:nvSpPr>
          <p:cNvPr id="134" name="灯片编号占位符 3"/>
          <p:cNvSpPr txBox="1"/>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8EFF4B-039B-4151-AA5B-E6F290D54134}" type="slidenum">
              <a:rPr lang="zh-CN" altLang="en-US" smtClean="0"/>
            </a:fld>
            <a:endParaRPr lang="zh-CN" altLang="en-US"/>
          </a:p>
        </p:txBody>
      </p:sp>
      <p:sp>
        <p:nvSpPr>
          <p:cNvPr id="138" name="文本框 137"/>
          <p:cNvSpPr txBox="1"/>
          <p:nvPr/>
        </p:nvSpPr>
        <p:spPr>
          <a:xfrm>
            <a:off x="289376" y="1081274"/>
            <a:ext cx="3544605" cy="460375"/>
          </a:xfrm>
          <a:prstGeom prst="rect">
            <a:avLst/>
          </a:prstGeom>
          <a:noFill/>
        </p:spPr>
        <p:txBody>
          <a:bodyPr wrap="square">
            <a:spAutoFit/>
          </a:bodyPr>
          <a:lstStyle/>
          <a:p>
            <a:pPr marL="342900" indent="-342900">
              <a:buFont typeface="Wingdings" panose="05000000000000000000" pitchFamily="2" charset="2"/>
              <a:buChar char="Ø"/>
            </a:pPr>
            <a:r>
              <a:rPr lang="en-US" altLang="zh-CN" sz="2400" b="1" dirty="0">
                <a:solidFill>
                  <a:srgbClr val="C00000"/>
                </a:solidFill>
              </a:rPr>
              <a:t>LangGPT</a:t>
            </a:r>
            <a:endParaRPr lang="en-US" altLang="zh-CN" sz="2400" b="1" dirty="0">
              <a:solidFill>
                <a:srgbClr val="C00000"/>
              </a:solidFill>
            </a:endParaRPr>
          </a:p>
        </p:txBody>
      </p:sp>
      <p:sp>
        <p:nvSpPr>
          <p:cNvPr id="6" name="文本框 5"/>
          <p:cNvSpPr txBox="1"/>
          <p:nvPr/>
        </p:nvSpPr>
        <p:spPr>
          <a:xfrm>
            <a:off x="5883910" y="1783080"/>
            <a:ext cx="5216525" cy="3220085"/>
          </a:xfrm>
          <a:prstGeom prst="rect">
            <a:avLst/>
          </a:prstGeom>
          <a:noFill/>
        </p:spPr>
        <p:txBody>
          <a:bodyPr wrap="square">
            <a:spAutoFit/>
          </a:bodyPr>
          <a:p>
            <a:pPr marL="285750" indent="-285750" algn="just" fontAlgn="auto">
              <a:lnSpc>
                <a:spcPts val="2600"/>
              </a:lnSpc>
              <a:spcAft>
                <a:spcPts val="1200"/>
              </a:spcAft>
              <a:buFont typeface="Arial" panose="020B0604020202020204" pitchFamily="34" charset="0"/>
              <a:buChar char="•"/>
            </a:pPr>
            <a:r>
              <a:rPr lang="en-US" altLang="zh-CN" sz="2000" dirty="0"/>
              <a:t>GPT excels at </a:t>
            </a:r>
            <a:r>
              <a:rPr lang="en-US" altLang="zh-CN" sz="2000" dirty="0">
                <a:solidFill>
                  <a:srgbClr val="FF0000"/>
                </a:solidFill>
              </a:rPr>
              <a:t>role-playing</a:t>
            </a:r>
            <a:r>
              <a:rPr lang="en-US" altLang="zh-CN" sz="2000" dirty="0"/>
              <a:t>.</a:t>
            </a:r>
            <a:endParaRPr lang="en-US" altLang="zh-CN" sz="2000" dirty="0"/>
          </a:p>
          <a:p>
            <a:pPr marL="285750" indent="-285750" algn="just" fontAlgn="auto">
              <a:lnSpc>
                <a:spcPts val="2600"/>
              </a:lnSpc>
              <a:spcAft>
                <a:spcPts val="1200"/>
              </a:spcAft>
              <a:buFont typeface="Arial" panose="020B0604020202020204" pitchFamily="34" charset="0"/>
              <a:buChar char="•"/>
            </a:pPr>
            <a:r>
              <a:rPr lang="en-US" altLang="zh-CN" sz="2000" dirty="0"/>
              <a:t>Profile: The role's resume, including role description, characteristics, skills, and any other desired traits.</a:t>
            </a:r>
            <a:endParaRPr lang="en-US" altLang="zh-CN" sz="2000" dirty="0"/>
          </a:p>
          <a:p>
            <a:pPr marL="285750" indent="-285750" algn="just" fontAlgn="auto">
              <a:lnSpc>
                <a:spcPts val="2600"/>
              </a:lnSpc>
              <a:spcAft>
                <a:spcPts val="1200"/>
              </a:spcAft>
              <a:buFont typeface="Arial" panose="020B0604020202020204" pitchFamily="34" charset="0"/>
              <a:buChar char="•"/>
            </a:pPr>
            <a:r>
              <a:rPr lang="en-US" altLang="zh-CN" sz="2000" dirty="0"/>
              <a:t>Rules: Rules the role must follow, usually involving actions they must take or avoid, such as "Never break role" and so on. </a:t>
            </a:r>
            <a:endParaRPr lang="en-US" altLang="zh-CN" sz="2000" dirty="0"/>
          </a:p>
          <a:p>
            <a:pPr marL="285750" indent="-285750" algn="just" fontAlgn="auto">
              <a:lnSpc>
                <a:spcPts val="2600"/>
              </a:lnSpc>
              <a:spcAft>
                <a:spcPts val="1200"/>
              </a:spcAft>
              <a:buFont typeface="Arial" panose="020B0604020202020204" pitchFamily="34" charset="0"/>
              <a:buChar char="•"/>
            </a:pPr>
            <a:endParaRPr lang="en-US" altLang="zh-CN" sz="2000" dirty="0"/>
          </a:p>
        </p:txBody>
      </p:sp>
      <p:sp>
        <p:nvSpPr>
          <p:cNvPr id="2" name="矩形 1"/>
          <p:cNvSpPr/>
          <p:nvPr/>
        </p:nvSpPr>
        <p:spPr>
          <a:xfrm>
            <a:off x="604520" y="1767205"/>
            <a:ext cx="5155565" cy="4063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600"/>
              <a:t># Role: Your_Role_Name</a:t>
            </a:r>
            <a:endParaRPr lang="zh-CN" altLang="en-US" sz="1600"/>
          </a:p>
          <a:p>
            <a:pPr algn="l"/>
            <a:endParaRPr lang="zh-CN" altLang="en-US" sz="1600"/>
          </a:p>
          <a:p>
            <a:pPr algn="l"/>
            <a:r>
              <a:rPr lang="zh-CN" altLang="en-US" sz="1600"/>
              <a:t>## Profile</a:t>
            </a:r>
            <a:endParaRPr lang="zh-CN" altLang="en-US" sz="1600"/>
          </a:p>
          <a:p>
            <a:pPr algn="l"/>
            <a:r>
              <a:rPr lang="zh-CN" altLang="en-US" sz="1600"/>
              <a:t>- Language: English or 中文 or Other language</a:t>
            </a:r>
            <a:endParaRPr lang="zh-CN" altLang="en-US" sz="1600"/>
          </a:p>
          <a:p>
            <a:pPr algn="l"/>
            <a:r>
              <a:rPr lang="zh-CN" altLang="en-US" sz="1600"/>
              <a:t>- Description: Describe your role. Give an overview of the role's characteristics and skills</a:t>
            </a:r>
            <a:endParaRPr lang="zh-CN" altLang="en-US" sz="1600"/>
          </a:p>
          <a:p>
            <a:pPr algn="l"/>
            <a:endParaRPr lang="zh-CN" altLang="en-US" sz="1600"/>
          </a:p>
          <a:p>
            <a:pPr algn="l"/>
            <a:r>
              <a:rPr lang="zh-CN" altLang="en-US" sz="1600"/>
              <a:t>### Skill</a:t>
            </a:r>
            <a:r>
              <a:rPr lang="en-US" altLang="zh-CN" sz="1600"/>
              <a:t>s</a:t>
            </a:r>
            <a:endParaRPr lang="zh-CN" altLang="en-US" sz="1600"/>
          </a:p>
          <a:p>
            <a:pPr algn="l"/>
            <a:r>
              <a:rPr lang="zh-CN" altLang="en-US" sz="1600"/>
              <a:t>1.skill 1</a:t>
            </a:r>
            <a:endParaRPr lang="zh-CN" altLang="en-US" sz="1600"/>
          </a:p>
          <a:p>
            <a:pPr algn="l"/>
            <a:r>
              <a:rPr lang="zh-CN" altLang="en-US" sz="1600"/>
              <a:t>2.skill 2</a:t>
            </a:r>
            <a:endParaRPr lang="zh-CN" altLang="en-US" sz="1600"/>
          </a:p>
          <a:p>
            <a:pPr algn="l"/>
            <a:endParaRPr lang="zh-CN" altLang="en-US" sz="1600"/>
          </a:p>
          <a:p>
            <a:pPr algn="l"/>
            <a:r>
              <a:rPr lang="zh-CN" altLang="en-US" sz="1600"/>
              <a:t>## Rules</a:t>
            </a:r>
            <a:endParaRPr lang="zh-CN" altLang="en-US" sz="1600"/>
          </a:p>
          <a:p>
            <a:pPr algn="l"/>
            <a:r>
              <a:rPr lang="zh-CN" altLang="en-US" sz="1600"/>
              <a:t>1. Don't break character under any circumstance.</a:t>
            </a:r>
            <a:endParaRPr lang="zh-CN" altLang="en-US" sz="1600"/>
          </a:p>
          <a:p>
            <a:pPr algn="l"/>
            <a:r>
              <a:rPr lang="zh-CN" altLang="en-US" sz="1600"/>
              <a:t>2. Don't talk nonsense and make up facts.</a:t>
            </a:r>
            <a:endParaRPr lang="zh-CN" altLang="en-US" sz="1600"/>
          </a:p>
          <a:p>
            <a:pPr algn="l"/>
            <a:endParaRPr lang="zh-CN" altLang="en-US" sz="1600"/>
          </a:p>
          <a:p>
            <a:pPr algn="l"/>
            <a:endParaRPr lang="zh-CN" alt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标题 68"/>
          <p:cNvSpPr>
            <a:spLocks noGrp="1"/>
          </p:cNvSpPr>
          <p:nvPr>
            <p:ph type="title"/>
          </p:nvPr>
        </p:nvSpPr>
        <p:spPr/>
        <p:txBody>
          <a:bodyPr/>
          <a:lstStyle/>
          <a:p>
            <a:r>
              <a:rPr lang="en-US" altLang="zh-CN" dirty="0"/>
              <a:t>Method -- Design System Prompts</a:t>
            </a:r>
            <a:endParaRPr lang="zh-CN" altLang="en-US" dirty="0"/>
          </a:p>
        </p:txBody>
      </p:sp>
      <p:sp>
        <p:nvSpPr>
          <p:cNvPr id="134" name="灯片编号占位符 3"/>
          <p:cNvSpPr txBox="1"/>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8EFF4B-039B-4151-AA5B-E6F290D54134}" type="slidenum">
              <a:rPr lang="zh-CN" altLang="en-US" smtClean="0"/>
            </a:fld>
            <a:endParaRPr lang="zh-CN" altLang="en-US"/>
          </a:p>
        </p:txBody>
      </p:sp>
      <p:sp>
        <p:nvSpPr>
          <p:cNvPr id="138" name="文本框 137"/>
          <p:cNvSpPr txBox="1"/>
          <p:nvPr/>
        </p:nvSpPr>
        <p:spPr>
          <a:xfrm>
            <a:off x="289376" y="1081274"/>
            <a:ext cx="3544605" cy="460375"/>
          </a:xfrm>
          <a:prstGeom prst="rect">
            <a:avLst/>
          </a:prstGeom>
          <a:noFill/>
        </p:spPr>
        <p:txBody>
          <a:bodyPr wrap="square">
            <a:spAutoFit/>
          </a:bodyPr>
          <a:lstStyle/>
          <a:p>
            <a:pPr marL="342900" indent="-342900">
              <a:buFont typeface="Wingdings" panose="05000000000000000000" pitchFamily="2" charset="2"/>
              <a:buChar char="Ø"/>
            </a:pPr>
            <a:r>
              <a:rPr lang="en-US" altLang="zh-CN" sz="2400" b="1" dirty="0">
                <a:solidFill>
                  <a:srgbClr val="C00000"/>
                </a:solidFill>
              </a:rPr>
              <a:t>CoT(chain-of-thought)</a:t>
            </a:r>
            <a:r>
              <a:rPr lang="en-US" altLang="zh-CN" sz="2400" b="1" baseline="30000" dirty="0">
                <a:solidFill>
                  <a:srgbClr val="C00000"/>
                </a:solidFill>
              </a:rPr>
              <a:t>1</a:t>
            </a:r>
            <a:endParaRPr lang="en-US" altLang="zh-CN" sz="2400" b="1" baseline="30000" dirty="0">
              <a:solidFill>
                <a:srgbClr val="C00000"/>
              </a:solidFill>
            </a:endParaRPr>
          </a:p>
        </p:txBody>
      </p:sp>
      <p:sp>
        <p:nvSpPr>
          <p:cNvPr id="6" name="文本框 5"/>
          <p:cNvSpPr txBox="1"/>
          <p:nvPr/>
        </p:nvSpPr>
        <p:spPr>
          <a:xfrm>
            <a:off x="289560" y="1767205"/>
            <a:ext cx="6579870" cy="1091565"/>
          </a:xfrm>
          <a:prstGeom prst="rect">
            <a:avLst/>
          </a:prstGeom>
          <a:noFill/>
        </p:spPr>
        <p:txBody>
          <a:bodyPr wrap="square">
            <a:spAutoFit/>
          </a:bodyPr>
          <a:p>
            <a:pPr marL="285750" indent="-285750" algn="just" fontAlgn="auto">
              <a:lnSpc>
                <a:spcPts val="2600"/>
              </a:lnSpc>
              <a:spcAft>
                <a:spcPts val="1200"/>
              </a:spcAft>
              <a:buFont typeface="Arial" panose="020B0604020202020204" pitchFamily="34" charset="0"/>
              <a:buChar char="•"/>
            </a:pPr>
            <a:r>
              <a:rPr lang="en-US" altLang="zh-CN" sz="2000" dirty="0"/>
              <a:t>Chain-of-Thought (CoT) technique is a method that mimics </a:t>
            </a:r>
            <a:r>
              <a:rPr lang="en-US" altLang="zh-CN" sz="2000" dirty="0">
                <a:solidFill>
                  <a:srgbClr val="FF0000"/>
                </a:solidFill>
              </a:rPr>
              <a:t>human reasoning</a:t>
            </a:r>
            <a:r>
              <a:rPr lang="en-US" altLang="zh-CN" sz="2000" dirty="0"/>
              <a:t> by breaking down complex tasks into a series of logical steps, enabling systematic problem-solving.  </a:t>
            </a:r>
            <a:endParaRPr lang="en-US" altLang="zh-CN" sz="2000" dirty="0"/>
          </a:p>
        </p:txBody>
      </p:sp>
      <p:pic>
        <p:nvPicPr>
          <p:cNvPr id="3" name="图片 2"/>
          <p:cNvPicPr>
            <a:picLocks noChangeAspect="1"/>
          </p:cNvPicPr>
          <p:nvPr/>
        </p:nvPicPr>
        <p:blipFill>
          <a:blip r:embed="rId1"/>
          <a:stretch>
            <a:fillRect/>
          </a:stretch>
        </p:blipFill>
        <p:spPr>
          <a:xfrm>
            <a:off x="289560" y="3084195"/>
            <a:ext cx="5684520" cy="3178810"/>
          </a:xfrm>
          <a:prstGeom prst="rect">
            <a:avLst/>
          </a:prstGeom>
        </p:spPr>
      </p:pic>
      <p:sp>
        <p:nvSpPr>
          <p:cNvPr id="4" name="文本框 3"/>
          <p:cNvSpPr txBox="1"/>
          <p:nvPr/>
        </p:nvSpPr>
        <p:spPr>
          <a:xfrm>
            <a:off x="0" y="6565265"/>
            <a:ext cx="12096115" cy="306705"/>
          </a:xfrm>
          <a:prstGeom prst="rect">
            <a:avLst/>
          </a:prstGeom>
          <a:noFill/>
        </p:spPr>
        <p:txBody>
          <a:bodyPr wrap="square" rtlCol="0">
            <a:spAutoFit/>
          </a:bodyPr>
          <a:p>
            <a:r>
              <a:rPr lang="en-US" altLang="zh-CN" sz="1400"/>
              <a:t>1.</a:t>
            </a:r>
            <a:r>
              <a:rPr lang="zh-CN" altLang="en-US" sz="1400"/>
              <a:t>Wei J, Wang X, Schuurmans D, et al. Chain-of-thought prompting elicits reasoning in large language models[J]. Advances in neural information processing systems, .</a:t>
            </a:r>
            <a:endParaRPr lang="zh-CN" altLang="en-US" sz="1400"/>
          </a:p>
        </p:txBody>
      </p:sp>
      <p:pic>
        <p:nvPicPr>
          <p:cNvPr id="5" name="图片 4"/>
          <p:cNvPicPr>
            <a:picLocks noChangeAspect="1"/>
          </p:cNvPicPr>
          <p:nvPr/>
        </p:nvPicPr>
        <p:blipFill>
          <a:blip r:embed="rId2"/>
          <a:srcRect l="16000" t="7014" r="11533" b="4054"/>
          <a:stretch>
            <a:fillRect/>
          </a:stretch>
        </p:blipFill>
        <p:spPr>
          <a:xfrm>
            <a:off x="7706995" y="1541780"/>
            <a:ext cx="3646805" cy="36620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标题 68"/>
          <p:cNvSpPr>
            <a:spLocks noGrp="1"/>
          </p:cNvSpPr>
          <p:nvPr>
            <p:ph type="title"/>
          </p:nvPr>
        </p:nvSpPr>
        <p:spPr/>
        <p:txBody>
          <a:bodyPr/>
          <a:lstStyle/>
          <a:p>
            <a:r>
              <a:rPr lang="en-US" altLang="zh-CN" dirty="0"/>
              <a:t>Method -- Design System Prompts</a:t>
            </a:r>
            <a:endParaRPr lang="zh-CN" altLang="en-US" dirty="0"/>
          </a:p>
        </p:txBody>
      </p:sp>
      <p:sp>
        <p:nvSpPr>
          <p:cNvPr id="138" name="文本框 137"/>
          <p:cNvSpPr txBox="1"/>
          <p:nvPr/>
        </p:nvSpPr>
        <p:spPr>
          <a:xfrm>
            <a:off x="289376" y="1081274"/>
            <a:ext cx="3544605" cy="460375"/>
          </a:xfrm>
          <a:prstGeom prst="rect">
            <a:avLst/>
          </a:prstGeom>
          <a:noFill/>
        </p:spPr>
        <p:txBody>
          <a:bodyPr wrap="square">
            <a:spAutoFit/>
          </a:bodyPr>
          <a:lstStyle/>
          <a:p>
            <a:pPr marL="342900" indent="-342900">
              <a:buFont typeface="Wingdings" panose="05000000000000000000" pitchFamily="2" charset="2"/>
              <a:buChar char="Ø"/>
            </a:pPr>
            <a:r>
              <a:rPr lang="en-US" altLang="zh-CN" sz="2400" b="1" dirty="0">
                <a:solidFill>
                  <a:srgbClr val="C00000"/>
                </a:solidFill>
              </a:rPr>
              <a:t>CoT(chain-of-thought)</a:t>
            </a:r>
            <a:r>
              <a:rPr lang="en-US" altLang="zh-CN" sz="2400" b="1" baseline="30000" dirty="0">
                <a:solidFill>
                  <a:srgbClr val="C00000"/>
                </a:solidFill>
              </a:rPr>
              <a:t>1</a:t>
            </a:r>
            <a:endParaRPr lang="en-US" altLang="zh-CN" sz="2400" b="1" baseline="30000" dirty="0">
              <a:solidFill>
                <a:srgbClr val="C00000"/>
              </a:solidFill>
            </a:endParaRPr>
          </a:p>
        </p:txBody>
      </p:sp>
      <p:pic>
        <p:nvPicPr>
          <p:cNvPr id="5" name="图片 4"/>
          <p:cNvPicPr>
            <a:picLocks noChangeAspect="1"/>
          </p:cNvPicPr>
          <p:nvPr/>
        </p:nvPicPr>
        <p:blipFill>
          <a:blip r:embed="rId1"/>
          <a:srcRect l="16000" t="7014" r="55874" b="74342"/>
          <a:stretch>
            <a:fillRect/>
          </a:stretch>
        </p:blipFill>
        <p:spPr>
          <a:xfrm>
            <a:off x="186055" y="3093720"/>
            <a:ext cx="1415415" cy="767715"/>
          </a:xfrm>
          <a:prstGeom prst="rect">
            <a:avLst/>
          </a:prstGeom>
        </p:spPr>
      </p:pic>
      <p:sp>
        <p:nvSpPr>
          <p:cNvPr id="2" name="圆角矩形 1"/>
          <p:cNvSpPr/>
          <p:nvPr/>
        </p:nvSpPr>
        <p:spPr>
          <a:xfrm>
            <a:off x="2531110" y="1876425"/>
            <a:ext cx="2183130" cy="387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admission records</a:t>
            </a:r>
            <a:endParaRPr lang="en-US" altLang="zh-CN" sz="1600"/>
          </a:p>
        </p:txBody>
      </p:sp>
      <p:sp>
        <p:nvSpPr>
          <p:cNvPr id="7" name="圆角矩形 6"/>
          <p:cNvSpPr/>
          <p:nvPr/>
        </p:nvSpPr>
        <p:spPr>
          <a:xfrm>
            <a:off x="2531110" y="3283585"/>
            <a:ext cx="2192020" cy="387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discharge records</a:t>
            </a:r>
            <a:endParaRPr lang="en-US" altLang="zh-CN" sz="1600"/>
          </a:p>
        </p:txBody>
      </p:sp>
      <p:sp>
        <p:nvSpPr>
          <p:cNvPr id="8" name="圆角矩形 7"/>
          <p:cNvSpPr/>
          <p:nvPr/>
        </p:nvSpPr>
        <p:spPr>
          <a:xfrm>
            <a:off x="2531110" y="5690235"/>
            <a:ext cx="2193290" cy="532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dirty="0">
                <a:sym typeface="+mn-ea"/>
              </a:rPr>
              <a:t>inflammation indicators</a:t>
            </a:r>
            <a:endParaRPr lang="en-US" altLang="zh-CN" sz="1600" dirty="0">
              <a:sym typeface="+mn-ea"/>
            </a:endParaRPr>
          </a:p>
          <a:p>
            <a:pPr algn="ctr"/>
            <a:r>
              <a:rPr lang="en-US" altLang="zh-CN" sz="1600"/>
              <a:t>(ESR, CRP)</a:t>
            </a:r>
            <a:endParaRPr lang="en-US" altLang="zh-CN" sz="1600"/>
          </a:p>
        </p:txBody>
      </p:sp>
      <p:cxnSp>
        <p:nvCxnSpPr>
          <p:cNvPr id="9" name="曲线连接符 8"/>
          <p:cNvCxnSpPr>
            <a:stCxn id="5" idx="3"/>
            <a:endCxn id="2" idx="1"/>
          </p:cNvCxnSpPr>
          <p:nvPr/>
        </p:nvCxnSpPr>
        <p:spPr>
          <a:xfrm flipV="1">
            <a:off x="1601470" y="2070100"/>
            <a:ext cx="929640" cy="1407795"/>
          </a:xfrm>
          <a:prstGeom prst="curvedConnector3">
            <a:avLst>
              <a:gd name="adj1" fmla="val 50000"/>
            </a:avLst>
          </a:prstGeom>
          <a:ln>
            <a:tailEnd type="arrow" w="med" len="med"/>
          </a:ln>
        </p:spPr>
        <p:style>
          <a:lnRef idx="3">
            <a:schemeClr val="accent1"/>
          </a:lnRef>
          <a:fillRef idx="0">
            <a:schemeClr val="accent1"/>
          </a:fillRef>
          <a:effectRef idx="2">
            <a:schemeClr val="accent1"/>
          </a:effectRef>
          <a:fontRef idx="minor">
            <a:schemeClr val="tx1"/>
          </a:fontRef>
        </p:style>
      </p:cxnSp>
      <p:cxnSp>
        <p:nvCxnSpPr>
          <p:cNvPr id="11" name="曲线连接符 10"/>
          <p:cNvCxnSpPr>
            <a:stCxn id="5" idx="3"/>
            <a:endCxn id="7" idx="1"/>
          </p:cNvCxnSpPr>
          <p:nvPr/>
        </p:nvCxnSpPr>
        <p:spPr>
          <a:xfrm flipV="1">
            <a:off x="1601470" y="3477260"/>
            <a:ext cx="929640" cy="635"/>
          </a:xfrm>
          <a:prstGeom prst="curvedConnector3">
            <a:avLst>
              <a:gd name="adj1" fmla="val 50000"/>
            </a:avLst>
          </a:prstGeom>
          <a:ln>
            <a:tailEnd type="arrow" w="med" len="med"/>
          </a:ln>
        </p:spPr>
        <p:style>
          <a:lnRef idx="3">
            <a:schemeClr val="accent1"/>
          </a:lnRef>
          <a:fillRef idx="0">
            <a:schemeClr val="accent1"/>
          </a:fillRef>
          <a:effectRef idx="2">
            <a:schemeClr val="accent1"/>
          </a:effectRef>
          <a:fontRef idx="minor">
            <a:schemeClr val="tx1"/>
          </a:fontRef>
        </p:style>
      </p:cxnSp>
      <p:cxnSp>
        <p:nvCxnSpPr>
          <p:cNvPr id="12" name="曲线连接符 11"/>
          <p:cNvCxnSpPr>
            <a:stCxn id="5" idx="3"/>
            <a:endCxn id="8" idx="1"/>
          </p:cNvCxnSpPr>
          <p:nvPr/>
        </p:nvCxnSpPr>
        <p:spPr>
          <a:xfrm>
            <a:off x="1601470" y="3477895"/>
            <a:ext cx="929640" cy="2479040"/>
          </a:xfrm>
          <a:prstGeom prst="curvedConnector3">
            <a:avLst>
              <a:gd name="adj1" fmla="val 50000"/>
            </a:avLst>
          </a:prstGeom>
          <a:ln>
            <a:tailEnd type="arrow" w="med" len="med"/>
          </a:ln>
        </p:spPr>
        <p:style>
          <a:lnRef idx="3">
            <a:schemeClr val="accent1"/>
          </a:lnRef>
          <a:fillRef idx="0">
            <a:schemeClr val="accent1"/>
          </a:fillRef>
          <a:effectRef idx="2">
            <a:schemeClr val="accent1"/>
          </a:effectRef>
          <a:fontRef idx="minor">
            <a:schemeClr val="tx1"/>
          </a:fontRef>
        </p:style>
      </p:cxnSp>
      <p:sp>
        <p:nvSpPr>
          <p:cNvPr id="13" name="圆角矩形 12"/>
          <p:cNvSpPr/>
          <p:nvPr/>
        </p:nvSpPr>
        <p:spPr>
          <a:xfrm>
            <a:off x="6012815" y="1384935"/>
            <a:ext cx="2353310" cy="36131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medical history</a:t>
            </a:r>
            <a:endParaRPr lang="zh-CN" altLang="en-US"/>
          </a:p>
        </p:txBody>
      </p:sp>
      <p:sp>
        <p:nvSpPr>
          <p:cNvPr id="14" name="圆角矩形 13"/>
          <p:cNvSpPr/>
          <p:nvPr/>
        </p:nvSpPr>
        <p:spPr>
          <a:xfrm>
            <a:off x="6012180" y="2272665"/>
            <a:ext cx="2353945" cy="43307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diagnostic</a:t>
            </a:r>
            <a:r>
              <a:rPr lang="en-US" altLang="zh-CN"/>
              <a:t> </a:t>
            </a:r>
            <a:r>
              <a:rPr lang="zh-CN" altLang="en-US"/>
              <a:t>information</a:t>
            </a:r>
            <a:endParaRPr lang="zh-CN" altLang="en-US"/>
          </a:p>
        </p:txBody>
      </p:sp>
      <p:sp>
        <p:nvSpPr>
          <p:cNvPr id="15" name="圆角矩形 14"/>
          <p:cNvSpPr/>
          <p:nvPr/>
        </p:nvSpPr>
        <p:spPr>
          <a:xfrm>
            <a:off x="6012815" y="2921000"/>
            <a:ext cx="2353945" cy="43307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t>treatment course</a:t>
            </a:r>
          </a:p>
        </p:txBody>
      </p:sp>
      <p:sp>
        <p:nvSpPr>
          <p:cNvPr id="16" name="圆角矩形 15"/>
          <p:cNvSpPr/>
          <p:nvPr/>
        </p:nvSpPr>
        <p:spPr>
          <a:xfrm>
            <a:off x="6012815" y="3670935"/>
            <a:ext cx="2353945" cy="43307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t>discharge status</a:t>
            </a:r>
          </a:p>
        </p:txBody>
      </p:sp>
      <p:cxnSp>
        <p:nvCxnSpPr>
          <p:cNvPr id="17" name="曲线连接符 16"/>
          <p:cNvCxnSpPr>
            <a:endCxn id="13" idx="1"/>
          </p:cNvCxnSpPr>
          <p:nvPr/>
        </p:nvCxnSpPr>
        <p:spPr>
          <a:xfrm flipV="1">
            <a:off x="4714240" y="1565910"/>
            <a:ext cx="1298575" cy="504190"/>
          </a:xfrm>
          <a:prstGeom prst="curvedConnector3">
            <a:avLst>
              <a:gd name="adj1" fmla="val 50024"/>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18" name="曲线连接符 17"/>
          <p:cNvCxnSpPr>
            <a:endCxn id="14" idx="1"/>
          </p:cNvCxnSpPr>
          <p:nvPr/>
        </p:nvCxnSpPr>
        <p:spPr>
          <a:xfrm>
            <a:off x="4714240" y="2070100"/>
            <a:ext cx="1297940" cy="419100"/>
          </a:xfrm>
          <a:prstGeom prst="curvedConnector3">
            <a:avLst>
              <a:gd name="adj1" fmla="val 50000"/>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19" name="曲线连接符 18"/>
          <p:cNvCxnSpPr>
            <a:endCxn id="15" idx="1"/>
          </p:cNvCxnSpPr>
          <p:nvPr/>
        </p:nvCxnSpPr>
        <p:spPr>
          <a:xfrm flipV="1">
            <a:off x="4723130" y="3137535"/>
            <a:ext cx="1289685" cy="339725"/>
          </a:xfrm>
          <a:prstGeom prst="curvedConnector3">
            <a:avLst>
              <a:gd name="adj1" fmla="val 50025"/>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20" name="曲线连接符 19"/>
          <p:cNvCxnSpPr>
            <a:endCxn id="16" idx="1"/>
          </p:cNvCxnSpPr>
          <p:nvPr/>
        </p:nvCxnSpPr>
        <p:spPr>
          <a:xfrm>
            <a:off x="4723130" y="3477260"/>
            <a:ext cx="1289685" cy="410210"/>
          </a:xfrm>
          <a:prstGeom prst="curvedConnector3">
            <a:avLst>
              <a:gd name="adj1" fmla="val 50025"/>
            </a:avLst>
          </a:prstGeom>
          <a:ln>
            <a:tailEnd type="arrow" w="med" len="med"/>
          </a:ln>
        </p:spPr>
        <p:style>
          <a:lnRef idx="3">
            <a:schemeClr val="accent2"/>
          </a:lnRef>
          <a:fillRef idx="0">
            <a:schemeClr val="accent2"/>
          </a:fillRef>
          <a:effectRef idx="2">
            <a:schemeClr val="accent2"/>
          </a:effectRef>
          <a:fontRef idx="minor">
            <a:schemeClr val="tx1"/>
          </a:fontRef>
        </p:style>
      </p:cxnSp>
      <p:sp>
        <p:nvSpPr>
          <p:cNvPr id="21" name="圆角矩形 20"/>
          <p:cNvSpPr/>
          <p:nvPr/>
        </p:nvSpPr>
        <p:spPr>
          <a:xfrm>
            <a:off x="2531110" y="4658995"/>
            <a:ext cx="2193290" cy="532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dirty="0">
                <a:sym typeface="+mn-ea"/>
              </a:rPr>
              <a:t>MR</a:t>
            </a:r>
            <a:r>
              <a:rPr lang="zh-CN" altLang="en-US" sz="1600" dirty="0">
                <a:sym typeface="+mn-ea"/>
              </a:rPr>
              <a:t>、</a:t>
            </a:r>
            <a:r>
              <a:rPr lang="en-US" altLang="zh-CN" sz="1600" dirty="0">
                <a:sym typeface="+mn-ea"/>
              </a:rPr>
              <a:t>CT</a:t>
            </a:r>
            <a:endParaRPr lang="en-US" altLang="zh-CN" sz="1600" dirty="0">
              <a:sym typeface="+mn-ea"/>
            </a:endParaRPr>
          </a:p>
        </p:txBody>
      </p:sp>
      <p:cxnSp>
        <p:nvCxnSpPr>
          <p:cNvPr id="22" name="曲线连接符 21"/>
          <p:cNvCxnSpPr>
            <a:stCxn id="5" idx="3"/>
            <a:endCxn id="21" idx="1"/>
          </p:cNvCxnSpPr>
          <p:nvPr/>
        </p:nvCxnSpPr>
        <p:spPr>
          <a:xfrm>
            <a:off x="1601470" y="3477895"/>
            <a:ext cx="929640" cy="1447800"/>
          </a:xfrm>
          <a:prstGeom prst="curvedConnector3">
            <a:avLst>
              <a:gd name="adj1" fmla="val 50000"/>
            </a:avLst>
          </a:prstGeom>
          <a:ln>
            <a:tailEnd type="arrow" w="med" len="med"/>
          </a:ln>
        </p:spPr>
        <p:style>
          <a:lnRef idx="3">
            <a:schemeClr val="accent1"/>
          </a:lnRef>
          <a:fillRef idx="0">
            <a:schemeClr val="accent1"/>
          </a:fillRef>
          <a:effectRef idx="2">
            <a:schemeClr val="accent1"/>
          </a:effectRef>
          <a:fontRef idx="minor">
            <a:schemeClr val="tx1"/>
          </a:fontRef>
        </p:style>
      </p:cxnSp>
      <p:sp>
        <p:nvSpPr>
          <p:cNvPr id="23" name="圆角矩形 22"/>
          <p:cNvSpPr/>
          <p:nvPr/>
        </p:nvSpPr>
        <p:spPr>
          <a:xfrm>
            <a:off x="6012815" y="4420870"/>
            <a:ext cx="2353945" cy="43307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sz="1400"/>
              <a:t>Thickness of intestinal wall</a:t>
            </a:r>
            <a:endParaRPr sz="1400"/>
          </a:p>
        </p:txBody>
      </p:sp>
      <p:sp>
        <p:nvSpPr>
          <p:cNvPr id="24" name="圆角矩形 23"/>
          <p:cNvSpPr/>
          <p:nvPr/>
        </p:nvSpPr>
        <p:spPr>
          <a:xfrm>
            <a:off x="6012815" y="6223000"/>
            <a:ext cx="2353945" cy="43307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disease</a:t>
            </a:r>
            <a:r>
              <a:t> status</a:t>
            </a:r>
          </a:p>
        </p:txBody>
      </p:sp>
      <p:sp>
        <p:nvSpPr>
          <p:cNvPr id="25" name="圆角矩形 24"/>
          <p:cNvSpPr/>
          <p:nvPr/>
        </p:nvSpPr>
        <p:spPr>
          <a:xfrm>
            <a:off x="6012815" y="5387340"/>
            <a:ext cx="2353945" cy="43307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sz="1400"/>
              <a:t>Degree of intestinal stenosis</a:t>
            </a:r>
            <a:endParaRPr sz="1400"/>
          </a:p>
        </p:txBody>
      </p:sp>
      <p:cxnSp>
        <p:nvCxnSpPr>
          <p:cNvPr id="27" name="曲线连接符 26"/>
          <p:cNvCxnSpPr/>
          <p:nvPr/>
        </p:nvCxnSpPr>
        <p:spPr>
          <a:xfrm>
            <a:off x="4724400" y="5956935"/>
            <a:ext cx="1288415" cy="482600"/>
          </a:xfrm>
          <a:prstGeom prst="curvedConnector3">
            <a:avLst>
              <a:gd name="adj1" fmla="val 50025"/>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28" name="曲线连接符 27"/>
          <p:cNvCxnSpPr>
            <a:endCxn id="23" idx="1"/>
          </p:cNvCxnSpPr>
          <p:nvPr/>
        </p:nvCxnSpPr>
        <p:spPr>
          <a:xfrm flipV="1">
            <a:off x="4724400" y="4637405"/>
            <a:ext cx="1288415" cy="288290"/>
          </a:xfrm>
          <a:prstGeom prst="curvedConnector3">
            <a:avLst>
              <a:gd name="adj1" fmla="val 50025"/>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29" name="曲线连接符 28"/>
          <p:cNvCxnSpPr>
            <a:endCxn id="25" idx="1"/>
          </p:cNvCxnSpPr>
          <p:nvPr/>
        </p:nvCxnSpPr>
        <p:spPr>
          <a:xfrm>
            <a:off x="4724400" y="4925695"/>
            <a:ext cx="1288415" cy="678180"/>
          </a:xfrm>
          <a:prstGeom prst="curvedConnector3">
            <a:avLst>
              <a:gd name="adj1" fmla="val 50025"/>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31" name="直接连接符 30"/>
          <p:cNvCxnSpPr/>
          <p:nvPr/>
        </p:nvCxnSpPr>
        <p:spPr>
          <a:xfrm>
            <a:off x="7176770" y="4926965"/>
            <a:ext cx="24765" cy="323850"/>
          </a:xfrm>
          <a:prstGeom prst="line">
            <a:avLst/>
          </a:prstGeom>
          <a:ln w="28575" cmpd="sng">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9311640" y="2539365"/>
            <a:ext cx="2487295" cy="631825"/>
          </a:xfrm>
          <a:prstGeom prst="rect">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altLang="zh-CN"/>
              <a:t>Past disease p</a:t>
            </a:r>
            <a:r>
              <a:rPr lang="en-US" altLang="zh-CN">
                <a:sym typeface="+mn-ea"/>
              </a:rPr>
              <a:t>rogression</a:t>
            </a:r>
            <a:endParaRPr lang="en-US" altLang="zh-CN">
              <a:sym typeface="+mn-ea"/>
            </a:endParaRPr>
          </a:p>
        </p:txBody>
      </p:sp>
      <p:sp>
        <p:nvSpPr>
          <p:cNvPr id="34" name="矩形 33"/>
          <p:cNvSpPr/>
          <p:nvPr/>
        </p:nvSpPr>
        <p:spPr>
          <a:xfrm>
            <a:off x="9311005" y="3670935"/>
            <a:ext cx="2487930" cy="631825"/>
          </a:xfrm>
          <a:prstGeom prst="rect">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altLang="zh-CN"/>
              <a:t>Current condition</a:t>
            </a:r>
            <a:endParaRPr lang="en-US" altLang="zh-CN"/>
          </a:p>
        </p:txBody>
      </p:sp>
      <p:sp>
        <p:nvSpPr>
          <p:cNvPr id="35" name="矩形 34"/>
          <p:cNvSpPr/>
          <p:nvPr/>
        </p:nvSpPr>
        <p:spPr>
          <a:xfrm>
            <a:off x="9311005" y="4755515"/>
            <a:ext cx="2487930" cy="631825"/>
          </a:xfrm>
          <a:prstGeom prst="rect">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altLang="zh-CN" sz="1400">
                <a:sym typeface="+mn-ea"/>
              </a:rPr>
              <a:t>S</a:t>
            </a:r>
            <a:r>
              <a:rPr lang="zh-CN" altLang="en-US" sz="1400">
                <a:sym typeface="+mn-ea"/>
              </a:rPr>
              <a:t>ubsequent treatment plans</a:t>
            </a:r>
            <a:endParaRPr lang="zh-CN" altLang="en-US" sz="1400">
              <a:sym typeface="+mn-ea"/>
            </a:endParaRPr>
          </a:p>
        </p:txBody>
      </p:sp>
      <p:sp>
        <p:nvSpPr>
          <p:cNvPr id="36" name="右箭头 35"/>
          <p:cNvSpPr/>
          <p:nvPr/>
        </p:nvSpPr>
        <p:spPr>
          <a:xfrm>
            <a:off x="8476615" y="3773170"/>
            <a:ext cx="731520" cy="690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6012815" y="1384935"/>
            <a:ext cx="2353310" cy="36131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medical history</a:t>
            </a:r>
            <a:endParaRPr lang="zh-CN" altLang="en-US"/>
          </a:p>
        </p:txBody>
      </p:sp>
      <p:sp>
        <p:nvSpPr>
          <p:cNvPr id="4" name="圆角矩形 3"/>
          <p:cNvSpPr/>
          <p:nvPr/>
        </p:nvSpPr>
        <p:spPr>
          <a:xfrm>
            <a:off x="6012180" y="2272665"/>
            <a:ext cx="2353945" cy="43307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diagnostic</a:t>
            </a:r>
            <a:r>
              <a:rPr lang="en-US" altLang="zh-CN"/>
              <a:t> </a:t>
            </a:r>
            <a:r>
              <a:rPr lang="zh-CN" altLang="en-US"/>
              <a:t>information</a:t>
            </a:r>
            <a:endParaRPr lang="zh-CN" altLang="en-US"/>
          </a:p>
        </p:txBody>
      </p:sp>
      <p:sp>
        <p:nvSpPr>
          <p:cNvPr id="6" name="圆角矩形 5"/>
          <p:cNvSpPr/>
          <p:nvPr/>
        </p:nvSpPr>
        <p:spPr>
          <a:xfrm>
            <a:off x="6012815" y="2921000"/>
            <a:ext cx="2353945" cy="43307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t>treatment course</a:t>
            </a:r>
          </a:p>
        </p:txBody>
      </p:sp>
      <p:sp>
        <p:nvSpPr>
          <p:cNvPr id="10" name="圆角矩形 9"/>
          <p:cNvSpPr/>
          <p:nvPr/>
        </p:nvSpPr>
        <p:spPr>
          <a:xfrm>
            <a:off x="6012815" y="3670935"/>
            <a:ext cx="2353945" cy="43307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t>discharge status</a:t>
            </a:r>
          </a:p>
        </p:txBody>
      </p:sp>
      <p:cxnSp>
        <p:nvCxnSpPr>
          <p:cNvPr id="26" name="曲线连接符 25"/>
          <p:cNvCxnSpPr>
            <a:endCxn id="3" idx="1"/>
          </p:cNvCxnSpPr>
          <p:nvPr/>
        </p:nvCxnSpPr>
        <p:spPr>
          <a:xfrm flipV="1">
            <a:off x="4714240" y="1565910"/>
            <a:ext cx="1298575" cy="504190"/>
          </a:xfrm>
          <a:prstGeom prst="curvedConnector3">
            <a:avLst>
              <a:gd name="adj1" fmla="val 50024"/>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30" name="曲线连接符 29"/>
          <p:cNvCxnSpPr>
            <a:endCxn id="4" idx="1"/>
          </p:cNvCxnSpPr>
          <p:nvPr/>
        </p:nvCxnSpPr>
        <p:spPr>
          <a:xfrm>
            <a:off x="4714240" y="2070100"/>
            <a:ext cx="1297940" cy="419100"/>
          </a:xfrm>
          <a:prstGeom prst="curvedConnector3">
            <a:avLst>
              <a:gd name="adj1" fmla="val 50000"/>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32" name="曲线连接符 31"/>
          <p:cNvCxnSpPr>
            <a:endCxn id="6" idx="1"/>
          </p:cNvCxnSpPr>
          <p:nvPr/>
        </p:nvCxnSpPr>
        <p:spPr>
          <a:xfrm flipV="1">
            <a:off x="4723130" y="3137535"/>
            <a:ext cx="1289685" cy="339725"/>
          </a:xfrm>
          <a:prstGeom prst="curvedConnector3">
            <a:avLst>
              <a:gd name="adj1" fmla="val 50025"/>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37" name="曲线连接符 36"/>
          <p:cNvCxnSpPr>
            <a:endCxn id="10" idx="1"/>
          </p:cNvCxnSpPr>
          <p:nvPr/>
        </p:nvCxnSpPr>
        <p:spPr>
          <a:xfrm>
            <a:off x="4723130" y="3477260"/>
            <a:ext cx="1289685" cy="410210"/>
          </a:xfrm>
          <a:prstGeom prst="curvedConnector3">
            <a:avLst>
              <a:gd name="adj1" fmla="val 50025"/>
            </a:avLst>
          </a:prstGeom>
          <a:ln>
            <a:tailEnd type="arrow" w="med" len="med"/>
          </a:ln>
        </p:spPr>
        <p:style>
          <a:lnRef idx="3">
            <a:schemeClr val="accent2"/>
          </a:lnRef>
          <a:fillRef idx="0">
            <a:schemeClr val="accent2"/>
          </a:fillRef>
          <a:effectRef idx="2">
            <a:schemeClr val="accent2"/>
          </a:effectRef>
          <a:fontRef idx="minor">
            <a:schemeClr val="tx1"/>
          </a:fontRef>
        </p:style>
      </p:cxnSp>
      <p:sp>
        <p:nvSpPr>
          <p:cNvPr id="38" name="圆角矩形 37"/>
          <p:cNvSpPr/>
          <p:nvPr/>
        </p:nvSpPr>
        <p:spPr>
          <a:xfrm>
            <a:off x="6012815" y="4420870"/>
            <a:ext cx="2353945" cy="43307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sz="1400"/>
              <a:t>Thickness of intestinal wall</a:t>
            </a:r>
            <a:endParaRPr sz="1400"/>
          </a:p>
        </p:txBody>
      </p:sp>
      <p:sp>
        <p:nvSpPr>
          <p:cNvPr id="39" name="圆角矩形 38"/>
          <p:cNvSpPr/>
          <p:nvPr/>
        </p:nvSpPr>
        <p:spPr>
          <a:xfrm>
            <a:off x="6012815" y="5387340"/>
            <a:ext cx="2353945" cy="43307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sz="1400"/>
              <a:t>Degree of intestinal stenosis</a:t>
            </a:r>
            <a:endParaRPr sz="1400"/>
          </a:p>
        </p:txBody>
      </p:sp>
      <p:cxnSp>
        <p:nvCxnSpPr>
          <p:cNvPr id="40" name="曲线连接符 39"/>
          <p:cNvCxnSpPr/>
          <p:nvPr/>
        </p:nvCxnSpPr>
        <p:spPr>
          <a:xfrm>
            <a:off x="4724400" y="5956935"/>
            <a:ext cx="1288415" cy="482600"/>
          </a:xfrm>
          <a:prstGeom prst="curvedConnector3">
            <a:avLst>
              <a:gd name="adj1" fmla="val 50025"/>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41" name="曲线连接符 40"/>
          <p:cNvCxnSpPr>
            <a:endCxn id="38" idx="1"/>
          </p:cNvCxnSpPr>
          <p:nvPr/>
        </p:nvCxnSpPr>
        <p:spPr>
          <a:xfrm flipV="1">
            <a:off x="4724400" y="4637405"/>
            <a:ext cx="1288415" cy="288290"/>
          </a:xfrm>
          <a:prstGeom prst="curvedConnector3">
            <a:avLst>
              <a:gd name="adj1" fmla="val 50025"/>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42" name="曲线连接符 41"/>
          <p:cNvCxnSpPr>
            <a:endCxn id="39" idx="1"/>
          </p:cNvCxnSpPr>
          <p:nvPr/>
        </p:nvCxnSpPr>
        <p:spPr>
          <a:xfrm>
            <a:off x="4724400" y="4925695"/>
            <a:ext cx="1288415" cy="678180"/>
          </a:xfrm>
          <a:prstGeom prst="curvedConnector3">
            <a:avLst>
              <a:gd name="adj1" fmla="val 50025"/>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43" name="直接连接符 42"/>
          <p:cNvCxnSpPr/>
          <p:nvPr/>
        </p:nvCxnSpPr>
        <p:spPr>
          <a:xfrm>
            <a:off x="7176770" y="4926965"/>
            <a:ext cx="24765" cy="323850"/>
          </a:xfrm>
          <a:prstGeom prst="line">
            <a:avLst/>
          </a:prstGeom>
          <a:ln w="28575" cmpd="sng">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4" name="图片 43"/>
          <p:cNvPicPr>
            <a:picLocks noChangeAspect="1"/>
          </p:cNvPicPr>
          <p:nvPr/>
        </p:nvPicPr>
        <p:blipFill>
          <a:blip r:embed="rId2"/>
          <a:stretch>
            <a:fillRect/>
          </a:stretch>
        </p:blipFill>
        <p:spPr>
          <a:xfrm>
            <a:off x="2865120" y="1291590"/>
            <a:ext cx="6390640" cy="4227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000" fill="hold">
                                          <p:stCondLst>
                                            <p:cond delay="0"/>
                                          </p:stCondLst>
                                        </p:cTn>
                                        <p:tgtEl>
                                          <p:spTgt spid="44"/>
                                        </p:tgtEl>
                                        <p:attrNameLst>
                                          <p:attrName>style.visibility</p:attrName>
                                        </p:attrNameLst>
                                      </p:cBhvr>
                                      <p:to>
                                        <p:strVal val="visible"/>
                                      </p:to>
                                    </p:set>
                                    <p:animEffect transition="in" filter="box(in)">
                                      <p:cBhvr>
                                        <p:cTn id="7" dur="1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nodeType="clickEffect">
                                  <p:stCondLst>
                                    <p:cond delay="0"/>
                                  </p:stCondLst>
                                  <p:childTnLst>
                                    <p:animEffect transition="out" filter="box(out)">
                                      <p:cBhvr>
                                        <p:cTn id="11" dur="1000"/>
                                        <p:tgtEl>
                                          <p:spTgt spid="44"/>
                                        </p:tgtEl>
                                      </p:cBhvr>
                                    </p:animEffect>
                                    <p:set>
                                      <p:cBhvr>
                                        <p:cTn id="12" dur="1" fill="hold">
                                          <p:stCondLst>
                                            <p:cond delay="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标题 68"/>
          <p:cNvSpPr>
            <a:spLocks noGrp="1"/>
          </p:cNvSpPr>
          <p:nvPr>
            <p:ph type="title"/>
          </p:nvPr>
        </p:nvSpPr>
        <p:spPr/>
        <p:txBody>
          <a:bodyPr/>
          <a:lstStyle/>
          <a:p>
            <a:r>
              <a:rPr lang="en-US" altLang="zh-CN" dirty="0"/>
              <a:t>Method </a:t>
            </a:r>
            <a:r>
              <a:rPr lang="en-US" altLang="zh-CN" dirty="0">
                <a:sym typeface="+mn-ea"/>
              </a:rPr>
              <a:t>-- Design System Prompts</a:t>
            </a:r>
            <a:endParaRPr lang="en-US" altLang="zh-CN" dirty="0"/>
          </a:p>
        </p:txBody>
      </p:sp>
      <p:sp>
        <p:nvSpPr>
          <p:cNvPr id="134" name="灯片编号占位符 3"/>
          <p:cNvSpPr txBox="1"/>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8EFF4B-039B-4151-AA5B-E6F290D54134}" type="slidenum">
              <a:rPr lang="zh-CN" altLang="en-US" smtClean="0"/>
            </a:fld>
            <a:endParaRPr lang="zh-CN" altLang="en-US"/>
          </a:p>
        </p:txBody>
      </p:sp>
      <p:sp>
        <p:nvSpPr>
          <p:cNvPr id="138" name="文本框 137"/>
          <p:cNvSpPr txBox="1"/>
          <p:nvPr/>
        </p:nvSpPr>
        <p:spPr>
          <a:xfrm>
            <a:off x="289376" y="1081274"/>
            <a:ext cx="3544605" cy="460375"/>
          </a:xfrm>
          <a:prstGeom prst="rect">
            <a:avLst/>
          </a:prstGeom>
          <a:noFill/>
        </p:spPr>
        <p:txBody>
          <a:bodyPr wrap="square">
            <a:spAutoFit/>
          </a:bodyPr>
          <a:p>
            <a:pPr marL="342900" indent="-342900">
              <a:buFont typeface="Wingdings" panose="05000000000000000000" pitchFamily="2" charset="2"/>
              <a:buChar char="Ø"/>
            </a:pPr>
            <a:r>
              <a:rPr lang="en-US" altLang="zh-CN" sz="2400" b="1" dirty="0">
                <a:solidFill>
                  <a:srgbClr val="C00000"/>
                </a:solidFill>
              </a:rPr>
              <a:t>Add Self-Questions</a:t>
            </a:r>
            <a:endParaRPr lang="en-US" altLang="zh-CN" sz="2400" b="1" baseline="30000" dirty="0">
              <a:solidFill>
                <a:srgbClr val="C00000"/>
              </a:solidFill>
            </a:endParaRPr>
          </a:p>
        </p:txBody>
      </p:sp>
      <p:pic>
        <p:nvPicPr>
          <p:cNvPr id="2" name="图片 1"/>
          <p:cNvPicPr>
            <a:picLocks noChangeAspect="1"/>
          </p:cNvPicPr>
          <p:nvPr/>
        </p:nvPicPr>
        <p:blipFill>
          <a:blip r:embed="rId1"/>
          <a:srcRect b="7259"/>
          <a:stretch>
            <a:fillRect/>
          </a:stretch>
        </p:blipFill>
        <p:spPr>
          <a:xfrm>
            <a:off x="1762125" y="2020570"/>
            <a:ext cx="6848475" cy="3366135"/>
          </a:xfrm>
          <a:prstGeom prst="rect">
            <a:avLst/>
          </a:prstGeom>
        </p:spPr>
      </p:pic>
      <p:sp>
        <p:nvSpPr>
          <p:cNvPr id="3" name="圆角矩形 2"/>
          <p:cNvSpPr/>
          <p:nvPr/>
        </p:nvSpPr>
        <p:spPr>
          <a:xfrm>
            <a:off x="3507740" y="1184910"/>
            <a:ext cx="1935480" cy="58102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t>system prompt</a:t>
            </a:r>
            <a:endParaRPr lang="en-US" altLang="zh-CN" sz="2000"/>
          </a:p>
        </p:txBody>
      </p:sp>
      <p:sp>
        <p:nvSpPr>
          <p:cNvPr id="5" name="圆角矩形 4"/>
          <p:cNvSpPr/>
          <p:nvPr/>
        </p:nvSpPr>
        <p:spPr>
          <a:xfrm>
            <a:off x="9132570" y="1261110"/>
            <a:ext cx="1935480" cy="58102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t>0/1 Prediction</a:t>
            </a:r>
            <a:endParaRPr lang="en-US" altLang="zh-CN" sz="2000"/>
          </a:p>
        </p:txBody>
      </p:sp>
      <p:sp>
        <p:nvSpPr>
          <p:cNvPr id="9" name="圆角矩形 8"/>
          <p:cNvSpPr/>
          <p:nvPr/>
        </p:nvSpPr>
        <p:spPr>
          <a:xfrm>
            <a:off x="9132570" y="2273300"/>
            <a:ext cx="1935480" cy="58102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t>Exact Type</a:t>
            </a:r>
            <a:endParaRPr lang="en-US" altLang="zh-CN" sz="2000"/>
          </a:p>
        </p:txBody>
      </p:sp>
      <p:cxnSp>
        <p:nvCxnSpPr>
          <p:cNvPr id="13" name="直接箭头连接符 12"/>
          <p:cNvCxnSpPr>
            <a:stCxn id="5" idx="2"/>
            <a:endCxn id="9" idx="0"/>
          </p:cNvCxnSpPr>
          <p:nvPr/>
        </p:nvCxnSpPr>
        <p:spPr>
          <a:xfrm>
            <a:off x="10100310" y="1842135"/>
            <a:ext cx="0" cy="431165"/>
          </a:xfrm>
          <a:prstGeom prst="straightConnector1">
            <a:avLst/>
          </a:prstGeom>
          <a:ln>
            <a:tailEnd type="arrow" w="med" len="med"/>
          </a:ln>
        </p:spPr>
        <p:style>
          <a:lnRef idx="3">
            <a:schemeClr val="accent6"/>
          </a:lnRef>
          <a:fillRef idx="0">
            <a:schemeClr val="accent6"/>
          </a:fillRef>
          <a:effectRef idx="2">
            <a:schemeClr val="accent6"/>
          </a:effectRef>
          <a:fontRef idx="minor">
            <a:schemeClr val="tx1"/>
          </a:fontRef>
        </p:style>
      </p:cxnSp>
      <p:sp>
        <p:nvSpPr>
          <p:cNvPr id="15" name="文本框 14"/>
          <p:cNvSpPr txBox="1"/>
          <p:nvPr/>
        </p:nvSpPr>
        <p:spPr>
          <a:xfrm>
            <a:off x="10248265" y="1873250"/>
            <a:ext cx="480695" cy="368300"/>
          </a:xfrm>
          <a:prstGeom prst="rect">
            <a:avLst/>
          </a:prstGeom>
          <a:noFill/>
        </p:spPr>
        <p:txBody>
          <a:bodyPr wrap="square" rtlCol="0">
            <a:spAutoFit/>
          </a:bodyPr>
          <a:p>
            <a:r>
              <a:rPr lang="en-US" altLang="zh-CN"/>
              <a:t>if 1</a:t>
            </a:r>
            <a:endParaRPr lang="en-US" altLang="zh-CN"/>
          </a:p>
        </p:txBody>
      </p:sp>
      <p:sp>
        <p:nvSpPr>
          <p:cNvPr id="16" name="上箭头 15"/>
          <p:cNvSpPr/>
          <p:nvPr/>
        </p:nvSpPr>
        <p:spPr>
          <a:xfrm>
            <a:off x="4220210" y="1833245"/>
            <a:ext cx="652145" cy="42799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右箭头 17"/>
          <p:cNvSpPr/>
          <p:nvPr/>
        </p:nvSpPr>
        <p:spPr>
          <a:xfrm rot="20160000">
            <a:off x="8275955" y="2052320"/>
            <a:ext cx="702945" cy="72326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9132570" y="3375025"/>
            <a:ext cx="2491105" cy="119507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ym typeface="+mn-ea"/>
              </a:rPr>
              <a:t>errors occurred during the reasoning process</a:t>
            </a:r>
            <a:endParaRPr lang="en-US" altLang="zh-CN">
              <a:sym typeface="+mn-ea"/>
            </a:endParaRPr>
          </a:p>
          <a:p>
            <a:pPr algn="ctr"/>
            <a:r>
              <a:rPr lang="en-US" altLang="zh-CN" sz="2000">
                <a:sym typeface="+mn-ea"/>
              </a:rPr>
              <a:t> </a:t>
            </a:r>
            <a:r>
              <a:rPr lang="en-US" altLang="zh-CN" sz="1400">
                <a:sym typeface="+mn-ea"/>
              </a:rPr>
              <a:t>(such as missing knowledge, incorrect reasoning logic, etc.)</a:t>
            </a:r>
            <a:endParaRPr lang="en-US" altLang="zh-CN" sz="1600"/>
          </a:p>
          <a:p>
            <a:pPr algn="ctr"/>
            <a:endParaRPr lang="en-US" altLang="zh-CN" sz="1600"/>
          </a:p>
        </p:txBody>
      </p:sp>
      <p:sp>
        <p:nvSpPr>
          <p:cNvPr id="20" name="右箭头 19"/>
          <p:cNvSpPr/>
          <p:nvPr/>
        </p:nvSpPr>
        <p:spPr>
          <a:xfrm>
            <a:off x="8434070" y="3610610"/>
            <a:ext cx="570230" cy="59055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1" name="曲线连接符 20"/>
          <p:cNvCxnSpPr/>
          <p:nvPr/>
        </p:nvCxnSpPr>
        <p:spPr>
          <a:xfrm rot="16200000" flipV="1">
            <a:off x="6960870" y="-42545"/>
            <a:ext cx="1899285" cy="4935220"/>
          </a:xfrm>
          <a:prstGeom prst="curvedConnector2">
            <a:avLst/>
          </a:prstGeom>
          <a:ln>
            <a:tailEnd type="arrow" w="med" len="med"/>
          </a:ln>
        </p:spPr>
        <p:style>
          <a:lnRef idx="3">
            <a:schemeClr val="accent6"/>
          </a:lnRef>
          <a:fillRef idx="0">
            <a:schemeClr val="accent6"/>
          </a:fillRef>
          <a:effectRef idx="2">
            <a:schemeClr val="accent6"/>
          </a:effectRef>
          <a:fontRef idx="minor">
            <a:schemeClr val="tx1"/>
          </a:fontRef>
        </p:style>
      </p:cxnSp>
      <p:sp>
        <p:nvSpPr>
          <p:cNvPr id="26" name="圆角矩形 25"/>
          <p:cNvSpPr/>
          <p:nvPr/>
        </p:nvSpPr>
        <p:spPr>
          <a:xfrm rot="480000">
            <a:off x="6350635" y="1302385"/>
            <a:ext cx="1369060" cy="2717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sz="2000" b="1">
                <a:solidFill>
                  <a:schemeClr val="accent6"/>
                </a:solidFill>
              </a:rPr>
              <a:t>optimize</a:t>
            </a:r>
            <a:endParaRPr lang="en-US" altLang="zh-CN" sz="2000" b="1">
              <a:solidFill>
                <a:schemeClr val="accent6"/>
              </a:solidFill>
            </a:endParaRPr>
          </a:p>
        </p:txBody>
      </p:sp>
      <p:pic>
        <p:nvPicPr>
          <p:cNvPr id="27" name="图片 26"/>
          <p:cNvPicPr>
            <a:picLocks noChangeAspect="1"/>
          </p:cNvPicPr>
          <p:nvPr/>
        </p:nvPicPr>
        <p:blipFill>
          <a:blip r:embed="rId2"/>
          <a:stretch>
            <a:fillRect/>
          </a:stretch>
        </p:blipFill>
        <p:spPr>
          <a:xfrm>
            <a:off x="289560" y="4315460"/>
            <a:ext cx="5786755" cy="1451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000" fill="hold">
                                          <p:stCondLst>
                                            <p:cond delay="0"/>
                                          </p:stCondLst>
                                        </p:cTn>
                                        <p:tgtEl>
                                          <p:spTgt spid="27"/>
                                        </p:tgtEl>
                                        <p:attrNameLst>
                                          <p:attrName>style.visibility</p:attrName>
                                        </p:attrNameLst>
                                      </p:cBhvr>
                                      <p:to>
                                        <p:strVal val="visible"/>
                                      </p:to>
                                    </p:set>
                                    <p:animEffect transition="in" filter="box(in)">
                                      <p:cBhvr>
                                        <p:cTn id="5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16" grpId="1" animBg="1"/>
      <p:bldP spid="3" grpId="1" animBg="1"/>
      <p:bldP spid="18" grpId="0" animBg="1"/>
      <p:bldP spid="5" grpId="0" animBg="1"/>
      <p:bldP spid="15" grpId="0"/>
      <p:bldP spid="9" grpId="0" animBg="1"/>
      <p:bldP spid="18" grpId="1" animBg="1"/>
      <p:bldP spid="5" grpId="1" animBg="1"/>
      <p:bldP spid="15" grpId="1"/>
      <p:bldP spid="9" grpId="1" animBg="1"/>
      <p:bldP spid="20" grpId="0" animBg="1"/>
      <p:bldP spid="19" grpId="0" animBg="1"/>
      <p:bldP spid="20" grpId="1" animBg="1"/>
      <p:bldP spid="19" grpId="1" animBg="1"/>
      <p:bldP spid="26" grpId="0" animBg="1"/>
      <p:bldP spid="2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标题 68"/>
          <p:cNvSpPr>
            <a:spLocks noGrp="1"/>
          </p:cNvSpPr>
          <p:nvPr>
            <p:ph type="title"/>
          </p:nvPr>
        </p:nvSpPr>
        <p:spPr>
          <a:xfrm>
            <a:off x="318135" y="187960"/>
            <a:ext cx="10521315" cy="748030"/>
          </a:xfrm>
        </p:spPr>
        <p:txBody>
          <a:bodyPr/>
          <a:p>
            <a:r>
              <a:rPr lang="en-US" altLang="zh-CN" dirty="0">
                <a:solidFill>
                  <a:schemeClr val="bg1"/>
                </a:solidFill>
              </a:rPr>
              <a:t>Method -- Design System Prompts</a:t>
            </a:r>
            <a:endParaRPr lang="en-US" altLang="zh-CN" dirty="0">
              <a:solidFill>
                <a:schemeClr val="bg1"/>
              </a:solidFill>
            </a:endParaRPr>
          </a:p>
        </p:txBody>
      </p:sp>
      <p:sp>
        <p:nvSpPr>
          <p:cNvPr id="138" name="文本框 137"/>
          <p:cNvSpPr txBox="1"/>
          <p:nvPr/>
        </p:nvSpPr>
        <p:spPr>
          <a:xfrm>
            <a:off x="2499995" y="3455670"/>
            <a:ext cx="1522095" cy="603885"/>
          </a:xfrm>
          <a:prstGeom prst="rect">
            <a:avLst/>
          </a:prstGeom>
          <a:noFill/>
        </p:spPr>
        <p:txBody>
          <a:bodyPr wrap="square">
            <a:spAutoFit/>
          </a:bodyPr>
          <a:p>
            <a:pPr marL="342900" indent="-342900" fontAlgn="auto">
              <a:lnSpc>
                <a:spcPts val="4000"/>
              </a:lnSpc>
              <a:buFont typeface="Wingdings" panose="05000000000000000000" pitchFamily="2" charset="2"/>
              <a:buChar char="Ø"/>
            </a:pPr>
            <a:r>
              <a:rPr lang="en-US" altLang="zh-CN" sz="2800" b="1" dirty="0">
                <a:solidFill>
                  <a:schemeClr val="tx1"/>
                </a:solidFill>
              </a:rPr>
              <a:t>Before</a:t>
            </a:r>
            <a:endParaRPr lang="en-US" altLang="zh-CN" sz="2800" b="1" dirty="0">
              <a:solidFill>
                <a:schemeClr val="tx1"/>
              </a:solidFill>
            </a:endParaRPr>
          </a:p>
        </p:txBody>
      </p:sp>
      <p:pic>
        <p:nvPicPr>
          <p:cNvPr id="2" name="图片 1"/>
          <p:cNvPicPr>
            <a:picLocks noChangeAspect="1"/>
          </p:cNvPicPr>
          <p:nvPr/>
        </p:nvPicPr>
        <p:blipFill>
          <a:blip r:embed="rId1"/>
          <a:stretch>
            <a:fillRect/>
          </a:stretch>
        </p:blipFill>
        <p:spPr>
          <a:xfrm>
            <a:off x="536575" y="1538605"/>
            <a:ext cx="4535170" cy="1711325"/>
          </a:xfrm>
          <a:prstGeom prst="rect">
            <a:avLst/>
          </a:prstGeom>
        </p:spPr>
      </p:pic>
      <p:pic>
        <p:nvPicPr>
          <p:cNvPr id="3" name="图片 2"/>
          <p:cNvPicPr>
            <a:picLocks noChangeAspect="1"/>
          </p:cNvPicPr>
          <p:nvPr/>
        </p:nvPicPr>
        <p:blipFill>
          <a:blip r:embed="rId2"/>
          <a:stretch>
            <a:fillRect/>
          </a:stretch>
        </p:blipFill>
        <p:spPr>
          <a:xfrm>
            <a:off x="536575" y="3216275"/>
            <a:ext cx="2042160" cy="586740"/>
          </a:xfrm>
          <a:prstGeom prst="rect">
            <a:avLst/>
          </a:prstGeom>
        </p:spPr>
      </p:pic>
      <p:pic>
        <p:nvPicPr>
          <p:cNvPr id="5" name="图片 4"/>
          <p:cNvPicPr>
            <a:picLocks noChangeAspect="1"/>
          </p:cNvPicPr>
          <p:nvPr/>
        </p:nvPicPr>
        <p:blipFill>
          <a:blip r:embed="rId3"/>
          <a:stretch>
            <a:fillRect/>
          </a:stretch>
        </p:blipFill>
        <p:spPr>
          <a:xfrm>
            <a:off x="6584950" y="1510030"/>
            <a:ext cx="5494020" cy="1790700"/>
          </a:xfrm>
          <a:prstGeom prst="rect">
            <a:avLst/>
          </a:prstGeom>
        </p:spPr>
      </p:pic>
      <p:sp>
        <p:nvSpPr>
          <p:cNvPr id="6" name="文本框 5"/>
          <p:cNvSpPr txBox="1"/>
          <p:nvPr/>
        </p:nvSpPr>
        <p:spPr>
          <a:xfrm>
            <a:off x="8689340" y="4599940"/>
            <a:ext cx="1430020" cy="603885"/>
          </a:xfrm>
          <a:prstGeom prst="rect">
            <a:avLst/>
          </a:prstGeom>
          <a:noFill/>
        </p:spPr>
        <p:txBody>
          <a:bodyPr wrap="square">
            <a:spAutoFit/>
          </a:bodyPr>
          <a:p>
            <a:pPr marL="342900" indent="-342900" fontAlgn="auto">
              <a:lnSpc>
                <a:spcPts val="4000"/>
              </a:lnSpc>
              <a:buFont typeface="Wingdings" panose="05000000000000000000" pitchFamily="2" charset="2"/>
              <a:buChar char="Ø"/>
            </a:pPr>
            <a:r>
              <a:rPr lang="en-US" altLang="zh-CN" sz="2800" b="1" dirty="0">
                <a:solidFill>
                  <a:schemeClr val="tx1"/>
                </a:solidFill>
              </a:rPr>
              <a:t>After</a:t>
            </a:r>
            <a:endParaRPr lang="en-US" altLang="zh-CN" sz="2800" b="1" dirty="0">
              <a:solidFill>
                <a:schemeClr val="tx1"/>
              </a:solidFill>
            </a:endParaRPr>
          </a:p>
        </p:txBody>
      </p:sp>
      <p:pic>
        <p:nvPicPr>
          <p:cNvPr id="7" name="图片 6"/>
          <p:cNvPicPr>
            <a:picLocks noChangeAspect="1"/>
          </p:cNvPicPr>
          <p:nvPr/>
        </p:nvPicPr>
        <p:blipFill>
          <a:blip r:embed="rId4"/>
          <a:stretch>
            <a:fillRect/>
          </a:stretch>
        </p:blipFill>
        <p:spPr>
          <a:xfrm>
            <a:off x="6584950" y="3322955"/>
            <a:ext cx="5486400" cy="1082040"/>
          </a:xfrm>
          <a:prstGeom prst="rect">
            <a:avLst/>
          </a:prstGeom>
        </p:spPr>
      </p:pic>
      <p:sp>
        <p:nvSpPr>
          <p:cNvPr id="13" name="右箭头 12"/>
          <p:cNvSpPr/>
          <p:nvPr/>
        </p:nvSpPr>
        <p:spPr>
          <a:xfrm>
            <a:off x="5477510" y="3100705"/>
            <a:ext cx="734060" cy="835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5" name="图片 14"/>
          <p:cNvPicPr>
            <a:picLocks noChangeAspect="1"/>
          </p:cNvPicPr>
          <p:nvPr/>
        </p:nvPicPr>
        <p:blipFill>
          <a:blip r:embed="rId5"/>
          <a:stretch>
            <a:fillRect/>
          </a:stretch>
        </p:blipFill>
        <p:spPr>
          <a:xfrm>
            <a:off x="633730" y="4254500"/>
            <a:ext cx="5577840" cy="1813560"/>
          </a:xfrm>
          <a:prstGeom prst="rect">
            <a:avLst/>
          </a:prstGeom>
        </p:spPr>
      </p:pic>
      <p:sp>
        <p:nvSpPr>
          <p:cNvPr id="16" name="文本框 15"/>
          <p:cNvSpPr txBox="1"/>
          <p:nvPr/>
        </p:nvSpPr>
        <p:spPr>
          <a:xfrm>
            <a:off x="289376" y="1081274"/>
            <a:ext cx="3544605" cy="460375"/>
          </a:xfrm>
          <a:prstGeom prst="rect">
            <a:avLst/>
          </a:prstGeom>
          <a:noFill/>
        </p:spPr>
        <p:txBody>
          <a:bodyPr wrap="square">
            <a:spAutoFit/>
          </a:bodyPr>
          <a:p>
            <a:pPr marL="342900" indent="-342900">
              <a:buFont typeface="Wingdings" panose="05000000000000000000" pitchFamily="2" charset="2"/>
              <a:buChar char="Ø"/>
            </a:pPr>
            <a:r>
              <a:rPr lang="en-US" altLang="zh-CN" sz="2400" b="1" dirty="0">
                <a:solidFill>
                  <a:srgbClr val="C00000"/>
                </a:solidFill>
              </a:rPr>
              <a:t>Add Self-Questions</a:t>
            </a:r>
            <a:endParaRPr lang="en-US" altLang="zh-CN" sz="2400" b="1" baseline="30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标题 68"/>
          <p:cNvSpPr>
            <a:spLocks noGrp="1"/>
          </p:cNvSpPr>
          <p:nvPr>
            <p:ph type="title"/>
          </p:nvPr>
        </p:nvSpPr>
        <p:spPr>
          <a:xfrm>
            <a:off x="318135" y="187960"/>
            <a:ext cx="10521315" cy="748030"/>
          </a:xfrm>
        </p:spPr>
        <p:txBody>
          <a:bodyPr/>
          <a:p>
            <a:r>
              <a:rPr lang="en-US" altLang="zh-CN" dirty="0">
                <a:solidFill>
                  <a:schemeClr val="bg1"/>
                </a:solidFill>
              </a:rPr>
              <a:t>Method </a:t>
            </a:r>
            <a:r>
              <a:rPr lang="en-US" altLang="zh-CN" dirty="0">
                <a:solidFill>
                  <a:schemeClr val="bg1"/>
                </a:solidFill>
                <a:sym typeface="+mn-ea"/>
              </a:rPr>
              <a:t>-- Design System Prompts</a:t>
            </a:r>
            <a:endParaRPr lang="en-US" altLang="zh-CN" dirty="0">
              <a:solidFill>
                <a:schemeClr val="bg1"/>
              </a:solidFill>
            </a:endParaRPr>
          </a:p>
        </p:txBody>
      </p:sp>
      <p:sp>
        <p:nvSpPr>
          <p:cNvPr id="138" name="文本框 137"/>
          <p:cNvSpPr txBox="1"/>
          <p:nvPr/>
        </p:nvSpPr>
        <p:spPr>
          <a:xfrm>
            <a:off x="2751455" y="3902075"/>
            <a:ext cx="1501140" cy="603885"/>
          </a:xfrm>
          <a:prstGeom prst="rect">
            <a:avLst/>
          </a:prstGeom>
          <a:noFill/>
        </p:spPr>
        <p:txBody>
          <a:bodyPr wrap="square">
            <a:spAutoFit/>
          </a:bodyPr>
          <a:p>
            <a:pPr marL="342900" indent="-342900" fontAlgn="auto">
              <a:lnSpc>
                <a:spcPts val="4000"/>
              </a:lnSpc>
              <a:buFont typeface="Wingdings" panose="05000000000000000000" pitchFamily="2" charset="2"/>
              <a:buChar char="Ø"/>
            </a:pPr>
            <a:r>
              <a:rPr lang="en-US" altLang="zh-CN" sz="2800" b="1" dirty="0">
                <a:solidFill>
                  <a:schemeClr val="tx1"/>
                </a:solidFill>
              </a:rPr>
              <a:t>Before</a:t>
            </a:r>
            <a:endParaRPr lang="en-US" altLang="zh-CN" sz="2800" b="1" dirty="0">
              <a:solidFill>
                <a:schemeClr val="tx1"/>
              </a:solidFill>
            </a:endParaRPr>
          </a:p>
        </p:txBody>
      </p:sp>
      <p:sp>
        <p:nvSpPr>
          <p:cNvPr id="6" name="文本框 5"/>
          <p:cNvSpPr txBox="1"/>
          <p:nvPr/>
        </p:nvSpPr>
        <p:spPr>
          <a:xfrm>
            <a:off x="7988300" y="4180205"/>
            <a:ext cx="1277620" cy="603885"/>
          </a:xfrm>
          <a:prstGeom prst="rect">
            <a:avLst/>
          </a:prstGeom>
          <a:noFill/>
        </p:spPr>
        <p:txBody>
          <a:bodyPr wrap="square">
            <a:spAutoFit/>
          </a:bodyPr>
          <a:p>
            <a:pPr marL="342900" indent="-342900" fontAlgn="auto">
              <a:lnSpc>
                <a:spcPts val="4000"/>
              </a:lnSpc>
              <a:buFont typeface="Wingdings" panose="05000000000000000000" pitchFamily="2" charset="2"/>
              <a:buChar char="Ø"/>
            </a:pPr>
            <a:r>
              <a:rPr lang="en-US" altLang="zh-CN" sz="2800" b="1" dirty="0">
                <a:solidFill>
                  <a:schemeClr val="tx1"/>
                </a:solidFill>
              </a:rPr>
              <a:t>After</a:t>
            </a:r>
            <a:endParaRPr lang="en-US" altLang="zh-CN" sz="2800" b="1" dirty="0">
              <a:solidFill>
                <a:schemeClr val="tx1"/>
              </a:solidFill>
            </a:endParaRPr>
          </a:p>
        </p:txBody>
      </p:sp>
      <p:pic>
        <p:nvPicPr>
          <p:cNvPr id="11" name="图片 10"/>
          <p:cNvPicPr>
            <a:picLocks noChangeAspect="1"/>
          </p:cNvPicPr>
          <p:nvPr/>
        </p:nvPicPr>
        <p:blipFill>
          <a:blip r:embed="rId1"/>
          <a:stretch>
            <a:fillRect/>
          </a:stretch>
        </p:blipFill>
        <p:spPr>
          <a:xfrm>
            <a:off x="536575" y="1509395"/>
            <a:ext cx="3837305" cy="2004060"/>
          </a:xfrm>
          <a:prstGeom prst="rect">
            <a:avLst/>
          </a:prstGeom>
        </p:spPr>
      </p:pic>
      <p:pic>
        <p:nvPicPr>
          <p:cNvPr id="12" name="图片 11"/>
          <p:cNvPicPr>
            <a:picLocks noChangeAspect="1"/>
          </p:cNvPicPr>
          <p:nvPr/>
        </p:nvPicPr>
        <p:blipFill>
          <a:blip r:embed="rId2"/>
          <a:stretch>
            <a:fillRect/>
          </a:stretch>
        </p:blipFill>
        <p:spPr>
          <a:xfrm>
            <a:off x="536575" y="3665220"/>
            <a:ext cx="2181225" cy="602615"/>
          </a:xfrm>
          <a:prstGeom prst="rect">
            <a:avLst/>
          </a:prstGeom>
        </p:spPr>
      </p:pic>
      <p:sp>
        <p:nvSpPr>
          <p:cNvPr id="13" name="右箭头 12"/>
          <p:cNvSpPr/>
          <p:nvPr/>
        </p:nvSpPr>
        <p:spPr>
          <a:xfrm>
            <a:off x="5457190" y="3182620"/>
            <a:ext cx="734060" cy="835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图片 13"/>
          <p:cNvPicPr>
            <a:picLocks noChangeAspect="1"/>
          </p:cNvPicPr>
          <p:nvPr/>
        </p:nvPicPr>
        <p:blipFill>
          <a:blip r:embed="rId3"/>
          <a:stretch>
            <a:fillRect/>
          </a:stretch>
        </p:blipFill>
        <p:spPr>
          <a:xfrm>
            <a:off x="536575" y="4657725"/>
            <a:ext cx="4183380" cy="1539240"/>
          </a:xfrm>
          <a:prstGeom prst="rect">
            <a:avLst/>
          </a:prstGeom>
        </p:spPr>
      </p:pic>
      <p:pic>
        <p:nvPicPr>
          <p:cNvPr id="4" name="图片 3"/>
          <p:cNvPicPr>
            <a:picLocks noChangeAspect="1"/>
          </p:cNvPicPr>
          <p:nvPr/>
        </p:nvPicPr>
        <p:blipFill>
          <a:blip r:embed="rId4"/>
          <a:stretch>
            <a:fillRect/>
          </a:stretch>
        </p:blipFill>
        <p:spPr>
          <a:xfrm>
            <a:off x="6596380" y="1143635"/>
            <a:ext cx="4930140" cy="1645920"/>
          </a:xfrm>
          <a:prstGeom prst="rect">
            <a:avLst/>
          </a:prstGeom>
        </p:spPr>
      </p:pic>
      <p:pic>
        <p:nvPicPr>
          <p:cNvPr id="8" name="图片 7"/>
          <p:cNvPicPr>
            <a:picLocks noChangeAspect="1"/>
          </p:cNvPicPr>
          <p:nvPr/>
        </p:nvPicPr>
        <p:blipFill>
          <a:blip r:embed="rId5"/>
          <a:stretch>
            <a:fillRect/>
          </a:stretch>
        </p:blipFill>
        <p:spPr>
          <a:xfrm>
            <a:off x="6596380" y="2997200"/>
            <a:ext cx="5200650" cy="741680"/>
          </a:xfrm>
          <a:prstGeom prst="rect">
            <a:avLst/>
          </a:prstGeom>
        </p:spPr>
      </p:pic>
      <p:sp>
        <p:nvSpPr>
          <p:cNvPr id="9" name="文本框 8"/>
          <p:cNvSpPr txBox="1"/>
          <p:nvPr/>
        </p:nvSpPr>
        <p:spPr>
          <a:xfrm>
            <a:off x="289376" y="1081274"/>
            <a:ext cx="3544605" cy="460375"/>
          </a:xfrm>
          <a:prstGeom prst="rect">
            <a:avLst/>
          </a:prstGeom>
          <a:noFill/>
        </p:spPr>
        <p:txBody>
          <a:bodyPr wrap="square">
            <a:spAutoFit/>
          </a:bodyPr>
          <a:p>
            <a:pPr marL="342900" indent="-342900">
              <a:buFont typeface="Wingdings" panose="05000000000000000000" pitchFamily="2" charset="2"/>
              <a:buChar char="Ø"/>
            </a:pPr>
            <a:r>
              <a:rPr lang="en-US" altLang="zh-CN" sz="2400" b="1" dirty="0">
                <a:solidFill>
                  <a:srgbClr val="C00000"/>
                </a:solidFill>
              </a:rPr>
              <a:t>Add Self-Questions</a:t>
            </a:r>
            <a:endParaRPr lang="en-US" altLang="zh-CN" sz="2400" b="1" baseline="30000"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标题 68"/>
          <p:cNvSpPr>
            <a:spLocks noGrp="1"/>
          </p:cNvSpPr>
          <p:nvPr>
            <p:ph type="title"/>
          </p:nvPr>
        </p:nvSpPr>
        <p:spPr>
          <a:xfrm>
            <a:off x="318135" y="187960"/>
            <a:ext cx="10521315" cy="748030"/>
          </a:xfrm>
        </p:spPr>
        <p:txBody>
          <a:bodyPr/>
          <a:p>
            <a:r>
              <a:rPr lang="en-US" altLang="zh-CN" dirty="0">
                <a:solidFill>
                  <a:schemeClr val="bg1"/>
                </a:solidFill>
              </a:rPr>
              <a:t>Method </a:t>
            </a:r>
            <a:r>
              <a:rPr lang="en-US" altLang="zh-CN" dirty="0">
                <a:solidFill>
                  <a:schemeClr val="bg1"/>
                </a:solidFill>
                <a:sym typeface="+mn-ea"/>
              </a:rPr>
              <a:t>-- Design System Prompts</a:t>
            </a:r>
            <a:endParaRPr lang="en-US" altLang="zh-CN" dirty="0">
              <a:solidFill>
                <a:schemeClr val="bg1"/>
              </a:solidFill>
            </a:endParaRPr>
          </a:p>
        </p:txBody>
      </p:sp>
      <p:sp>
        <p:nvSpPr>
          <p:cNvPr id="9" name="文本框 8"/>
          <p:cNvSpPr txBox="1"/>
          <p:nvPr/>
        </p:nvSpPr>
        <p:spPr>
          <a:xfrm>
            <a:off x="289376" y="1081274"/>
            <a:ext cx="3544605" cy="460375"/>
          </a:xfrm>
          <a:prstGeom prst="rect">
            <a:avLst/>
          </a:prstGeom>
          <a:noFill/>
        </p:spPr>
        <p:txBody>
          <a:bodyPr wrap="square">
            <a:spAutoFit/>
          </a:bodyPr>
          <a:p>
            <a:pPr marL="342900" indent="-342900">
              <a:buFont typeface="Wingdings" panose="05000000000000000000" pitchFamily="2" charset="2"/>
              <a:buChar char="Ø"/>
            </a:pPr>
            <a:r>
              <a:rPr lang="en-US" altLang="zh-CN" sz="2400" b="1" dirty="0">
                <a:solidFill>
                  <a:srgbClr val="C00000"/>
                </a:solidFill>
              </a:rPr>
              <a:t>Final System Prompts</a:t>
            </a:r>
            <a:endParaRPr lang="en-US" altLang="zh-CN" sz="2400" b="1" baseline="30000" dirty="0">
              <a:solidFill>
                <a:srgbClr val="C00000"/>
              </a:solidFill>
            </a:endParaRPr>
          </a:p>
        </p:txBody>
      </p:sp>
      <p:pic>
        <p:nvPicPr>
          <p:cNvPr id="2" name="图片 1" descr="systemprompt"/>
          <p:cNvPicPr>
            <a:picLocks noChangeAspect="1"/>
          </p:cNvPicPr>
          <p:nvPr/>
        </p:nvPicPr>
        <p:blipFill>
          <a:blip r:embed="rId1"/>
          <a:stretch>
            <a:fillRect/>
          </a:stretch>
        </p:blipFill>
        <p:spPr>
          <a:xfrm>
            <a:off x="1985010" y="1530985"/>
            <a:ext cx="7845425" cy="50831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标题 68"/>
          <p:cNvSpPr>
            <a:spLocks noGrp="1"/>
          </p:cNvSpPr>
          <p:nvPr>
            <p:ph type="title"/>
          </p:nvPr>
        </p:nvSpPr>
        <p:spPr/>
        <p:txBody>
          <a:bodyPr/>
          <a:lstStyle/>
          <a:p>
            <a:r>
              <a:rPr lang="en-US" altLang="zh-CN" dirty="0">
                <a:sym typeface="+mn-ea"/>
              </a:rPr>
              <a:t>Method </a:t>
            </a:r>
            <a:r>
              <a:rPr lang="en-US" altLang="zh-CN" dirty="0">
                <a:sym typeface="+mn-ea"/>
              </a:rPr>
              <a:t>-- Retrieval Augmented Generation</a:t>
            </a:r>
            <a:endParaRPr lang="en-US" altLang="zh-CN" dirty="0">
              <a:sym typeface="+mn-ea"/>
            </a:endParaRPr>
          </a:p>
        </p:txBody>
      </p:sp>
      <p:sp>
        <p:nvSpPr>
          <p:cNvPr id="134" name="灯片编号占位符 3"/>
          <p:cNvSpPr txBox="1"/>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8EFF4B-039B-4151-AA5B-E6F290D54134}" type="slidenum">
              <a:rPr lang="zh-CN" altLang="en-US" smtClean="0"/>
            </a:fld>
            <a:endParaRPr lang="zh-CN" altLang="en-US"/>
          </a:p>
        </p:txBody>
      </p:sp>
      <p:sp>
        <p:nvSpPr>
          <p:cNvPr id="138" name="文本框 137"/>
          <p:cNvSpPr txBox="1"/>
          <p:nvPr/>
        </p:nvSpPr>
        <p:spPr>
          <a:xfrm>
            <a:off x="294005" y="1096010"/>
            <a:ext cx="6077585" cy="4707890"/>
          </a:xfrm>
          <a:prstGeom prst="rect">
            <a:avLst/>
          </a:prstGeom>
          <a:noFill/>
        </p:spPr>
        <p:txBody>
          <a:bodyPr wrap="square">
            <a:spAutoFit/>
          </a:bodyPr>
          <a:lstStyle/>
          <a:p>
            <a:pPr marL="342900" indent="-342900" fontAlgn="auto">
              <a:lnSpc>
                <a:spcPts val="4000"/>
              </a:lnSpc>
              <a:buFont typeface="Wingdings" panose="05000000000000000000" pitchFamily="2" charset="2"/>
              <a:buChar char="Ø"/>
            </a:pPr>
            <a:r>
              <a:rPr lang="en-US" altLang="zh-CN" sz="2000" dirty="0">
                <a:solidFill>
                  <a:schemeClr val="tx1"/>
                </a:solidFill>
              </a:rPr>
              <a:t>Retrieval-Augmented Generation (RAG) is a technique that enhances generative artificial intelligence models by integrating information retrieval capabilities. </a:t>
            </a:r>
            <a:endParaRPr lang="en-US" altLang="zh-CN" sz="2000" dirty="0">
              <a:solidFill>
                <a:schemeClr val="tx1"/>
              </a:solidFill>
            </a:endParaRPr>
          </a:p>
          <a:p>
            <a:pPr marL="342900" indent="-342900" fontAlgn="auto">
              <a:lnSpc>
                <a:spcPts val="4000"/>
              </a:lnSpc>
              <a:buFont typeface="Wingdings" panose="05000000000000000000" pitchFamily="2" charset="2"/>
              <a:buChar char="Ø"/>
            </a:pPr>
            <a:r>
              <a:rPr lang="en-US" altLang="zh-CN" sz="2000" dirty="0">
                <a:solidFill>
                  <a:schemeClr val="tx1"/>
                </a:solidFill>
              </a:rPr>
              <a:t>This method modifies interactions with a large language model (LLM) so that the model can respond to user queries </a:t>
            </a:r>
            <a:r>
              <a:rPr lang="en-US" altLang="zh-CN" sz="2000" b="1" dirty="0">
                <a:solidFill>
                  <a:srgbClr val="FF0000"/>
                </a:solidFill>
              </a:rPr>
              <a:t>with references to a specified set of documents</a:t>
            </a:r>
            <a:r>
              <a:rPr lang="en-US" altLang="zh-CN" sz="2000" dirty="0">
                <a:solidFill>
                  <a:schemeClr val="tx1"/>
                </a:solidFill>
              </a:rPr>
              <a:t>, augmenting information drawn from its extensive, static training data. This enables LLMs to utilize domain-specific and up-to-date information.</a:t>
            </a:r>
            <a:endParaRPr lang="en-US" altLang="zh-CN" sz="2400" b="1" dirty="0">
              <a:solidFill>
                <a:schemeClr val="tx1"/>
              </a:solidFill>
            </a:endParaRPr>
          </a:p>
        </p:txBody>
      </p:sp>
      <p:pic>
        <p:nvPicPr>
          <p:cNvPr id="2" name="图片 1"/>
          <p:cNvPicPr>
            <a:picLocks noChangeAspect="1"/>
          </p:cNvPicPr>
          <p:nvPr/>
        </p:nvPicPr>
        <p:blipFill>
          <a:blip r:embed="rId1"/>
          <a:stretch>
            <a:fillRect/>
          </a:stretch>
        </p:blipFill>
        <p:spPr>
          <a:xfrm>
            <a:off x="6249035" y="1249045"/>
            <a:ext cx="5817870" cy="34467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zh-CN" altLang="en-US" dirty="0"/>
          </a:p>
        </p:txBody>
      </p:sp>
      <p:sp>
        <p:nvSpPr>
          <p:cNvPr id="3" name="文本框 2"/>
          <p:cNvSpPr txBox="1"/>
          <p:nvPr/>
        </p:nvSpPr>
        <p:spPr>
          <a:xfrm>
            <a:off x="1908700" y="1941049"/>
            <a:ext cx="6116714" cy="396938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3600" dirty="0">
                <a:cs typeface="Arial" panose="020B0604020202020204" pitchFamily="34" charset="0"/>
              </a:rPr>
              <a:t>Background</a:t>
            </a:r>
            <a:endParaRPr lang="en-US" altLang="zh-CN" sz="3600" dirty="0">
              <a:cs typeface="Arial" panose="020B0604020202020204" pitchFamily="34" charset="0"/>
            </a:endParaRPr>
          </a:p>
          <a:p>
            <a:pPr marL="702945" lvl="1" indent="-342900">
              <a:buSzPct val="70000"/>
              <a:buFont typeface="Wingdings" panose="05000000000000000000" pitchFamily="2" charset="2"/>
              <a:buChar char="ü"/>
            </a:pPr>
            <a:r>
              <a:rPr lang="en-US" altLang="zh-CN" dirty="0">
                <a:cs typeface="Arial" panose="020B0604020202020204" pitchFamily="34" charset="0"/>
                <a:sym typeface="+mn-ea"/>
              </a:rPr>
              <a:t>Crohn’s Disease</a:t>
            </a:r>
            <a:endParaRPr lang="en-US" altLang="zh-CN" dirty="0">
              <a:cs typeface="Arial" panose="020B0604020202020204" pitchFamily="34" charset="0"/>
            </a:endParaRPr>
          </a:p>
          <a:p>
            <a:pPr marL="702945" lvl="1" indent="-342900">
              <a:buSzPct val="70000"/>
              <a:buFont typeface="Wingdings" panose="05000000000000000000" pitchFamily="2" charset="2"/>
              <a:buChar char="ü"/>
            </a:pPr>
            <a:r>
              <a:rPr lang="en-US" altLang="zh-CN" dirty="0">
                <a:sym typeface="+mn-ea"/>
              </a:rPr>
              <a:t>LLM</a:t>
            </a:r>
            <a:endParaRPr lang="en-US" altLang="zh-CN" sz="3600" dirty="0">
              <a:solidFill>
                <a:schemeClr val="tx1"/>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Problem</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Method</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Result</a:t>
            </a:r>
            <a:endParaRPr lang="zh-CN" altLang="en-US" sz="3600" dirty="0">
              <a:solidFill>
                <a:schemeClr val="bg1">
                  <a:lumMod val="65000"/>
                </a:schemeClr>
              </a:solidFill>
              <a:cs typeface="Arial" panose="020B0604020202020204" pitchFamily="34" charset="0"/>
            </a:endParaRPr>
          </a:p>
        </p:txBody>
      </p:sp>
      <p:sp>
        <p:nvSpPr>
          <p:cNvPr id="4" name="灯片编号占位符 3"/>
          <p:cNvSpPr>
            <a:spLocks noGrp="1"/>
          </p:cNvSpPr>
          <p:nvPr>
            <p:ph type="sldNum" sz="quarter" idx="4294967295"/>
          </p:nvPr>
        </p:nvSpPr>
        <p:spPr>
          <a:xfrm>
            <a:off x="8610600" y="6356350"/>
            <a:ext cx="2743200" cy="365125"/>
          </a:xfrm>
        </p:spPr>
        <p:txBody>
          <a:bodyPr/>
          <a:lstStyle/>
          <a:p>
            <a:fld id="{A08EFF4B-039B-4151-AA5B-E6F290D54134}" type="slidenum">
              <a:rPr lang="zh-CN" altLang="en-US" smtClean="0"/>
            </a:fld>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标题 68"/>
          <p:cNvSpPr>
            <a:spLocks noGrp="1"/>
          </p:cNvSpPr>
          <p:nvPr>
            <p:ph type="title"/>
          </p:nvPr>
        </p:nvSpPr>
        <p:spPr/>
        <p:txBody>
          <a:bodyPr/>
          <a:lstStyle/>
          <a:p>
            <a:r>
              <a:rPr lang="en-US" altLang="zh-CN" dirty="0">
                <a:sym typeface="+mn-ea"/>
              </a:rPr>
              <a:t>Method </a:t>
            </a:r>
            <a:r>
              <a:rPr lang="en-US" altLang="zh-CN" dirty="0">
                <a:sym typeface="+mn-ea"/>
              </a:rPr>
              <a:t>-- Retrieval Augmented Generation</a:t>
            </a:r>
            <a:endParaRPr lang="en-US" altLang="zh-CN" dirty="0">
              <a:sym typeface="+mn-ea"/>
            </a:endParaRPr>
          </a:p>
        </p:txBody>
      </p:sp>
      <p:sp>
        <p:nvSpPr>
          <p:cNvPr id="134" name="灯片编号占位符 3"/>
          <p:cNvSpPr txBox="1"/>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8EFF4B-039B-4151-AA5B-E6F290D54134}" type="slidenum">
              <a:rPr lang="zh-CN" altLang="en-US" smtClean="0"/>
            </a:fld>
            <a:endParaRPr lang="zh-CN" altLang="en-US"/>
          </a:p>
        </p:txBody>
      </p:sp>
      <p:sp>
        <p:nvSpPr>
          <p:cNvPr id="138" name="文本框 137"/>
          <p:cNvSpPr txBox="1"/>
          <p:nvPr/>
        </p:nvSpPr>
        <p:spPr>
          <a:xfrm>
            <a:off x="289560" y="5518150"/>
            <a:ext cx="4547235" cy="1116965"/>
          </a:xfrm>
          <a:prstGeom prst="rect">
            <a:avLst/>
          </a:prstGeom>
          <a:solidFill>
            <a:srgbClr val="92D050"/>
          </a:solidFill>
        </p:spPr>
        <p:txBody>
          <a:bodyPr wrap="square">
            <a:spAutoFit/>
          </a:bodyPr>
          <a:lstStyle/>
          <a:p>
            <a:pPr marL="342900" indent="-342900" fontAlgn="auto">
              <a:lnSpc>
                <a:spcPts val="2000"/>
              </a:lnSpc>
              <a:buFont typeface="Wingdings" panose="05000000000000000000" pitchFamily="2" charset="2"/>
              <a:buChar char="Ø"/>
            </a:pPr>
            <a:r>
              <a:rPr lang="en-US" altLang="zh-CN" dirty="0">
                <a:solidFill>
                  <a:schemeClr val="tx1"/>
                </a:solidFill>
              </a:rPr>
              <a:t>Conduct a search in the PubMed database from 2004.01-2024.01.</a:t>
            </a:r>
            <a:endParaRPr lang="en-US" altLang="zh-CN" dirty="0">
              <a:solidFill>
                <a:schemeClr val="tx1"/>
              </a:solidFill>
            </a:endParaRPr>
          </a:p>
          <a:p>
            <a:pPr marL="342900" indent="-342900" fontAlgn="auto">
              <a:lnSpc>
                <a:spcPts val="2000"/>
              </a:lnSpc>
              <a:buFont typeface="Wingdings" panose="05000000000000000000" pitchFamily="2" charset="2"/>
              <a:buChar char="Ø"/>
            </a:pPr>
            <a:r>
              <a:rPr lang="en-US" altLang="zh-CN" dirty="0">
                <a:solidFill>
                  <a:schemeClr val="tx1"/>
                </a:solidFill>
              </a:rPr>
              <a:t>Using terms: Crohn disease , adverse outcome, intestinal disease progression......</a:t>
            </a:r>
            <a:r>
              <a:rPr lang="en-US" altLang="zh-CN" dirty="0">
                <a:solidFill>
                  <a:srgbClr val="0070C0"/>
                </a:solidFill>
              </a:rPr>
              <a:t> </a:t>
            </a:r>
            <a:endParaRPr lang="en-US" altLang="zh-CN" b="1" dirty="0">
              <a:solidFill>
                <a:srgbClr val="0070C0"/>
              </a:solidFill>
            </a:endParaRPr>
          </a:p>
        </p:txBody>
      </p:sp>
      <p:pic>
        <p:nvPicPr>
          <p:cNvPr id="3" name="图片 2"/>
          <p:cNvPicPr>
            <a:picLocks noChangeAspect="1"/>
          </p:cNvPicPr>
          <p:nvPr/>
        </p:nvPicPr>
        <p:blipFill>
          <a:blip r:embed="rId1"/>
          <a:stretch>
            <a:fillRect/>
          </a:stretch>
        </p:blipFill>
        <p:spPr>
          <a:xfrm>
            <a:off x="353695" y="2748915"/>
            <a:ext cx="7367905" cy="2785110"/>
          </a:xfrm>
          <a:prstGeom prst="rect">
            <a:avLst/>
          </a:prstGeom>
        </p:spPr>
      </p:pic>
      <p:sp>
        <p:nvSpPr>
          <p:cNvPr id="4" name="文本框 3"/>
          <p:cNvSpPr txBox="1"/>
          <p:nvPr/>
        </p:nvSpPr>
        <p:spPr>
          <a:xfrm>
            <a:off x="97155" y="1130935"/>
            <a:ext cx="5123815" cy="1373505"/>
          </a:xfrm>
          <a:prstGeom prst="rect">
            <a:avLst/>
          </a:prstGeom>
          <a:solidFill>
            <a:schemeClr val="accent1"/>
          </a:solidFill>
        </p:spPr>
        <p:txBody>
          <a:bodyPr wrap="square">
            <a:spAutoFit/>
          </a:bodyPr>
          <a:p>
            <a:pPr marL="342900" indent="-342900" fontAlgn="auto">
              <a:lnSpc>
                <a:spcPts val="2000"/>
              </a:lnSpc>
              <a:buFont typeface="Wingdings" panose="05000000000000000000" pitchFamily="2" charset="2"/>
              <a:buChar char="Ø"/>
            </a:pPr>
            <a:r>
              <a:rPr lang="en-US" altLang="zh-CN" sz="1400" dirty="0">
                <a:solidFill>
                  <a:schemeClr val="tx1"/>
                </a:solidFill>
              </a:rPr>
              <a:t>Select all type 2 patients, a part of type 1 and type 0 patients.</a:t>
            </a:r>
            <a:endParaRPr lang="en-US" altLang="zh-CN" sz="1400" dirty="0">
              <a:solidFill>
                <a:schemeClr val="tx1"/>
              </a:solidFill>
            </a:endParaRPr>
          </a:p>
          <a:p>
            <a:pPr marL="342900" indent="-342900" fontAlgn="auto">
              <a:lnSpc>
                <a:spcPts val="2000"/>
              </a:lnSpc>
              <a:buFont typeface="Wingdings" panose="05000000000000000000" pitchFamily="2" charset="2"/>
              <a:buChar char="Ø"/>
            </a:pPr>
            <a:r>
              <a:rPr lang="en-US" altLang="zh-CN" sz="1400" dirty="0">
                <a:solidFill>
                  <a:schemeClr val="tx1"/>
                </a:solidFill>
              </a:rPr>
              <a:t>Analyze through:</a:t>
            </a:r>
            <a:endParaRPr lang="en-US" altLang="zh-CN" sz="1400" dirty="0">
              <a:solidFill>
                <a:schemeClr val="tx1"/>
              </a:solidFill>
            </a:endParaRPr>
          </a:p>
          <a:p>
            <a:pPr marL="800100" lvl="1" indent="-342900" fontAlgn="auto">
              <a:lnSpc>
                <a:spcPts val="2000"/>
              </a:lnSpc>
              <a:buFont typeface="Wingdings" panose="05000000000000000000" charset="0"/>
              <a:buChar char="Ø"/>
            </a:pPr>
            <a:r>
              <a:rPr lang="en-US" altLang="zh-CN" sz="1400" dirty="0">
                <a:solidFill>
                  <a:schemeClr val="tx1"/>
                </a:solidFill>
              </a:rPr>
              <a:t>Epidemiological characteristics of the patients;</a:t>
            </a:r>
            <a:endParaRPr lang="en-US" altLang="zh-CN" sz="1400" dirty="0">
              <a:solidFill>
                <a:schemeClr val="tx1"/>
              </a:solidFill>
            </a:endParaRPr>
          </a:p>
          <a:p>
            <a:pPr marL="800100" lvl="1" indent="-342900" fontAlgn="auto">
              <a:lnSpc>
                <a:spcPts val="2000"/>
              </a:lnSpc>
              <a:buFont typeface="Wingdings" panose="05000000000000000000" charset="0"/>
              <a:buChar char="Ø"/>
            </a:pPr>
            <a:r>
              <a:rPr lang="en-US" altLang="zh-CN" sz="1400" dirty="0">
                <a:solidFill>
                  <a:schemeClr val="tx1"/>
                </a:solidFill>
              </a:rPr>
              <a:t>Characteristics of the disease course;</a:t>
            </a:r>
            <a:endParaRPr lang="en-US" altLang="zh-CN" sz="1400" dirty="0">
              <a:solidFill>
                <a:schemeClr val="tx1"/>
              </a:solidFill>
            </a:endParaRPr>
          </a:p>
          <a:p>
            <a:pPr marL="800100" lvl="1" indent="-342900" fontAlgn="auto">
              <a:lnSpc>
                <a:spcPts val="2000"/>
              </a:lnSpc>
              <a:buFont typeface="Wingdings" panose="05000000000000000000" charset="0"/>
              <a:buChar char="Ø"/>
            </a:pPr>
            <a:r>
              <a:rPr lang="en-US" altLang="zh-CN" sz="1400" dirty="0">
                <a:solidFill>
                  <a:schemeClr val="tx1"/>
                </a:solidFill>
              </a:rPr>
              <a:t>Significant differences in the imaging examination items </a:t>
            </a:r>
            <a:r>
              <a:rPr lang="en-US" altLang="zh-CN" dirty="0">
                <a:solidFill>
                  <a:srgbClr val="0070C0"/>
                </a:solidFill>
              </a:rPr>
              <a:t> </a:t>
            </a:r>
            <a:endParaRPr lang="en-US" altLang="zh-CN" b="1" dirty="0">
              <a:solidFill>
                <a:srgbClr val="0070C0"/>
              </a:solidFill>
            </a:endParaRPr>
          </a:p>
        </p:txBody>
      </p:sp>
      <p:sp>
        <p:nvSpPr>
          <p:cNvPr id="5" name="矩形 4"/>
          <p:cNvSpPr/>
          <p:nvPr/>
        </p:nvSpPr>
        <p:spPr>
          <a:xfrm>
            <a:off x="8469113" y="988651"/>
            <a:ext cx="1529715" cy="368300"/>
          </a:xfrm>
          <a:prstGeom prst="rect">
            <a:avLst/>
          </a:prstGeom>
          <a:noFill/>
          <a:ln>
            <a:noFill/>
          </a:ln>
        </p:spPr>
        <p:txBody>
          <a:bodyPr wrap="none" rtlCol="0" anchor="t">
            <a:spAutoFit/>
          </a:bodyPr>
          <a:p>
            <a:pPr algn="ctr"/>
            <a:r>
              <a:rPr lang="en-US" altLang="zh-CN" b="1">
                <a:solidFill>
                  <a:schemeClr val="tx1"/>
                </a:solidFill>
                <a:effectLst>
                  <a:outerShdw blurRad="38100" dist="19050" dir="2700000" algn="tl" rotWithShape="0">
                    <a:schemeClr val="dk1">
                      <a:alpha val="40000"/>
                    </a:schemeClr>
                  </a:outerShdw>
                </a:effectLst>
              </a:rPr>
              <a:t>Type 0 Patient</a:t>
            </a:r>
            <a:endParaRPr lang="en-US" altLang="zh-CN" b="1">
              <a:solidFill>
                <a:schemeClr val="tx1"/>
              </a:solidFill>
              <a:effectLst>
                <a:outerShdw blurRad="38100" dist="19050" dir="2700000" algn="tl" rotWithShape="0">
                  <a:schemeClr val="dk1">
                    <a:alpha val="40000"/>
                  </a:schemeClr>
                </a:outerShdw>
              </a:effectLst>
            </a:endParaRPr>
          </a:p>
        </p:txBody>
      </p:sp>
      <p:sp>
        <p:nvSpPr>
          <p:cNvPr id="6" name="矩形 5"/>
          <p:cNvSpPr/>
          <p:nvPr/>
        </p:nvSpPr>
        <p:spPr>
          <a:xfrm>
            <a:off x="8469113" y="1714456"/>
            <a:ext cx="1590675" cy="645160"/>
          </a:xfrm>
          <a:prstGeom prst="rect">
            <a:avLst/>
          </a:prstGeom>
          <a:noFill/>
          <a:ln>
            <a:noFill/>
          </a:ln>
        </p:spPr>
        <p:txBody>
          <a:bodyPr wrap="none" rtlCol="0" anchor="t">
            <a:spAutoFit/>
          </a:bodyPr>
          <a:p>
            <a:pPr algn="ctr"/>
            <a:r>
              <a:rPr lang="en-US" altLang="zh-CN" b="1">
                <a:solidFill>
                  <a:schemeClr val="tx1"/>
                </a:solidFill>
                <a:effectLst>
                  <a:outerShdw blurRad="38100" dist="19050" dir="2700000" algn="tl" rotWithShape="0">
                    <a:schemeClr val="dk1">
                      <a:alpha val="40000"/>
                    </a:schemeClr>
                  </a:outerShdw>
                </a:effectLst>
              </a:rPr>
              <a:t>Type 1 Patient</a:t>
            </a:r>
            <a:endParaRPr lang="en-US" altLang="zh-CN" b="1">
              <a:solidFill>
                <a:schemeClr val="tx1"/>
              </a:solidFill>
              <a:effectLst>
                <a:outerShdw blurRad="38100" dist="19050" dir="2700000" algn="tl" rotWithShape="0">
                  <a:schemeClr val="dk1">
                    <a:alpha val="40000"/>
                  </a:schemeClr>
                </a:outerShdw>
              </a:effectLst>
            </a:endParaRPr>
          </a:p>
          <a:p>
            <a:pPr algn="ctr"/>
            <a:r>
              <a:rPr lang="en-US" altLang="zh-CN" b="1">
                <a:solidFill>
                  <a:schemeClr val="tx1"/>
                </a:solidFill>
                <a:effectLst>
                  <a:outerShdw blurRad="38100" dist="19050" dir="2700000" algn="tl" rotWithShape="0">
                    <a:schemeClr val="dk1">
                      <a:alpha val="40000"/>
                    </a:schemeClr>
                  </a:outerShdw>
                </a:effectLst>
              </a:rPr>
              <a:t>(baseline data)</a:t>
            </a:r>
            <a:endParaRPr lang="en-US" altLang="zh-CN" b="1">
              <a:solidFill>
                <a:schemeClr val="tx1"/>
              </a:solidFill>
              <a:effectLst>
                <a:outerShdw blurRad="38100" dist="19050" dir="2700000" algn="tl" rotWithShape="0">
                  <a:schemeClr val="dk1">
                    <a:alpha val="40000"/>
                  </a:schemeClr>
                </a:outerShdw>
              </a:effectLst>
            </a:endParaRPr>
          </a:p>
        </p:txBody>
      </p:sp>
      <p:sp>
        <p:nvSpPr>
          <p:cNvPr id="7" name="矩形 6"/>
          <p:cNvSpPr/>
          <p:nvPr/>
        </p:nvSpPr>
        <p:spPr>
          <a:xfrm>
            <a:off x="8591033" y="3362916"/>
            <a:ext cx="1529715" cy="368300"/>
          </a:xfrm>
          <a:prstGeom prst="rect">
            <a:avLst/>
          </a:prstGeom>
          <a:noFill/>
          <a:ln>
            <a:noFill/>
          </a:ln>
        </p:spPr>
        <p:txBody>
          <a:bodyPr wrap="none" rtlCol="0" anchor="t">
            <a:spAutoFit/>
          </a:bodyPr>
          <a:p>
            <a:pPr algn="ctr"/>
            <a:r>
              <a:rPr lang="en-US" altLang="zh-CN" b="1">
                <a:solidFill>
                  <a:schemeClr val="tx1"/>
                </a:solidFill>
                <a:effectLst>
                  <a:outerShdw blurRad="38100" dist="19050" dir="2700000" algn="tl" rotWithShape="0">
                    <a:schemeClr val="dk1">
                      <a:alpha val="40000"/>
                    </a:schemeClr>
                  </a:outerShdw>
                </a:effectLst>
              </a:rPr>
              <a:t>Type 2 Patient</a:t>
            </a:r>
            <a:endParaRPr lang="en-US" altLang="zh-CN" b="1">
              <a:solidFill>
                <a:schemeClr val="tx1"/>
              </a:solidFill>
              <a:effectLst>
                <a:outerShdw blurRad="38100" dist="19050" dir="2700000" algn="tl" rotWithShape="0">
                  <a:schemeClr val="dk1">
                    <a:alpha val="40000"/>
                  </a:schemeClr>
                </a:outerShdw>
              </a:effectLst>
            </a:endParaRPr>
          </a:p>
        </p:txBody>
      </p:sp>
      <p:sp>
        <p:nvSpPr>
          <p:cNvPr id="8" name="矩形 7"/>
          <p:cNvSpPr/>
          <p:nvPr/>
        </p:nvSpPr>
        <p:spPr>
          <a:xfrm>
            <a:off x="10420786" y="1714456"/>
            <a:ext cx="1710690" cy="645160"/>
          </a:xfrm>
          <a:prstGeom prst="rect">
            <a:avLst/>
          </a:prstGeom>
          <a:noFill/>
          <a:ln>
            <a:noFill/>
          </a:ln>
        </p:spPr>
        <p:txBody>
          <a:bodyPr wrap="none" rtlCol="0" anchor="t">
            <a:spAutoFit/>
          </a:bodyPr>
          <a:p>
            <a:pPr algn="ctr"/>
            <a:r>
              <a:rPr lang="en-US" altLang="zh-CN" b="1">
                <a:solidFill>
                  <a:schemeClr val="tx1"/>
                </a:solidFill>
                <a:effectLst>
                  <a:outerShdw blurRad="38100" dist="19050" dir="2700000" algn="tl" rotWithShape="0">
                    <a:schemeClr val="dk1">
                      <a:alpha val="40000"/>
                    </a:schemeClr>
                  </a:outerShdw>
                </a:effectLst>
              </a:rPr>
              <a:t>Type 1 Patient</a:t>
            </a:r>
            <a:endParaRPr lang="en-US" altLang="zh-CN" b="1">
              <a:solidFill>
                <a:schemeClr val="tx1"/>
              </a:solidFill>
              <a:effectLst>
                <a:outerShdw blurRad="38100" dist="19050" dir="2700000" algn="tl" rotWithShape="0">
                  <a:schemeClr val="dk1">
                    <a:alpha val="40000"/>
                  </a:schemeClr>
                </a:outerShdw>
              </a:effectLst>
            </a:endParaRPr>
          </a:p>
          <a:p>
            <a:pPr algn="ctr"/>
            <a:r>
              <a:rPr lang="en-US" altLang="zh-CN" b="1">
                <a:solidFill>
                  <a:schemeClr val="tx1"/>
                </a:solidFill>
                <a:effectLst>
                  <a:outerShdw blurRad="38100" dist="19050" dir="2700000" algn="tl" rotWithShape="0">
                    <a:schemeClr val="dk1">
                      <a:alpha val="40000"/>
                    </a:schemeClr>
                  </a:outerShdw>
                </a:effectLst>
              </a:rPr>
              <a:t>(follow-up data)</a:t>
            </a:r>
            <a:endParaRPr lang="en-US" altLang="zh-CN" b="1">
              <a:solidFill>
                <a:schemeClr val="tx1"/>
              </a:solidFill>
              <a:effectLst>
                <a:outerShdw blurRad="38100" dist="19050" dir="2700000" algn="tl" rotWithShape="0">
                  <a:schemeClr val="dk1">
                    <a:alpha val="40000"/>
                  </a:schemeClr>
                </a:outerShdw>
              </a:effectLst>
            </a:endParaRPr>
          </a:p>
        </p:txBody>
      </p:sp>
      <p:cxnSp>
        <p:nvCxnSpPr>
          <p:cNvPr id="12" name="曲线连接符 11"/>
          <p:cNvCxnSpPr/>
          <p:nvPr/>
        </p:nvCxnSpPr>
        <p:spPr>
          <a:xfrm rot="10800000" flipH="1" flipV="1">
            <a:off x="8468995" y="1172210"/>
            <a:ext cx="3175" cy="864235"/>
          </a:xfrm>
          <a:prstGeom prst="curvedConnector3">
            <a:avLst>
              <a:gd name="adj1" fmla="val -7500000"/>
            </a:avLst>
          </a:prstGeom>
        </p:spPr>
        <p:style>
          <a:lnRef idx="3">
            <a:schemeClr val="accent1"/>
          </a:lnRef>
          <a:fillRef idx="0">
            <a:schemeClr val="accent1"/>
          </a:fillRef>
          <a:effectRef idx="2">
            <a:schemeClr val="accent1"/>
          </a:effectRef>
          <a:fontRef idx="minor">
            <a:schemeClr val="tx1"/>
          </a:fontRef>
        </p:style>
      </p:cxnSp>
      <p:sp>
        <p:nvSpPr>
          <p:cNvPr id="13" name="矩形 12"/>
          <p:cNvSpPr/>
          <p:nvPr/>
        </p:nvSpPr>
        <p:spPr>
          <a:xfrm>
            <a:off x="5602605" y="2142490"/>
            <a:ext cx="2988310" cy="737235"/>
          </a:xfrm>
          <a:prstGeom prst="rect">
            <a:avLst/>
          </a:prstGeom>
          <a:noFill/>
          <a:ln>
            <a:noFill/>
          </a:ln>
        </p:spPr>
        <p:txBody>
          <a:bodyPr wrap="square" rtlCol="0" anchor="t">
            <a:spAutoFit/>
          </a:bodyPr>
          <a:p>
            <a:pPr algn="ctr"/>
            <a:r>
              <a:rPr lang="en-US" altLang="zh-CN" sz="1400">
                <a:sym typeface="+mn-ea"/>
              </a:rPr>
              <a:t>Why Type 2 patients </a:t>
            </a:r>
            <a:r>
              <a:rPr lang="en-US" altLang="zh-CN" sz="1400">
                <a:solidFill>
                  <a:srgbClr val="FF0000"/>
                </a:solidFill>
                <a:sym typeface="+mn-ea"/>
              </a:rPr>
              <a:t>exhibit strictures and penetration</a:t>
            </a:r>
            <a:r>
              <a:rPr lang="en-US" altLang="zh-CN" sz="1400">
                <a:sym typeface="+mn-ea"/>
              </a:rPr>
              <a:t> at the baseline period, while Type 0 and Type 1 patients not</a:t>
            </a:r>
            <a:endParaRPr lang="en-US" altLang="zh-CN" sz="1400">
              <a:solidFill>
                <a:schemeClr val="tx1"/>
              </a:solidFill>
              <a:effectLst>
                <a:outerShdw blurRad="38100" dist="19050" dir="2700000" algn="tl" rotWithShape="0">
                  <a:schemeClr val="dk1">
                    <a:alpha val="40000"/>
                  </a:schemeClr>
                </a:outerShdw>
              </a:effectLst>
              <a:sym typeface="+mn-ea"/>
            </a:endParaRPr>
          </a:p>
        </p:txBody>
      </p:sp>
      <p:cxnSp>
        <p:nvCxnSpPr>
          <p:cNvPr id="14" name="曲线连接符 13"/>
          <p:cNvCxnSpPr>
            <a:stCxn id="13" idx="0"/>
          </p:cNvCxnSpPr>
          <p:nvPr/>
        </p:nvCxnSpPr>
        <p:spPr>
          <a:xfrm rot="16200000">
            <a:off x="7349490" y="1275080"/>
            <a:ext cx="614045" cy="1120775"/>
          </a:xfrm>
          <a:prstGeom prst="curvedConnector2">
            <a:avLst/>
          </a:prstGeom>
        </p:spPr>
        <p:style>
          <a:lnRef idx="3">
            <a:schemeClr val="accent1"/>
          </a:lnRef>
          <a:fillRef idx="0">
            <a:schemeClr val="accent1"/>
          </a:fillRef>
          <a:effectRef idx="2">
            <a:schemeClr val="accent1"/>
          </a:effectRef>
          <a:fontRef idx="minor">
            <a:schemeClr val="tx1"/>
          </a:fontRef>
        </p:style>
      </p:cxnSp>
      <p:cxnSp>
        <p:nvCxnSpPr>
          <p:cNvPr id="15" name="曲线连接符 14"/>
          <p:cNvCxnSpPr>
            <a:stCxn id="13" idx="2"/>
            <a:endCxn id="7" idx="1"/>
          </p:cNvCxnSpPr>
          <p:nvPr/>
        </p:nvCxnSpPr>
        <p:spPr>
          <a:xfrm rot="5400000" flipV="1">
            <a:off x="7510145" y="2466340"/>
            <a:ext cx="667385" cy="1494155"/>
          </a:xfrm>
          <a:prstGeom prst="curvedConnector2">
            <a:avLst/>
          </a:prstGeom>
        </p:spPr>
        <p:style>
          <a:lnRef idx="3">
            <a:schemeClr val="accent1"/>
          </a:lnRef>
          <a:fillRef idx="0">
            <a:schemeClr val="accent1"/>
          </a:fillRef>
          <a:effectRef idx="2">
            <a:schemeClr val="accent1"/>
          </a:effectRef>
          <a:fontRef idx="minor">
            <a:schemeClr val="tx1"/>
          </a:fontRef>
        </p:style>
      </p:cxnSp>
      <p:cxnSp>
        <p:nvCxnSpPr>
          <p:cNvPr id="16" name="肘形连接符 15"/>
          <p:cNvCxnSpPr>
            <a:stCxn id="6" idx="2"/>
            <a:endCxn id="8" idx="2"/>
          </p:cNvCxnSpPr>
          <p:nvPr/>
        </p:nvCxnSpPr>
        <p:spPr>
          <a:xfrm rot="5400000" flipV="1">
            <a:off x="10270490" y="1353820"/>
            <a:ext cx="3175" cy="2011680"/>
          </a:xfrm>
          <a:prstGeom prst="bentConnector3">
            <a:avLst>
              <a:gd name="adj1" fmla="val 7550000"/>
            </a:avLst>
          </a:prstGeom>
        </p:spPr>
        <p:style>
          <a:lnRef idx="3">
            <a:schemeClr val="accent1"/>
          </a:lnRef>
          <a:fillRef idx="0">
            <a:schemeClr val="accent1"/>
          </a:fillRef>
          <a:effectRef idx="2">
            <a:schemeClr val="accent1"/>
          </a:effectRef>
          <a:fontRef idx="minor">
            <a:schemeClr val="tx1"/>
          </a:fontRef>
        </p:style>
      </p:cxnSp>
      <p:sp>
        <p:nvSpPr>
          <p:cNvPr id="17" name="矩形 16"/>
          <p:cNvSpPr/>
          <p:nvPr/>
        </p:nvSpPr>
        <p:spPr>
          <a:xfrm>
            <a:off x="9277350" y="2585720"/>
            <a:ext cx="2132330" cy="521970"/>
          </a:xfrm>
          <a:prstGeom prst="rect">
            <a:avLst/>
          </a:prstGeom>
          <a:noFill/>
          <a:ln>
            <a:noFill/>
          </a:ln>
        </p:spPr>
        <p:txBody>
          <a:bodyPr wrap="square" rtlCol="0" anchor="t">
            <a:spAutoFit/>
          </a:bodyPr>
          <a:p>
            <a:pPr algn="ctr"/>
            <a:r>
              <a:rPr lang="en-US" altLang="zh-CN" sz="1400">
                <a:sym typeface="+mn-ea"/>
              </a:rPr>
              <a:t>Why Type 1 patient develop adverse outcomes </a:t>
            </a:r>
            <a:endParaRPr lang="en-US" altLang="zh-CN" sz="1400">
              <a:sym typeface="+mn-ea"/>
            </a:endParaRPr>
          </a:p>
        </p:txBody>
      </p:sp>
      <p:sp>
        <p:nvSpPr>
          <p:cNvPr id="18" name="上箭头 17"/>
          <p:cNvSpPr/>
          <p:nvPr/>
        </p:nvSpPr>
        <p:spPr>
          <a:xfrm>
            <a:off x="3093720" y="2504440"/>
            <a:ext cx="539750" cy="3162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右箭头 18"/>
          <p:cNvSpPr/>
          <p:nvPr/>
        </p:nvSpPr>
        <p:spPr>
          <a:xfrm>
            <a:off x="5443855" y="1659255"/>
            <a:ext cx="795020" cy="37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上箭头 19"/>
          <p:cNvSpPr/>
          <p:nvPr/>
        </p:nvSpPr>
        <p:spPr>
          <a:xfrm rot="12240000">
            <a:off x="2167255" y="5222240"/>
            <a:ext cx="539750" cy="31623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p>
            <a:pPr algn="ctr"/>
            <a:endParaRPr lang="zh-CN" altLang="en-US"/>
          </a:p>
        </p:txBody>
      </p:sp>
      <p:sp>
        <p:nvSpPr>
          <p:cNvPr id="21" name="文本框 20"/>
          <p:cNvSpPr txBox="1"/>
          <p:nvPr/>
        </p:nvSpPr>
        <p:spPr>
          <a:xfrm>
            <a:off x="6170295" y="4732655"/>
            <a:ext cx="5331460" cy="1373505"/>
          </a:xfrm>
          <a:prstGeom prst="rect">
            <a:avLst/>
          </a:prstGeom>
          <a:solidFill>
            <a:srgbClr val="FFC000"/>
          </a:solidFill>
        </p:spPr>
        <p:txBody>
          <a:bodyPr wrap="square">
            <a:spAutoFit/>
          </a:bodyPr>
          <a:p>
            <a:pPr marL="342900" indent="-342900" fontAlgn="auto">
              <a:lnSpc>
                <a:spcPts val="2000"/>
              </a:lnSpc>
              <a:buFont typeface="Wingdings" panose="05000000000000000000" pitchFamily="2" charset="2"/>
              <a:buChar char="Ø"/>
            </a:pPr>
            <a:r>
              <a:rPr lang="en-US" altLang="zh-CN">
                <a:sym typeface="+mn-ea"/>
              </a:rPr>
              <a:t>Engage 3 radiology experts and 7 gastroenterology experts to rate the high-risk factors</a:t>
            </a:r>
            <a:endParaRPr lang="en-US" altLang="zh-CN">
              <a:sym typeface="+mn-ea"/>
            </a:endParaRPr>
          </a:p>
          <a:p>
            <a:pPr marL="342900" indent="-342900" fontAlgn="auto">
              <a:lnSpc>
                <a:spcPts val="2000"/>
              </a:lnSpc>
              <a:buFont typeface="Wingdings" panose="05000000000000000000" pitchFamily="2" charset="2"/>
              <a:buChar char="Ø"/>
            </a:pPr>
            <a:r>
              <a:rPr lang="en-US" altLang="zh-CN">
                <a:sym typeface="+mn-ea"/>
              </a:rPr>
              <a:t>Using a 5-category scale based on their experience (-2: Unreliable; -1: Less Reliable; 0: Indeterminate; 1: More Reliable; 2: Reliable)</a:t>
            </a:r>
            <a:endParaRPr lang="en-US" altLang="zh-CN" b="1" dirty="0">
              <a:solidFill>
                <a:srgbClr val="0070C0"/>
              </a:solidFill>
            </a:endParaRPr>
          </a:p>
        </p:txBody>
      </p:sp>
      <p:sp>
        <p:nvSpPr>
          <p:cNvPr id="22" name="右箭头 21"/>
          <p:cNvSpPr/>
          <p:nvPr/>
        </p:nvSpPr>
        <p:spPr>
          <a:xfrm rot="1740000">
            <a:off x="5253355" y="4417695"/>
            <a:ext cx="891540" cy="38862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8"/>
                                        </p:tgtEl>
                                        <p:attrNameLst>
                                          <p:attrName>style.visibility</p:attrName>
                                        </p:attrNameLst>
                                      </p:cBhvr>
                                      <p:to>
                                        <p:strVal val="visible"/>
                                      </p:to>
                                    </p:set>
                                    <p:anim calcmode="lin" valueType="num">
                                      <p:cBhvr additive="base">
                                        <p:cTn id="11" dur="500" fill="hold"/>
                                        <p:tgtEl>
                                          <p:spTgt spid="138"/>
                                        </p:tgtEl>
                                        <p:attrNameLst>
                                          <p:attrName>ppt_x</p:attrName>
                                        </p:attrNameLst>
                                      </p:cBhvr>
                                      <p:tavLst>
                                        <p:tav tm="0">
                                          <p:val>
                                            <p:strVal val="#ppt_x"/>
                                          </p:val>
                                        </p:tav>
                                        <p:tav tm="100000">
                                          <p:val>
                                            <p:strVal val="#ppt_x"/>
                                          </p:val>
                                        </p:tav>
                                      </p:tavLst>
                                    </p:anim>
                                    <p:anim calcmode="lin" valueType="num">
                                      <p:cBhvr additive="base">
                                        <p:cTn id="12"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ppt_x"/>
                                          </p:val>
                                        </p:tav>
                                        <p:tav tm="100000">
                                          <p:val>
                                            <p:strVal val="#ppt_x"/>
                                          </p:val>
                                        </p:tav>
                                      </p:tavLst>
                                    </p:anim>
                                    <p:anim calcmode="lin" valueType="num">
                                      <p:cBhvr additive="base">
                                        <p:cTn id="7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8" grpId="0" animBg="1"/>
      <p:bldP spid="20" grpId="1" animBg="1"/>
      <p:bldP spid="138" grpId="1" animBg="1"/>
      <p:bldP spid="18" grpId="0" animBg="1"/>
      <p:bldP spid="4" grpId="0" animBg="1"/>
      <p:bldP spid="18" grpId="1" animBg="1"/>
      <p:bldP spid="4" grpId="1" animBg="1"/>
      <p:bldP spid="19" grpId="0" animBg="1"/>
      <p:bldP spid="5" grpId="0"/>
      <p:bldP spid="6" grpId="0"/>
      <p:bldP spid="8" grpId="0"/>
      <p:bldP spid="17" grpId="0"/>
      <p:bldP spid="7" grpId="0"/>
      <p:bldP spid="19" grpId="1" animBg="1"/>
      <p:bldP spid="5" grpId="1"/>
      <p:bldP spid="6" grpId="1"/>
      <p:bldP spid="8" grpId="1"/>
      <p:bldP spid="17" grpId="1"/>
      <p:bldP spid="7" grpId="1"/>
      <p:bldP spid="13" grpId="0"/>
      <p:bldP spid="13" grpId="1"/>
      <p:bldP spid="22" grpId="0" animBg="1"/>
      <p:bldP spid="21" grpId="0" animBg="1"/>
      <p:bldP spid="22" grpId="1" animBg="1"/>
      <p:bldP spid="2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标题 68"/>
          <p:cNvSpPr>
            <a:spLocks noGrp="1"/>
          </p:cNvSpPr>
          <p:nvPr>
            <p:ph type="title"/>
          </p:nvPr>
        </p:nvSpPr>
        <p:spPr/>
        <p:txBody>
          <a:bodyPr/>
          <a:lstStyle/>
          <a:p>
            <a:r>
              <a:rPr lang="en-US" altLang="zh-CN" dirty="0">
                <a:sym typeface="+mn-ea"/>
              </a:rPr>
              <a:t>Method </a:t>
            </a:r>
            <a:r>
              <a:rPr lang="en-US" altLang="zh-CN" dirty="0">
                <a:sym typeface="+mn-ea"/>
              </a:rPr>
              <a:t>-- Retrieval Augmented Generation</a:t>
            </a:r>
            <a:endParaRPr lang="en-US" altLang="zh-CN" dirty="0">
              <a:sym typeface="+mn-ea"/>
            </a:endParaRPr>
          </a:p>
        </p:txBody>
      </p:sp>
      <p:sp>
        <p:nvSpPr>
          <p:cNvPr id="134" name="灯片编号占位符 3"/>
          <p:cNvSpPr txBox="1"/>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8EFF4B-039B-4151-AA5B-E6F290D54134}" type="slidenum">
              <a:rPr lang="zh-CN" altLang="en-US" smtClean="0"/>
            </a:fld>
            <a:endParaRPr lang="zh-CN" altLang="en-US"/>
          </a:p>
        </p:txBody>
      </p:sp>
      <p:sp>
        <p:nvSpPr>
          <p:cNvPr id="138" name="文本框 137"/>
          <p:cNvSpPr txBox="1"/>
          <p:nvPr/>
        </p:nvSpPr>
        <p:spPr>
          <a:xfrm>
            <a:off x="294005" y="1096010"/>
            <a:ext cx="3336290" cy="603885"/>
          </a:xfrm>
          <a:prstGeom prst="rect">
            <a:avLst/>
          </a:prstGeom>
          <a:noFill/>
        </p:spPr>
        <p:txBody>
          <a:bodyPr wrap="square">
            <a:spAutoFit/>
          </a:bodyPr>
          <a:lstStyle/>
          <a:p>
            <a:pPr marL="342900" indent="-342900" fontAlgn="auto">
              <a:lnSpc>
                <a:spcPts val="4000"/>
              </a:lnSpc>
              <a:buFont typeface="Wingdings" panose="05000000000000000000" pitchFamily="2" charset="2"/>
              <a:buChar char="Ø"/>
            </a:pPr>
            <a:r>
              <a:rPr lang="en-US" altLang="zh-CN" sz="2400" b="1" dirty="0">
                <a:solidFill>
                  <a:schemeClr val="tx1"/>
                </a:solidFill>
              </a:rPr>
              <a:t>The Knowledge Base</a:t>
            </a:r>
            <a:endParaRPr lang="en-US" altLang="zh-CN" sz="2400" b="1" dirty="0">
              <a:solidFill>
                <a:schemeClr val="tx1"/>
              </a:solidFill>
            </a:endParaRPr>
          </a:p>
        </p:txBody>
      </p:sp>
      <p:pic>
        <p:nvPicPr>
          <p:cNvPr id="3" name="图片 2" descr="KnowledgeBase"/>
          <p:cNvPicPr>
            <a:picLocks noChangeAspect="1"/>
          </p:cNvPicPr>
          <p:nvPr/>
        </p:nvPicPr>
        <p:blipFill>
          <a:blip r:embed="rId1"/>
          <a:stretch>
            <a:fillRect/>
          </a:stretch>
        </p:blipFill>
        <p:spPr>
          <a:xfrm>
            <a:off x="410210" y="2360295"/>
            <a:ext cx="4144645" cy="2718435"/>
          </a:xfrm>
          <a:prstGeom prst="rect">
            <a:avLst/>
          </a:prstGeom>
        </p:spPr>
      </p:pic>
      <p:pic>
        <p:nvPicPr>
          <p:cNvPr id="4" name="图片 3"/>
          <p:cNvPicPr>
            <a:picLocks noChangeAspect="1"/>
          </p:cNvPicPr>
          <p:nvPr/>
        </p:nvPicPr>
        <p:blipFill>
          <a:blip r:embed="rId2"/>
          <a:stretch>
            <a:fillRect/>
          </a:stretch>
        </p:blipFill>
        <p:spPr>
          <a:xfrm>
            <a:off x="5019040" y="2258695"/>
            <a:ext cx="6853555" cy="29216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标题 68"/>
          <p:cNvSpPr>
            <a:spLocks noGrp="1"/>
          </p:cNvSpPr>
          <p:nvPr>
            <p:ph type="title"/>
          </p:nvPr>
        </p:nvSpPr>
        <p:spPr/>
        <p:txBody>
          <a:bodyPr/>
          <a:lstStyle/>
          <a:p>
            <a:r>
              <a:rPr lang="en-US" altLang="zh-CN" dirty="0">
                <a:sym typeface="+mn-ea"/>
              </a:rPr>
              <a:t>Method </a:t>
            </a:r>
            <a:endParaRPr lang="en-US" altLang="zh-CN" dirty="0">
              <a:sym typeface="+mn-ea"/>
            </a:endParaRPr>
          </a:p>
        </p:txBody>
      </p:sp>
      <p:sp>
        <p:nvSpPr>
          <p:cNvPr id="134" name="灯片编号占位符 3"/>
          <p:cNvSpPr txBox="1"/>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8EFF4B-039B-4151-AA5B-E6F290D54134}" type="slidenum">
              <a:rPr lang="zh-CN" altLang="en-US" smtClean="0"/>
            </a:fld>
            <a:endParaRPr lang="zh-CN" altLang="en-US"/>
          </a:p>
        </p:txBody>
      </p:sp>
      <p:sp>
        <p:nvSpPr>
          <p:cNvPr id="138" name="文本框 137"/>
          <p:cNvSpPr txBox="1"/>
          <p:nvPr/>
        </p:nvSpPr>
        <p:spPr>
          <a:xfrm>
            <a:off x="192405" y="1028700"/>
            <a:ext cx="3336290" cy="603885"/>
          </a:xfrm>
          <a:prstGeom prst="rect">
            <a:avLst/>
          </a:prstGeom>
          <a:noFill/>
        </p:spPr>
        <p:txBody>
          <a:bodyPr wrap="square">
            <a:spAutoFit/>
          </a:bodyPr>
          <a:lstStyle/>
          <a:p>
            <a:pPr marL="342900" indent="-342900" fontAlgn="auto">
              <a:lnSpc>
                <a:spcPts val="4000"/>
              </a:lnSpc>
              <a:buFont typeface="Wingdings" panose="05000000000000000000" pitchFamily="2" charset="2"/>
              <a:buChar char="Ø"/>
            </a:pPr>
            <a:r>
              <a:rPr lang="en-US" altLang="zh-CN" sz="2400" b="1" dirty="0">
                <a:solidFill>
                  <a:schemeClr val="tx1"/>
                </a:solidFill>
              </a:rPr>
              <a:t>Overall Architecture</a:t>
            </a:r>
            <a:endParaRPr lang="en-US" altLang="zh-CN" sz="2400" b="1" dirty="0">
              <a:solidFill>
                <a:schemeClr val="tx1"/>
              </a:solidFill>
            </a:endParaRPr>
          </a:p>
        </p:txBody>
      </p:sp>
      <p:pic>
        <p:nvPicPr>
          <p:cNvPr id="2" name="图片 1" descr="Workflow"/>
          <p:cNvPicPr>
            <a:picLocks noChangeAspect="1"/>
          </p:cNvPicPr>
          <p:nvPr/>
        </p:nvPicPr>
        <p:blipFill>
          <a:blip r:embed="rId1"/>
          <a:stretch>
            <a:fillRect/>
          </a:stretch>
        </p:blipFill>
        <p:spPr>
          <a:xfrm>
            <a:off x="3357880" y="1135380"/>
            <a:ext cx="6851650" cy="53803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zh-CN" altLang="en-US" dirty="0"/>
          </a:p>
        </p:txBody>
      </p:sp>
      <p:sp>
        <p:nvSpPr>
          <p:cNvPr id="3" name="文本框 2"/>
          <p:cNvSpPr txBox="1"/>
          <p:nvPr/>
        </p:nvSpPr>
        <p:spPr>
          <a:xfrm>
            <a:off x="1908700" y="1941049"/>
            <a:ext cx="6116714" cy="372300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Background</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Problem</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Method</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cs typeface="Arial" panose="020B0604020202020204" pitchFamily="34" charset="0"/>
              </a:rPr>
              <a:t>Result</a:t>
            </a:r>
            <a:endParaRPr lang="en-US" altLang="zh-CN" sz="3600" dirty="0">
              <a:cs typeface="Arial" panose="020B0604020202020204" pitchFamily="34" charset="0"/>
            </a:endParaRPr>
          </a:p>
          <a:p>
            <a:pPr marL="360045" marR="0" lvl="1" indent="0" algn="l" defTabSz="914400" rtl="0" eaLnBrk="1" fontAlgn="auto" latinLnBrk="0" hangingPunct="1">
              <a:lnSpc>
                <a:spcPct val="100000"/>
              </a:lnSpc>
              <a:spcBef>
                <a:spcPts val="0"/>
              </a:spcBef>
              <a:spcAft>
                <a:spcPts val="0"/>
              </a:spcAft>
              <a:buClrTx/>
              <a:buSzPct val="70000"/>
              <a:buFont typeface="Wingdings" panose="05000000000000000000" pitchFamily="2" charset="2"/>
              <a:buNone/>
              <a:defRPr/>
            </a:pP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4294967295"/>
          </p:nvPr>
        </p:nvSpPr>
        <p:spPr>
          <a:xfrm>
            <a:off x="8610600" y="6356350"/>
            <a:ext cx="2743200" cy="365125"/>
          </a:xfrm>
        </p:spPr>
        <p:txBody>
          <a:bodyPr/>
          <a:lstStyle/>
          <a:p>
            <a:fld id="{A08EFF4B-039B-4151-AA5B-E6F290D54134}" type="slidenum">
              <a:rPr lang="zh-CN" altLang="en-US" smtClean="0"/>
            </a:fld>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标题 68"/>
          <p:cNvSpPr>
            <a:spLocks noGrp="1"/>
          </p:cNvSpPr>
          <p:nvPr>
            <p:ph type="title"/>
          </p:nvPr>
        </p:nvSpPr>
        <p:spPr/>
        <p:txBody>
          <a:bodyPr/>
          <a:lstStyle/>
          <a:p>
            <a:r>
              <a:rPr lang="en-US" altLang="zh-CN" dirty="0">
                <a:sym typeface="+mn-ea"/>
              </a:rPr>
              <a:t>Result(boostrap)</a:t>
            </a:r>
            <a:endParaRPr lang="en-US" altLang="zh-CN" dirty="0">
              <a:sym typeface="+mn-ea"/>
            </a:endParaRPr>
          </a:p>
        </p:txBody>
      </p:sp>
      <p:sp>
        <p:nvSpPr>
          <p:cNvPr id="134" name="灯片编号占位符 3"/>
          <p:cNvSpPr txBox="1"/>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8EFF4B-039B-4151-AA5B-E6F290D54134}" type="slidenum">
              <a:rPr lang="zh-CN" altLang="en-US" smtClean="0"/>
            </a:fld>
            <a:endParaRPr lang="zh-CN" altLang="en-US"/>
          </a:p>
        </p:txBody>
      </p:sp>
      <p:sp>
        <p:nvSpPr>
          <p:cNvPr id="138" name="文本框 137"/>
          <p:cNvSpPr txBox="1"/>
          <p:nvPr/>
        </p:nvSpPr>
        <p:spPr>
          <a:xfrm>
            <a:off x="294005" y="1096010"/>
            <a:ext cx="11059795" cy="5028565"/>
          </a:xfrm>
          <a:prstGeom prst="rect">
            <a:avLst/>
          </a:prstGeom>
          <a:noFill/>
        </p:spPr>
        <p:txBody>
          <a:bodyPr wrap="square">
            <a:spAutoFit/>
          </a:bodyPr>
          <a:lstStyle/>
          <a:p>
            <a:pPr marL="342900" indent="-342900" fontAlgn="auto">
              <a:lnSpc>
                <a:spcPts val="3500"/>
              </a:lnSpc>
              <a:buFont typeface="Wingdings" panose="05000000000000000000" pitchFamily="2" charset="2"/>
              <a:buChar char="Ø"/>
            </a:pPr>
            <a:r>
              <a:rPr lang="en-US" altLang="zh-CN" sz="2000" dirty="0">
                <a:highlight>
                  <a:srgbClr val="FFFF00"/>
                </a:highlight>
                <a:sym typeface="+mn-ea"/>
              </a:rPr>
              <a:t>Training Set:</a:t>
            </a:r>
            <a:r>
              <a:rPr lang="en-US" altLang="zh-CN" sz="2000" dirty="0">
                <a:sym typeface="+mn-ea"/>
              </a:rPr>
              <a:t> t</a:t>
            </a:r>
            <a:r>
              <a:rPr lang="en-US" altLang="zh-CN" sz="2000" dirty="0">
                <a:solidFill>
                  <a:schemeClr val="tx1"/>
                </a:solidFill>
              </a:rPr>
              <a:t>he 63 category 1 patients and 65 category 0 patients from Zhongshan First Hospital .</a:t>
            </a:r>
            <a:endParaRPr lang="en-US" altLang="zh-CN" sz="2000" dirty="0">
              <a:solidFill>
                <a:schemeClr val="tx1"/>
              </a:solidFill>
            </a:endParaRPr>
          </a:p>
          <a:p>
            <a:pPr marL="342900" indent="-342900" fontAlgn="auto">
              <a:lnSpc>
                <a:spcPts val="3500"/>
              </a:lnSpc>
              <a:buFont typeface="Wingdings" panose="05000000000000000000" pitchFamily="2" charset="2"/>
              <a:buChar char="Ø"/>
            </a:pPr>
            <a:r>
              <a:rPr lang="en-US" altLang="zh-CN" sz="2000" dirty="0">
                <a:solidFill>
                  <a:schemeClr val="tx1"/>
                </a:solidFill>
                <a:highlight>
                  <a:srgbClr val="FFFF00"/>
                </a:highlight>
              </a:rPr>
              <a:t>Test Set:</a:t>
            </a:r>
            <a:r>
              <a:rPr lang="en-US" altLang="zh-CN" sz="2000" dirty="0">
                <a:solidFill>
                  <a:schemeClr val="tx1"/>
                </a:solidFill>
              </a:rPr>
              <a:t> the 60 category 1 patients and 37 category 0 patients from Guangsan, Shanyi, Jiangmen, and Wenyuan hospitals are used as the test set. </a:t>
            </a:r>
            <a:endParaRPr lang="en-US" altLang="zh-CN" sz="2000" dirty="0">
              <a:solidFill>
                <a:schemeClr val="tx1"/>
              </a:solidFill>
            </a:endParaRPr>
          </a:p>
          <a:p>
            <a:pPr marL="342900" indent="-342900" fontAlgn="auto">
              <a:lnSpc>
                <a:spcPts val="3500"/>
              </a:lnSpc>
              <a:buFont typeface="Wingdings" panose="05000000000000000000" pitchFamily="2" charset="2"/>
              <a:buChar char="Ø"/>
            </a:pPr>
            <a:r>
              <a:rPr lang="en-US" altLang="zh-CN" sz="2000" dirty="0">
                <a:solidFill>
                  <a:schemeClr val="tx1"/>
                </a:solidFill>
                <a:highlight>
                  <a:srgbClr val="FFFF00"/>
                </a:highlight>
              </a:rPr>
              <a:t>Model</a:t>
            </a:r>
            <a:endParaRPr lang="en-US" altLang="zh-CN" sz="2000" dirty="0">
              <a:solidFill>
                <a:schemeClr val="tx1"/>
              </a:solidFill>
              <a:highlight>
                <a:srgbClr val="FFFF00"/>
              </a:highlight>
            </a:endParaRPr>
          </a:p>
          <a:p>
            <a:pPr marL="800100" lvl="1" indent="-342900" fontAlgn="auto">
              <a:lnSpc>
                <a:spcPts val="3500"/>
              </a:lnSpc>
              <a:buFont typeface="Wingdings" panose="05000000000000000000" charset="0"/>
              <a:buChar char="Ø"/>
            </a:pPr>
            <a:r>
              <a:rPr lang="en-US" altLang="zh-CN" sz="2000" dirty="0">
                <a:solidFill>
                  <a:schemeClr val="tx1"/>
                </a:solidFill>
              </a:rPr>
              <a:t>We select GPT-4omini, Gemini1.5-Pro, and GPT-4o(128k) as the foundational large language model for the agent and design three versions of the agent:</a:t>
            </a:r>
            <a:endParaRPr lang="en-US" altLang="zh-CN" sz="2000" dirty="0">
              <a:solidFill>
                <a:schemeClr val="tx1"/>
              </a:solidFill>
            </a:endParaRPr>
          </a:p>
          <a:p>
            <a:pPr marL="342900" indent="-342900" fontAlgn="auto">
              <a:lnSpc>
                <a:spcPts val="3500"/>
              </a:lnSpc>
              <a:buFont typeface="Wingdings" panose="05000000000000000000" pitchFamily="2" charset="2"/>
              <a:buChar char="Ø"/>
            </a:pPr>
            <a:r>
              <a:rPr lang="en-US" altLang="zh-CN" sz="2000" dirty="0">
                <a:solidFill>
                  <a:schemeClr val="tx1"/>
                </a:solidFill>
                <a:highlight>
                  <a:srgbClr val="FFFF00"/>
                </a:highlight>
              </a:rPr>
              <a:t>Three versions of agent</a:t>
            </a:r>
            <a:r>
              <a:rPr lang="en-US" altLang="zh-CN" sz="2000" dirty="0">
                <a:solidFill>
                  <a:schemeClr val="tx1"/>
                </a:solidFill>
              </a:rPr>
              <a:t>:</a:t>
            </a:r>
            <a:endParaRPr lang="en-US" altLang="zh-CN" sz="2000" dirty="0">
              <a:solidFill>
                <a:schemeClr val="tx1"/>
              </a:solidFill>
            </a:endParaRPr>
          </a:p>
          <a:p>
            <a:pPr marL="800100" lvl="1" indent="-342900" fontAlgn="auto">
              <a:lnSpc>
                <a:spcPts val="3500"/>
              </a:lnSpc>
              <a:buFont typeface="Wingdings" panose="05000000000000000000" charset="0"/>
              <a:buChar char="Ø"/>
            </a:pPr>
            <a:r>
              <a:rPr lang="en-US" altLang="zh-CN" sz="2000" dirty="0">
                <a:solidFill>
                  <a:schemeClr val="tx1"/>
                </a:solidFill>
              </a:rPr>
              <a:t>V1: The system prompt includes only basic role introduction, task description, and the definition of adverse outcomes;</a:t>
            </a:r>
            <a:endParaRPr lang="en-US" altLang="zh-CN" sz="2000" dirty="0">
              <a:solidFill>
                <a:schemeClr val="tx1"/>
              </a:solidFill>
            </a:endParaRPr>
          </a:p>
          <a:p>
            <a:pPr marL="800100" lvl="1" indent="-342900" fontAlgn="auto">
              <a:lnSpc>
                <a:spcPts val="3500"/>
              </a:lnSpc>
              <a:buFont typeface="Wingdings" panose="05000000000000000000" charset="0"/>
              <a:buChar char="Ø"/>
            </a:pPr>
            <a:r>
              <a:rPr lang="en-US" altLang="zh-CN" sz="2000" dirty="0">
                <a:sym typeface="+mn-ea"/>
              </a:rPr>
              <a:t>V2:Building on V1, the system prompt incorporates a complete Chain of Thought (CoT)</a:t>
            </a:r>
            <a:endParaRPr lang="en-US" altLang="zh-CN" sz="2000" dirty="0">
              <a:sym typeface="+mn-ea"/>
            </a:endParaRPr>
          </a:p>
          <a:p>
            <a:pPr marL="800100" lvl="1" indent="-342900" fontAlgn="auto">
              <a:lnSpc>
                <a:spcPts val="3500"/>
              </a:lnSpc>
              <a:buFont typeface="Wingdings" panose="05000000000000000000" charset="0"/>
              <a:buChar char="Ø"/>
            </a:pPr>
            <a:r>
              <a:rPr lang="en-US" altLang="zh-CN" sz="2000" dirty="0">
                <a:sym typeface="+mn-ea"/>
              </a:rPr>
              <a:t>V3:Building on V2, the system prompt introduces the knowledge base ”Baseline High-Risk Factors”</a:t>
            </a:r>
            <a:endParaRPr lang="en-US" altLang="zh-CN" sz="2000" dirty="0">
              <a:solidFill>
                <a:schemeClr val="tx1"/>
              </a:solidFill>
              <a:sym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Result</a:t>
            </a:r>
            <a:endParaRPr lang="en-US" altLang="zh-CN" dirty="0"/>
          </a:p>
        </p:txBody>
      </p:sp>
      <p:sp>
        <p:nvSpPr>
          <p:cNvPr id="3" name="灯片编号占位符 2"/>
          <p:cNvSpPr>
            <a:spLocks noGrp="1"/>
          </p:cNvSpPr>
          <p:nvPr>
            <p:ph type="sldNum" sz="quarter" idx="4294967295"/>
          </p:nvPr>
        </p:nvSpPr>
        <p:spPr>
          <a:xfrm>
            <a:off x="8610600" y="6356350"/>
            <a:ext cx="2743200" cy="365125"/>
          </a:xfrm>
        </p:spPr>
        <p:txBody>
          <a:bodyPr/>
          <a:lstStyle/>
          <a:p>
            <a:fld id="{A08EFF4B-039B-4151-AA5B-E6F290D54134}" type="slidenum">
              <a:rPr lang="zh-CN" altLang="en-US" smtClean="0"/>
            </a:fld>
            <a:endParaRPr lang="zh-CN" altLang="en-US"/>
          </a:p>
        </p:txBody>
      </p:sp>
      <p:pic>
        <p:nvPicPr>
          <p:cNvPr id="6" name="图片 5" descr="test"/>
          <p:cNvPicPr>
            <a:picLocks noChangeAspect="1"/>
          </p:cNvPicPr>
          <p:nvPr/>
        </p:nvPicPr>
        <p:blipFill>
          <a:blip r:embed="rId1"/>
          <a:srcRect t="6065" r="7856"/>
          <a:stretch>
            <a:fillRect/>
          </a:stretch>
        </p:blipFill>
        <p:spPr>
          <a:xfrm>
            <a:off x="8141970" y="1047750"/>
            <a:ext cx="2663190" cy="2717165"/>
          </a:xfrm>
          <a:prstGeom prst="rect">
            <a:avLst/>
          </a:prstGeom>
        </p:spPr>
      </p:pic>
      <p:pic>
        <p:nvPicPr>
          <p:cNvPr id="7" name="图片 6" descr="train"/>
          <p:cNvPicPr>
            <a:picLocks noChangeAspect="1"/>
          </p:cNvPicPr>
          <p:nvPr/>
        </p:nvPicPr>
        <p:blipFill>
          <a:blip r:embed="rId2"/>
          <a:srcRect t="5453" r="7468"/>
          <a:stretch>
            <a:fillRect/>
          </a:stretch>
        </p:blipFill>
        <p:spPr>
          <a:xfrm>
            <a:off x="5247005" y="1055370"/>
            <a:ext cx="2680335" cy="2739390"/>
          </a:xfrm>
          <a:prstGeom prst="rect">
            <a:avLst/>
          </a:prstGeom>
        </p:spPr>
      </p:pic>
      <p:pic>
        <p:nvPicPr>
          <p:cNvPr id="8" name="图片 7"/>
          <p:cNvPicPr>
            <a:picLocks noChangeAspect="1"/>
          </p:cNvPicPr>
          <p:nvPr/>
        </p:nvPicPr>
        <p:blipFill>
          <a:blip r:embed="rId3"/>
          <a:stretch>
            <a:fillRect/>
          </a:stretch>
        </p:blipFill>
        <p:spPr>
          <a:xfrm>
            <a:off x="289560" y="1244600"/>
            <a:ext cx="4021455" cy="2550160"/>
          </a:xfrm>
          <a:prstGeom prst="rect">
            <a:avLst/>
          </a:prstGeom>
        </p:spPr>
      </p:pic>
      <p:pic>
        <p:nvPicPr>
          <p:cNvPr id="9" name="图片 8" descr="type_train"/>
          <p:cNvPicPr>
            <a:picLocks noChangeAspect="1"/>
          </p:cNvPicPr>
          <p:nvPr/>
        </p:nvPicPr>
        <p:blipFill>
          <a:blip r:embed="rId4"/>
          <a:stretch>
            <a:fillRect/>
          </a:stretch>
        </p:blipFill>
        <p:spPr>
          <a:xfrm>
            <a:off x="5247005" y="3957320"/>
            <a:ext cx="2791460" cy="2791460"/>
          </a:xfrm>
          <a:prstGeom prst="rect">
            <a:avLst/>
          </a:prstGeom>
        </p:spPr>
      </p:pic>
      <p:pic>
        <p:nvPicPr>
          <p:cNvPr id="10" name="图片 9" descr="type_test"/>
          <p:cNvPicPr>
            <a:picLocks noChangeAspect="1"/>
          </p:cNvPicPr>
          <p:nvPr/>
        </p:nvPicPr>
        <p:blipFill>
          <a:blip r:embed="rId5"/>
          <a:stretch>
            <a:fillRect/>
          </a:stretch>
        </p:blipFill>
        <p:spPr>
          <a:xfrm>
            <a:off x="8228330" y="3957320"/>
            <a:ext cx="2782570" cy="2782570"/>
          </a:xfrm>
          <a:prstGeom prst="rect">
            <a:avLst/>
          </a:prstGeom>
        </p:spPr>
      </p:pic>
      <p:pic>
        <p:nvPicPr>
          <p:cNvPr id="11" name="图片 10"/>
          <p:cNvPicPr>
            <a:picLocks noChangeAspect="1"/>
          </p:cNvPicPr>
          <p:nvPr/>
        </p:nvPicPr>
        <p:blipFill>
          <a:blip r:embed="rId6"/>
          <a:stretch>
            <a:fillRect/>
          </a:stretch>
        </p:blipFill>
        <p:spPr>
          <a:xfrm>
            <a:off x="289560" y="4145915"/>
            <a:ext cx="4141470" cy="257556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4294967295"/>
          </p:nvPr>
        </p:nvSpPr>
        <p:spPr>
          <a:xfrm>
            <a:off x="8610600" y="6356350"/>
            <a:ext cx="2743200" cy="365125"/>
          </a:xfrm>
        </p:spPr>
        <p:txBody>
          <a:bodyPr/>
          <a:lstStyle/>
          <a:p>
            <a:fld id="{A08EFF4B-039B-4151-AA5B-E6F290D54134}" type="slidenum">
              <a:rPr lang="zh-CN" altLang="en-US" smtClean="0"/>
            </a:fld>
            <a:endParaRPr lang="zh-CN" altLang="en-US"/>
          </a:p>
        </p:txBody>
      </p:sp>
      <p:sp>
        <p:nvSpPr>
          <p:cNvPr id="4" name="文本框 3"/>
          <p:cNvSpPr txBox="1"/>
          <p:nvPr/>
        </p:nvSpPr>
        <p:spPr>
          <a:xfrm>
            <a:off x="3867704" y="2705725"/>
            <a:ext cx="4456591" cy="1446550"/>
          </a:xfrm>
          <a:prstGeom prst="rect">
            <a:avLst/>
          </a:prstGeom>
          <a:noFill/>
        </p:spPr>
        <p:txBody>
          <a:bodyPr wrap="square" rtlCol="0">
            <a:spAutoFit/>
          </a:bodyPr>
          <a:lstStyle/>
          <a:p>
            <a:pPr algn="ctr"/>
            <a:r>
              <a:rPr lang="en-US" altLang="zh-CN" sz="4400" dirty="0"/>
              <a:t>THANK YOU</a:t>
            </a:r>
            <a:endParaRPr lang="en-US" altLang="zh-CN" sz="4400" dirty="0"/>
          </a:p>
          <a:p>
            <a:pPr algn="ctr"/>
            <a:r>
              <a:rPr lang="en-US" altLang="zh-CN" sz="4400" dirty="0"/>
              <a:t>Q &amp; A</a:t>
            </a:r>
            <a:endParaRPr lang="zh-CN" alt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9560" y="207010"/>
            <a:ext cx="11659235" cy="648970"/>
          </a:xfrm>
        </p:spPr>
        <p:txBody>
          <a:bodyPr/>
          <a:lstStyle/>
          <a:p>
            <a:r>
              <a:rPr lang="en-US" altLang="zh-CN" dirty="0"/>
              <a:t>Background--</a:t>
            </a:r>
            <a:r>
              <a:rPr lang="en-US" altLang="zh-CN" dirty="0">
                <a:latin typeface="Calibri" panose="020F0502020204030204" charset="0"/>
                <a:ea typeface="微软雅黑" panose="020B0503020204020204" charset="-122"/>
                <a:cs typeface="Calibri" panose="020F0502020204030204" charset="0"/>
                <a:sym typeface="+mn-ea"/>
              </a:rPr>
              <a:t>Crohn's Disease</a:t>
            </a:r>
            <a:endParaRPr lang="zh-CN" altLang="en-US" dirty="0"/>
          </a:p>
        </p:txBody>
      </p:sp>
      <p:sp>
        <p:nvSpPr>
          <p:cNvPr id="4" name="文本框 3"/>
          <p:cNvSpPr txBox="1"/>
          <p:nvPr/>
        </p:nvSpPr>
        <p:spPr>
          <a:xfrm>
            <a:off x="384810" y="1190625"/>
            <a:ext cx="11459845" cy="5631180"/>
          </a:xfrm>
          <a:prstGeom prst="rect">
            <a:avLst/>
          </a:prstGeom>
          <a:noFill/>
        </p:spPr>
        <p:txBody>
          <a:bodyPr wrap="square">
            <a:spAutoFit/>
          </a:bodyPr>
          <a:lstStyle/>
          <a:p>
            <a:pPr marL="285750" indent="-285750" algn="just">
              <a:spcAft>
                <a:spcPts val="1200"/>
              </a:spcAft>
              <a:buFont typeface="Arial" panose="020B0604020202020204" pitchFamily="34" charset="0"/>
              <a:buChar char="•"/>
            </a:pPr>
            <a:r>
              <a:rPr lang="en-US" altLang="zh-CN" sz="2000" dirty="0">
                <a:latin typeface="Calibri" panose="020F0502020204030204" charset="0"/>
                <a:ea typeface="微软雅黑" panose="020B0503020204020204" charset="-122"/>
                <a:cs typeface="Calibri" panose="020F0502020204030204" charset="0"/>
                <a:sym typeface="+mn-ea"/>
              </a:rPr>
              <a:t>Definition : Chronic nonspecific inflammatory bowel disease of unknown etiology</a:t>
            </a:r>
            <a:r>
              <a:rPr lang="en-US" altLang="zh-CN" sz="2000" dirty="0"/>
              <a:t>.</a:t>
            </a:r>
            <a:endParaRPr lang="en-US" altLang="zh-CN" sz="2000" dirty="0"/>
          </a:p>
          <a:p>
            <a:pPr marL="285750" indent="-285750" algn="just">
              <a:spcAft>
                <a:spcPts val="1200"/>
              </a:spcAft>
              <a:buFont typeface="Arial" panose="020B0604020202020204" pitchFamily="34" charset="0"/>
              <a:buChar char="•"/>
            </a:pPr>
            <a:r>
              <a:rPr lang="en-US" altLang="zh-CN" sz="2000" dirty="0"/>
              <a:t>(病因不明的慢性非特异性炎症性肠病)</a:t>
            </a:r>
            <a:endParaRPr lang="en-US" altLang="zh-CN" sz="2000" dirty="0"/>
          </a:p>
          <a:p>
            <a:pPr marL="285750" indent="-285750" algn="just">
              <a:spcAft>
                <a:spcPts val="1200"/>
              </a:spcAft>
              <a:buFont typeface="Arial" panose="020B0604020202020204" pitchFamily="34" charset="0"/>
              <a:buChar char="•"/>
            </a:pPr>
            <a:r>
              <a:rPr lang="en-US" altLang="zh-CN" sz="2000" dirty="0"/>
              <a:t>Feature</a:t>
            </a:r>
            <a:endParaRPr lang="en-US" altLang="zh-CN" sz="2000" dirty="0"/>
          </a:p>
          <a:p>
            <a:pPr marL="742950" lvl="1" indent="-285750" algn="just">
              <a:spcAft>
                <a:spcPts val="1200"/>
              </a:spcAft>
              <a:buFont typeface="Arial" panose="020B0604020202020204" pitchFamily="34" charset="0"/>
              <a:buChar char="•"/>
            </a:pPr>
            <a:r>
              <a:rPr lang="en-US" altLang="zh-CN" sz="2000" dirty="0">
                <a:latin typeface="Calibri" panose="020F0502020204030204" charset="0"/>
                <a:ea typeface="微软雅黑" panose="020B0503020204020204" charset="-122"/>
                <a:cs typeface="Calibri" panose="020F0502020204030204" charset="0"/>
                <a:sym typeface="+mn-ea"/>
              </a:rPr>
              <a:t>More common in young adults aged 15-30 years, with prolonged disease course.</a:t>
            </a:r>
            <a:endParaRPr lang="en-US" altLang="zh-CN" sz="2000" dirty="0">
              <a:latin typeface="Calibri" panose="020F0502020204030204" charset="0"/>
              <a:ea typeface="微软雅黑" panose="020B0503020204020204" charset="-122"/>
              <a:cs typeface="Calibri" panose="020F0502020204030204" charset="0"/>
              <a:sym typeface="+mn-ea"/>
            </a:endParaRPr>
          </a:p>
          <a:p>
            <a:pPr marL="742950" lvl="1" indent="-285750" algn="just">
              <a:spcAft>
                <a:spcPts val="1200"/>
              </a:spcAft>
              <a:buFont typeface="Arial" panose="020B0604020202020204" pitchFamily="34" charset="0"/>
              <a:buChar char="•"/>
            </a:pPr>
            <a:r>
              <a:rPr lang="en-US" altLang="zh-CN" sz="2000" dirty="0">
                <a:latin typeface="Calibri" panose="020F0502020204030204" charset="0"/>
                <a:ea typeface="微软雅黑" panose="020B0503020204020204" charset="-122"/>
                <a:cs typeface="Calibri" panose="020F0502020204030204" charset="0"/>
                <a:sym typeface="+mn-ea"/>
              </a:rPr>
              <a:t>About 70% of CD patients require at least one surgical resection in their lifetime, because of bowel damage (BD). </a:t>
            </a:r>
            <a:r>
              <a:rPr lang="en-US" altLang="zh-CN" sz="2000" dirty="0">
                <a:solidFill>
                  <a:srgbClr val="FF0000"/>
                </a:solidFill>
                <a:latin typeface="Calibri" panose="020F0502020204030204" charset="0"/>
                <a:ea typeface="微软雅黑" panose="020B0503020204020204" charset="-122"/>
                <a:cs typeface="Calibri" panose="020F0502020204030204" charset="0"/>
                <a:sym typeface="+mn-ea"/>
              </a:rPr>
              <a:t>Physical trauma, financial pressure, and mental stress</a:t>
            </a:r>
            <a:r>
              <a:rPr lang="en-US" altLang="zh-CN" sz="2000" dirty="0">
                <a:latin typeface="Calibri" panose="020F0502020204030204" charset="0"/>
                <a:ea typeface="微软雅黑" panose="020B0503020204020204" charset="-122"/>
                <a:cs typeface="Calibri" panose="020F0502020204030204" charset="0"/>
                <a:sym typeface="+mn-ea"/>
              </a:rPr>
              <a:t> caused by lifelong disabling diseases</a:t>
            </a:r>
            <a:endParaRPr lang="en-US" altLang="zh-CN" sz="2000" dirty="0"/>
          </a:p>
          <a:p>
            <a:pPr marL="285750" indent="-285750" algn="just">
              <a:spcAft>
                <a:spcPts val="1200"/>
              </a:spcAft>
              <a:buFont typeface="Arial" panose="020B0604020202020204" pitchFamily="34" charset="0"/>
              <a:buChar char="•"/>
            </a:pPr>
            <a:r>
              <a:rPr lang="en-US" altLang="zh-CN" sz="2000" dirty="0"/>
              <a:t>Significance</a:t>
            </a:r>
            <a:endParaRPr lang="en-US" altLang="zh-CN" sz="2000" dirty="0"/>
          </a:p>
          <a:p>
            <a:pPr marL="742950" lvl="1" indent="-285750" algn="just">
              <a:spcAft>
                <a:spcPts val="1200"/>
              </a:spcAft>
              <a:buFont typeface="Arial" panose="020B0604020202020204" pitchFamily="34" charset="0"/>
              <a:buChar char="•"/>
            </a:pPr>
            <a:r>
              <a:rPr lang="en-US" altLang="zh-CN" sz="2000" noProof="0" dirty="0">
                <a:ln>
                  <a:noFill/>
                </a:ln>
                <a:effectLst/>
                <a:uLnTx/>
                <a:uFillTx/>
                <a:latin typeface="Calibri" panose="020F0502020204030204"/>
                <a:sym typeface="+mn-ea"/>
              </a:rPr>
              <a:t>Active monitoring of CD benefits to improve the long-term prognosis -- pivotal in CD management</a:t>
            </a:r>
            <a:endParaRPr lang="en-US" altLang="zh-CN" sz="2000" dirty="0">
              <a:solidFill>
                <a:schemeClr val="tx1"/>
              </a:solidFill>
            </a:endParaRPr>
          </a:p>
          <a:p>
            <a:pPr marL="285750" indent="-285750" algn="just">
              <a:spcAft>
                <a:spcPts val="1200"/>
              </a:spcAft>
              <a:buFont typeface="Arial" panose="020B0604020202020204" pitchFamily="34" charset="0"/>
              <a:buChar char="•"/>
            </a:pPr>
            <a:r>
              <a:rPr lang="en-US" altLang="zh-CN" sz="2000" dirty="0"/>
              <a:t>Problem</a:t>
            </a:r>
            <a:endParaRPr lang="en-US" altLang="zh-CN" sz="2000" dirty="0"/>
          </a:p>
          <a:p>
            <a:pPr marL="742950" lvl="1" indent="-285750" algn="just">
              <a:spcAft>
                <a:spcPts val="1200"/>
              </a:spcAft>
              <a:buFont typeface="Arial" panose="020B0604020202020204" pitchFamily="34" charset="0"/>
              <a:buChar char="•"/>
            </a:pPr>
            <a:r>
              <a:rPr lang="en-US" altLang="zh-CN" sz="2000" dirty="0">
                <a:solidFill>
                  <a:schemeClr val="tx1"/>
                </a:solidFill>
              </a:rPr>
              <a:t>Little consideration of the </a:t>
            </a:r>
            <a:r>
              <a:rPr lang="en-US" altLang="zh-CN" sz="2000" dirty="0">
                <a:solidFill>
                  <a:srgbClr val="FF0000"/>
                </a:solidFill>
              </a:rPr>
              <a:t>long-term risk.</a:t>
            </a:r>
            <a:endParaRPr lang="en-US" altLang="zh-CN" sz="2000" dirty="0">
              <a:solidFill>
                <a:srgbClr val="FF0000"/>
              </a:solidFill>
            </a:endParaRPr>
          </a:p>
          <a:p>
            <a:pPr marL="742950" lvl="1" indent="-285750" algn="just">
              <a:spcAft>
                <a:spcPts val="1200"/>
              </a:spcAft>
              <a:buFont typeface="Arial" panose="020B0604020202020204" pitchFamily="34" charset="0"/>
              <a:buChar char="•"/>
            </a:pPr>
            <a:r>
              <a:rPr lang="en-US" altLang="zh-CN" sz="2000" noProof="0" dirty="0">
                <a:ln>
                  <a:noFill/>
                </a:ln>
                <a:solidFill>
                  <a:srgbClr val="FF0000"/>
                </a:solidFill>
                <a:effectLst/>
                <a:uLnTx/>
                <a:uFillTx/>
                <a:latin typeface="Calibri" panose="020F0502020204030204"/>
                <a:sym typeface="+mn-ea"/>
              </a:rPr>
              <a:t>Limited time </a:t>
            </a:r>
            <a:r>
              <a:rPr lang="en-US" altLang="zh-CN" sz="2000" noProof="0" dirty="0">
                <a:ln>
                  <a:noFill/>
                </a:ln>
                <a:solidFill>
                  <a:schemeClr val="tx1"/>
                </a:solidFill>
                <a:effectLst/>
                <a:uLnTx/>
                <a:uFillTx/>
                <a:latin typeface="Calibri" panose="020F0502020204030204"/>
                <a:sym typeface="+mn-ea"/>
              </a:rPr>
              <a:t>to read too many textual information.</a:t>
            </a:r>
            <a:r>
              <a:rPr lang="en-US" altLang="zh-CN" sz="2000" dirty="0">
                <a:solidFill>
                  <a:schemeClr val="tx1"/>
                </a:solidFill>
              </a:rPr>
              <a:t> </a:t>
            </a:r>
            <a:endParaRPr lang="en-US" altLang="zh-CN" sz="2000" dirty="0">
              <a:solidFill>
                <a:schemeClr val="tx1"/>
              </a:solidFill>
            </a:endParaRPr>
          </a:p>
          <a:p>
            <a:pPr marL="285750" indent="-285750" algn="just">
              <a:spcAft>
                <a:spcPts val="1200"/>
              </a:spcAft>
              <a:buFont typeface="Arial" panose="020B0604020202020204" pitchFamily="34" charset="0"/>
              <a:buChar char="•"/>
            </a:pPr>
            <a:endParaRPr lang="en-US" altLang="zh-CN" sz="2000" dirty="0">
              <a:solidFill>
                <a:schemeClr val="tx1"/>
              </a:solidFill>
            </a:endParaRPr>
          </a:p>
        </p:txBody>
      </p:sp>
      <p:pic>
        <p:nvPicPr>
          <p:cNvPr id="6" name="图片 5"/>
          <p:cNvPicPr>
            <a:picLocks noChangeAspect="1"/>
          </p:cNvPicPr>
          <p:nvPr>
            <p:custDataLst>
              <p:tags r:id="rId1"/>
            </p:custDataLst>
          </p:nvPr>
        </p:nvPicPr>
        <p:blipFill>
          <a:blip r:embed="rId2"/>
          <a:stretch>
            <a:fillRect/>
          </a:stretch>
        </p:blipFill>
        <p:spPr>
          <a:xfrm>
            <a:off x="9154160" y="1190625"/>
            <a:ext cx="2903855" cy="99568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9560" y="207010"/>
            <a:ext cx="11659235" cy="648970"/>
          </a:xfrm>
        </p:spPr>
        <p:txBody>
          <a:bodyPr/>
          <a:lstStyle/>
          <a:p>
            <a:r>
              <a:rPr lang="en-US" altLang="zh-CN" dirty="0"/>
              <a:t>Background --</a:t>
            </a:r>
            <a:r>
              <a:rPr lang="en-US" altLang="zh-CN" sz="4000" dirty="0">
                <a:sym typeface="+mn-ea"/>
              </a:rPr>
              <a:t> LLM</a:t>
            </a:r>
            <a:br>
              <a:rPr lang="en-US" altLang="zh-CN" dirty="0"/>
            </a:br>
            <a:endParaRPr lang="zh-CN" altLang="en-US" dirty="0"/>
          </a:p>
        </p:txBody>
      </p:sp>
      <p:sp>
        <p:nvSpPr>
          <p:cNvPr id="4" name="文本框 3"/>
          <p:cNvSpPr txBox="1"/>
          <p:nvPr/>
        </p:nvSpPr>
        <p:spPr>
          <a:xfrm>
            <a:off x="144780" y="1190625"/>
            <a:ext cx="6548755" cy="4399915"/>
          </a:xfrm>
          <a:prstGeom prst="rect">
            <a:avLst/>
          </a:prstGeom>
          <a:noFill/>
        </p:spPr>
        <p:txBody>
          <a:bodyPr wrap="square">
            <a:spAutoFit/>
          </a:bodyPr>
          <a:lstStyle/>
          <a:p>
            <a:pPr marL="285750" indent="-285750" algn="just" fontAlgn="auto">
              <a:lnSpc>
                <a:spcPts val="2600"/>
              </a:lnSpc>
              <a:spcAft>
                <a:spcPts val="1200"/>
              </a:spcAft>
              <a:buFont typeface="Arial" panose="020B0604020202020204" pitchFamily="34" charset="0"/>
              <a:buChar char="•"/>
            </a:pPr>
            <a:r>
              <a:rPr lang="en-US" altLang="zh-CN" sz="2000" dirty="0"/>
              <a:t>Large language model (LLM) is a sophisticated computational model designed for </a:t>
            </a:r>
            <a:r>
              <a:rPr lang="en-US" altLang="zh-CN" sz="2000" dirty="0">
                <a:solidFill>
                  <a:srgbClr val="FF0000"/>
                </a:solidFill>
              </a:rPr>
              <a:t>natural language processing (NLP) tasks</a:t>
            </a:r>
            <a:r>
              <a:rPr lang="en-US" altLang="zh-CN" sz="2000" dirty="0"/>
              <a:t>, such as language generation, translation, and summarization. </a:t>
            </a:r>
            <a:endParaRPr lang="en-US" altLang="zh-CN" sz="2000" dirty="0"/>
          </a:p>
          <a:p>
            <a:pPr marL="285750" indent="-285750" algn="just" fontAlgn="auto">
              <a:lnSpc>
                <a:spcPts val="2600"/>
              </a:lnSpc>
              <a:spcAft>
                <a:spcPts val="1200"/>
              </a:spcAft>
              <a:buFont typeface="Arial" panose="020B0604020202020204" pitchFamily="34" charset="0"/>
              <a:buChar char="•"/>
            </a:pPr>
            <a:r>
              <a:rPr lang="en-US" altLang="zh-CN" sz="2000" dirty="0"/>
              <a:t>LLMs are trained on vast amounts of text data through self-supervised and semi-supervised learning processes. During training, they learn </a:t>
            </a:r>
            <a:r>
              <a:rPr lang="en-US" altLang="zh-CN" sz="2000" dirty="0">
                <a:solidFill>
                  <a:srgbClr val="FF0000"/>
                </a:solidFill>
              </a:rPr>
              <a:t>statistical relationships within the text</a:t>
            </a:r>
            <a:r>
              <a:rPr lang="en-US" altLang="zh-CN" sz="2000" dirty="0"/>
              <a:t>, acquiring predictive power regarding syntax, semantics, and the inherent structures of human language. This enables LLMs to perform a wide range of NLP tasks with high accuracy and fluency.</a:t>
            </a:r>
            <a:endParaRPr lang="en-US" altLang="zh-CN" sz="2000" dirty="0"/>
          </a:p>
          <a:p>
            <a:pPr marL="285750" indent="-285750" algn="just" fontAlgn="auto">
              <a:lnSpc>
                <a:spcPts val="2600"/>
              </a:lnSpc>
              <a:spcAft>
                <a:spcPts val="1200"/>
              </a:spcAft>
              <a:buFont typeface="Arial" panose="020B0604020202020204" pitchFamily="34" charset="0"/>
              <a:buChar char="•"/>
            </a:pPr>
            <a:r>
              <a:rPr lang="en-US" altLang="zh-CN" sz="2000" dirty="0"/>
              <a:t>Popular LLMs: GPT4, Claude, Gemini, Deepseek ......</a:t>
            </a:r>
            <a:endParaRPr lang="en-US" altLang="zh-CN" sz="2000" dirty="0"/>
          </a:p>
        </p:txBody>
      </p:sp>
      <p:pic>
        <p:nvPicPr>
          <p:cNvPr id="6" name="图片 5" descr="LLM"/>
          <p:cNvPicPr>
            <a:picLocks noChangeAspect="1"/>
          </p:cNvPicPr>
          <p:nvPr/>
        </p:nvPicPr>
        <p:blipFill>
          <a:blip r:embed="rId1"/>
          <a:stretch>
            <a:fillRect/>
          </a:stretch>
        </p:blipFill>
        <p:spPr>
          <a:xfrm>
            <a:off x="7392670" y="1417320"/>
            <a:ext cx="4525010" cy="282829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zh-CN" altLang="en-US" dirty="0"/>
          </a:p>
        </p:txBody>
      </p:sp>
      <p:sp>
        <p:nvSpPr>
          <p:cNvPr id="3" name="文本框 2"/>
          <p:cNvSpPr txBox="1"/>
          <p:nvPr/>
        </p:nvSpPr>
        <p:spPr>
          <a:xfrm>
            <a:off x="1908810" y="1941195"/>
            <a:ext cx="6998970" cy="4338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Background</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cs typeface="Arial" panose="020B0604020202020204" pitchFamily="34" charset="0"/>
              </a:rPr>
              <a:t>Problem</a:t>
            </a:r>
            <a:endParaRPr lang="en-US" altLang="zh-CN" sz="3600" dirty="0">
              <a:cs typeface="Arial" panose="020B0604020202020204" pitchFamily="34" charset="0"/>
            </a:endParaRPr>
          </a:p>
          <a:p>
            <a:pPr marL="702945" lvl="1" indent="-342900">
              <a:buSzPct val="70000"/>
              <a:buFont typeface="Wingdings" panose="05000000000000000000" pitchFamily="2" charset="2"/>
              <a:buChar char="ü"/>
            </a:pPr>
            <a:r>
              <a:rPr lang="en-US" altLang="zh-CN" sz="2000" dirty="0">
                <a:cs typeface="Arial" panose="020B0604020202020204" pitchFamily="34" charset="0"/>
              </a:rPr>
              <a:t>Definition</a:t>
            </a:r>
            <a:endParaRPr lang="en-US" altLang="zh-CN" sz="2000" dirty="0">
              <a:cs typeface="Arial" panose="020B0604020202020204" pitchFamily="34" charset="0"/>
            </a:endParaRPr>
          </a:p>
          <a:p>
            <a:pPr marL="702945" lvl="1" indent="-342900">
              <a:buSzPct val="70000"/>
              <a:buFont typeface="Wingdings" panose="05000000000000000000" pitchFamily="2" charset="2"/>
              <a:buChar char="ü"/>
            </a:pPr>
            <a:r>
              <a:rPr lang="en-US" altLang="zh-CN" sz="2000" dirty="0">
                <a:cs typeface="Arial" panose="020B0604020202020204" pitchFamily="34" charset="0"/>
              </a:rPr>
              <a:t>Data Structure</a:t>
            </a:r>
            <a:endParaRPr lang="en-US" altLang="zh-CN" sz="2000" dirty="0">
              <a:cs typeface="Arial" panose="020B0604020202020204" pitchFamily="34" charset="0"/>
            </a:endParaRPr>
          </a:p>
          <a:p>
            <a:pPr marL="702945" lvl="1" indent="-342900">
              <a:buSzPct val="70000"/>
              <a:buFont typeface="Wingdings" panose="05000000000000000000" pitchFamily="2" charset="2"/>
              <a:buChar char="ü"/>
            </a:pPr>
            <a:r>
              <a:rPr lang="en-US" altLang="zh-CN" sz="2000" dirty="0">
                <a:cs typeface="Arial" panose="020B0604020202020204" pitchFamily="34" charset="0"/>
                <a:sym typeface="+mn-ea"/>
              </a:rPr>
              <a:t>Data Statistics</a:t>
            </a:r>
            <a:endParaRPr lang="en-US" altLang="zh-CN" sz="2000" dirty="0">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Method</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Result</a:t>
            </a:r>
            <a:endParaRPr lang="zh-CN" altLang="en-US" sz="3600" dirty="0">
              <a:solidFill>
                <a:schemeClr val="bg1">
                  <a:lumMod val="65000"/>
                </a:schemeClr>
              </a:solidFill>
              <a:cs typeface="Arial" panose="020B0604020202020204" pitchFamily="34" charset="0"/>
            </a:endParaRPr>
          </a:p>
        </p:txBody>
      </p:sp>
      <p:sp>
        <p:nvSpPr>
          <p:cNvPr id="4" name="灯片编号占位符 3"/>
          <p:cNvSpPr>
            <a:spLocks noGrp="1"/>
          </p:cNvSpPr>
          <p:nvPr>
            <p:ph type="sldNum" sz="quarter" idx="4294967295"/>
          </p:nvPr>
        </p:nvSpPr>
        <p:spPr>
          <a:xfrm>
            <a:off x="8610600" y="6356350"/>
            <a:ext cx="2743200" cy="365125"/>
          </a:xfrm>
        </p:spPr>
        <p:txBody>
          <a:bodyPr/>
          <a:lstStyle/>
          <a:p>
            <a:fld id="{A08EFF4B-039B-4151-AA5B-E6F290D54134}" type="slidenum">
              <a:rPr lang="zh-CN" altLang="en-US" smtClean="0"/>
            </a:fld>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Problem -- Definition</a:t>
            </a:r>
            <a:endParaRPr lang="zh-CN" altLang="en-US" dirty="0"/>
          </a:p>
        </p:txBody>
      </p:sp>
      <p:sp>
        <p:nvSpPr>
          <p:cNvPr id="3" name="灯片编号占位符 2"/>
          <p:cNvSpPr>
            <a:spLocks noGrp="1"/>
          </p:cNvSpPr>
          <p:nvPr>
            <p:ph type="sldNum" sz="quarter" idx="4294967295"/>
          </p:nvPr>
        </p:nvSpPr>
        <p:spPr>
          <a:xfrm>
            <a:off x="8610600" y="6356350"/>
            <a:ext cx="2743200" cy="365125"/>
          </a:xfrm>
        </p:spPr>
        <p:txBody>
          <a:bodyPr/>
          <a:lstStyle/>
          <a:p>
            <a:fld id="{A08EFF4B-039B-4151-AA5B-E6F290D54134}" type="slidenum">
              <a:rPr lang="zh-CN" altLang="en-US" smtClean="0"/>
            </a:fld>
            <a:endParaRPr lang="zh-CN" altLang="en-US"/>
          </a:p>
        </p:txBody>
      </p:sp>
      <p:sp>
        <p:nvSpPr>
          <p:cNvPr id="11" name="文本框 10"/>
          <p:cNvSpPr txBox="1"/>
          <p:nvPr/>
        </p:nvSpPr>
        <p:spPr>
          <a:xfrm>
            <a:off x="561340" y="946150"/>
            <a:ext cx="10930255" cy="2784475"/>
          </a:xfrm>
          <a:prstGeom prst="rect">
            <a:avLst/>
          </a:prstGeom>
          <a:noFill/>
        </p:spPr>
        <p:txBody>
          <a:bodyPr wrap="square">
            <a:spAutoFit/>
          </a:bodyPr>
          <a:p>
            <a:pPr indent="0" algn="just" fontAlgn="auto">
              <a:lnSpc>
                <a:spcPts val="3000"/>
              </a:lnSpc>
              <a:buFont typeface="Arial" panose="020B0604020202020204" pitchFamily="34" charset="0"/>
              <a:buNone/>
            </a:pPr>
            <a:r>
              <a:rPr lang="en-US" altLang="zh-CN" sz="2000" dirty="0">
                <a:solidFill>
                  <a:srgbClr val="FF0000"/>
                </a:solidFill>
              </a:rPr>
              <a:t>Baseline Data(</a:t>
            </a:r>
            <a:r>
              <a:rPr lang="zh-CN" altLang="en-US" sz="2000" dirty="0">
                <a:solidFill>
                  <a:srgbClr val="FF0000"/>
                </a:solidFill>
              </a:rPr>
              <a:t>基线期数据</a:t>
            </a:r>
            <a:r>
              <a:rPr lang="en-US" altLang="zh-CN" sz="2000" dirty="0">
                <a:solidFill>
                  <a:srgbClr val="FF0000"/>
                </a:solidFill>
              </a:rPr>
              <a:t>)</a:t>
            </a:r>
            <a:r>
              <a:rPr lang="en-US" altLang="zh-CN" sz="2000" dirty="0"/>
              <a:t>: </a:t>
            </a:r>
            <a:endParaRPr lang="en-US" altLang="zh-CN" sz="2000" dirty="0"/>
          </a:p>
          <a:p>
            <a:pPr marL="457200" lvl="1" indent="0" algn="just" fontAlgn="auto">
              <a:lnSpc>
                <a:spcPts val="3000"/>
              </a:lnSpc>
              <a:buFont typeface="Arial" panose="020B0604020202020204" pitchFamily="34" charset="0"/>
              <a:buNone/>
            </a:pPr>
            <a:r>
              <a:rPr lang="en-US" altLang="zh-CN" sz="2000" dirty="0">
                <a:solidFill>
                  <a:schemeClr val="tx1"/>
                </a:solidFill>
              </a:rPr>
              <a:t>The initial state of the patient's current condition before disease management and treatment begins. (or think as the first visit)</a:t>
            </a:r>
            <a:endParaRPr lang="en-US" altLang="zh-CN" sz="2000" dirty="0"/>
          </a:p>
          <a:p>
            <a:pPr indent="0" algn="just" fontAlgn="auto">
              <a:lnSpc>
                <a:spcPts val="3000"/>
              </a:lnSpc>
              <a:buFont typeface="Arial" panose="020B0604020202020204" pitchFamily="34" charset="0"/>
              <a:buNone/>
            </a:pPr>
            <a:r>
              <a:rPr lang="en-US" altLang="zh-CN" sz="2000" dirty="0">
                <a:solidFill>
                  <a:srgbClr val="FF0000"/>
                </a:solidFill>
              </a:rPr>
              <a:t>Follow-up Data(</a:t>
            </a:r>
            <a:r>
              <a:rPr lang="zh-CN" altLang="en-US" sz="2000" dirty="0">
                <a:solidFill>
                  <a:srgbClr val="FF0000"/>
                </a:solidFill>
              </a:rPr>
              <a:t>随访期数据</a:t>
            </a:r>
            <a:r>
              <a:rPr lang="en-US" altLang="zh-CN" sz="2000" dirty="0">
                <a:solidFill>
                  <a:srgbClr val="FF0000"/>
                </a:solidFill>
              </a:rPr>
              <a:t>)</a:t>
            </a:r>
            <a:r>
              <a:rPr lang="en-US" altLang="zh-CN" sz="2000" dirty="0"/>
              <a:t>:</a:t>
            </a:r>
            <a:endParaRPr lang="en-US" altLang="zh-CN" sz="2000" dirty="0"/>
          </a:p>
          <a:p>
            <a:pPr marL="457200" lvl="1" indent="0" algn="just" fontAlgn="auto">
              <a:lnSpc>
                <a:spcPts val="3000"/>
              </a:lnSpc>
              <a:buFont typeface="Arial" panose="020B0604020202020204" pitchFamily="34" charset="0"/>
              <a:buNone/>
            </a:pPr>
            <a:r>
              <a:rPr lang="en-US" altLang="zh-CN" sz="2000" dirty="0">
                <a:solidFill>
                  <a:schemeClr val="tx1"/>
                </a:solidFill>
              </a:rPr>
              <a:t>After the first visit, doctors will ask for the patient’s progression anytime to check his/her state. Or the patient will revisit the doctor if </a:t>
            </a:r>
            <a:r>
              <a:rPr lang="en-US" altLang="zh-CN" sz="2000" dirty="0">
                <a:sym typeface="+mn-ea"/>
              </a:rPr>
              <a:t>his/her relapsed.These data are called follow-up data.</a:t>
            </a:r>
            <a:endParaRPr lang="en-US" altLang="zh-CN" sz="2000" dirty="0">
              <a:solidFill>
                <a:schemeClr val="tx1"/>
              </a:solidFill>
            </a:endParaRPr>
          </a:p>
          <a:p>
            <a:pPr marL="0" lvl="0" indent="0" algn="just" fontAlgn="auto">
              <a:lnSpc>
                <a:spcPts val="3000"/>
              </a:lnSpc>
              <a:buFont typeface="Arial" panose="020B0604020202020204" pitchFamily="34" charset="0"/>
              <a:buNone/>
            </a:pPr>
            <a:r>
              <a:rPr lang="en-US" altLang="zh-CN" sz="2000" dirty="0">
                <a:solidFill>
                  <a:srgbClr val="FF0000"/>
                </a:solidFill>
              </a:rPr>
              <a:t>Adverse Outcome(</a:t>
            </a:r>
            <a:r>
              <a:rPr lang="zh-CN" altLang="en-US" sz="2000" dirty="0">
                <a:solidFill>
                  <a:srgbClr val="FF0000"/>
                </a:solidFill>
              </a:rPr>
              <a:t>不良结局</a:t>
            </a:r>
            <a:r>
              <a:rPr lang="en-US" altLang="zh-CN" sz="2000" dirty="0">
                <a:solidFill>
                  <a:srgbClr val="FF0000"/>
                </a:solidFill>
              </a:rPr>
              <a:t>):</a:t>
            </a:r>
            <a:endParaRPr lang="en-US" altLang="zh-CN" sz="2000" dirty="0">
              <a:solidFill>
                <a:srgbClr val="FF0000"/>
              </a:solidFill>
            </a:endParaRPr>
          </a:p>
        </p:txBody>
      </p:sp>
      <p:sp>
        <p:nvSpPr>
          <p:cNvPr id="4" name="圆角矩形 3"/>
          <p:cNvSpPr/>
          <p:nvPr/>
        </p:nvSpPr>
        <p:spPr>
          <a:xfrm>
            <a:off x="8676640" y="3397885"/>
            <a:ext cx="1070610" cy="53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Baseline Data</a:t>
            </a:r>
            <a:endParaRPr lang="en-US" altLang="zh-CN"/>
          </a:p>
        </p:txBody>
      </p:sp>
      <p:sp>
        <p:nvSpPr>
          <p:cNvPr id="5" name="圆角矩形 4"/>
          <p:cNvSpPr/>
          <p:nvPr/>
        </p:nvSpPr>
        <p:spPr>
          <a:xfrm>
            <a:off x="10669270" y="3387725"/>
            <a:ext cx="1315085" cy="5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Follow-up Data</a:t>
            </a:r>
            <a:endParaRPr lang="en-US" altLang="zh-CN"/>
          </a:p>
        </p:txBody>
      </p:sp>
      <p:cxnSp>
        <p:nvCxnSpPr>
          <p:cNvPr id="6" name="肘形连接符 5"/>
          <p:cNvCxnSpPr>
            <a:stCxn id="4" idx="2"/>
            <a:endCxn id="5" idx="2"/>
          </p:cNvCxnSpPr>
          <p:nvPr/>
        </p:nvCxnSpPr>
        <p:spPr>
          <a:xfrm rot="5400000" flipV="1">
            <a:off x="10264458" y="2875598"/>
            <a:ext cx="10160" cy="2115185"/>
          </a:xfrm>
          <a:prstGeom prst="bentConnector3">
            <a:avLst>
              <a:gd name="adj1" fmla="val 2440625"/>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9044940" y="4241165"/>
            <a:ext cx="2308860" cy="2692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a:t>Disease Progression</a:t>
            </a:r>
            <a:endParaRPr lang="en-US" altLang="zh-CN"/>
          </a:p>
        </p:txBody>
      </p:sp>
      <p:graphicFrame>
        <p:nvGraphicFramePr>
          <p:cNvPr id="9" name="表格 8"/>
          <p:cNvGraphicFramePr/>
          <p:nvPr>
            <p:custDataLst>
              <p:tags r:id="rId1"/>
            </p:custDataLst>
          </p:nvPr>
        </p:nvGraphicFramePr>
        <p:xfrm>
          <a:off x="561340" y="3676650"/>
          <a:ext cx="7539355" cy="2667000"/>
        </p:xfrm>
        <a:graphic>
          <a:graphicData uri="http://schemas.openxmlformats.org/drawingml/2006/table">
            <a:tbl>
              <a:tblPr firstRow="1" bandRow="1">
                <a:tableStyleId>{5C22544A-7EE6-4342-B048-85BDC9FD1C3A}</a:tableStyleId>
              </a:tblPr>
              <a:tblGrid>
                <a:gridCol w="1088390"/>
                <a:gridCol w="6450965"/>
              </a:tblGrid>
              <a:tr h="381000">
                <a:tc>
                  <a:txBody>
                    <a:bodyPr/>
                    <a:p>
                      <a:pPr>
                        <a:buNone/>
                      </a:pPr>
                      <a:r>
                        <a:rPr lang="en-US" altLang="zh-CN"/>
                        <a:t>Type</a:t>
                      </a:r>
                      <a:endParaRPr lang="en-US" altLang="zh-CN"/>
                    </a:p>
                  </a:txBody>
                  <a:tcPr/>
                </a:tc>
                <a:tc>
                  <a:txBody>
                    <a:bodyPr/>
                    <a:p>
                      <a:pPr>
                        <a:buNone/>
                      </a:pPr>
                      <a:r>
                        <a:rPr lang="en-US" altLang="zh-CN"/>
                        <a:t>Definition</a:t>
                      </a:r>
                      <a:endParaRPr lang="en-US" altLang="zh-CN"/>
                    </a:p>
                  </a:txBody>
                  <a:tcPr/>
                </a:tc>
              </a:tr>
              <a:tr h="381000">
                <a:tc>
                  <a:txBody>
                    <a:bodyPr/>
                    <a:p>
                      <a:pPr>
                        <a:buNone/>
                      </a:pPr>
                      <a:r>
                        <a:rPr lang="en-US" altLang="zh-CN"/>
                        <a:t>1</a:t>
                      </a:r>
                      <a:endParaRPr lang="en-US" altLang="zh-CN"/>
                    </a:p>
                  </a:txBody>
                  <a:tcPr/>
                </a:tc>
                <a:tc>
                  <a:txBody>
                    <a:bodyPr/>
                    <a:p>
                      <a:pPr>
                        <a:buNone/>
                      </a:pPr>
                      <a:r>
                        <a:rPr lang="en-US" altLang="zh-CN" sz="1800" dirty="0">
                          <a:solidFill>
                            <a:schemeClr val="tx1"/>
                          </a:solidFill>
                          <a:sym typeface="+mn-ea"/>
                        </a:rPr>
                        <a:t>new penetrating disease(</a:t>
                      </a:r>
                      <a:r>
                        <a:rPr lang="zh-CN" altLang="en-US" sz="1800" dirty="0">
                          <a:solidFill>
                            <a:schemeClr val="tx1"/>
                          </a:solidFill>
                          <a:sym typeface="+mn-ea"/>
                        </a:rPr>
                        <a:t>肠穿透性病变</a:t>
                      </a:r>
                      <a:r>
                        <a:rPr lang="en-US" altLang="zh-CN" sz="1800" dirty="0">
                          <a:solidFill>
                            <a:schemeClr val="tx1"/>
                          </a:solidFill>
                          <a:sym typeface="+mn-ea"/>
                        </a:rPr>
                        <a:t>)</a:t>
                      </a:r>
                      <a:endParaRPr lang="zh-CN" altLang="en-US"/>
                    </a:p>
                  </a:txBody>
                  <a:tcPr/>
                </a:tc>
              </a:tr>
              <a:tr h="381000">
                <a:tc>
                  <a:txBody>
                    <a:bodyPr/>
                    <a:p>
                      <a:pPr>
                        <a:buNone/>
                      </a:pPr>
                      <a:r>
                        <a:rPr lang="en-US" altLang="zh-CN"/>
                        <a:t>2</a:t>
                      </a:r>
                      <a:endParaRPr lang="en-US" altLang="zh-CN"/>
                    </a:p>
                  </a:txBody>
                  <a:tcPr/>
                </a:tc>
                <a:tc>
                  <a:txBody>
                    <a:bodyPr/>
                    <a:p>
                      <a:pPr>
                        <a:buNone/>
                      </a:pPr>
                      <a:r>
                        <a:rPr lang="en-US" altLang="zh-CN" sz="1800" dirty="0">
                          <a:solidFill>
                            <a:schemeClr val="tx1"/>
                          </a:solidFill>
                          <a:sym typeface="+mn-ea"/>
                        </a:rPr>
                        <a:t>newly diagnosed stricture or obstruction(肠道狭窄/梗阻)</a:t>
                      </a:r>
                      <a:endParaRPr lang="zh-CN" altLang="en-US" sz="1800" dirty="0">
                        <a:solidFill>
                          <a:schemeClr val="tx1"/>
                        </a:solidFill>
                        <a:sym typeface="+mn-ea"/>
                      </a:endParaRPr>
                    </a:p>
                  </a:txBody>
                  <a:tcPr/>
                </a:tc>
              </a:tr>
              <a:tr h="381000">
                <a:tc>
                  <a:txBody>
                    <a:bodyPr/>
                    <a:p>
                      <a:pPr>
                        <a:buNone/>
                      </a:pPr>
                      <a:r>
                        <a:rPr lang="en-US" altLang="zh-CN"/>
                        <a:t>3</a:t>
                      </a:r>
                      <a:endParaRPr lang="en-US" altLang="zh-CN"/>
                    </a:p>
                  </a:txBody>
                  <a:tcPr/>
                </a:tc>
                <a:tc>
                  <a:txBody>
                    <a:bodyPr/>
                    <a:p>
                      <a:pPr>
                        <a:buNone/>
                      </a:pPr>
                      <a:r>
                        <a:rPr lang="en-US" altLang="zh-CN" sz="1800" dirty="0">
                          <a:solidFill>
                            <a:schemeClr val="tx1"/>
                          </a:solidFill>
                          <a:sym typeface="+mn-ea"/>
                        </a:rPr>
                        <a:t>newly apparent or progressive perianal disease(肛瘘或肛周脓肿)</a:t>
                      </a:r>
                      <a:endParaRPr lang="zh-CN" altLang="en-US"/>
                    </a:p>
                  </a:txBody>
                  <a:tcPr/>
                </a:tc>
              </a:tr>
              <a:tr h="381000">
                <a:tc>
                  <a:txBody>
                    <a:bodyPr/>
                    <a:p>
                      <a:pPr>
                        <a:buNone/>
                      </a:pPr>
                      <a:r>
                        <a:rPr lang="en-US" altLang="zh-CN"/>
                        <a:t>4</a:t>
                      </a:r>
                      <a:endParaRPr lang="en-US" altLang="zh-CN"/>
                    </a:p>
                  </a:txBody>
                  <a:tcPr/>
                </a:tc>
                <a:tc>
                  <a:txBody>
                    <a:bodyPr/>
                    <a:p>
                      <a:pPr>
                        <a:buNone/>
                      </a:pPr>
                      <a:r>
                        <a:rPr lang="en-US" altLang="zh-CN" sz="1800" dirty="0">
                          <a:solidFill>
                            <a:schemeClr val="tx1"/>
                          </a:solidFill>
                          <a:sym typeface="+mn-ea"/>
                        </a:rPr>
                        <a:t>the need for requiring CD-related surgery(CD肠道病变相关手术)</a:t>
                      </a:r>
                      <a:endParaRPr lang="zh-CN" altLang="en-US"/>
                    </a:p>
                  </a:txBody>
                  <a:tcPr/>
                </a:tc>
              </a:tr>
              <a:tr h="381000">
                <a:tc>
                  <a:txBody>
                    <a:bodyPr/>
                    <a:p>
                      <a:pPr>
                        <a:buNone/>
                      </a:pPr>
                      <a:r>
                        <a:rPr lang="en-US" altLang="zh-CN"/>
                        <a:t>5</a:t>
                      </a:r>
                      <a:endParaRPr lang="en-US" altLang="zh-CN"/>
                    </a:p>
                  </a:txBody>
                  <a:tcPr/>
                </a:tc>
                <a:tc>
                  <a:txBody>
                    <a:bodyPr/>
                    <a:p>
                      <a:pPr>
                        <a:buNone/>
                      </a:pPr>
                      <a:r>
                        <a:rPr lang="en-US" altLang="zh-CN" sz="1800" dirty="0">
                          <a:solidFill>
                            <a:schemeClr val="tx1"/>
                          </a:solidFill>
                          <a:sym typeface="+mn-ea"/>
                        </a:rPr>
                        <a:t>CD-related hospitalization(出现CD疾病相关的住院)</a:t>
                      </a:r>
                      <a:endParaRPr lang="zh-CN" altLang="en-US"/>
                    </a:p>
                  </a:txBody>
                  <a:tcPr/>
                </a:tc>
              </a:tr>
              <a:tr h="381000">
                <a:tc>
                  <a:txBody>
                    <a:bodyPr/>
                    <a:p>
                      <a:pPr>
                        <a:buNone/>
                      </a:pPr>
                      <a:r>
                        <a:rPr lang="en-US" altLang="zh-CN"/>
                        <a:t>6</a:t>
                      </a:r>
                      <a:endParaRPr lang="en-US" altLang="zh-CN"/>
                    </a:p>
                  </a:txBody>
                  <a:tcPr/>
                </a:tc>
                <a:tc>
                  <a:txBody>
                    <a:bodyPr/>
                    <a:p>
                      <a:pPr>
                        <a:buNone/>
                      </a:pPr>
                      <a:r>
                        <a:rPr lang="en-US" altLang="zh-CN" sz="1800" dirty="0">
                          <a:solidFill>
                            <a:schemeClr val="tx1"/>
                          </a:solidFill>
                          <a:sym typeface="+mn-ea"/>
                        </a:rPr>
                        <a:t>escalation of medical therapy due to uncontrolled disease activity</a:t>
                      </a:r>
                      <a:endParaRPr lang="en-US" altLang="zh-CN" sz="1800" dirty="0">
                        <a:solidFill>
                          <a:schemeClr val="tx1"/>
                        </a:solidFill>
                        <a:sym typeface="+mn-ea"/>
                      </a:endParaRPr>
                    </a:p>
                    <a:p>
                      <a:pPr>
                        <a:buNone/>
                      </a:pPr>
                      <a:r>
                        <a:rPr lang="en-US" altLang="zh-CN"/>
                        <a:t>(药物治疗方案的升级)</a:t>
                      </a:r>
                      <a:endParaRPr lang="en-US" altLang="zh-CN"/>
                    </a:p>
                  </a:txBody>
                  <a:tcPr/>
                </a:tc>
              </a:tr>
            </a:tbl>
          </a:graphicData>
        </a:graphic>
      </p:graphicFrame>
      <p:sp>
        <p:nvSpPr>
          <p:cNvPr id="10" name="圆角矩形 9"/>
          <p:cNvSpPr/>
          <p:nvPr/>
        </p:nvSpPr>
        <p:spPr>
          <a:xfrm>
            <a:off x="2299970" y="2225675"/>
            <a:ext cx="7592060" cy="2406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a:sym typeface="+mn-ea"/>
              </a:rPr>
              <a:t>Our problem is that: </a:t>
            </a:r>
            <a:endParaRPr lang="en-US" altLang="zh-CN" sz="2400">
              <a:sym typeface="+mn-ea"/>
            </a:endParaRPr>
          </a:p>
          <a:p>
            <a:pPr algn="l"/>
            <a:r>
              <a:rPr lang="en-US" altLang="zh-CN" sz="2400">
                <a:sym typeface="+mn-ea"/>
              </a:rPr>
              <a:t>given all kinds of records of baseline data, we need to make a prediction about whether he/she will have adverse outcome in the next three years</a:t>
            </a:r>
            <a:endParaRPr lang="en-US" altLang="zh-CN"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Problem -- Data Structure</a:t>
            </a:r>
            <a:br>
              <a:rPr lang="zh-CN" altLang="en-US" sz="4400" b="1" dirty="0"/>
            </a:br>
            <a:endParaRPr lang="zh-CN" altLang="en-US" dirty="0"/>
          </a:p>
        </p:txBody>
      </p:sp>
      <p:sp>
        <p:nvSpPr>
          <p:cNvPr id="3" name="灯片编号占位符 2"/>
          <p:cNvSpPr>
            <a:spLocks noGrp="1"/>
          </p:cNvSpPr>
          <p:nvPr>
            <p:ph type="sldNum" sz="quarter" idx="4294967295"/>
          </p:nvPr>
        </p:nvSpPr>
        <p:spPr>
          <a:xfrm>
            <a:off x="8610600" y="6356350"/>
            <a:ext cx="2743200" cy="365125"/>
          </a:xfrm>
        </p:spPr>
        <p:txBody>
          <a:bodyPr/>
          <a:lstStyle/>
          <a:p>
            <a:fld id="{A08EFF4B-039B-4151-AA5B-E6F290D54134}" type="slidenum">
              <a:rPr lang="zh-CN" altLang="en-US" smtClean="0"/>
            </a:fld>
            <a:endParaRPr lang="zh-CN" altLang="en-US"/>
          </a:p>
        </p:txBody>
      </p:sp>
      <p:pic>
        <p:nvPicPr>
          <p:cNvPr id="1031" name="Picture 7"/>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l="11719" t="4645" r="31176" b="13224"/>
          <a:stretch>
            <a:fillRect/>
          </a:stretch>
        </p:blipFill>
        <p:spPr bwMode="auto">
          <a:xfrm>
            <a:off x="375285" y="1410335"/>
            <a:ext cx="3091815" cy="448818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077970" y="2459990"/>
            <a:ext cx="3626485" cy="6318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altLang="zh-CN" sz="2000"/>
              <a:t>Progression of his past condition</a:t>
            </a:r>
            <a:endParaRPr lang="en-US" altLang="zh-CN" sz="2000"/>
          </a:p>
        </p:txBody>
      </p:sp>
      <p:sp>
        <p:nvSpPr>
          <p:cNvPr id="9" name="矩形 8"/>
          <p:cNvSpPr/>
          <p:nvPr/>
        </p:nvSpPr>
        <p:spPr>
          <a:xfrm>
            <a:off x="4077970" y="3227705"/>
            <a:ext cx="3626485" cy="6318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altLang="zh-CN" sz="2000"/>
              <a:t>Current condition</a:t>
            </a:r>
            <a:endParaRPr lang="en-US" altLang="zh-CN" sz="2000"/>
          </a:p>
        </p:txBody>
      </p:sp>
      <p:sp>
        <p:nvSpPr>
          <p:cNvPr id="12" name="矩形 11"/>
          <p:cNvSpPr/>
          <p:nvPr/>
        </p:nvSpPr>
        <p:spPr>
          <a:xfrm>
            <a:off x="4077970" y="4051935"/>
            <a:ext cx="3626485" cy="6318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altLang="zh-CN" sz="2000">
                <a:sym typeface="+mn-ea"/>
              </a:rPr>
              <a:t>S</a:t>
            </a:r>
            <a:r>
              <a:rPr lang="zh-CN" altLang="en-US" sz="2000">
                <a:sym typeface="+mn-ea"/>
              </a:rPr>
              <a:t>ubsequent treatment plans</a:t>
            </a:r>
            <a:endParaRPr lang="en-US" altLang="zh-CN" sz="2000"/>
          </a:p>
        </p:txBody>
      </p:sp>
      <p:cxnSp>
        <p:nvCxnSpPr>
          <p:cNvPr id="13" name="曲线连接符 12"/>
          <p:cNvCxnSpPr/>
          <p:nvPr/>
        </p:nvCxnSpPr>
        <p:spPr>
          <a:xfrm flipV="1">
            <a:off x="3467100" y="2776220"/>
            <a:ext cx="610870" cy="878205"/>
          </a:xfrm>
          <a:prstGeom prst="curvedConnector3">
            <a:avLst>
              <a:gd name="adj1" fmla="val 50000"/>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15" name="曲线连接符 14"/>
          <p:cNvCxnSpPr/>
          <p:nvPr/>
        </p:nvCxnSpPr>
        <p:spPr>
          <a:xfrm flipV="1">
            <a:off x="3467100" y="3543935"/>
            <a:ext cx="610870" cy="110490"/>
          </a:xfrm>
          <a:prstGeom prst="curvedConnector3">
            <a:avLst>
              <a:gd name="adj1" fmla="val 50000"/>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16" name="曲线连接符 15"/>
          <p:cNvCxnSpPr>
            <a:stCxn id="1031" idx="3"/>
            <a:endCxn id="12" idx="1"/>
          </p:cNvCxnSpPr>
          <p:nvPr/>
        </p:nvCxnSpPr>
        <p:spPr>
          <a:xfrm>
            <a:off x="3467100" y="3654425"/>
            <a:ext cx="610870" cy="713740"/>
          </a:xfrm>
          <a:prstGeom prst="curvedConnector3">
            <a:avLst>
              <a:gd name="adj1" fmla="val 50000"/>
            </a:avLst>
          </a:prstGeom>
          <a:ln>
            <a:tailEnd type="arrow" w="med" len="med"/>
          </a:ln>
        </p:spPr>
        <p:style>
          <a:lnRef idx="3">
            <a:schemeClr val="accent2"/>
          </a:lnRef>
          <a:fillRef idx="0">
            <a:schemeClr val="accent2"/>
          </a:fillRef>
          <a:effectRef idx="2">
            <a:schemeClr val="accent2"/>
          </a:effectRef>
          <a:fontRef idx="minor">
            <a:schemeClr val="tx1"/>
          </a:fontRef>
        </p:style>
      </p:cxnSp>
      <p:sp>
        <p:nvSpPr>
          <p:cNvPr id="24" name="文本框 23" descr="7b0a20202020227461726765744964223a202270726f636573734f6e6c696e6542756c6c6574220a7d0a"/>
          <p:cNvSpPr txBox="1"/>
          <p:nvPr/>
        </p:nvSpPr>
        <p:spPr>
          <a:xfrm>
            <a:off x="9404985" y="2574925"/>
            <a:ext cx="2618740" cy="193802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p>
            <a:r>
              <a:rPr lang="zh-CN" altLang="en-US" sz="2000"/>
              <a:t>Admission records</a:t>
            </a:r>
            <a:endParaRPr lang="zh-CN" altLang="en-US" sz="2000"/>
          </a:p>
          <a:p>
            <a:pPr marL="0" lvl="0" indent="0">
              <a:buNone/>
            </a:pPr>
            <a:r>
              <a:rPr lang="zh-CN" altLang="en-US" sz="2000">
                <a:solidFill>
                  <a:schemeClr val="lt1"/>
                </a:solidFill>
              </a:rPr>
              <a:t>Discharge records</a:t>
            </a:r>
            <a:endParaRPr lang="zh-CN" altLang="en-US" sz="2000">
              <a:solidFill>
                <a:schemeClr val="lt1"/>
              </a:solidFill>
            </a:endParaRPr>
          </a:p>
          <a:p>
            <a:pPr marL="0" lvl="0" indent="0">
              <a:buNone/>
            </a:pPr>
            <a:r>
              <a:rPr lang="zh-CN" altLang="en-US" sz="2000">
                <a:solidFill>
                  <a:schemeClr val="lt1"/>
                </a:solidFill>
              </a:rPr>
              <a:t>CT, MR</a:t>
            </a:r>
            <a:endParaRPr lang="zh-CN" altLang="en-US" sz="2000">
              <a:solidFill>
                <a:schemeClr val="lt1"/>
              </a:solidFill>
            </a:endParaRPr>
          </a:p>
          <a:p>
            <a:pPr marL="0" lvl="0" indent="0">
              <a:buNone/>
            </a:pPr>
            <a:r>
              <a:rPr lang="zh-CN" altLang="en-US" sz="2000">
                <a:solidFill>
                  <a:schemeClr val="lt1"/>
                </a:solidFill>
              </a:rPr>
              <a:t>ES (intestine</a:t>
            </a:r>
            <a:r>
              <a:rPr lang="en-US" altLang="zh-CN" sz="2000">
                <a:solidFill>
                  <a:schemeClr val="lt1"/>
                </a:solidFill>
              </a:rPr>
              <a:t>(</a:t>
            </a:r>
            <a:r>
              <a:rPr lang="zh-CN" altLang="en-US" sz="2000">
                <a:solidFill>
                  <a:schemeClr val="lt1"/>
                </a:solidFill>
              </a:rPr>
              <a:t>肠</a:t>
            </a:r>
            <a:r>
              <a:rPr lang="en-US" altLang="zh-CN" sz="2000">
                <a:solidFill>
                  <a:schemeClr val="lt1"/>
                </a:solidFill>
              </a:rPr>
              <a:t>)</a:t>
            </a:r>
            <a:r>
              <a:rPr lang="zh-CN" altLang="en-US" sz="2000">
                <a:solidFill>
                  <a:schemeClr val="lt1"/>
                </a:solidFill>
              </a:rPr>
              <a:t>)</a:t>
            </a:r>
            <a:endParaRPr lang="zh-CN" altLang="en-US" sz="2000">
              <a:solidFill>
                <a:schemeClr val="lt1"/>
              </a:solidFill>
            </a:endParaRPr>
          </a:p>
          <a:p>
            <a:pPr marL="0" lvl="0" indent="0">
              <a:buNone/>
            </a:pPr>
            <a:r>
              <a:rPr lang="zh-CN" altLang="en-US" sz="2000">
                <a:solidFill>
                  <a:schemeClr val="lt1"/>
                </a:solidFill>
              </a:rPr>
              <a:t>PIS (intestine</a:t>
            </a:r>
            <a:r>
              <a:rPr lang="en-US" altLang="zh-CN" sz="2000">
                <a:sym typeface="+mn-ea"/>
              </a:rPr>
              <a:t>(</a:t>
            </a:r>
            <a:r>
              <a:rPr lang="zh-CN" altLang="en-US" sz="2000">
                <a:sym typeface="+mn-ea"/>
              </a:rPr>
              <a:t>肠</a:t>
            </a:r>
            <a:r>
              <a:rPr lang="en-US" altLang="zh-CN" sz="2000">
                <a:sym typeface="+mn-ea"/>
              </a:rPr>
              <a:t>)</a:t>
            </a:r>
            <a:r>
              <a:rPr lang="zh-CN" altLang="en-US" sz="2000">
                <a:solidFill>
                  <a:schemeClr val="lt1"/>
                </a:solidFill>
              </a:rPr>
              <a:t>)</a:t>
            </a:r>
            <a:endParaRPr lang="zh-CN" altLang="en-US" sz="2000">
              <a:solidFill>
                <a:schemeClr val="lt1"/>
              </a:solidFill>
            </a:endParaRPr>
          </a:p>
          <a:p>
            <a:pPr marL="0" lvl="0" indent="0">
              <a:buNone/>
            </a:pPr>
            <a:r>
              <a:rPr lang="zh-CN" altLang="en-US" sz="2000">
                <a:solidFill>
                  <a:schemeClr val="lt1"/>
                </a:solidFill>
              </a:rPr>
              <a:t>ESR (mm/h), CRP (mg/L)</a:t>
            </a:r>
            <a:endParaRPr lang="zh-CN" altLang="en-US" sz="2000">
              <a:solidFill>
                <a:schemeClr val="lt1"/>
              </a:solidFill>
            </a:endParaRPr>
          </a:p>
        </p:txBody>
      </p:sp>
      <p:sp>
        <p:nvSpPr>
          <p:cNvPr id="26" name="矩形 25"/>
          <p:cNvSpPr/>
          <p:nvPr/>
        </p:nvSpPr>
        <p:spPr>
          <a:xfrm>
            <a:off x="7694212" y="3149009"/>
            <a:ext cx="1710690" cy="337185"/>
          </a:xfrm>
          <a:prstGeom prst="rect">
            <a:avLst/>
          </a:prstGeom>
          <a:no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Expert Knowledge</a:t>
            </a:r>
            <a:endParaRPr lang="en-US" altLang="zh-CN" sz="1600" b="1">
              <a:solidFill>
                <a:schemeClr val="tx1"/>
              </a:solidFill>
              <a:effectLst>
                <a:outerShdw blurRad="38100" dist="19050" dir="2700000" algn="tl" rotWithShape="0">
                  <a:schemeClr val="dk1">
                    <a:alpha val="40000"/>
                  </a:schemeClr>
                </a:outerShdw>
              </a:effectLst>
            </a:endParaRPr>
          </a:p>
        </p:txBody>
      </p:sp>
      <p:sp>
        <p:nvSpPr>
          <p:cNvPr id="27" name="矩形 26"/>
          <p:cNvSpPr/>
          <p:nvPr/>
        </p:nvSpPr>
        <p:spPr>
          <a:xfrm>
            <a:off x="7950434" y="3543556"/>
            <a:ext cx="1208405" cy="337185"/>
          </a:xfrm>
          <a:prstGeom prst="rect">
            <a:avLst/>
          </a:prstGeom>
          <a:no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LLM ranking</a:t>
            </a:r>
            <a:endParaRPr lang="en-US" altLang="zh-CN" sz="1600" b="1">
              <a:solidFill>
                <a:schemeClr val="tx1"/>
              </a:solidFill>
              <a:effectLst>
                <a:outerShdw blurRad="38100" dist="19050" dir="2700000" algn="tl" rotWithShape="0">
                  <a:schemeClr val="dk1">
                    <a:alpha val="40000"/>
                  </a:schemeClr>
                </a:outerShdw>
              </a:effectLst>
            </a:endParaRPr>
          </a:p>
        </p:txBody>
      </p:sp>
      <p:cxnSp>
        <p:nvCxnSpPr>
          <p:cNvPr id="28" name="直接箭头连接符 27"/>
          <p:cNvCxnSpPr>
            <a:stCxn id="9" idx="3"/>
            <a:endCxn id="24" idx="1"/>
          </p:cNvCxnSpPr>
          <p:nvPr/>
        </p:nvCxnSpPr>
        <p:spPr>
          <a:xfrm>
            <a:off x="7704455" y="3543935"/>
            <a:ext cx="1700530" cy="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2" grpId="0" animBg="1"/>
      <p:bldP spid="9" grpId="1" animBg="1"/>
      <p:bldP spid="6" grpId="1" animBg="1"/>
      <p:bldP spid="12" grpId="1" animBg="1"/>
      <p:bldP spid="26" grpId="0"/>
      <p:bldP spid="27" grpId="0"/>
      <p:bldP spid="26" grpId="1"/>
      <p:bldP spid="27" grpId="1"/>
      <p:bldP spid="24" grpId="0" animBg="1"/>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Problem -- Data </a:t>
            </a:r>
            <a:r>
              <a:rPr lang="en-US" altLang="zh-CN" dirty="0">
                <a:cs typeface="Arial" panose="020B0604020202020204" pitchFamily="34" charset="0"/>
                <a:sym typeface="+mn-ea"/>
              </a:rPr>
              <a:t>Statistics</a:t>
            </a:r>
            <a:endParaRPr lang="zh-CN" altLang="en-US" dirty="0"/>
          </a:p>
        </p:txBody>
      </p:sp>
      <p:sp>
        <p:nvSpPr>
          <p:cNvPr id="3" name="灯片编号占位符 2"/>
          <p:cNvSpPr>
            <a:spLocks noGrp="1"/>
          </p:cNvSpPr>
          <p:nvPr>
            <p:ph type="sldNum" sz="quarter" idx="4294967295"/>
          </p:nvPr>
        </p:nvSpPr>
        <p:spPr>
          <a:xfrm>
            <a:off x="8610600" y="6356350"/>
            <a:ext cx="2743200" cy="365125"/>
          </a:xfrm>
        </p:spPr>
        <p:txBody>
          <a:bodyPr/>
          <a:lstStyle/>
          <a:p>
            <a:fld id="{A08EFF4B-039B-4151-AA5B-E6F290D54134}" type="slidenum">
              <a:rPr lang="zh-CN" altLang="en-US" smtClean="0"/>
            </a:fld>
            <a:endParaRPr lang="zh-CN" altLang="en-US"/>
          </a:p>
        </p:txBody>
      </p:sp>
      <p:pic>
        <p:nvPicPr>
          <p:cNvPr id="17" name="图片 16"/>
          <p:cNvPicPr>
            <a:picLocks noChangeAspect="1"/>
          </p:cNvPicPr>
          <p:nvPr/>
        </p:nvPicPr>
        <p:blipFill>
          <a:blip r:embed="rId1"/>
          <a:stretch>
            <a:fillRect/>
          </a:stretch>
        </p:blipFill>
        <p:spPr>
          <a:xfrm>
            <a:off x="929005" y="1292860"/>
            <a:ext cx="9408160" cy="2045335"/>
          </a:xfrm>
          <a:prstGeom prst="rect">
            <a:avLst/>
          </a:prstGeom>
        </p:spPr>
      </p:pic>
      <p:sp>
        <p:nvSpPr>
          <p:cNvPr id="18" name="文本框 17"/>
          <p:cNvSpPr txBox="1"/>
          <p:nvPr/>
        </p:nvSpPr>
        <p:spPr>
          <a:xfrm>
            <a:off x="929005" y="3654425"/>
            <a:ext cx="9178290" cy="2707005"/>
          </a:xfrm>
          <a:prstGeom prst="rect">
            <a:avLst/>
          </a:prstGeom>
          <a:noFill/>
        </p:spPr>
        <p:txBody>
          <a:bodyPr wrap="square" rtlCol="0">
            <a:spAutoFit/>
          </a:bodyPr>
          <a:p>
            <a:pPr fontAlgn="auto">
              <a:lnSpc>
                <a:spcPts val="3000"/>
              </a:lnSpc>
            </a:pPr>
            <a:r>
              <a:rPr lang="en-US" altLang="zh-CN" sz="2000">
                <a:highlight>
                  <a:srgbClr val="FFFF00"/>
                </a:highlight>
              </a:rPr>
              <a:t>Category 0</a:t>
            </a:r>
            <a:r>
              <a:rPr lang="en-US" altLang="zh-CN" sz="2000"/>
              <a:t>: patient didn’t have adverse outcome at baseline and during follow-up</a:t>
            </a:r>
            <a:endParaRPr lang="en-US" altLang="zh-CN" sz="2000"/>
          </a:p>
          <a:p>
            <a:pPr fontAlgn="auto">
              <a:lnSpc>
                <a:spcPts val="3000"/>
              </a:lnSpc>
            </a:pPr>
            <a:r>
              <a:rPr lang="en-US" altLang="zh-CN" sz="2000">
                <a:highlight>
                  <a:srgbClr val="FFFF00"/>
                </a:highlight>
                <a:sym typeface="+mn-ea"/>
              </a:rPr>
              <a:t>Category 1</a:t>
            </a:r>
            <a:r>
              <a:rPr lang="en-US" altLang="zh-CN" sz="2000">
                <a:sym typeface="+mn-ea"/>
              </a:rPr>
              <a:t>: patient didn’t have adverse outcome at baseline but did have at follow-up</a:t>
            </a:r>
            <a:endParaRPr lang="en-US" altLang="zh-CN" sz="2000">
              <a:sym typeface="+mn-ea"/>
            </a:endParaRPr>
          </a:p>
          <a:p>
            <a:pPr fontAlgn="auto">
              <a:lnSpc>
                <a:spcPts val="3000"/>
              </a:lnSpc>
            </a:pPr>
            <a:r>
              <a:rPr lang="en-US" altLang="zh-CN" sz="2000">
                <a:highlight>
                  <a:srgbClr val="FFFF00"/>
                </a:highlight>
                <a:sym typeface="+mn-ea"/>
              </a:rPr>
              <a:t>Category 2</a:t>
            </a:r>
            <a:r>
              <a:rPr lang="en-US" altLang="zh-CN" sz="2000">
                <a:sym typeface="+mn-ea"/>
              </a:rPr>
              <a:t>: patient did have </a:t>
            </a:r>
            <a:r>
              <a:rPr lang="en-US" altLang="zh-CN" sz="2000">
                <a:sym typeface="+mn-ea"/>
              </a:rPr>
              <a:t>adverse outcome </a:t>
            </a:r>
            <a:r>
              <a:rPr lang="en-US" altLang="zh-CN" sz="2000">
                <a:sym typeface="+mn-ea"/>
              </a:rPr>
              <a:t>at baseline</a:t>
            </a:r>
            <a:endParaRPr lang="en-US" altLang="zh-CN" sz="2000">
              <a:sym typeface="+mn-ea"/>
            </a:endParaRPr>
          </a:p>
          <a:p>
            <a:pPr fontAlgn="auto">
              <a:lnSpc>
                <a:spcPts val="3000"/>
              </a:lnSpc>
            </a:pPr>
            <a:endParaRPr lang="en-US" altLang="zh-CN" sz="2000">
              <a:sym typeface="+mn-ea"/>
            </a:endParaRPr>
          </a:p>
          <a:p>
            <a:pPr fontAlgn="auto">
              <a:lnSpc>
                <a:spcPts val="3000"/>
              </a:lnSpc>
            </a:pPr>
            <a:r>
              <a:rPr lang="en-US" altLang="zh-CN" sz="2800">
                <a:solidFill>
                  <a:srgbClr val="FF0000"/>
                </a:solidFill>
                <a:sym typeface="+mn-ea"/>
              </a:rPr>
              <a:t>Our work:</a:t>
            </a:r>
            <a:r>
              <a:rPr lang="en-US" altLang="zh-CN" sz="2000">
                <a:sym typeface="+mn-ea"/>
              </a:rPr>
              <a:t> is to predict whether those patients who didn’t have adverse outcome at baseline, will develop to adverse outcome in the next 3 years.</a:t>
            </a:r>
            <a:endParaRPr lang="en-US" altLang="zh-CN" sz="2000"/>
          </a:p>
          <a:p>
            <a:endParaRPr lang="en-US" altLang="zh-CN"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animEffect transition="in" filter="box(in)">
                                      <p:cBhvr>
                                        <p:cTn id="7" dur="20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zh-CN" altLang="en-US" dirty="0"/>
          </a:p>
        </p:txBody>
      </p:sp>
      <p:sp>
        <p:nvSpPr>
          <p:cNvPr id="3" name="文本框 2"/>
          <p:cNvSpPr txBox="1"/>
          <p:nvPr/>
        </p:nvSpPr>
        <p:spPr>
          <a:xfrm>
            <a:off x="1908700" y="1238104"/>
            <a:ext cx="6116714" cy="403098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Background</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Problem</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cs typeface="Arial" panose="020B0604020202020204" pitchFamily="34" charset="0"/>
              </a:rPr>
              <a:t>Method</a:t>
            </a:r>
            <a:endParaRPr lang="en-US" altLang="zh-CN" sz="3600" dirty="0">
              <a:cs typeface="Arial" panose="020B0604020202020204" pitchFamily="34" charset="0"/>
            </a:endParaRPr>
          </a:p>
          <a:p>
            <a:pPr marL="702945" lvl="1" indent="-342900">
              <a:buSzPct val="70000"/>
              <a:buFont typeface="Wingdings" panose="05000000000000000000" pitchFamily="2" charset="2"/>
              <a:buChar char="ü"/>
            </a:pPr>
            <a:r>
              <a:rPr lang="en-US" altLang="zh-CN" sz="2000" dirty="0"/>
              <a:t>Design System Prompts</a:t>
            </a:r>
            <a:endParaRPr lang="en-US" altLang="zh-CN" sz="2000" dirty="0"/>
          </a:p>
          <a:p>
            <a:pPr marL="702945" lvl="1" indent="-342900">
              <a:buSzPct val="70000"/>
              <a:buFont typeface="Wingdings" panose="05000000000000000000" pitchFamily="2" charset="2"/>
              <a:buChar char="ü"/>
            </a:pPr>
            <a:r>
              <a:rPr lang="en-US" altLang="zh-CN" sz="2000" dirty="0"/>
              <a:t>Retrieval Augmented Generation</a:t>
            </a:r>
            <a:endParaRPr lang="en-US" altLang="zh-CN" sz="2000" dirty="0"/>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Result</a:t>
            </a:r>
            <a:endParaRPr lang="zh-CN" altLang="en-US" sz="3600" dirty="0">
              <a:solidFill>
                <a:schemeClr val="bg1">
                  <a:lumMod val="65000"/>
                </a:schemeClr>
              </a:solidFill>
              <a:cs typeface="Arial" panose="020B0604020202020204" pitchFamily="34" charset="0"/>
            </a:endParaRPr>
          </a:p>
        </p:txBody>
      </p:sp>
      <p:sp>
        <p:nvSpPr>
          <p:cNvPr id="4" name="灯片编号占位符 3"/>
          <p:cNvSpPr>
            <a:spLocks noGrp="1"/>
          </p:cNvSpPr>
          <p:nvPr>
            <p:ph type="sldNum" sz="quarter" idx="4294967295"/>
          </p:nvPr>
        </p:nvSpPr>
        <p:spPr>
          <a:xfrm>
            <a:off x="8610600" y="6356350"/>
            <a:ext cx="2743200" cy="365125"/>
          </a:xfrm>
        </p:spPr>
        <p:txBody>
          <a:bodyPr/>
          <a:lstStyle/>
          <a:p>
            <a:fld id="{A08EFF4B-039B-4151-AA5B-E6F290D54134}" type="slidenum">
              <a:rPr lang="zh-CN" altLang="en-US" smtClean="0"/>
            </a:fld>
            <a:endParaRPr lang="zh-CN" altLang="en-US"/>
          </a:p>
        </p:txBody>
      </p:sp>
    </p:spTree>
  </p:cSld>
  <p:clrMapOvr>
    <a:masterClrMapping/>
  </p:clrMapOvr>
</p:sld>
</file>

<file path=ppt/tags/tag1.xml><?xml version="1.0" encoding="utf-8"?>
<p:tagLst xmlns:p="http://schemas.openxmlformats.org/presentationml/2006/main">
  <p:tag name="KSO_WM_UNIT_PLACING_PICTURE_USER_VIEWPORT" val="{&quot;height&quot;:2869.472440944882,&quot;width&quot;:8364.705511811024}"/>
</p:tagLst>
</file>

<file path=ppt/tags/tag2.xml><?xml version="1.0" encoding="utf-8"?>
<p:tagLst xmlns:p="http://schemas.openxmlformats.org/presentationml/2006/main">
  <p:tag name="KSO_WM_UNIT_TABLE_BEAUTIFY" val="smartTable{17986ccf-3209-43b3-97e6-9f4cd97746fe}"/>
</p:tagLst>
</file>

<file path=ppt/tags/tag3.xml><?xml version="1.0" encoding="utf-8"?>
<p:tagLst xmlns:p="http://schemas.openxmlformats.org/presentationml/2006/main">
  <p:tag name="KSO_WM_UNIT_PLACING_PICTURE_USER_VIEWPORT" val="{&quot;height&quot;:8137.499212598425,&quot;width&quot;:8064.034645669291}"/>
</p:tagLst>
</file>

<file path=ppt/tags/tag4.xml><?xml version="1.0" encoding="utf-8"?>
<p:tagLst xmlns:p="http://schemas.openxmlformats.org/presentationml/2006/main">
  <p:tag name="KSO_WPP_MARK_KEY" val="26441a83-5948-4ed5-a689-5a1518ead8e3"/>
  <p:tag name="COMMONDATA" val="eyJoZGlkIjoiMWE2OTZiZWZiNDhkOWZmNzNiMjFiZjU1YmMzMDgzMG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8008</Words>
  <Application>WPS 演示</Application>
  <PresentationFormat>宽屏</PresentationFormat>
  <Paragraphs>364</Paragraphs>
  <Slides>26</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Arial</vt:lpstr>
      <vt:lpstr>宋体</vt:lpstr>
      <vt:lpstr>Wingdings</vt:lpstr>
      <vt:lpstr>微软雅黑</vt:lpstr>
      <vt:lpstr>Calibri</vt:lpstr>
      <vt:lpstr>Calibri</vt:lpstr>
      <vt:lpstr>Arial Unicode MS</vt:lpstr>
      <vt:lpstr>Wingdings</vt:lpstr>
      <vt:lpstr>Calibri Light</vt:lpstr>
      <vt:lpstr>等线</vt:lpstr>
      <vt:lpstr>Office 主题</vt:lpstr>
      <vt:lpstr>Human knowledge-enhanced large language model chatbot for prediction of intestinal disease progression in patients with Crohn disease</vt:lpstr>
      <vt:lpstr>Outline</vt:lpstr>
      <vt:lpstr>Background--Crohn's Disease</vt:lpstr>
      <vt:lpstr>Background -- LLM </vt:lpstr>
      <vt:lpstr>Outline</vt:lpstr>
      <vt:lpstr>Data -- Data Statistics</vt:lpstr>
      <vt:lpstr>Data -- Data Structure </vt:lpstr>
      <vt:lpstr>Data -- Data Statistics</vt:lpstr>
      <vt:lpstr>Outline</vt:lpstr>
      <vt:lpstr>Method -- Design System Prompts</vt:lpstr>
      <vt:lpstr>Method -- Design System Prompts</vt:lpstr>
      <vt:lpstr>Method -- Design System Prompts</vt:lpstr>
      <vt:lpstr>Method -- Design System Prompts</vt:lpstr>
      <vt:lpstr>Method -- Design System Prompts</vt:lpstr>
      <vt:lpstr>Method -- Design System Prompts</vt:lpstr>
      <vt:lpstr>Method -- Design System Prompts</vt:lpstr>
      <vt:lpstr>Method -- Design System Prompts</vt:lpstr>
      <vt:lpstr>Method -- Design System Prompts</vt:lpstr>
      <vt:lpstr>Method -- Retrieval Augmented Generation</vt:lpstr>
      <vt:lpstr>Method -- Retrieval Augmented Generation</vt:lpstr>
      <vt:lpstr>Method -- Retrieval Augmented Generation</vt:lpstr>
      <vt:lpstr>Method </vt:lpstr>
      <vt:lpstr>Outline</vt:lpstr>
      <vt:lpstr>Method -- Retrieval Augmented Generation</vt:lpstr>
      <vt:lpstr>Result</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何非凡(2023214011)</cp:lastModifiedBy>
  <cp:revision>300</cp:revision>
  <dcterms:created xsi:type="dcterms:W3CDTF">2016-11-08T01:41:00Z</dcterms:created>
  <dcterms:modified xsi:type="dcterms:W3CDTF">2024-10-26T06:16:57Z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2D5C3407DAC74913BF64C46E1D2FB39F</vt:lpwstr>
  </property>
  <property fmtid="{D5CDD505-2E9C-101B-9397-08002B2CF9AE}" pid="3" name="KSOProductBuildVer">
    <vt:lpwstr>2052-11.1.0.12165</vt:lpwstr>
  </property>
</Properties>
</file>