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2" r:id="rId4"/>
    <p:sldId id="263" r:id="rId5"/>
    <p:sldId id="269" r:id="rId6"/>
    <p:sldId id="264" r:id="rId7"/>
    <p:sldId id="271" r:id="rId8"/>
    <p:sldId id="265" r:id="rId9"/>
    <p:sldId id="266" r:id="rId10"/>
    <p:sldId id="270" r:id="rId11"/>
    <p:sldId id="27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0098"/>
  </p:normalViewPr>
  <p:slideViewPr>
    <p:cSldViewPr snapToGrid="0" snapToObjects="1">
      <p:cViewPr varScale="1">
        <p:scale>
          <a:sx n="112" d="100"/>
          <a:sy n="112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7E55F-7BDF-104D-9CA0-E57C63F24E34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ADFFE-7EA4-BD44-9403-78063F0EE1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031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02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为什么交叉熵损失函数会起到这个作用？他不应该是</a:t>
            </a:r>
            <a:r>
              <a:rPr lang="en-US" altLang="zh-CN" dirty="0"/>
              <a:t>…</a:t>
            </a:r>
            <a:r>
              <a:rPr lang="zh-CN" altLang="en-US" dirty="0"/>
              <a:t>的作用吗？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734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41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5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6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关于源模型重要性的先验概率，也就是</a:t>
                </a:r>
                <a:r>
                  <a:rPr lang="el-GR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α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，</a:t>
                </a:r>
                <a:r>
                  <a:rPr lang="zh-CN" altLang="en-US" dirty="0"/>
                  <a:t>是隐藏在</a:t>
                </a:r>
                <a:r>
                  <a:rPr lang="en-US" altLang="zh-CN" dirty="0"/>
                  <a:t>target Data</a:t>
                </a:r>
                <a:r>
                  <a:rPr lang="zh-CN" altLang="en-US" dirty="0"/>
                  <a:t>中的，而 </a:t>
                </a:r>
                <a:r>
                  <a:rPr lang="en-US" altLang="zh-CN" dirty="0"/>
                  <a:t>target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Domain</a:t>
                </a:r>
                <a:r>
                  <a:rPr lang="zh-CN" altLang="en-US" dirty="0"/>
                  <a:t> 又是衡量</a:t>
                </a:r>
                <a:r>
                  <a:rPr kumimoji="1" lang="en-US" altLang="zh-CN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discriminability</a:t>
                </a:r>
                <a:r>
                  <a:rPr kumimoji="1" lang="zh-CN" altLang="en-US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的一个重要部分。</a:t>
                </a:r>
                <a:endParaRPr kumimoji="1" lang="en-US" altLang="zh-CN" b="0" dirty="0">
                  <a:solidFill>
                    <a:srgbClr val="FF0000"/>
                  </a:solidFill>
                  <a:latin typeface="Chalkboard" panose="03050602040202020205" pitchFamily="66" charset="0"/>
                  <a:ea typeface="DengXian" panose="02010600030101010101" pitchFamily="2" charset="-12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P(Hs|</a:t>
                </a:r>
                <a:r>
                  <a:rPr lang="el-GR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α,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) 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代表的是在相同的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source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model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下，提取出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feature representations</a:t>
                </a:r>
                <a:r>
                  <a:rPr lang="zh-CN" alt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的概率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，这个概率越大，</a:t>
                </a:r>
                <a:r>
                  <a:rPr kumimoji="1" lang="zh-CN" altLang="en-US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代表的是</a:t>
                </a:r>
                <a:r>
                  <a:rPr kumimoji="1" lang="en-US" altLang="zh-CN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target</a:t>
                </a:r>
                <a:r>
                  <a:rPr kumimoji="1" lang="zh-CN" altLang="en-US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数据集和</a:t>
                </a:r>
                <a:r>
                  <a:rPr kumimoji="1" lang="en-US" altLang="zh-CN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source</a:t>
                </a:r>
                <a:r>
                  <a:rPr kumimoji="1" lang="zh-CN" altLang="en-US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 </a:t>
                </a:r>
                <a:r>
                  <a:rPr kumimoji="1" lang="en-US" altLang="zh-CN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data</a:t>
                </a:r>
                <a:r>
                  <a:rPr kumimoji="1" lang="zh-CN" altLang="en-US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越相似。因此，可以反映</a:t>
                </a:r>
                <a:r>
                  <a:rPr kumimoji="1" lang="en-US" altLang="zh-CN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transferability</a:t>
                </a:r>
                <a:r>
                  <a:rPr kumimoji="1" lang="zh-CN" altLang="en-US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。</a:t>
                </a:r>
                <a:endParaRPr kumimoji="1" lang="en-US" altLang="zh-CN" b="0" dirty="0">
                  <a:solidFill>
                    <a:srgbClr val="FF0000"/>
                  </a:solidFill>
                  <a:latin typeface="Chalkboard" panose="03050602040202020205" pitchFamily="66" charset="0"/>
                  <a:ea typeface="DengXian" panose="02010600030101010101" pitchFamily="2" charset="-122"/>
                </a:endParaRPr>
              </a:p>
              <a:p>
                <a:endParaRPr kumimoji="1" lang="en-US" altLang="zh-CN" b="0" dirty="0">
                  <a:solidFill>
                    <a:srgbClr val="FF0000"/>
                  </a:solidFill>
                  <a:latin typeface="Chalkboard" panose="03050602040202020205" pitchFamily="66" charset="0"/>
                  <a:ea typeface="DengXian" panose="02010600030101010101" pitchFamily="2" charset="-122"/>
                </a:endParaRPr>
              </a:p>
              <a:p>
                <a:endParaRPr lang="zh-CN" altLang="en-US" b="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关于源模型重要性的先验概率，也就是</a:t>
                </a:r>
                <a:r>
                  <a:rPr lang="el-GR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α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，</a:t>
                </a:r>
                <a:r>
                  <a:rPr lang="zh-CN" altLang="en-US" dirty="0"/>
                  <a:t>是隐藏在</a:t>
                </a:r>
                <a:r>
                  <a:rPr lang="en-US" altLang="zh-CN" dirty="0"/>
                  <a:t>target Data</a:t>
                </a:r>
                <a:r>
                  <a:rPr lang="zh-CN" altLang="en-US" dirty="0"/>
                  <a:t>中的，而 </a:t>
                </a:r>
                <a:r>
                  <a:rPr lang="en-US" altLang="zh-CN" dirty="0"/>
                  <a:t>target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Domain</a:t>
                </a:r>
                <a:r>
                  <a:rPr lang="zh-CN" altLang="en-US" dirty="0"/>
                  <a:t> 又是衡量</a:t>
                </a:r>
                <a:r>
                  <a:rPr kumimoji="1" lang="en-US" altLang="zh-CN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discriminability</a:t>
                </a:r>
                <a:r>
                  <a:rPr kumimoji="1" lang="zh-CN" altLang="en-US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的一个重要部分。</a:t>
                </a:r>
                <a:endParaRPr kumimoji="1" lang="en-US" altLang="zh-CN" b="0" dirty="0">
                  <a:solidFill>
                    <a:srgbClr val="FF0000"/>
                  </a:solidFill>
                  <a:latin typeface="Chalkboard" panose="03050602040202020205" pitchFamily="66" charset="0"/>
                  <a:ea typeface="DengXian" panose="02010600030101010101" pitchFamily="2" charset="-12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P(Hs|</a:t>
                </a:r>
                <a:r>
                  <a:rPr lang="el-GR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α,</a:t>
                </a:r>
                <a:r>
                  <a:rPr lang="en-US" altLang="zh-CN" sz="1200" i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rPr>
                  <a:t>D_t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) 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代表的是在相同的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source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model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下，提取出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feature representations</a:t>
                </a:r>
                <a:r>
                  <a:rPr lang="zh-CN" alt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的概率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，这个概率越大，</a:t>
                </a:r>
                <a:r>
                  <a:rPr kumimoji="1" lang="zh-CN" altLang="en-US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代表的是</a:t>
                </a:r>
                <a:r>
                  <a:rPr kumimoji="1" lang="en-US" altLang="zh-CN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target</a:t>
                </a:r>
                <a:r>
                  <a:rPr kumimoji="1" lang="zh-CN" altLang="en-US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数据集和</a:t>
                </a:r>
                <a:r>
                  <a:rPr kumimoji="1" lang="en-US" altLang="zh-CN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source</a:t>
                </a:r>
                <a:r>
                  <a:rPr kumimoji="1" lang="zh-CN" altLang="en-US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 </a:t>
                </a:r>
                <a:r>
                  <a:rPr kumimoji="1" lang="en-US" altLang="zh-CN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data</a:t>
                </a:r>
                <a:r>
                  <a:rPr kumimoji="1" lang="zh-CN" altLang="en-US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越相似。因此，可以反映</a:t>
                </a:r>
                <a:r>
                  <a:rPr kumimoji="1" lang="en-US" altLang="zh-CN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transferability</a:t>
                </a:r>
                <a:r>
                  <a:rPr kumimoji="1" lang="zh-CN" altLang="en-US" sz="1200" b="0" dirty="0">
                    <a:solidFill>
                      <a:srgbClr val="FF0000"/>
                    </a:solidFill>
                    <a:latin typeface="Chalkboard" panose="03050602040202020205" pitchFamily="66" charset="0"/>
                    <a:ea typeface="DengXian" panose="02010600030101010101" pitchFamily="2" charset="-122"/>
                  </a:rPr>
                  <a:t>。</a:t>
                </a:r>
                <a:endParaRPr kumimoji="1" lang="en-US" altLang="zh-CN" b="0" dirty="0">
                  <a:solidFill>
                    <a:srgbClr val="FF0000"/>
                  </a:solidFill>
                  <a:latin typeface="Chalkboard" panose="03050602040202020205" pitchFamily="66" charset="0"/>
                  <a:ea typeface="DengXian" panose="02010600030101010101" pitchFamily="2" charset="-122"/>
                </a:endParaRPr>
              </a:p>
              <a:p>
                <a:endParaRPr kumimoji="1" lang="en-US" altLang="zh-CN" b="0" dirty="0">
                  <a:solidFill>
                    <a:srgbClr val="FF0000"/>
                  </a:solidFill>
                  <a:latin typeface="Chalkboard" panose="03050602040202020205" pitchFamily="66" charset="0"/>
                  <a:ea typeface="DengXian" panose="02010600030101010101" pitchFamily="2" charset="-122"/>
                </a:endParaRPr>
              </a:p>
              <a:p>
                <a:endParaRPr lang="zh-CN" altLang="en-US" b="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6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ADFFE-7EA4-BD44-9403-78063F0EE1A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771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通过考虑样本所处的上下文环境（或称为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"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样本栖息地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"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）来评估样本的不确定性的方法。这个上下文环境反映了高维特征空间中目标实例的不确定性。</a:t>
            </a:r>
          </a:p>
          <a:p>
            <a:pPr algn="l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在这个方法中，样本的不确定性与其所处的环境有关。环境的确定性可以通过目标特征的内在结构来评估。</a:t>
            </a:r>
          </a:p>
          <a:p>
            <a:pPr algn="l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直观上，如果一个样本的环境（或称为栖息地）具有较低的不确定性，比如说，这个样本的大部分邻居都拥有相同的伪标签，那么我们可以认为这个样本的不确定性较低。换言之，这个样本的类别较为明确，我们对其分类的信心较高。</a:t>
            </a:r>
          </a:p>
          <a:p>
            <a:pPr algn="l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相反，如果一个样本处在一个标签混乱的环境中，也就是说，它的邻居们的标签各不相同，那么我们会认为这个样本的不确定性较高。换言之，这个样本的类别不明确，我们对其分类的信心较低。</a:t>
            </a:r>
          </a:p>
          <a:p>
            <a:pPr algn="l"/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因此，这个方法提供了一种从样本环境的角度评估样本不确定性的新视角。基于这种直观的理解，作者设计了对栖息地不确定性的度量方法。</a:t>
            </a: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In essence, the habitat uncertainty of target data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quantififies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 the entropy of reliable samples repeatedly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identifified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 as neighbors of other samples, appearing in multiple sample habitats. </a:t>
            </a:r>
          </a:p>
          <a:p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然而，这种方法也有一个问题，那就是对异常值（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outliers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）的敏感性。如果在一个固定范围的环境中，只包含了少数的样本，那么这些样本可能是异常值，它们可能会对环境不确定性的评估造成干扰。也就是说，这种方法可能会被少数的异常值所影响，从而不能准确地评估样本的不确定性。</a:t>
            </a: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zh-CN" altLang="en-US" dirty="0"/>
              <a:t>如果拥有相同标签的邻居间距离最近，那么每个类的决策边界将更容易找到。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61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5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14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58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943B09-B8A0-8A4C-8D79-D3FC1C523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56B39A2-2F14-3241-9E11-C589CC413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D87F6D-962B-9D4B-A38F-40373EF7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E37FFA-8F81-9C4E-B86B-1D10924C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FEF48-AF19-A141-8D48-E353569B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446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D38EA2-8F69-4F47-8D74-33E6A952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F0B7F-550D-104C-828A-7F802B885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C53E21-E5C9-064C-9EA8-90A20BCD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DE31A-539F-9F4F-9708-CD0028CC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F7E8DC-791F-CB4B-A1FC-697B11D7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438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325283-20DE-264A-8131-56D04100E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C4A5A-E200-484C-B54B-9FFE911B4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0B815F-FAF5-B545-AD07-6181FB11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F094DA-7205-AE45-AF53-E97E3B2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91A59-16D6-A046-A62C-827BFA68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749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609C8-EEDF-3C40-B3C1-F3CAB707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911F7E-2A4C-D740-BC01-E7BAC48AA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38202F-E8B6-424F-9AB4-81126D28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84FEB7-FB2C-C34B-81BB-31F1C781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13B252-DB70-D245-A3C1-64225CB9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238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C199A-D224-3E4A-9544-9D3F7D10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CF2F89-FA81-384C-B0CB-EB662BD7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86DFA5-EB5F-DB41-B718-3E5EC9CA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6FCDD-06BD-2441-B745-B5EF2BD1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3E7AE9-BBF9-5F42-8205-6B2975C0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348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838229-E680-F847-8CFE-B35CB8AC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75CE77-A4C0-234F-A097-7D76726E9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07BEB-89C4-B249-A1F7-62811876F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649C90-C4AB-8D40-BCFD-1263F124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E076C4-7374-0F45-AECD-B108B77D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CC34EA-03FA-CB49-BA4D-186CCCDD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761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5CFAB-82CB-DA41-9719-FA79B299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C6D5F1-9944-0B42-BF44-8C3DA2B75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C4EE58-20E7-324F-8BE8-7B6E410A3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B6BA34-F339-D44F-8256-3E4A72337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E33123-4F9B-924A-815E-2F15D8DDF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366D41-94E4-1E47-891C-22C8B3FC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C92FCF-819C-CA4B-8172-176C53C1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3522175-0AC4-9C4A-A62C-6478B956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646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72BC5-FB6B-E14D-A3E6-E45AA771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60A827-7018-294A-A83E-2B460F63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3A1562-EE40-1D4B-B5D3-013D6142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8F2713-EBA8-9E47-A7CB-9812D4F2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454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225E85-624A-3440-9291-05EFD310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C370E6-B531-6641-9CB9-C8498CE6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A00A12-EA09-1C46-B71E-90660BBA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663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A8518-6CF0-5348-B86B-80012AA9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C7A8E1-4EB1-A94B-A008-5A0B6EE8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5212CD-ED9B-2F4D-9874-8ADADD36A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EA082B-19EB-BE49-83E6-1A7489CC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199703-250C-0E43-BF96-B3140A2D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AE4068-8CE3-E847-96EE-12284234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590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2BE5C-1056-8A4E-A709-3C048E888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44CE96-388B-6141-AC3D-7E88989A5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8C7A63-E249-1446-8F98-5AB52CE88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297629-A716-B643-BB46-04FC202A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C5793F-0944-E447-A303-0D504AA3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F656DC-CDD1-534E-B543-EEE73600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031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A0F76B-C247-B141-B79F-AD3C8C23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3BA2F6-156A-5641-B4DF-B8D087BCC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D9D059-91D2-954D-9AA4-CA89623FE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F5F4-2449-0142-9B83-30646341E616}" type="datetimeFigureOut">
              <a:rPr kumimoji="1" lang="zh-CN" altLang="en-US" smtClean="0"/>
              <a:t>2023/7/28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1B72C2-04FC-9A4A-B18B-A60A3A63A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C482F8-A678-1F46-8F79-2A89B130F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BDA19-1949-3848-93A4-4337430A6E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278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122" y="40558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207341" y="2002539"/>
            <a:ext cx="8499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1C4885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Discriminability and Transferability Estimation: A Bayesian Source Importance Estimation Approach for Multi-Source-Free Domain Adaptation</a:t>
            </a:r>
            <a:endParaRPr lang="zh-CN" altLang="en-US" sz="3200" dirty="0">
              <a:solidFill>
                <a:srgbClr val="1C4885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87738" y="4595686"/>
            <a:ext cx="44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汇报人：张恩铭   汇报时间：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401597" y="3738717"/>
            <a:ext cx="13888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AFB54E1C-6251-3848-8AC4-90BEE1B49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26" y="1038249"/>
            <a:ext cx="8940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6044" y="403136"/>
            <a:ext cx="289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几点思考与疑惑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58E4295-6EF9-B844-B956-50DC762F9D8B}"/>
              </a:ext>
            </a:extLst>
          </p:cNvPr>
          <p:cNvSpPr txBox="1"/>
          <p:nvPr/>
        </p:nvSpPr>
        <p:spPr>
          <a:xfrm>
            <a:off x="796412" y="1731201"/>
            <a:ext cx="4634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贝叶斯部分的分析。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Transferability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和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Discriminablity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的关联较为牵强。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F4B15A-6244-C146-8545-176C40DEA43B}"/>
              </a:ext>
            </a:extLst>
          </p:cNvPr>
          <p:cNvSpPr txBox="1"/>
          <p:nvPr/>
        </p:nvSpPr>
        <p:spPr>
          <a:xfrm>
            <a:off x="765841" y="3642920"/>
            <a:ext cx="437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损失函数的优化目标解释存在问题。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D161C522-B5FC-9148-B64F-36787AC49601}"/>
              </a:ext>
            </a:extLst>
          </p:cNvPr>
          <p:cNvSpPr/>
          <p:nvPr/>
        </p:nvSpPr>
        <p:spPr>
          <a:xfrm>
            <a:off x="872089" y="1376277"/>
            <a:ext cx="1614633" cy="354924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问题一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2DD293CB-E915-9F46-BBD2-07C688B32F5A}"/>
              </a:ext>
            </a:extLst>
          </p:cNvPr>
          <p:cNvSpPr/>
          <p:nvPr/>
        </p:nvSpPr>
        <p:spPr>
          <a:xfrm>
            <a:off x="841517" y="2322733"/>
            <a:ext cx="1645206" cy="354924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问题二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7E026461-B66A-A84D-8E43-EB2A2247067F}"/>
              </a:ext>
            </a:extLst>
          </p:cNvPr>
          <p:cNvSpPr/>
          <p:nvPr/>
        </p:nvSpPr>
        <p:spPr>
          <a:xfrm>
            <a:off x="841517" y="3287996"/>
            <a:ext cx="1645205" cy="354924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问题三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AB5F5B-F25D-544E-BDDF-0C18124596DA}"/>
              </a:ext>
            </a:extLst>
          </p:cNvPr>
          <p:cNvSpPr txBox="1"/>
          <p:nvPr/>
        </p:nvSpPr>
        <p:spPr>
          <a:xfrm>
            <a:off x="796412" y="2661627"/>
            <a:ext cx="4834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Habitat Density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与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Habiat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 Uncertainty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的具体算法未进行阐述。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126EED5-C3A3-FA45-A7E7-22B69522C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020550" y="457203"/>
            <a:ext cx="4634595" cy="399753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86070-6ABD-F747-BCDE-79EA5185C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29" y="4249434"/>
            <a:ext cx="8155259" cy="14797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133864B-1B75-0A41-A94F-88DBE0BFB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504" y="5247776"/>
            <a:ext cx="6766597" cy="1519951"/>
          </a:xfrm>
          <a:prstGeom prst="rect">
            <a:avLst/>
          </a:prstGeom>
        </p:spPr>
      </p:pic>
      <p:sp>
        <p:nvSpPr>
          <p:cNvPr id="19" name="文本框 29">
            <a:extLst>
              <a:ext uri="{FF2B5EF4-FFF2-40B4-BE49-F238E27FC236}">
                <a16:creationId xmlns:a16="http://schemas.microsoft.com/office/drawing/2014/main" id="{2BA1A002-8D8D-A54C-AA7F-5B83F86B9CE6}"/>
              </a:ext>
            </a:extLst>
          </p:cNvPr>
          <p:cNvSpPr txBox="1"/>
          <p:nvPr/>
        </p:nvSpPr>
        <p:spPr>
          <a:xfrm>
            <a:off x="382805" y="5252701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err="1">
                <a:solidFill>
                  <a:srgbClr val="4D5156"/>
                </a:solidFill>
                <a:latin typeface="Roboto" panose="020F0502020204030204" pitchFamily="34" charset="0"/>
              </a:rPr>
              <a:t>NeruIPS</a:t>
            </a:r>
            <a:r>
              <a:rPr lang="zh-CN" altLang="en-US" b="1" dirty="0">
                <a:solidFill>
                  <a:srgbClr val="4D5156"/>
                </a:solidFill>
                <a:latin typeface="Roboto" panose="020F0502020204030204" pitchFamily="34" charset="0"/>
              </a:rPr>
              <a:t> </a:t>
            </a:r>
            <a:r>
              <a:rPr lang="en-US" altLang="zh-CN" b="1" dirty="0">
                <a:solidFill>
                  <a:srgbClr val="4D5156"/>
                </a:solidFill>
                <a:latin typeface="Roboto" panose="020F0502020204030204" pitchFamily="34" charset="0"/>
              </a:rPr>
              <a:t>2021</a:t>
            </a:r>
            <a:r>
              <a:rPr lang="zh-CN" altLang="en-US" b="1" dirty="0">
                <a:solidFill>
                  <a:srgbClr val="4D5156"/>
                </a:solidFill>
                <a:latin typeface="Roboto" panose="020F0502020204030204" pitchFamily="34" charset="0"/>
              </a:rPr>
              <a:t>   </a:t>
            </a:r>
            <a:r>
              <a:rPr lang="en-US" altLang="zh-CN" b="1" dirty="0" err="1">
                <a:solidFill>
                  <a:srgbClr val="4D5156"/>
                </a:solidFill>
                <a:latin typeface="Roboto" panose="020F0502020204030204" pitchFamily="34" charset="0"/>
              </a:rPr>
              <a:t>CAiDA</a:t>
            </a:r>
            <a:endParaRPr lang="zh-CN" altLang="en-US" b="1" dirty="0">
              <a:solidFill>
                <a:srgbClr val="4D5156"/>
              </a:solidFill>
              <a:latin typeface="Roboto" panose="020F0502020204030204" pitchFamily="34" charset="0"/>
            </a:endParaRPr>
          </a:p>
        </p:txBody>
      </p:sp>
      <p:sp>
        <p:nvSpPr>
          <p:cNvPr id="20" name="文本框 29">
            <a:extLst>
              <a:ext uri="{FF2B5EF4-FFF2-40B4-BE49-F238E27FC236}">
                <a16:creationId xmlns:a16="http://schemas.microsoft.com/office/drawing/2014/main" id="{C6F1DE5D-3CC0-1648-B9C3-D13704B8A896}"/>
              </a:ext>
            </a:extLst>
          </p:cNvPr>
          <p:cNvSpPr txBox="1"/>
          <p:nvPr/>
        </p:nvSpPr>
        <p:spPr>
          <a:xfrm>
            <a:off x="7020550" y="8787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4D5156"/>
                </a:solidFill>
                <a:latin typeface="Roboto" panose="020F0502020204030204" pitchFamily="34" charset="0"/>
              </a:rPr>
              <a:t>本篇论文原文</a:t>
            </a:r>
          </a:p>
        </p:txBody>
      </p:sp>
    </p:spTree>
    <p:extLst>
      <p:ext uri="{BB962C8B-B14F-4D97-AF65-F5344CB8AC3E}">
        <p14:creationId xmlns:p14="http://schemas.microsoft.com/office/powerpoint/2010/main" val="17803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064524-1722-7746-9F9C-F5C5207FF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300" y="2087659"/>
            <a:ext cx="6276700" cy="24347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220AC3-03A9-1443-B45C-2B681727C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41"/>
          <a:stretch/>
        </p:blipFill>
        <p:spPr>
          <a:xfrm>
            <a:off x="840980" y="1234133"/>
            <a:ext cx="4367833" cy="24347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4C3E33-99E7-9942-8AA5-C57F362FC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60" y="3974460"/>
            <a:ext cx="6129922" cy="243475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B8E8B1-A6F9-D44E-9278-D603FAEAD76B}"/>
              </a:ext>
            </a:extLst>
          </p:cNvPr>
          <p:cNvSpPr txBox="1"/>
          <p:nvPr/>
        </p:nvSpPr>
        <p:spPr>
          <a:xfrm>
            <a:off x="840980" y="340926"/>
            <a:ext cx="2410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综合对比分析</a:t>
            </a:r>
          </a:p>
        </p:txBody>
      </p:sp>
      <p:cxnSp>
        <p:nvCxnSpPr>
          <p:cNvPr id="9" name="直接连接符 5">
            <a:extLst>
              <a:ext uri="{FF2B5EF4-FFF2-40B4-BE49-F238E27FC236}">
                <a16:creationId xmlns:a16="http://schemas.microsoft.com/office/drawing/2014/main" id="{5AAEAF2E-4DF9-2349-9F5D-D5F427D72BA6}"/>
              </a:ext>
            </a:extLst>
          </p:cNvPr>
          <p:cNvCxnSpPr/>
          <p:nvPr/>
        </p:nvCxnSpPr>
        <p:spPr>
          <a:xfrm>
            <a:off x="806804" y="367997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3CBFCB89-79EB-5A4D-B08C-49325E1E76EF}"/>
              </a:ext>
            </a:extLst>
          </p:cNvPr>
          <p:cNvCxnSpPr>
            <a:cxnSpLocks/>
          </p:cNvCxnSpPr>
          <p:nvPr/>
        </p:nvCxnSpPr>
        <p:spPr>
          <a:xfrm>
            <a:off x="5242953" y="1739776"/>
            <a:ext cx="5594765" cy="857951"/>
          </a:xfrm>
          <a:prstGeom prst="curvedConnector3">
            <a:avLst>
              <a:gd name="adj1" fmla="val 95503"/>
            </a:avLst>
          </a:prstGeom>
          <a:ln w="38100">
            <a:solidFill>
              <a:schemeClr val="accent4">
                <a:lumMod val="75000"/>
                <a:alpha val="7604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>
            <a:extLst>
              <a:ext uri="{FF2B5EF4-FFF2-40B4-BE49-F238E27FC236}">
                <a16:creationId xmlns:a16="http://schemas.microsoft.com/office/drawing/2014/main" id="{CEAB2F0F-E669-0B44-A4F8-8DDF4778E423}"/>
              </a:ext>
            </a:extLst>
          </p:cNvPr>
          <p:cNvCxnSpPr>
            <a:cxnSpLocks/>
          </p:cNvCxnSpPr>
          <p:nvPr/>
        </p:nvCxnSpPr>
        <p:spPr>
          <a:xfrm flipV="1">
            <a:off x="4353791" y="3305036"/>
            <a:ext cx="3086100" cy="1217375"/>
          </a:xfrm>
          <a:prstGeom prst="curvedConnector3">
            <a:avLst>
              <a:gd name="adj1" fmla="val 3199"/>
            </a:avLst>
          </a:prstGeom>
          <a:ln w="38100">
            <a:solidFill>
              <a:schemeClr val="accent6">
                <a:lumMod val="75000"/>
                <a:alpha val="75331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>
            <a:extLst>
              <a:ext uri="{FF2B5EF4-FFF2-40B4-BE49-F238E27FC236}">
                <a16:creationId xmlns:a16="http://schemas.microsoft.com/office/drawing/2014/main" id="{8380748A-6DA1-E548-92BA-A96C680F24EA}"/>
              </a:ext>
            </a:extLst>
          </p:cNvPr>
          <p:cNvCxnSpPr>
            <a:cxnSpLocks/>
          </p:cNvCxnSpPr>
          <p:nvPr/>
        </p:nvCxnSpPr>
        <p:spPr>
          <a:xfrm flipV="1">
            <a:off x="3155078" y="4260275"/>
            <a:ext cx="8396149" cy="785560"/>
          </a:xfrm>
          <a:prstGeom prst="curvedConnector3">
            <a:avLst>
              <a:gd name="adj1" fmla="val 99875"/>
            </a:avLst>
          </a:prstGeom>
          <a:ln w="38100">
            <a:solidFill>
              <a:schemeClr val="accent5">
                <a:lumMod val="50000"/>
                <a:alpha val="73374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4822969A-F173-1F49-9898-F506BEDBAB5C}"/>
              </a:ext>
            </a:extLst>
          </p:cNvPr>
          <p:cNvSpPr/>
          <p:nvPr/>
        </p:nvSpPr>
        <p:spPr>
          <a:xfrm>
            <a:off x="2431473" y="1739776"/>
            <a:ext cx="1028700" cy="347883"/>
          </a:xfrm>
          <a:prstGeom prst="roundRect">
            <a:avLst/>
          </a:prstGeom>
          <a:noFill/>
          <a:ln w="25400">
            <a:solidFill>
              <a:srgbClr val="FF0000">
                <a:alpha val="8466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CA0B63C3-DF1E-FC4B-A3A4-B13E6EC424AD}"/>
              </a:ext>
            </a:extLst>
          </p:cNvPr>
          <p:cNvSpPr/>
          <p:nvPr/>
        </p:nvSpPr>
        <p:spPr>
          <a:xfrm>
            <a:off x="2787897" y="5863771"/>
            <a:ext cx="908847" cy="201243"/>
          </a:xfrm>
          <a:prstGeom prst="roundRect">
            <a:avLst/>
          </a:prstGeom>
          <a:noFill/>
          <a:ln w="25400">
            <a:solidFill>
              <a:srgbClr val="FF0000">
                <a:alpha val="7390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BA1A002-8D8D-A54C-AA7F-5B83F86B9CE6}"/>
              </a:ext>
            </a:extLst>
          </p:cNvPr>
          <p:cNvSpPr txBox="1"/>
          <p:nvPr/>
        </p:nvSpPr>
        <p:spPr>
          <a:xfrm>
            <a:off x="637095" y="3668886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4D5156"/>
                </a:solidFill>
                <a:latin typeface="Roboto" panose="020F0502020204030204" pitchFamily="34" charset="0"/>
              </a:rPr>
              <a:t>NeruIPS</a:t>
            </a:r>
            <a:r>
              <a:rPr lang="zh-CN" altLang="en-US" b="1" dirty="0">
                <a:solidFill>
                  <a:srgbClr val="4D5156"/>
                </a:solidFill>
                <a:latin typeface="Roboto" panose="020F0502020204030204" pitchFamily="34" charset="0"/>
              </a:rPr>
              <a:t> </a:t>
            </a:r>
            <a:r>
              <a:rPr lang="en-US" altLang="zh-CN" b="1" dirty="0">
                <a:solidFill>
                  <a:srgbClr val="4D5156"/>
                </a:solidFill>
                <a:latin typeface="Roboto" panose="020F0502020204030204" pitchFamily="34" charset="0"/>
              </a:rPr>
              <a:t>2021</a:t>
            </a:r>
            <a:r>
              <a:rPr lang="zh-CN" altLang="en-US" b="1" dirty="0">
                <a:solidFill>
                  <a:srgbClr val="4D5156"/>
                </a:solidFill>
                <a:latin typeface="Roboto" panose="020F0502020204030204" pitchFamily="34" charset="0"/>
              </a:rPr>
              <a:t>   </a:t>
            </a:r>
            <a:r>
              <a:rPr lang="en-US" altLang="zh-CN" b="1" dirty="0" err="1">
                <a:solidFill>
                  <a:srgbClr val="4D5156"/>
                </a:solidFill>
                <a:latin typeface="Roboto" panose="020F0502020204030204" pitchFamily="34" charset="0"/>
              </a:rPr>
              <a:t>CAiDA</a:t>
            </a:r>
            <a:endParaRPr lang="zh-CN" altLang="en-US" b="1" dirty="0">
              <a:solidFill>
                <a:srgbClr val="4D5156"/>
              </a:solidFill>
              <a:latin typeface="Roboto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A8BDC5-B1A2-994C-B1D7-7EA54E3F3BE2}"/>
              </a:ext>
            </a:extLst>
          </p:cNvPr>
          <p:cNvSpPr txBox="1"/>
          <p:nvPr/>
        </p:nvSpPr>
        <p:spPr>
          <a:xfrm>
            <a:off x="1022348" y="893311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0" dirty="0">
                <a:solidFill>
                  <a:srgbClr val="4D5156"/>
                </a:solidFill>
                <a:effectLst/>
                <a:latin typeface="Roboto" panose="020F0502020204030204" pitchFamily="34" charset="0"/>
              </a:rPr>
              <a:t>CVPR 2021</a:t>
            </a:r>
            <a:r>
              <a:rPr lang="zh-CN" altLang="en-US" b="1" i="0" dirty="0">
                <a:solidFill>
                  <a:srgbClr val="4D5156"/>
                </a:solidFill>
                <a:effectLst/>
                <a:latin typeface="Roboto" panose="020F0502020204030204" pitchFamily="34" charset="0"/>
              </a:rPr>
              <a:t>   </a:t>
            </a:r>
            <a:r>
              <a:rPr lang="en-US" altLang="zh-CN" b="1" i="0" dirty="0" err="1">
                <a:solidFill>
                  <a:srgbClr val="4D5156"/>
                </a:solidFill>
                <a:effectLst/>
                <a:latin typeface="Roboto" panose="020F0502020204030204" pitchFamily="34" charset="0"/>
              </a:rPr>
              <a:t>Decison</a:t>
            </a:r>
            <a:endParaRPr kumimoji="1" lang="zh-CN" altLang="en-US" b="1" dirty="0"/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638FA72C-39D8-FC4E-8C1C-0D40F2F80520}"/>
              </a:ext>
            </a:extLst>
          </p:cNvPr>
          <p:cNvSpPr/>
          <p:nvPr/>
        </p:nvSpPr>
        <p:spPr>
          <a:xfrm>
            <a:off x="1759197" y="2445373"/>
            <a:ext cx="560257" cy="347883"/>
          </a:xfrm>
          <a:prstGeom prst="roundRect">
            <a:avLst/>
          </a:prstGeom>
          <a:noFill/>
          <a:ln w="25400">
            <a:solidFill>
              <a:srgbClr val="FF0000">
                <a:alpha val="8466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2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253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研究问题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50" y="840662"/>
            <a:ext cx="3586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  <a:ea typeface="微软雅黑" panose="020B0503020204020204" pitchFamily="34" charset="-122"/>
              </a:rPr>
              <a:t>multi-source-free domain adaptation (MSFDA)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0D666BAF-705B-444C-89F9-12C6DE9F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931" y="2537083"/>
            <a:ext cx="7137400" cy="2387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82D27E9-82B3-AF44-913B-B729090BA422}"/>
              </a:ext>
            </a:extLst>
          </p:cNvPr>
          <p:cNvSpPr txBox="1"/>
          <p:nvPr/>
        </p:nvSpPr>
        <p:spPr>
          <a:xfrm>
            <a:off x="1493494" y="5096387"/>
            <a:ext cx="84156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effectLst/>
                <a:latin typeface="NimbusRomNo9L-Regu"/>
              </a:rPr>
              <a:t>The key is to estimate the </a:t>
            </a:r>
            <a:r>
              <a:rPr lang="en-US" altLang="zh-CN" sz="2800" b="1" dirty="0">
                <a:solidFill>
                  <a:srgbClr val="000000"/>
                </a:solidFill>
                <a:effectLst/>
                <a:latin typeface="NimbusRomNo9L-Regu"/>
              </a:rPr>
              <a:t>importance (contribution degree)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NimbusRomNo9L-Regu"/>
              </a:rPr>
              <a:t> of each source model. </a:t>
            </a:r>
            <a:endParaRPr lang="en-US" altLang="zh-CN" sz="2800" dirty="0"/>
          </a:p>
          <a:p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CC8C59B-E5D1-424E-B817-D266E51194FD}"/>
              </a:ext>
            </a:extLst>
          </p:cNvPr>
          <p:cNvSpPr txBox="1"/>
          <p:nvPr/>
        </p:nvSpPr>
        <p:spPr>
          <a:xfrm>
            <a:off x="1493494" y="1490960"/>
            <a:ext cx="9374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000000"/>
                </a:solidFill>
                <a:latin typeface="NimbusRomNo9L-Regu"/>
              </a:rPr>
              <a:t>Muti</a:t>
            </a:r>
            <a:r>
              <a:rPr lang="en-US" altLang="zh-CN" sz="2400" b="1" dirty="0">
                <a:solidFill>
                  <a:srgbClr val="000000"/>
                </a:solidFill>
                <a:latin typeface="NimbusRomNo9L-Regu"/>
              </a:rPr>
              <a:t>-s</a:t>
            </a:r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Regu"/>
              </a:rPr>
              <a:t>ource free domain adaptation (MSFDA) 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NimbusRomNo9L-Regu"/>
              </a:rPr>
              <a:t>transfers a zoo of source models to the unlabeled target domain </a:t>
            </a:r>
            <a:r>
              <a:rPr lang="en-US" altLang="zh-CN" sz="2400" u="sng" dirty="0">
                <a:solidFill>
                  <a:srgbClr val="000000"/>
                </a:solidFill>
                <a:effectLst/>
                <a:latin typeface="NimbusRomNo9L-Regu"/>
              </a:rPr>
              <a:t>without accessing the source data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NimbusRomNo9L-Regu"/>
              </a:rPr>
              <a:t>. </a:t>
            </a:r>
            <a:endParaRPr lang="en-US" altLang="zh-CN" sz="2400" dirty="0"/>
          </a:p>
          <a:p>
            <a:endParaRPr kumimoji="1" lang="zh-CN" altLang="en-US" dirty="0"/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9E3B7C92-E4D9-6340-B963-0B0C9A5FCBA6}"/>
              </a:ext>
            </a:extLst>
          </p:cNvPr>
          <p:cNvCxnSpPr/>
          <p:nvPr/>
        </p:nvCxnSpPr>
        <p:spPr>
          <a:xfrm flipH="1">
            <a:off x="3888712" y="2240782"/>
            <a:ext cx="3024554" cy="442128"/>
          </a:xfrm>
          <a:prstGeom prst="straightConnector1">
            <a:avLst/>
          </a:prstGeom>
          <a:ln w="57150">
            <a:solidFill>
              <a:schemeClr val="bg1">
                <a:lumMod val="75000"/>
                <a:alpha val="78635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7E431A9C-1751-5249-9AE1-950A4371310E}"/>
              </a:ext>
            </a:extLst>
          </p:cNvPr>
          <p:cNvCxnSpPr>
            <a:cxnSpLocks/>
          </p:cNvCxnSpPr>
          <p:nvPr/>
        </p:nvCxnSpPr>
        <p:spPr>
          <a:xfrm flipV="1">
            <a:off x="6545766" y="3348778"/>
            <a:ext cx="457200" cy="1747609"/>
          </a:xfrm>
          <a:prstGeom prst="straightConnector1">
            <a:avLst/>
          </a:prstGeom>
          <a:ln w="57150">
            <a:solidFill>
              <a:schemeClr val="bg1">
                <a:lumMod val="65000"/>
                <a:alpha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7489" y="480521"/>
            <a:ext cx="280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DATE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Overview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0251" y="527797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96081" y="7529082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715958" y="7632754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371557" y="9086473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673118" y="7632754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251680" y="8982718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53241" y="7534663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35837" y="7835968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pitchFamily="2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pitchFamily="2" charset="-5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1436" y="9307717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pitchFamily="2" charset="-52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pitchFamily="2" charset="-5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92997" y="7837924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pitchFamily="2" charset="-52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pitchFamily="2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68225" y="7946331"/>
            <a:ext cx="325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614047" y="9400050"/>
            <a:ext cx="315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908334" y="7946331"/>
            <a:ext cx="3165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C47A4F7-7FC0-9747-87D5-3A4A4F1CA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"/>
          <a:stretch/>
        </p:blipFill>
        <p:spPr>
          <a:xfrm>
            <a:off x="156242" y="2471665"/>
            <a:ext cx="9426406" cy="37647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ADED42-FA37-DF44-BD2D-EF703B72ED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6" t="1360" b="-1360"/>
          <a:stretch/>
        </p:blipFill>
        <p:spPr>
          <a:xfrm>
            <a:off x="9582648" y="4139089"/>
            <a:ext cx="2519680" cy="4794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313A09E-0499-9344-A7EF-5A69F76D1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747" y="1632329"/>
            <a:ext cx="3859221" cy="6799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899F56-B289-E946-9634-5BC909AA7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461" y="1576755"/>
            <a:ext cx="3640469" cy="823222"/>
          </a:xfrm>
          <a:prstGeom prst="rect">
            <a:avLst/>
          </a:prstGeom>
        </p:spPr>
      </p:pic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BE8A527D-43EE-AF46-8694-727C23220E1B}"/>
              </a:ext>
            </a:extLst>
          </p:cNvPr>
          <p:cNvCxnSpPr/>
          <p:nvPr/>
        </p:nvCxnSpPr>
        <p:spPr>
          <a:xfrm flipH="1" flipV="1">
            <a:off x="6533145" y="2219635"/>
            <a:ext cx="924519" cy="640080"/>
          </a:xfrm>
          <a:prstGeom prst="straightConnector1">
            <a:avLst/>
          </a:prstGeom>
          <a:ln w="50800">
            <a:solidFill>
              <a:schemeClr val="accent1">
                <a:alpha val="70087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7CB8B800-7018-494B-A5AB-47B90DB1B67D}"/>
              </a:ext>
            </a:extLst>
          </p:cNvPr>
          <p:cNvCxnSpPr>
            <a:cxnSpLocks/>
          </p:cNvCxnSpPr>
          <p:nvPr/>
        </p:nvCxnSpPr>
        <p:spPr>
          <a:xfrm flipV="1">
            <a:off x="9074462" y="2314877"/>
            <a:ext cx="684763" cy="634864"/>
          </a:xfrm>
          <a:prstGeom prst="straightConnector1">
            <a:avLst/>
          </a:prstGeom>
          <a:ln w="50800">
            <a:solidFill>
              <a:schemeClr val="accent1">
                <a:alpha val="61534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75B09F3F-30E5-AC42-894B-2D9CA470C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4346" y="913243"/>
            <a:ext cx="1959179" cy="667180"/>
          </a:xfrm>
          <a:prstGeom prst="rect">
            <a:avLst/>
          </a:prstGeom>
        </p:spPr>
      </p:pic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D821CBAF-391D-E547-87CE-58F701B86D4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533145" y="1246833"/>
            <a:ext cx="741201" cy="478586"/>
          </a:xfrm>
          <a:prstGeom prst="straightConnector1">
            <a:avLst/>
          </a:prstGeom>
          <a:ln w="50800">
            <a:solidFill>
              <a:schemeClr val="accent1">
                <a:alpha val="70087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0ABC423C-3B5F-2C4D-A929-F9AEA8A17B5D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9233525" y="1246833"/>
            <a:ext cx="741201" cy="345285"/>
          </a:xfrm>
          <a:prstGeom prst="straightConnector1">
            <a:avLst/>
          </a:prstGeom>
          <a:ln w="50800">
            <a:solidFill>
              <a:schemeClr val="accent1">
                <a:alpha val="61534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A65F83FA-4AB2-4144-947A-931AE1EA1E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7301" y="5787781"/>
            <a:ext cx="2765166" cy="838259"/>
          </a:xfrm>
          <a:prstGeom prst="rect">
            <a:avLst/>
          </a:prstGeom>
        </p:spPr>
      </p:pic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90CCAFA2-9678-D24E-8AC7-D9A6605E0177}"/>
              </a:ext>
            </a:extLst>
          </p:cNvPr>
          <p:cNvCxnSpPr>
            <a:cxnSpLocks/>
          </p:cNvCxnSpPr>
          <p:nvPr/>
        </p:nvCxnSpPr>
        <p:spPr>
          <a:xfrm>
            <a:off x="4371557" y="5133109"/>
            <a:ext cx="0" cy="654672"/>
          </a:xfrm>
          <a:prstGeom prst="straightConnector1">
            <a:avLst/>
          </a:prstGeom>
          <a:ln w="50800">
            <a:solidFill>
              <a:schemeClr val="accent1">
                <a:alpha val="61534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FD7C7AE0-56FF-2E41-9553-8BA4AF455828}"/>
              </a:ext>
            </a:extLst>
          </p:cNvPr>
          <p:cNvSpPr txBox="1"/>
          <p:nvPr/>
        </p:nvSpPr>
        <p:spPr>
          <a:xfrm>
            <a:off x="4670703" y="2122119"/>
            <a:ext cx="151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1">
                    <a:lumMod val="75000"/>
                  </a:schemeClr>
                </a:solidFill>
              </a:rPr>
              <a:t>E : Entropy</a:t>
            </a:r>
            <a:endParaRPr kumimoji="1"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31F00F5-41B8-9B4F-B785-04E0CD6240F7}"/>
              </a:ext>
            </a:extLst>
          </p:cNvPr>
          <p:cNvSpPr txBox="1"/>
          <p:nvPr/>
        </p:nvSpPr>
        <p:spPr>
          <a:xfrm>
            <a:off x="9779256" y="2286999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kumimoji="1" lang="zh-CN" altLang="en-US" b="1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kumimoji="1" lang="en-US" altLang="zh-CN" b="1" dirty="0">
                <a:solidFill>
                  <a:schemeClr val="accent1">
                    <a:lumMod val="75000"/>
                  </a:schemeClr>
                </a:solidFill>
              </a:rPr>
              <a:t>Cosine</a:t>
            </a:r>
            <a:r>
              <a:rPr kumimoji="1"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zh-CN" b="1" dirty="0">
                <a:solidFill>
                  <a:schemeClr val="accent1">
                    <a:lumMod val="75000"/>
                  </a:schemeClr>
                </a:solidFill>
              </a:rPr>
              <a:t>Similarity</a:t>
            </a:r>
            <a:endParaRPr kumimoji="1"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7DFD63EB-DB2A-D847-A038-914A637FB23E}"/>
              </a:ext>
            </a:extLst>
          </p:cNvPr>
          <p:cNvSpPr/>
          <p:nvPr/>
        </p:nvSpPr>
        <p:spPr>
          <a:xfrm>
            <a:off x="1538319" y="1051022"/>
            <a:ext cx="2686395" cy="1808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F7ED612-CEA5-7240-A1BA-325AD560B8F4}"/>
              </a:ext>
            </a:extLst>
          </p:cNvPr>
          <p:cNvSpPr txBox="1"/>
          <p:nvPr/>
        </p:nvSpPr>
        <p:spPr>
          <a:xfrm>
            <a:off x="1733136" y="1075360"/>
            <a:ext cx="24915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effectLst/>
                <a:latin typeface="NimbusRomNo9L-Regu"/>
                <a:ea typeface="STSong" panose="02010600040101010101" pitchFamily="2" charset="-122"/>
              </a:rPr>
              <a:t>Main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NimbusRomNo9L-Regu"/>
                <a:ea typeface="STSong" panose="0201060004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NimbusRomNo9L-Regu"/>
                <a:ea typeface="STSong" panose="02010600040101010101" pitchFamily="2" charset="-122"/>
              </a:rPr>
              <a:t>Component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NimbusRomNo9L-Regu"/>
                <a:ea typeface="STSong" panose="02010600040101010101" pitchFamily="2" charset="-122"/>
              </a:rPr>
              <a:t>：</a:t>
            </a:r>
            <a:endParaRPr lang="en-US" altLang="zh-CN" sz="2000" b="1" dirty="0">
              <a:solidFill>
                <a:srgbClr val="000000"/>
              </a:solidFill>
              <a:effectLst/>
              <a:latin typeface="NimbusRomNo9L-Regu"/>
              <a:ea typeface="STSong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STSong" panose="02010600040101010101" pitchFamily="2" charset="-122"/>
              </a:rPr>
              <a:t>domain diversity loss </a:t>
            </a:r>
            <a:endParaRPr lang="en-US" altLang="zh-CN" sz="1800" dirty="0">
              <a:solidFill>
                <a:srgbClr val="000000"/>
              </a:solidFill>
              <a:effectLst/>
              <a:latin typeface="STSong" panose="02010600040101010101" pitchFamily="2" charset="-122"/>
              <a:ea typeface="STSong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D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iscriminability </a:t>
            </a:r>
            <a:endParaRPr lang="en-US" altLang="zh-CN" dirty="0"/>
          </a:p>
          <a:p>
            <a:r>
              <a:rPr lang="zh-CN" altLang="en-US" sz="1800" dirty="0">
                <a:solidFill>
                  <a:srgbClr val="000000"/>
                </a:solidFill>
                <a:effectLst/>
                <a:latin typeface="NimbusRomNo9L-Regu"/>
              </a:rPr>
              <a:t>     </a:t>
            </a:r>
            <a:r>
              <a:rPr lang="en-US" altLang="zh-CN" b="1" dirty="0">
                <a:solidFill>
                  <a:srgbClr val="000000"/>
                </a:solidFill>
                <a:latin typeface="NimbusRomNo9L-Regu"/>
              </a:rPr>
              <a:t>·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habitat uncertainty </a:t>
            </a:r>
            <a:endParaRPr lang="en-US" altLang="zh-CN" dirty="0"/>
          </a:p>
          <a:p>
            <a:r>
              <a:rPr lang="zh-CN" altLang="en-US" sz="1800" dirty="0">
                <a:solidFill>
                  <a:srgbClr val="000000"/>
                </a:solidFill>
                <a:effectLst/>
                <a:latin typeface="NimbusRomNo9L-Regu"/>
              </a:rPr>
              <a:t>     </a:t>
            </a:r>
            <a:r>
              <a:rPr lang="en-US" altLang="zh-CN" b="1" dirty="0">
                <a:solidFill>
                  <a:srgbClr val="000000"/>
                </a:solidFill>
                <a:latin typeface="NimbusRomNo9L-Regu"/>
              </a:rPr>
              <a:t>·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habitat density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T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ransferability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3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2" y="409927"/>
            <a:ext cx="684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A </a:t>
            </a:r>
            <a:r>
              <a:rPr lang="en-US" altLang="zh-CN" sz="2800" dirty="0">
                <a:solidFill>
                  <a:srgbClr val="FF0000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Bayesian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 Source Importance Estimation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4649" y="840662"/>
            <a:ext cx="2251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  <a:ea typeface="微软雅黑" panose="020B0503020204020204" pitchFamily="34" charset="-122"/>
              </a:rPr>
              <a:t>A Bayesian perspective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093406" y="1388672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236160" y="1511138"/>
            <a:ext cx="9719680" cy="924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25197" y="4374369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629753" y="4374369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805320" y="4270614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09876" y="4276278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22B50192-C0F6-1C43-B6C4-29CABB0A7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73" b="6540"/>
          <a:stretch/>
        </p:blipFill>
        <p:spPr>
          <a:xfrm>
            <a:off x="2874680" y="2623414"/>
            <a:ext cx="6330158" cy="61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755E1A-FB26-0245-9D2E-7C9409D25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14"/>
          <a:stretch/>
        </p:blipFill>
        <p:spPr>
          <a:xfrm>
            <a:off x="1493937" y="3337287"/>
            <a:ext cx="5757140" cy="6634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1317C3A-F722-CA4F-88C7-29210F37E672}"/>
              </a:ext>
            </a:extLst>
          </p:cNvPr>
          <p:cNvSpPr txBox="1"/>
          <p:nvPr/>
        </p:nvSpPr>
        <p:spPr>
          <a:xfrm>
            <a:off x="1655471" y="1618318"/>
            <a:ext cx="8768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</a:rPr>
              <a:t>In this paper, we </a:t>
            </a:r>
            <a:r>
              <a:rPr lang="en-US" altLang="zh-CN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</a:rPr>
              <a:t>shed new </a:t>
            </a:r>
            <a:r>
              <a:rPr lang="en-US" altLang="zh-CN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FZZhengHeiS-DB-GB" panose="02000000000000000000" pitchFamily="2" charset="0"/>
              </a:rPr>
              <a:t>Bayesian</a:t>
            </a:r>
            <a:r>
              <a:rPr lang="en-US" altLang="zh-CN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</a:rPr>
              <a:t> light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</a:rPr>
              <a:t>on the fact that the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FZZhengHeiS-DB-GB" panose="02000000000000000000" pitchFamily="2" charset="0"/>
              </a:rPr>
              <a:t> posterior probability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</a:rPr>
              <a:t>of source importance connects to discriminability and transferability.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8288B87-8B75-1940-93DA-ECC18BF89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176" y="943592"/>
            <a:ext cx="6093816" cy="511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96974BA-6C61-4840-A2F1-C6EA58DDB32C}"/>
                  </a:ext>
                </a:extLst>
              </p:cNvPr>
              <p:cNvSpPr txBox="1"/>
              <p:nvPr/>
            </p:nvSpPr>
            <p:spPr>
              <a:xfrm>
                <a:off x="1291340" y="4441724"/>
                <a:ext cx="410898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P(</a:t>
                </a:r>
                <a:r>
                  <a:rPr lang="el-GR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α|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) represents </a:t>
                </a:r>
                <a:r>
                  <a:rPr lang="en-US" altLang="zh-CN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the latent prior knowledge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entailed in the target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 </a:t>
                </a:r>
                <a:r>
                  <a:rPr lang="en-US" altLang="zh-CN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w.r.t.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 source models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.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ZhengHeiS-DB-GB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96974BA-6C61-4840-A2F1-C6EA58DDB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40" y="4441724"/>
                <a:ext cx="4108986" cy="1015663"/>
              </a:xfrm>
              <a:prstGeom prst="rect">
                <a:avLst/>
              </a:prstGeom>
              <a:blipFill>
                <a:blip r:embed="rId6"/>
                <a:stretch>
                  <a:fillRect l="-1538" t="-2469" r="-2154" b="-9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1AEEAC2-9872-3D40-BAD6-70728972966C}"/>
                  </a:ext>
                </a:extLst>
              </p:cNvPr>
              <p:cNvSpPr txBox="1"/>
              <p:nvPr/>
            </p:nvSpPr>
            <p:spPr>
              <a:xfrm>
                <a:off x="6844505" y="4444515"/>
                <a:ext cx="42983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P(Hs|</a:t>
                </a:r>
                <a:r>
                  <a:rPr lang="el-GR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α,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) is </a:t>
                </a:r>
                <a:r>
                  <a:rPr lang="en-US" altLang="zh-CN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the likelihood of source models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ZhengHeiS-DB-GB" panose="02000000000000000000" pitchFamily="2" charset="0"/>
                  </a:rPr>
                  <a:t> conditioned on the source importance and target data.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ZhengHeiS-DB-GB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1AEEAC2-9872-3D40-BAD6-707289729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505" y="4444515"/>
                <a:ext cx="4298323" cy="1015663"/>
              </a:xfrm>
              <a:prstGeom prst="rect">
                <a:avLst/>
              </a:prstGeom>
              <a:blipFill>
                <a:blip r:embed="rId7"/>
                <a:stretch>
                  <a:fillRect l="-1770" t="-2439" b="-8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E31B788B-D1C4-8844-8BFA-D4429B06EEB2}"/>
              </a:ext>
            </a:extLst>
          </p:cNvPr>
          <p:cNvSpPr txBox="1"/>
          <p:nvPr/>
        </p:nvSpPr>
        <p:spPr>
          <a:xfrm>
            <a:off x="6599783" y="5524743"/>
            <a:ext cx="4902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halkboard" panose="03050602040202020205" pitchFamily="66" charset="0"/>
                <a:ea typeface="DengXian" panose="02010600030101010101" pitchFamily="2" charset="-122"/>
              </a:rPr>
              <a:t>The </a:t>
            </a:r>
            <a:r>
              <a:rPr kumimoji="1" lang="en-US" altLang="zh-CN" b="1" dirty="0">
                <a:solidFill>
                  <a:srgbClr val="FF0000"/>
                </a:solidFill>
                <a:latin typeface="Chalkboard" panose="03050602040202020205" pitchFamily="66" charset="0"/>
                <a:ea typeface="DengXian" panose="02010600030101010101" pitchFamily="2" charset="-122"/>
              </a:rPr>
              <a:t>transferability</a:t>
            </a:r>
            <a:r>
              <a:rPr kumimoji="1" lang="en-US" altLang="zh-CN" dirty="0">
                <a:latin typeface="Chalkboard" panose="03050602040202020205" pitchFamily="66" charset="0"/>
                <a:ea typeface="DengXian" panose="02010600030101010101" pitchFamily="2" charset="-122"/>
              </a:rPr>
              <a:t> of a source model refers to the ability to generalize to other different domains.</a:t>
            </a:r>
            <a:endParaRPr kumimoji="1" lang="zh-CN" altLang="en-US" dirty="0">
              <a:latin typeface="Chalkboard" panose="03050602040202020205" pitchFamily="66" charset="0"/>
              <a:ea typeface="DengXian" panose="02010600030101010101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B20C6FD-F19D-5447-A2CB-86A4BF4C0E88}"/>
              </a:ext>
            </a:extLst>
          </p:cNvPr>
          <p:cNvSpPr txBox="1"/>
          <p:nvPr/>
        </p:nvSpPr>
        <p:spPr>
          <a:xfrm>
            <a:off x="1026822" y="5544353"/>
            <a:ext cx="4902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halkboard" panose="03050602040202020205" pitchFamily="66" charset="0"/>
                <a:ea typeface="DengXian" panose="02010600030101010101" pitchFamily="2" charset="-122"/>
              </a:rPr>
              <a:t>The </a:t>
            </a:r>
            <a:r>
              <a:rPr kumimoji="1" lang="en-US" altLang="zh-CN" b="1" dirty="0">
                <a:solidFill>
                  <a:srgbClr val="FF0000"/>
                </a:solidFill>
                <a:latin typeface="Chalkboard" panose="03050602040202020205" pitchFamily="66" charset="0"/>
                <a:ea typeface="DengXian" panose="02010600030101010101" pitchFamily="2" charset="-122"/>
              </a:rPr>
              <a:t>discriminability</a:t>
            </a:r>
            <a:r>
              <a:rPr kumimoji="1" lang="en-US" altLang="zh-CN" dirty="0">
                <a:latin typeface="Chalkboard" panose="03050602040202020205" pitchFamily="66" charset="0"/>
                <a:ea typeface="DengXian" panose="02010600030101010101" pitchFamily="2" charset="-122"/>
              </a:rPr>
              <a:t> of a source model refers to the ability to distinguish different categories on the source and target domains.</a:t>
            </a:r>
            <a:endParaRPr kumimoji="1" lang="zh-CN" altLang="en-US" dirty="0">
              <a:latin typeface="Chalkboard" panose="03050602040202020205" pitchFamily="66" charset="0"/>
              <a:ea typeface="DengXian" panose="02010600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8CAFEAA-F6B5-8745-9213-28149B1B8A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084" y="3245136"/>
            <a:ext cx="4097825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D8FB3CD-9565-654F-8D47-39A662A05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79" y="0"/>
            <a:ext cx="11086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2" y="409927"/>
            <a:ext cx="461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Discriminability Perception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76536" y="1242562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796413" y="1346234"/>
            <a:ext cx="4842879" cy="1322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796413" y="3121165"/>
            <a:ext cx="4842879" cy="1363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96413" y="4936713"/>
            <a:ext cx="4842879" cy="1520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676536" y="3017410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6536" y="4838622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16292" y="1630621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pitchFamily="2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pitchFamily="2" charset="-5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1544" y="342101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pitchFamily="2" charset="-52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pitchFamily="2" charset="-5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16292" y="5317454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pitchFamily="2" charset="-52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pitchFamily="2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182515" y="1476299"/>
            <a:ext cx="325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Sample Habitat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：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  <a:p>
            <a:pPr algn="ju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close samples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neighbors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）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190675" y="3236344"/>
            <a:ext cx="3245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Habitat Uncertainty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：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  <a:p>
            <a:pPr algn="ju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Entropy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 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  <a:p>
            <a:pPr algn="just"/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  <a:p>
            <a:pPr algn="just"/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182515" y="5050235"/>
            <a:ext cx="3165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Habitat Density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：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  <a:p>
            <a:pPr algn="ju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describes how close a sample is to its neighbors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B375F5-C59B-164B-B09B-8732B36BB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621" y="2157573"/>
            <a:ext cx="2623548" cy="361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E9C3EE-4575-1E4D-88B7-FAA2E6FC4A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86"/>
          <a:stretch/>
        </p:blipFill>
        <p:spPr>
          <a:xfrm>
            <a:off x="2240621" y="5973565"/>
            <a:ext cx="2910406" cy="3300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5680323-4111-8B4E-87C5-CA179DEE4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641" y="3909406"/>
            <a:ext cx="2736752" cy="382646"/>
          </a:xfrm>
          <a:prstGeom prst="rect">
            <a:avLst/>
          </a:prstGeom>
        </p:spPr>
      </p:pic>
      <p:sp>
        <p:nvSpPr>
          <p:cNvPr id="46" name="任意多边形 9">
            <a:extLst>
              <a:ext uri="{FF2B5EF4-FFF2-40B4-BE49-F238E27FC236}">
                <a16:creationId xmlns:a16="http://schemas.microsoft.com/office/drawing/2014/main" id="{98F88F72-891D-6149-919F-BFFC2CE81C37}"/>
              </a:ext>
            </a:extLst>
          </p:cNvPr>
          <p:cNvSpPr/>
          <p:nvPr/>
        </p:nvSpPr>
        <p:spPr>
          <a:xfrm rot="16200000">
            <a:off x="8227558" y="-207974"/>
            <a:ext cx="762001" cy="4439191"/>
          </a:xfrm>
          <a:custGeom>
            <a:avLst/>
            <a:gdLst>
              <a:gd name="connsiteX0" fmla="*/ 691886 w 762001"/>
              <a:gd name="connsiteY0" fmla="*/ 4058191 h 4439191"/>
              <a:gd name="connsiteX1" fmla="*/ 381001 w 762001"/>
              <a:gd name="connsiteY1" fmla="*/ 3747306 h 4439191"/>
              <a:gd name="connsiteX2" fmla="*/ 70116 w 762001"/>
              <a:gd name="connsiteY2" fmla="*/ 4058191 h 4439191"/>
              <a:gd name="connsiteX3" fmla="*/ 381001 w 762001"/>
              <a:gd name="connsiteY3" fmla="*/ 4369076 h 4439191"/>
              <a:gd name="connsiteX4" fmla="*/ 691886 w 762001"/>
              <a:gd name="connsiteY4" fmla="*/ 4058191 h 4439191"/>
              <a:gd name="connsiteX5" fmla="*/ 762001 w 762001"/>
              <a:gd name="connsiteY5" fmla="*/ 514891 h 4439191"/>
              <a:gd name="connsiteX6" fmla="*/ 762001 w 762001"/>
              <a:gd name="connsiteY6" fmla="*/ 4058191 h 4439191"/>
              <a:gd name="connsiteX7" fmla="*/ 381001 w 762001"/>
              <a:gd name="connsiteY7" fmla="*/ 4439191 h 4439191"/>
              <a:gd name="connsiteX8" fmla="*/ 0 w 762001"/>
              <a:gd name="connsiteY8" fmla="*/ 4058191 h 4439191"/>
              <a:gd name="connsiteX9" fmla="*/ 0 w 762001"/>
              <a:gd name="connsiteY9" fmla="*/ 514891 h 4439191"/>
              <a:gd name="connsiteX10" fmla="*/ 232698 w 762001"/>
              <a:gd name="connsiteY10" fmla="*/ 163832 h 4439191"/>
              <a:gd name="connsiteX11" fmla="*/ 293045 w 762001"/>
              <a:gd name="connsiteY11" fmla="*/ 151648 h 4439191"/>
              <a:gd name="connsiteX12" fmla="*/ 381001 w 762001"/>
              <a:gd name="connsiteY12" fmla="*/ 0 h 4439191"/>
              <a:gd name="connsiteX13" fmla="*/ 468957 w 762001"/>
              <a:gd name="connsiteY13" fmla="*/ 151648 h 4439191"/>
              <a:gd name="connsiteX14" fmla="*/ 529303 w 762001"/>
              <a:gd name="connsiteY14" fmla="*/ 163832 h 4439191"/>
              <a:gd name="connsiteX15" fmla="*/ 762001 w 762001"/>
              <a:gd name="connsiteY15" fmla="*/ 5148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691886" y="4058191"/>
                </a:moveTo>
                <a:cubicBezTo>
                  <a:pt x="691886" y="3886494"/>
                  <a:pt x="552698" y="3747306"/>
                  <a:pt x="381001" y="3747306"/>
                </a:cubicBezTo>
                <a:cubicBezTo>
                  <a:pt x="209304" y="3747306"/>
                  <a:pt x="70116" y="3886494"/>
                  <a:pt x="70116" y="4058191"/>
                </a:cubicBezTo>
                <a:cubicBezTo>
                  <a:pt x="70116" y="4229888"/>
                  <a:pt x="209304" y="4369076"/>
                  <a:pt x="381001" y="4369076"/>
                </a:cubicBezTo>
                <a:cubicBezTo>
                  <a:pt x="552698" y="4369076"/>
                  <a:pt x="691886" y="4229888"/>
                  <a:pt x="691886" y="4058191"/>
                </a:cubicBezTo>
                <a:close/>
                <a:moveTo>
                  <a:pt x="762001" y="514891"/>
                </a:move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任意多边形 10">
            <a:extLst>
              <a:ext uri="{FF2B5EF4-FFF2-40B4-BE49-F238E27FC236}">
                <a16:creationId xmlns:a16="http://schemas.microsoft.com/office/drawing/2014/main" id="{2252A789-13C8-F245-BFFF-1B728D2318F8}"/>
              </a:ext>
            </a:extLst>
          </p:cNvPr>
          <p:cNvSpPr/>
          <p:nvPr/>
        </p:nvSpPr>
        <p:spPr>
          <a:xfrm rot="16200000">
            <a:off x="8227558" y="1590405"/>
            <a:ext cx="762001" cy="4439191"/>
          </a:xfrm>
          <a:custGeom>
            <a:avLst/>
            <a:gdLst>
              <a:gd name="connsiteX0" fmla="*/ 691886 w 762001"/>
              <a:gd name="connsiteY0" fmla="*/ 4058191 h 4439191"/>
              <a:gd name="connsiteX1" fmla="*/ 381001 w 762001"/>
              <a:gd name="connsiteY1" fmla="*/ 3747306 h 4439191"/>
              <a:gd name="connsiteX2" fmla="*/ 70116 w 762001"/>
              <a:gd name="connsiteY2" fmla="*/ 4058191 h 4439191"/>
              <a:gd name="connsiteX3" fmla="*/ 381001 w 762001"/>
              <a:gd name="connsiteY3" fmla="*/ 4369076 h 4439191"/>
              <a:gd name="connsiteX4" fmla="*/ 691886 w 762001"/>
              <a:gd name="connsiteY4" fmla="*/ 4058191 h 4439191"/>
              <a:gd name="connsiteX5" fmla="*/ 762001 w 762001"/>
              <a:gd name="connsiteY5" fmla="*/ 514891 h 4439191"/>
              <a:gd name="connsiteX6" fmla="*/ 762001 w 762001"/>
              <a:gd name="connsiteY6" fmla="*/ 4058191 h 4439191"/>
              <a:gd name="connsiteX7" fmla="*/ 381001 w 762001"/>
              <a:gd name="connsiteY7" fmla="*/ 4439191 h 4439191"/>
              <a:gd name="connsiteX8" fmla="*/ 0 w 762001"/>
              <a:gd name="connsiteY8" fmla="*/ 4058191 h 4439191"/>
              <a:gd name="connsiteX9" fmla="*/ 0 w 762001"/>
              <a:gd name="connsiteY9" fmla="*/ 514891 h 4439191"/>
              <a:gd name="connsiteX10" fmla="*/ 232698 w 762001"/>
              <a:gd name="connsiteY10" fmla="*/ 163832 h 4439191"/>
              <a:gd name="connsiteX11" fmla="*/ 293045 w 762001"/>
              <a:gd name="connsiteY11" fmla="*/ 151648 h 4439191"/>
              <a:gd name="connsiteX12" fmla="*/ 381001 w 762001"/>
              <a:gd name="connsiteY12" fmla="*/ 0 h 4439191"/>
              <a:gd name="connsiteX13" fmla="*/ 468957 w 762001"/>
              <a:gd name="connsiteY13" fmla="*/ 151648 h 4439191"/>
              <a:gd name="connsiteX14" fmla="*/ 529303 w 762001"/>
              <a:gd name="connsiteY14" fmla="*/ 163832 h 4439191"/>
              <a:gd name="connsiteX15" fmla="*/ 762001 w 762001"/>
              <a:gd name="connsiteY15" fmla="*/ 5148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691886" y="4058191"/>
                </a:moveTo>
                <a:cubicBezTo>
                  <a:pt x="691886" y="3886494"/>
                  <a:pt x="552698" y="3747306"/>
                  <a:pt x="381001" y="3747306"/>
                </a:cubicBezTo>
                <a:cubicBezTo>
                  <a:pt x="209304" y="3747306"/>
                  <a:pt x="70116" y="3886494"/>
                  <a:pt x="70116" y="4058191"/>
                </a:cubicBezTo>
                <a:cubicBezTo>
                  <a:pt x="70116" y="4229888"/>
                  <a:pt x="209304" y="4369076"/>
                  <a:pt x="381001" y="4369076"/>
                </a:cubicBezTo>
                <a:cubicBezTo>
                  <a:pt x="552698" y="4369076"/>
                  <a:pt x="691886" y="4229888"/>
                  <a:pt x="691886" y="4058191"/>
                </a:cubicBezTo>
                <a:close/>
                <a:moveTo>
                  <a:pt x="762001" y="514891"/>
                </a:move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A4CC393-33E5-3742-8509-A79FC7C3B6A4}"/>
              </a:ext>
            </a:extLst>
          </p:cNvPr>
          <p:cNvSpPr txBox="1"/>
          <p:nvPr/>
        </p:nvSpPr>
        <p:spPr>
          <a:xfrm>
            <a:off x="6985670" y="3548390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31595CE-E72D-8844-9BE5-3C0A44FF993B}"/>
              </a:ext>
            </a:extLst>
          </p:cNvPr>
          <p:cNvSpPr txBox="1"/>
          <p:nvPr/>
        </p:nvSpPr>
        <p:spPr>
          <a:xfrm>
            <a:off x="6985670" y="1838360"/>
            <a:ext cx="28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为什么不直接使用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entropy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？</a:t>
            </a:r>
          </a:p>
        </p:txBody>
      </p:sp>
      <p:sp>
        <p:nvSpPr>
          <p:cNvPr id="51" name="任意多边形 9">
            <a:extLst>
              <a:ext uri="{FF2B5EF4-FFF2-40B4-BE49-F238E27FC236}">
                <a16:creationId xmlns:a16="http://schemas.microsoft.com/office/drawing/2014/main" id="{1174E4F0-48B8-5A4D-8039-08D6617F477E}"/>
              </a:ext>
            </a:extLst>
          </p:cNvPr>
          <p:cNvSpPr/>
          <p:nvPr/>
        </p:nvSpPr>
        <p:spPr>
          <a:xfrm rot="16200000">
            <a:off x="8227558" y="3471556"/>
            <a:ext cx="762001" cy="4439191"/>
          </a:xfrm>
          <a:custGeom>
            <a:avLst/>
            <a:gdLst>
              <a:gd name="connsiteX0" fmla="*/ 691886 w 762001"/>
              <a:gd name="connsiteY0" fmla="*/ 4058191 h 4439191"/>
              <a:gd name="connsiteX1" fmla="*/ 381001 w 762001"/>
              <a:gd name="connsiteY1" fmla="*/ 3747306 h 4439191"/>
              <a:gd name="connsiteX2" fmla="*/ 70116 w 762001"/>
              <a:gd name="connsiteY2" fmla="*/ 4058191 h 4439191"/>
              <a:gd name="connsiteX3" fmla="*/ 381001 w 762001"/>
              <a:gd name="connsiteY3" fmla="*/ 4369076 h 4439191"/>
              <a:gd name="connsiteX4" fmla="*/ 691886 w 762001"/>
              <a:gd name="connsiteY4" fmla="*/ 4058191 h 4439191"/>
              <a:gd name="connsiteX5" fmla="*/ 762001 w 762001"/>
              <a:gd name="connsiteY5" fmla="*/ 514891 h 4439191"/>
              <a:gd name="connsiteX6" fmla="*/ 762001 w 762001"/>
              <a:gd name="connsiteY6" fmla="*/ 4058191 h 4439191"/>
              <a:gd name="connsiteX7" fmla="*/ 381001 w 762001"/>
              <a:gd name="connsiteY7" fmla="*/ 4439191 h 4439191"/>
              <a:gd name="connsiteX8" fmla="*/ 0 w 762001"/>
              <a:gd name="connsiteY8" fmla="*/ 4058191 h 4439191"/>
              <a:gd name="connsiteX9" fmla="*/ 0 w 762001"/>
              <a:gd name="connsiteY9" fmla="*/ 514891 h 4439191"/>
              <a:gd name="connsiteX10" fmla="*/ 232698 w 762001"/>
              <a:gd name="connsiteY10" fmla="*/ 163832 h 4439191"/>
              <a:gd name="connsiteX11" fmla="*/ 293045 w 762001"/>
              <a:gd name="connsiteY11" fmla="*/ 151648 h 4439191"/>
              <a:gd name="connsiteX12" fmla="*/ 381001 w 762001"/>
              <a:gd name="connsiteY12" fmla="*/ 0 h 4439191"/>
              <a:gd name="connsiteX13" fmla="*/ 468957 w 762001"/>
              <a:gd name="connsiteY13" fmla="*/ 151648 h 4439191"/>
              <a:gd name="connsiteX14" fmla="*/ 529303 w 762001"/>
              <a:gd name="connsiteY14" fmla="*/ 163832 h 4439191"/>
              <a:gd name="connsiteX15" fmla="*/ 762001 w 762001"/>
              <a:gd name="connsiteY15" fmla="*/ 5148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691886" y="4058191"/>
                </a:moveTo>
                <a:cubicBezTo>
                  <a:pt x="691886" y="3886494"/>
                  <a:pt x="552698" y="3747306"/>
                  <a:pt x="381001" y="3747306"/>
                </a:cubicBezTo>
                <a:cubicBezTo>
                  <a:pt x="209304" y="3747306"/>
                  <a:pt x="70116" y="3886494"/>
                  <a:pt x="70116" y="4058191"/>
                </a:cubicBezTo>
                <a:cubicBezTo>
                  <a:pt x="70116" y="4229888"/>
                  <a:pt x="209304" y="4369076"/>
                  <a:pt x="381001" y="4369076"/>
                </a:cubicBezTo>
                <a:cubicBezTo>
                  <a:pt x="552698" y="4369076"/>
                  <a:pt x="691886" y="4229888"/>
                  <a:pt x="691886" y="4058191"/>
                </a:cubicBezTo>
                <a:close/>
                <a:moveTo>
                  <a:pt x="762001" y="514891"/>
                </a:move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DF22689-0402-434F-89B3-13022552F949}"/>
              </a:ext>
            </a:extLst>
          </p:cNvPr>
          <p:cNvSpPr txBox="1"/>
          <p:nvPr/>
        </p:nvSpPr>
        <p:spPr>
          <a:xfrm>
            <a:off x="6985670" y="5437527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</a:p>
        </p:txBody>
      </p:sp>
    </p:spTree>
    <p:extLst>
      <p:ext uri="{BB962C8B-B14F-4D97-AF65-F5344CB8AC3E}">
        <p14:creationId xmlns:p14="http://schemas.microsoft.com/office/powerpoint/2010/main" val="36040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D99B106-3A86-524E-B250-9F4924B85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32294" cy="2528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01114A-BD66-3048-8970-01F30C4A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6361"/>
            <a:ext cx="5537153" cy="107323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6A53877-33D7-764A-B150-581525358E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82"/>
          <a:stretch/>
        </p:blipFill>
        <p:spPr>
          <a:xfrm>
            <a:off x="8475078" y="447653"/>
            <a:ext cx="3716922" cy="40125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1B9CD15-8A9A-814F-8DCD-9A42C017D6FA}"/>
              </a:ext>
            </a:extLst>
          </p:cNvPr>
          <p:cNvSpPr txBox="1"/>
          <p:nvPr/>
        </p:nvSpPr>
        <p:spPr>
          <a:xfrm>
            <a:off x="7678882" y="3628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聚类方法预测分类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064E7E0-6E0F-8E4E-92DE-B847C3DC00C7}"/>
              </a:ext>
            </a:extLst>
          </p:cNvPr>
          <p:cNvSpPr txBox="1"/>
          <p:nvPr/>
        </p:nvSpPr>
        <p:spPr>
          <a:xfrm>
            <a:off x="7132294" y="44765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/>
              <a:t>生成分类中心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AC8EE1-EE02-A748-8833-690EE17F0A4F}"/>
              </a:ext>
            </a:extLst>
          </p:cNvPr>
          <p:cNvSpPr txBox="1"/>
          <p:nvPr/>
        </p:nvSpPr>
        <p:spPr>
          <a:xfrm>
            <a:off x="7132294" y="1789361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/>
              <a:t>将距离最近的分类中心作为预测结果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645CDE-500D-7A46-8AD9-2A4162E07C12}"/>
              </a:ext>
            </a:extLst>
          </p:cNvPr>
          <p:cNvSpPr txBox="1"/>
          <p:nvPr/>
        </p:nvSpPr>
        <p:spPr>
          <a:xfrm>
            <a:off x="5912427" y="3099942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Habitat</a:t>
            </a:r>
            <a:r>
              <a:rPr kumimoji="1" lang="zh-CN" altLang="en-US" dirty="0"/>
              <a:t> </a:t>
            </a:r>
            <a:r>
              <a:rPr kumimoji="1" lang="en-US" altLang="zh-CN" dirty="0"/>
              <a:t>density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D0717-43CC-D445-AABC-B398B3E1B398}"/>
              </a:ext>
            </a:extLst>
          </p:cNvPr>
          <p:cNvSpPr txBox="1"/>
          <p:nvPr/>
        </p:nvSpPr>
        <p:spPr>
          <a:xfrm>
            <a:off x="10131136" y="5100585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Habitat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Entropy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20A5DAA-F12C-A34E-97D4-A3F709C50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30164"/>
            <a:ext cx="9050482" cy="29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1" y="409927"/>
            <a:ext cx="442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Transferability Perception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5BE6BDBE-2E09-594F-B8C4-6A892C30D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427" y="4652164"/>
            <a:ext cx="5219700" cy="1016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E3F508-003D-BC4D-A023-9B7A992E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11" y="2070991"/>
            <a:ext cx="3892073" cy="11072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2F36FC-8FB3-914A-8759-50BDCD093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434" y="1185977"/>
            <a:ext cx="2323958" cy="3731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ACB0699-7A67-5C43-8D5E-EDE45762459E}"/>
              </a:ext>
            </a:extLst>
          </p:cNvPr>
          <p:cNvSpPr txBox="1"/>
          <p:nvPr/>
        </p:nvSpPr>
        <p:spPr>
          <a:xfrm>
            <a:off x="6659392" y="1189836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Feature representation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91FBA535-7DBC-944D-BF02-6E8EB45D09A0}"/>
                  </a:ext>
                </a:extLst>
              </p:cNvPr>
              <p:cNvSpPr txBox="1"/>
              <p:nvPr/>
            </p:nvSpPr>
            <p:spPr>
              <a:xfrm>
                <a:off x="6182944" y="2305910"/>
                <a:ext cx="6099716" cy="713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represents the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probability</a:t>
                </a:r>
                <a:r>
                  <a:rPr lang="zh-CN" altLang="en-US" dirty="0"/>
                  <a:t> of the feature representation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extracted by</a:t>
                </a:r>
                <a:r>
                  <a:rPr lang="zh-CN" altLang="en-US" dirty="0"/>
                  <a:t> the j-th source model</a:t>
                </a: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91FBA535-7DBC-944D-BF02-6E8EB45D0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44" y="2305910"/>
                <a:ext cx="6099716" cy="713144"/>
              </a:xfrm>
              <a:prstGeom prst="rect">
                <a:avLst/>
              </a:prstGeom>
              <a:blipFill>
                <a:blip r:embed="rId6"/>
                <a:stretch>
                  <a:fillRect l="-830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8E35561D-C370-F04E-89DC-758CEE32E243}"/>
              </a:ext>
            </a:extLst>
          </p:cNvPr>
          <p:cNvSpPr txBox="1"/>
          <p:nvPr/>
        </p:nvSpPr>
        <p:spPr>
          <a:xfrm>
            <a:off x="4623070" y="3506542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Multi-Layer Perceptron (MLP) network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0359BA9-EE87-1240-B7B5-91A8FF7DB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684" y="3459462"/>
            <a:ext cx="317500" cy="419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9122BD7-CAD0-DC47-AF4D-358550B026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038" y="2455643"/>
            <a:ext cx="1354466" cy="4136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C121470-7C64-0640-9CC9-B92E8AFA360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9456" b="65585"/>
          <a:stretch/>
        </p:blipFill>
        <p:spPr>
          <a:xfrm>
            <a:off x="488515" y="5029500"/>
            <a:ext cx="4005669" cy="728024"/>
          </a:xfrm>
          <a:prstGeom prst="rect">
            <a:avLst/>
          </a:prstGeom>
        </p:spPr>
      </p:pic>
      <p:cxnSp>
        <p:nvCxnSpPr>
          <p:cNvPr id="21" name="曲线连接符 20">
            <a:extLst>
              <a:ext uri="{FF2B5EF4-FFF2-40B4-BE49-F238E27FC236}">
                <a16:creationId xmlns:a16="http://schemas.microsoft.com/office/drawing/2014/main" id="{AA4FBA5A-A346-F84A-910D-3E190A1269BE}"/>
              </a:ext>
            </a:extLst>
          </p:cNvPr>
          <p:cNvCxnSpPr>
            <a:cxnSpLocks/>
            <a:endCxn id="9" idx="1"/>
          </p:cNvCxnSpPr>
          <p:nvPr/>
        </p:nvCxnSpPr>
        <p:spPr>
          <a:xfrm rot="5400000" flipH="1" flipV="1">
            <a:off x="3479679" y="1450156"/>
            <a:ext cx="933338" cy="778172"/>
          </a:xfrm>
          <a:prstGeom prst="curvedConnector2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>
            <a:extLst>
              <a:ext uri="{FF2B5EF4-FFF2-40B4-BE49-F238E27FC236}">
                <a16:creationId xmlns:a16="http://schemas.microsoft.com/office/drawing/2014/main" id="{7F30BC52-E023-8F42-AFA8-F99E1B6C19B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946348" y="2257586"/>
            <a:ext cx="1476923" cy="198057"/>
          </a:xfrm>
          <a:prstGeom prst="curvedConnector2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线连接符 56">
            <a:extLst>
              <a:ext uri="{FF2B5EF4-FFF2-40B4-BE49-F238E27FC236}">
                <a16:creationId xmlns:a16="http://schemas.microsoft.com/office/drawing/2014/main" id="{C5B45F17-CF63-F644-813F-91A19EE3DB2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186675" y="2795163"/>
            <a:ext cx="990009" cy="87384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线连接符 58">
            <a:extLst>
              <a:ext uri="{FF2B5EF4-FFF2-40B4-BE49-F238E27FC236}">
                <a16:creationId xmlns:a16="http://schemas.microsoft.com/office/drawing/2014/main" id="{215E8316-4DB4-C646-AE53-C0AB433B5649}"/>
              </a:ext>
            </a:extLst>
          </p:cNvPr>
          <p:cNvCxnSpPr>
            <a:cxnSpLocks/>
          </p:cNvCxnSpPr>
          <p:nvPr/>
        </p:nvCxnSpPr>
        <p:spPr>
          <a:xfrm rot="5400000">
            <a:off x="5537669" y="4047629"/>
            <a:ext cx="1050899" cy="70738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1044865-FD50-644F-91A8-220469FABE72}"/>
                  </a:ext>
                </a:extLst>
              </p:cNvPr>
              <p:cNvSpPr txBox="1"/>
              <p:nvPr/>
            </p:nvSpPr>
            <p:spPr>
              <a:xfrm>
                <a:off x="6270080" y="4178696"/>
                <a:ext cx="1462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如何训练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zh-CN" altLang="en-US" dirty="0"/>
                  <a:t>？</a:t>
                </a: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1044865-FD50-644F-91A8-220469FAB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080" y="4178696"/>
                <a:ext cx="1462260" cy="369332"/>
              </a:xfrm>
              <a:prstGeom prst="rect">
                <a:avLst/>
              </a:prstGeom>
              <a:blipFill>
                <a:blip r:embed="rId10"/>
                <a:stretch>
                  <a:fillRect l="-3448" t="-6452" r="-258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B80ACC27-AE18-7B4B-9F84-6A8877BF8DC4}"/>
              </a:ext>
            </a:extLst>
          </p:cNvPr>
          <p:cNvCxnSpPr>
            <a:cxnSpLocks/>
          </p:cNvCxnSpPr>
          <p:nvPr/>
        </p:nvCxnSpPr>
        <p:spPr>
          <a:xfrm>
            <a:off x="7900277" y="5384683"/>
            <a:ext cx="60987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82390910-4487-7046-BCD7-F7456F6C6833}"/>
              </a:ext>
            </a:extLst>
          </p:cNvPr>
          <p:cNvSpPr txBox="1"/>
          <p:nvPr/>
        </p:nvSpPr>
        <p:spPr>
          <a:xfrm>
            <a:off x="6218183" y="5881145"/>
            <a:ext cx="6012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NimbusRomNo9L-Regu"/>
              </a:rPr>
              <a:t>Discriminability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NimbusRomNo9L-Regu"/>
              </a:rPr>
              <a:t>：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effectLst/>
                <a:latin typeface="NimbusRomNo9L-Regu"/>
              </a:rPr>
              <a:t>plays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NimbusRomNo9L-Regu"/>
              </a:rPr>
              <a:t> 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effectLst/>
                <a:latin typeface="NimbusRomNo9L-Regu"/>
              </a:rPr>
              <a:t>a weighting role to make the module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effectLst/>
                <a:latin typeface="NimbusRomNo9L-Regu"/>
              </a:rPr>
              <a:t>biased toward the source model with high prior importance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.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endParaRPr kumimoji="1" lang="zh-CN" altLang="en-US" dirty="0"/>
          </a:p>
        </p:txBody>
      </p:sp>
      <p:cxnSp>
        <p:nvCxnSpPr>
          <p:cNvPr id="76" name="曲线连接符 75">
            <a:extLst>
              <a:ext uri="{FF2B5EF4-FFF2-40B4-BE49-F238E27FC236}">
                <a16:creationId xmlns:a16="http://schemas.microsoft.com/office/drawing/2014/main" id="{174270B7-1ED9-A44D-AAC4-111781BA8785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17774" y="5384684"/>
            <a:ext cx="1134191" cy="579697"/>
          </a:xfrm>
          <a:prstGeom prst="curvedConnector3">
            <a:avLst>
              <a:gd name="adj1" fmla="val 17935"/>
            </a:avLst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69963612-BAB1-D04C-B952-1F92D0166066}"/>
              </a:ext>
            </a:extLst>
          </p:cNvPr>
          <p:cNvSpPr txBox="1"/>
          <p:nvPr/>
        </p:nvSpPr>
        <p:spPr>
          <a:xfrm>
            <a:off x="8698119" y="3160679"/>
            <a:ext cx="362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C00000"/>
                </a:solidFill>
              </a:rPr>
              <a:t>automatically quantify </a:t>
            </a:r>
            <a:r>
              <a:rPr kumimoji="1" lang="en-US" altLang="zh-CN" b="1" dirty="0"/>
              <a:t>the contribution of the transferability</a:t>
            </a:r>
            <a:endParaRPr kumimoji="1"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EE4D1B8E-ED5B-5C42-9FFB-6BF387B43E89}"/>
                  </a:ext>
                </a:extLst>
              </p:cNvPr>
              <p:cNvSpPr txBox="1"/>
              <p:nvPr/>
            </p:nvSpPr>
            <p:spPr>
              <a:xfrm>
                <a:off x="8603647" y="5455467"/>
                <a:ext cx="3321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交叉熵损失</a:t>
                </a:r>
                <a:r>
                  <a:rPr kumimoji="1" lang="en-US" altLang="zh-CN" dirty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  <a:r>
                  <a:rPr kumimoji="1"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2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zh-CN" alt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kumimoji="1"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kumimoji="1"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  <m:r>
                          <a:rPr kumimoji="1"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zh-CN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EE4D1B8E-ED5B-5C42-9FFB-6BF387B4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647" y="5455467"/>
                <a:ext cx="3321037" cy="369332"/>
              </a:xfrm>
              <a:prstGeom prst="rect">
                <a:avLst/>
              </a:prstGeom>
              <a:blipFill>
                <a:blip r:embed="rId11"/>
                <a:stretch>
                  <a:fillRect l="-1527" t="-110000" b="-16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直线连接符 87">
            <a:extLst>
              <a:ext uri="{FF2B5EF4-FFF2-40B4-BE49-F238E27FC236}">
                <a16:creationId xmlns:a16="http://schemas.microsoft.com/office/drawing/2014/main" id="{079D0A4D-2191-D34A-82DC-487F4013250A}"/>
              </a:ext>
            </a:extLst>
          </p:cNvPr>
          <p:cNvCxnSpPr>
            <a:cxnSpLocks/>
          </p:cNvCxnSpPr>
          <p:nvPr/>
        </p:nvCxnSpPr>
        <p:spPr>
          <a:xfrm>
            <a:off x="8603647" y="5384683"/>
            <a:ext cx="1906480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3557DB5B-00F3-F944-A94A-61AB5FC08F90}"/>
              </a:ext>
            </a:extLst>
          </p:cNvPr>
          <p:cNvSpPr txBox="1"/>
          <p:nvPr/>
        </p:nvSpPr>
        <p:spPr>
          <a:xfrm>
            <a:off x="900663" y="4704216"/>
            <a:ext cx="194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Optimization goal: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5F76F251-072E-284A-B339-A2F7BFF5CB51}"/>
              </a:ext>
            </a:extLst>
          </p:cNvPr>
          <p:cNvSpPr txBox="1"/>
          <p:nvPr/>
        </p:nvSpPr>
        <p:spPr>
          <a:xfrm>
            <a:off x="5888251" y="48209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C00000"/>
                </a:solidFill>
              </a:rPr>
              <a:t>—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2" y="409927"/>
            <a:ext cx="2410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Experiment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775A4255-02C1-4144-8175-B945C6445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212" y="280407"/>
            <a:ext cx="7476788" cy="45924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0B822DC-BCB4-9742-AD5A-61063D90E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688" y="4838627"/>
            <a:ext cx="5791200" cy="1765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6C6341-1A53-3246-80A1-621C341A5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10" y="4994719"/>
            <a:ext cx="5250296" cy="15828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443AC4-6E6B-3D46-8016-01419AF9D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10" y="1136723"/>
            <a:ext cx="4493224" cy="32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10070</TotalTime>
  <Words>968</Words>
  <Application>Microsoft Macintosh PowerPoint</Application>
  <PresentationFormat>宽屏</PresentationFormat>
  <Paragraphs>93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等线</vt:lpstr>
      <vt:lpstr>等线 Light</vt:lpstr>
      <vt:lpstr>STSong</vt:lpstr>
      <vt:lpstr>微软雅黑</vt:lpstr>
      <vt:lpstr>FuturaBookC</vt:lpstr>
      <vt:lpstr>FZZhengHeiS-DB-GB</vt:lpstr>
      <vt:lpstr>NimbusRomNo9L-Medi</vt:lpstr>
      <vt:lpstr>NimbusRomNo9L-Regu</vt:lpstr>
      <vt:lpstr>Söhne</vt:lpstr>
      <vt:lpstr>Arial</vt:lpstr>
      <vt:lpstr>Cambria Math</vt:lpstr>
      <vt:lpstr>Chalkboard</vt:lpstr>
      <vt:lpstr>Roboto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27</cp:revision>
  <dcterms:created xsi:type="dcterms:W3CDTF">2023-07-20T03:30:48Z</dcterms:created>
  <dcterms:modified xsi:type="dcterms:W3CDTF">2023-07-27T17:39:57Z</dcterms:modified>
</cp:coreProperties>
</file>