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9"/>
  </p:handoutMasterIdLst>
  <p:sldIdLst>
    <p:sldId id="256" r:id="rId3"/>
    <p:sldId id="304" r:id="rId5"/>
    <p:sldId id="257" r:id="rId6"/>
    <p:sldId id="297" r:id="rId7"/>
    <p:sldId id="258" r:id="rId8"/>
    <p:sldId id="310" r:id="rId9"/>
    <p:sldId id="259" r:id="rId10"/>
    <p:sldId id="264" r:id="rId11"/>
    <p:sldId id="262" r:id="rId12"/>
    <p:sldId id="298" r:id="rId13"/>
    <p:sldId id="265" r:id="rId14"/>
    <p:sldId id="289" r:id="rId15"/>
    <p:sldId id="281" r:id="rId16"/>
    <p:sldId id="280" r:id="rId17"/>
    <p:sldId id="284" r:id="rId18"/>
    <p:sldId id="283" r:id="rId19"/>
    <p:sldId id="285" r:id="rId20"/>
    <p:sldId id="286" r:id="rId21"/>
    <p:sldId id="288" r:id="rId22"/>
    <p:sldId id="290" r:id="rId23"/>
    <p:sldId id="291" r:id="rId24"/>
    <p:sldId id="277" r:id="rId25"/>
    <p:sldId id="296" r:id="rId26"/>
    <p:sldId id="292" r:id="rId27"/>
    <p:sldId id="308" r:id="rId28"/>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6374"/>
  </p:normalViewPr>
  <p:slideViewPr>
    <p:cSldViewPr snapToGrid="0" showGuides="1">
      <p:cViewPr varScale="1">
        <p:scale>
          <a:sx n="127" d="100"/>
          <a:sy n="127" d="100"/>
        </p:scale>
        <p:origin x="1952" y="184"/>
      </p:cViewPr>
      <p:guideLst>
        <p:guide orient="horz" pos="2210"/>
        <p:guide pos="3840"/>
      </p:guideLst>
    </p:cSldViewPr>
  </p:slideViewPr>
  <p:outlineViewPr>
    <p:cViewPr>
      <p:scale>
        <a:sx n="33" d="100"/>
        <a:sy n="33" d="100"/>
      </p:scale>
      <p:origin x="0" y="0"/>
    </p:cViewPr>
  </p:outlin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sym typeface="+mn-ea"/>
              </a:rPr>
              <a:t>Task Parameter Subspaces</a:t>
            </a:r>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3blue1brown</a:t>
            </a:r>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the conjugate gradient method for inverting a sum of Kroneckerproducts</a:t>
            </a:r>
            <a:endParaRPr lang="zh-CN" altLang="en-US"/>
          </a:p>
          <a:p>
            <a:endParaRPr lang="zh-CN" altLang="en-US"/>
          </a:p>
          <a:p>
            <a:r>
              <a:rPr lang="zh-CN" altLang="en-US"/>
              <a:t>https://en.wikipedia.org/wiki/Conjugate_gradient_method</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1. </a:t>
            </a:r>
            <a:r>
              <a:rPr lang="en-US" altLang="zh-CN"/>
              <a:t>Job </a:t>
            </a:r>
            <a:r>
              <a:rPr lang="en-US" altLang="zh-CN"/>
              <a:t>talk; </a:t>
            </a:r>
            <a:endParaRPr lang="en-US" altLang="zh-CN"/>
          </a:p>
          <a:p>
            <a:r>
              <a:rPr lang="en-US" altLang="zh-CN"/>
              <a:t>2. </a:t>
            </a:r>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Merging Models with Fisher-Weighted Averaging</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A tutorial on Fisher information</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考虑不同模型的数据分布以及调整权重的重要性</a:t>
            </a:r>
            <a:endParaRPr lang="zh-CN" altLang="en-US"/>
          </a:p>
          <a:p>
            <a:endParaRPr lang="zh-CN" altLang="en-US"/>
          </a:p>
          <a:p>
            <a:r>
              <a:rPr lang="zh-CN" altLang="en-US"/>
              <a:t>https://arxiv.org/pdf/2212.09849</a:t>
            </a:r>
            <a:endParaRPr lang="zh-CN" altLang="en-US"/>
          </a:p>
          <a:p>
            <a:endParaRPr lang="zh-CN" altLang="en-US"/>
          </a:p>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4400" b="0">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469127"/>
            <a:ext cx="10307927" cy="4093347"/>
          </a:xfrm>
        </p:spPr>
        <p:txBody>
          <a:bodyPr anchor="b">
            <a:normAutofit/>
          </a:bodyPr>
          <a:lstStyle>
            <a:lvl1pPr>
              <a:defRPr sz="6000">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10307926" cy="647555"/>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4400" b="0" i="0">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9788" y="1744961"/>
            <a:ext cx="5157787"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400" b="0">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3200" b="0">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4400"/>
            </a:lvl1pPr>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tags" Target="../tags/tag26.xml"/><Relationship Id="rId4" Type="http://schemas.openxmlformats.org/officeDocument/2006/relationships/image" Target="../media/image22.png"/><Relationship Id="rId3" Type="http://schemas.openxmlformats.org/officeDocument/2006/relationships/tags" Target="../tags/tag25.xml"/><Relationship Id="rId2" Type="http://schemas.openxmlformats.org/officeDocument/2006/relationships/image" Target="../media/image21.png"/><Relationship Id="rId1" Type="http://schemas.openxmlformats.org/officeDocument/2006/relationships/tags" Target="../tags/tag24.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7.png"/><Relationship Id="rId7" Type="http://schemas.openxmlformats.org/officeDocument/2006/relationships/tags" Target="../tags/tag30.xml"/><Relationship Id="rId6" Type="http://schemas.openxmlformats.org/officeDocument/2006/relationships/image" Target="../media/image26.png"/><Relationship Id="rId5" Type="http://schemas.openxmlformats.org/officeDocument/2006/relationships/tags" Target="../tags/tag29.xml"/><Relationship Id="rId4" Type="http://schemas.openxmlformats.org/officeDocument/2006/relationships/image" Target="../media/image25.png"/><Relationship Id="rId3" Type="http://schemas.openxmlformats.org/officeDocument/2006/relationships/tags" Target="../tags/tag28.xml"/><Relationship Id="rId2" Type="http://schemas.openxmlformats.org/officeDocument/2006/relationships/image" Target="../media/image24.png"/><Relationship Id="rId10" Type="http://schemas.openxmlformats.org/officeDocument/2006/relationships/notesSlide" Target="../notesSlides/notesSlide11.xml"/><Relationship Id="rId1" Type="http://schemas.openxmlformats.org/officeDocument/2006/relationships/tags" Target="../tags/tag27.xml"/></Relationships>
</file>

<file path=ppt/slides/_rels/slide12.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image" Target="../media/image20.png"/><Relationship Id="rId7" Type="http://schemas.openxmlformats.org/officeDocument/2006/relationships/tags" Target="../tags/tag34.xml"/><Relationship Id="rId6" Type="http://schemas.openxmlformats.org/officeDocument/2006/relationships/image" Target="../media/image30.png"/><Relationship Id="rId5" Type="http://schemas.openxmlformats.org/officeDocument/2006/relationships/tags" Target="../tags/tag33.xml"/><Relationship Id="rId4" Type="http://schemas.openxmlformats.org/officeDocument/2006/relationships/image" Target="../media/image29.png"/><Relationship Id="rId3" Type="http://schemas.openxmlformats.org/officeDocument/2006/relationships/tags" Target="../tags/tag32.xml"/><Relationship Id="rId2" Type="http://schemas.openxmlformats.org/officeDocument/2006/relationships/image" Target="../media/image28.png"/><Relationship Id="rId16" Type="http://schemas.openxmlformats.org/officeDocument/2006/relationships/notesSlide" Target="../notesSlides/notesSlide12.xml"/><Relationship Id="rId15" Type="http://schemas.openxmlformats.org/officeDocument/2006/relationships/slideLayout" Target="../slideLayouts/slideLayout2.xml"/><Relationship Id="rId14" Type="http://schemas.openxmlformats.org/officeDocument/2006/relationships/image" Target="../media/image33.png"/><Relationship Id="rId13" Type="http://schemas.openxmlformats.org/officeDocument/2006/relationships/tags" Target="../tags/tag37.xml"/><Relationship Id="rId12" Type="http://schemas.openxmlformats.org/officeDocument/2006/relationships/image" Target="../media/image32.png"/><Relationship Id="rId11" Type="http://schemas.openxmlformats.org/officeDocument/2006/relationships/tags" Target="../tags/tag36.xml"/><Relationship Id="rId10" Type="http://schemas.openxmlformats.org/officeDocument/2006/relationships/image" Target="../media/image31.png"/><Relationship Id="rId1" Type="http://schemas.openxmlformats.org/officeDocument/2006/relationships/tags" Target="../tags/tag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tags" Target="../tags/tag38.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35.png"/><Relationship Id="rId1" Type="http://schemas.openxmlformats.org/officeDocument/2006/relationships/tags" Target="../tags/tag39.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36.png"/><Relationship Id="rId1" Type="http://schemas.openxmlformats.org/officeDocument/2006/relationships/tags" Target="../tags/tag40.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37.png"/><Relationship Id="rId1" Type="http://schemas.openxmlformats.org/officeDocument/2006/relationships/tags" Target="../tags/tag41.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image" Target="../media/image39.png"/><Relationship Id="rId3" Type="http://schemas.openxmlformats.org/officeDocument/2006/relationships/tags" Target="../tags/tag43.xml"/><Relationship Id="rId2" Type="http://schemas.openxmlformats.org/officeDocument/2006/relationships/image" Target="../media/image38.png"/><Relationship Id="rId1" Type="http://schemas.openxmlformats.org/officeDocument/2006/relationships/tags" Target="../tags/tag42.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image" Target="../media/image41.png"/><Relationship Id="rId3" Type="http://schemas.openxmlformats.org/officeDocument/2006/relationships/tags" Target="../tags/tag45.xml"/><Relationship Id="rId2" Type="http://schemas.openxmlformats.org/officeDocument/2006/relationships/image" Target="../media/image40.png"/><Relationship Id="rId1" Type="http://schemas.openxmlformats.org/officeDocument/2006/relationships/tags" Target="../tags/tag44.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46.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42.png"/><Relationship Id="rId1" Type="http://schemas.openxmlformats.org/officeDocument/2006/relationships/tags" Target="../tags/tag47.xml"/></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2.xml"/><Relationship Id="rId5" Type="http://schemas.openxmlformats.org/officeDocument/2006/relationships/tags" Target="../tags/tag50.xml"/><Relationship Id="rId4" Type="http://schemas.openxmlformats.org/officeDocument/2006/relationships/image" Target="../media/image44.png"/><Relationship Id="rId3" Type="http://schemas.openxmlformats.org/officeDocument/2006/relationships/tags" Target="../tags/tag49.xml"/><Relationship Id="rId2" Type="http://schemas.openxmlformats.org/officeDocument/2006/relationships/image" Target="../media/image43.png"/><Relationship Id="rId1" Type="http://schemas.openxmlformats.org/officeDocument/2006/relationships/tags" Target="../tags/tag48.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tags" Target="../tags/tag53.xml"/><Relationship Id="rId4" Type="http://schemas.openxmlformats.org/officeDocument/2006/relationships/image" Target="../media/image1.png"/><Relationship Id="rId3" Type="http://schemas.openxmlformats.org/officeDocument/2006/relationships/tags" Target="../tags/tag52.xml"/><Relationship Id="rId2" Type="http://schemas.openxmlformats.org/officeDocument/2006/relationships/image" Target="../media/image45.png"/><Relationship Id="rId1" Type="http://schemas.openxmlformats.org/officeDocument/2006/relationships/tags" Target="../tags/tag5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tags" Target="../tags/tag5.xml"/><Relationship Id="rId2" Type="http://schemas.openxmlformats.org/officeDocument/2006/relationships/image" Target="../media/image4.png"/><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tags" Target="../tags/tag7.xml"/><Relationship Id="rId2" Type="http://schemas.openxmlformats.org/officeDocument/2006/relationships/image" Target="../media/image6.png"/><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image" Target="../media/image9.png"/><Relationship Id="rId3" Type="http://schemas.openxmlformats.org/officeDocument/2006/relationships/tags" Target="../tags/tag9.xml"/><Relationship Id="rId2" Type="http://schemas.openxmlformats.org/officeDocument/2006/relationships/image" Target="../media/image8.png"/><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2.png"/><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image" Target="../media/image11.png"/><Relationship Id="rId4" Type="http://schemas.openxmlformats.org/officeDocument/2006/relationships/tags" Target="../tags/tag12.xml"/><Relationship Id="rId3" Type="http://schemas.openxmlformats.org/officeDocument/2006/relationships/image" Target="../media/image10.png"/><Relationship Id="rId2" Type="http://schemas.openxmlformats.org/officeDocument/2006/relationships/tags" Target="../tags/tag11.xml"/><Relationship Id="rId10" Type="http://schemas.openxmlformats.org/officeDocument/2006/relationships/notesSlide" Target="../notesSlides/notesSlide7.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6.png"/><Relationship Id="rId7" Type="http://schemas.openxmlformats.org/officeDocument/2006/relationships/tags" Target="../tags/tag18.xml"/><Relationship Id="rId6" Type="http://schemas.openxmlformats.org/officeDocument/2006/relationships/image" Target="../media/image15.png"/><Relationship Id="rId5" Type="http://schemas.openxmlformats.org/officeDocument/2006/relationships/tags" Target="../tags/tag17.xml"/><Relationship Id="rId4" Type="http://schemas.openxmlformats.org/officeDocument/2006/relationships/image" Target="../media/image14.png"/><Relationship Id="rId3" Type="http://schemas.openxmlformats.org/officeDocument/2006/relationships/tags" Target="../tags/tag16.xml"/><Relationship Id="rId2" Type="http://schemas.openxmlformats.org/officeDocument/2006/relationships/image" Target="../media/image13.png"/><Relationship Id="rId10" Type="http://schemas.openxmlformats.org/officeDocument/2006/relationships/notesSlide" Target="../notesSlides/notesSlide8.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image" Target="../media/image20.png"/><Relationship Id="rId7" Type="http://schemas.openxmlformats.org/officeDocument/2006/relationships/tags" Target="../tags/tag22.xml"/><Relationship Id="rId6" Type="http://schemas.openxmlformats.org/officeDocument/2006/relationships/image" Target="../media/image19.png"/><Relationship Id="rId5" Type="http://schemas.openxmlformats.org/officeDocument/2006/relationships/tags" Target="../tags/tag21.xml"/><Relationship Id="rId4" Type="http://schemas.openxmlformats.org/officeDocument/2006/relationships/image" Target="../media/image18.png"/><Relationship Id="rId3" Type="http://schemas.openxmlformats.org/officeDocument/2006/relationships/tags" Target="../tags/tag20.xml"/><Relationship Id="rId2" Type="http://schemas.openxmlformats.org/officeDocument/2006/relationships/image" Target="../media/image17.png"/><Relationship Id="rId12" Type="http://schemas.openxmlformats.org/officeDocument/2006/relationships/notesSlide" Target="../notesSlides/notesSlide9.xml"/><Relationship Id="rId11" Type="http://schemas.openxmlformats.org/officeDocument/2006/relationships/slideLayout" Target="../slideLayouts/slideLayout2.xml"/><Relationship Id="rId10" Type="http://schemas.openxmlformats.org/officeDocument/2006/relationships/image" Target="../media/image21.png"/><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alphaModFix amt="80000"/>
          </a:blip>
          <a:stretch>
            <a:fillRect/>
          </a:stretch>
        </p:blipFill>
        <p:spPr>
          <a:xfrm>
            <a:off x="7664450" y="3196590"/>
            <a:ext cx="3801745" cy="2694940"/>
          </a:xfrm>
          <a:prstGeom prst="rect">
            <a:avLst/>
          </a:prstGeom>
        </p:spPr>
      </p:pic>
      <p:sp>
        <p:nvSpPr>
          <p:cNvPr id="2" name="标题 1"/>
          <p:cNvSpPr>
            <a:spLocks noGrp="1"/>
          </p:cNvSpPr>
          <p:nvPr>
            <p:ph type="ctrTitle"/>
          </p:nvPr>
        </p:nvSpPr>
        <p:spPr/>
        <p:txBody>
          <a:bodyPr/>
          <a:lstStyle/>
          <a:p>
            <a:r>
              <a:rPr lang="zh-CN" altLang="en-US" sz="4400" dirty="0">
                <a:effectLst/>
              </a:rPr>
              <a:t>Merging by Matching Models in Task Parameter Subspaces</a:t>
            </a:r>
            <a:endParaRPr lang="zh-CN" altLang="en-US" sz="4400" dirty="0">
              <a:effectLst/>
            </a:endParaRPr>
          </a:p>
        </p:txBody>
      </p:sp>
      <p:sp>
        <p:nvSpPr>
          <p:cNvPr id="5" name="副标题 4"/>
          <p:cNvSpPr>
            <a:spLocks noGrp="1"/>
          </p:cNvSpPr>
          <p:nvPr>
            <p:ph type="subTitle" idx="1"/>
          </p:nvPr>
        </p:nvSpPr>
        <p:spPr>
          <a:xfrm>
            <a:off x="1524000" y="4141470"/>
            <a:ext cx="9144000" cy="1116330"/>
          </a:xfrm>
        </p:spPr>
        <p:txBody>
          <a:bodyPr/>
          <a:lstStyle/>
          <a:p>
            <a:r>
              <a:rPr lang="en-US" altLang="zh-CN" dirty="0">
                <a:latin typeface="+mn-lt"/>
              </a:rPr>
              <a:t>Xiangyu </a:t>
            </a:r>
            <a:r>
              <a:rPr lang="en-US" altLang="zh-CN" dirty="0">
                <a:latin typeface="+mn-lt"/>
              </a:rPr>
              <a:t>Chen 0515</a:t>
            </a:r>
            <a:endParaRPr lang="en-US" altLang="zh-CN" dirty="0">
              <a:latin typeface="+mn-lt"/>
            </a:endParaRPr>
          </a:p>
          <a:p>
            <a:r>
              <a:rPr lang="en-US" altLang="zh-CN" dirty="0">
                <a:latin typeface="+mn-lt"/>
              </a:rPr>
              <a:t>Reading </a:t>
            </a:r>
            <a:r>
              <a:rPr lang="en-US" altLang="zh-CN" dirty="0">
                <a:latin typeface="+mn-lt"/>
              </a:rPr>
              <a:t>Group</a:t>
            </a:r>
            <a:endParaRPr lang="en-US" altLang="zh-CN" dirty="0">
              <a:latin typeface="+mn-lt"/>
            </a:endParaRPr>
          </a:p>
        </p:txBody>
      </p:sp>
      <p:sp>
        <p:nvSpPr>
          <p:cNvPr id="3" name="文本框 2"/>
          <p:cNvSpPr txBox="1"/>
          <p:nvPr/>
        </p:nvSpPr>
        <p:spPr>
          <a:xfrm>
            <a:off x="1524000" y="5888990"/>
            <a:ext cx="9597390" cy="368300"/>
          </a:xfrm>
          <a:prstGeom prst="rect">
            <a:avLst/>
          </a:prstGeom>
          <a:noFill/>
        </p:spPr>
        <p:txBody>
          <a:bodyPr wrap="square" rtlCol="0" anchor="t">
            <a:spAutoFit/>
          </a:bodyPr>
          <a:p>
            <a:r>
              <a:rPr lang="zh-CN" altLang="en-US"/>
              <a:t>task subspace</a:t>
            </a:r>
            <a:r>
              <a:rPr lang="en-US" altLang="zh-CN"/>
              <a:t>: </a:t>
            </a:r>
            <a:r>
              <a:rPr lang="zh-CN" altLang="en-US"/>
              <a:t>can indeed refer to a lot of things (input/output/feature/parameter spaces)</a:t>
            </a: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Matching in Task Parameter Subspace</a:t>
            </a:r>
            <a:endParaRPr lang="zh-CN" altLang="en-US"/>
          </a:p>
        </p:txBody>
      </p:sp>
      <p:pic>
        <p:nvPicPr>
          <p:cNvPr id="9" name="图片 8"/>
          <p:cNvPicPr>
            <a:picLocks noChangeAspect="1"/>
          </p:cNvPicPr>
          <p:nvPr>
            <p:custDataLst>
              <p:tags r:id="rId1"/>
            </p:custDataLst>
          </p:nvPr>
        </p:nvPicPr>
        <p:blipFill>
          <a:blip r:embed="rId2"/>
          <a:stretch>
            <a:fillRect/>
          </a:stretch>
        </p:blipFill>
        <p:spPr>
          <a:xfrm>
            <a:off x="7431405" y="1584325"/>
            <a:ext cx="3326765" cy="1107440"/>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982345" y="1400175"/>
            <a:ext cx="5937250" cy="2799080"/>
          </a:xfrm>
          <a:prstGeom prst="rect">
            <a:avLst/>
          </a:prstGeom>
        </p:spPr>
      </p:pic>
      <p:pic>
        <p:nvPicPr>
          <p:cNvPr id="7" name="图片 6"/>
          <p:cNvPicPr>
            <a:picLocks noChangeAspect="1"/>
          </p:cNvPicPr>
          <p:nvPr>
            <p:custDataLst>
              <p:tags r:id="rId5"/>
            </p:custDataLst>
          </p:nvPr>
        </p:nvPicPr>
        <p:blipFill>
          <a:blip r:embed="rId6"/>
          <a:stretch>
            <a:fillRect/>
          </a:stretch>
        </p:blipFill>
        <p:spPr>
          <a:xfrm>
            <a:off x="982345" y="4199255"/>
            <a:ext cx="5936615" cy="25622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sz="3600"/>
              <a:t>Merging via the Conjugate Gradient Method</a:t>
            </a:r>
            <a:endParaRPr sz="3600"/>
          </a:p>
        </p:txBody>
      </p:sp>
      <p:pic>
        <p:nvPicPr>
          <p:cNvPr id="4" name="内容占位符 3"/>
          <p:cNvPicPr>
            <a:picLocks noChangeAspect="1"/>
          </p:cNvPicPr>
          <p:nvPr>
            <p:ph idx="1"/>
            <p:custDataLst>
              <p:tags r:id="rId1"/>
            </p:custDataLst>
          </p:nvPr>
        </p:nvPicPr>
        <p:blipFill>
          <a:blip r:embed="rId2"/>
          <a:stretch>
            <a:fillRect/>
          </a:stretch>
        </p:blipFill>
        <p:spPr>
          <a:xfrm>
            <a:off x="931545" y="1737995"/>
            <a:ext cx="5213985" cy="1151890"/>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444500" y="3265170"/>
            <a:ext cx="5922010" cy="3069590"/>
          </a:xfrm>
          <a:prstGeom prst="rect">
            <a:avLst/>
          </a:prstGeom>
        </p:spPr>
      </p:pic>
      <p:pic>
        <p:nvPicPr>
          <p:cNvPr id="7" name="内容占位符 3"/>
          <p:cNvPicPr>
            <a:picLocks noChangeAspect="1"/>
          </p:cNvPicPr>
          <p:nvPr>
            <p:custDataLst>
              <p:tags r:id="rId5"/>
            </p:custDataLst>
          </p:nvPr>
        </p:nvPicPr>
        <p:blipFill>
          <a:blip r:embed="rId6"/>
          <a:stretch>
            <a:fillRect/>
          </a:stretch>
        </p:blipFill>
        <p:spPr>
          <a:xfrm>
            <a:off x="6365875" y="4218305"/>
            <a:ext cx="5561965" cy="2116455"/>
          </a:xfrm>
          <a:prstGeom prst="rect">
            <a:avLst/>
          </a:prstGeom>
        </p:spPr>
      </p:pic>
      <p:pic>
        <p:nvPicPr>
          <p:cNvPr id="8" name="图片 7"/>
          <p:cNvPicPr>
            <a:picLocks noChangeAspect="1"/>
          </p:cNvPicPr>
          <p:nvPr>
            <p:custDataLst>
              <p:tags r:id="rId7"/>
            </p:custDataLst>
          </p:nvPr>
        </p:nvPicPr>
        <p:blipFill>
          <a:blip r:embed="rId8"/>
          <a:stretch>
            <a:fillRect/>
          </a:stretch>
        </p:blipFill>
        <p:spPr>
          <a:xfrm>
            <a:off x="6891020" y="1584325"/>
            <a:ext cx="4538980" cy="25673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 name="图片 15"/>
          <p:cNvPicPr>
            <a:picLocks noChangeAspect="1"/>
          </p:cNvPicPr>
          <p:nvPr>
            <p:custDataLst>
              <p:tags r:id="rId1"/>
            </p:custDataLst>
          </p:nvPr>
        </p:nvPicPr>
        <p:blipFill>
          <a:blip r:embed="rId2"/>
          <a:srcRect r="4251"/>
          <a:stretch>
            <a:fillRect/>
          </a:stretch>
        </p:blipFill>
        <p:spPr>
          <a:xfrm>
            <a:off x="5315585" y="2498725"/>
            <a:ext cx="4076065" cy="1406525"/>
          </a:xfrm>
          <a:prstGeom prst="rect">
            <a:avLst/>
          </a:prstGeom>
        </p:spPr>
      </p:pic>
      <p:sp>
        <p:nvSpPr>
          <p:cNvPr id="2" name="标题 1"/>
          <p:cNvSpPr>
            <a:spLocks noGrp="1"/>
          </p:cNvSpPr>
          <p:nvPr>
            <p:ph type="title"/>
          </p:nvPr>
        </p:nvSpPr>
        <p:spPr>
          <a:xfrm>
            <a:off x="1433830" y="-254635"/>
            <a:ext cx="10515600" cy="1325563"/>
          </a:xfrm>
        </p:spPr>
        <p:txBody>
          <a:bodyPr/>
          <a:p>
            <a:pPr algn="r"/>
            <a:r>
              <a:rPr lang="en-US" altLang="zh-CN" sz="2800"/>
              <a:t>5 </a:t>
            </a:r>
            <a:r>
              <a:rPr lang="zh-CN" altLang="en-US" sz="2800"/>
              <a:t>Block-Diagonal Fisher Merging（</a:t>
            </a:r>
            <a:r>
              <a:rPr lang="en-US" altLang="zh-CN" sz="2800"/>
              <a:t>BFM</a:t>
            </a:r>
            <a:r>
              <a:rPr lang="zh-CN" altLang="en-US" sz="2800"/>
              <a:t>）</a:t>
            </a:r>
            <a:endParaRPr lang="zh-CN" altLang="en-US" sz="2800"/>
          </a:p>
        </p:txBody>
      </p:sp>
      <p:pic>
        <p:nvPicPr>
          <p:cNvPr id="8" name="图片 7"/>
          <p:cNvPicPr>
            <a:picLocks noChangeAspect="1"/>
          </p:cNvPicPr>
          <p:nvPr>
            <p:custDataLst>
              <p:tags r:id="rId3"/>
            </p:custDataLst>
          </p:nvPr>
        </p:nvPicPr>
        <p:blipFill>
          <a:blip r:embed="rId4"/>
          <a:stretch>
            <a:fillRect/>
          </a:stretch>
        </p:blipFill>
        <p:spPr>
          <a:xfrm>
            <a:off x="647700" y="1750060"/>
            <a:ext cx="4258945" cy="4929505"/>
          </a:xfrm>
          <a:prstGeom prst="rect">
            <a:avLst/>
          </a:prstGeom>
        </p:spPr>
      </p:pic>
      <p:pic>
        <p:nvPicPr>
          <p:cNvPr id="9" name="图片 8"/>
          <p:cNvPicPr>
            <a:picLocks noChangeAspect="1"/>
          </p:cNvPicPr>
          <p:nvPr>
            <p:custDataLst>
              <p:tags r:id="rId5"/>
            </p:custDataLst>
          </p:nvPr>
        </p:nvPicPr>
        <p:blipFill>
          <a:blip r:embed="rId6"/>
          <a:stretch>
            <a:fillRect/>
          </a:stretch>
        </p:blipFill>
        <p:spPr>
          <a:xfrm>
            <a:off x="683260" y="287655"/>
            <a:ext cx="4102735" cy="1406525"/>
          </a:xfrm>
          <a:prstGeom prst="rect">
            <a:avLst/>
          </a:prstGeom>
        </p:spPr>
      </p:pic>
      <p:pic>
        <p:nvPicPr>
          <p:cNvPr id="12" name="图片 11"/>
          <p:cNvPicPr>
            <a:picLocks noChangeAspect="1"/>
          </p:cNvPicPr>
          <p:nvPr>
            <p:custDataLst>
              <p:tags r:id="rId7"/>
            </p:custDataLst>
          </p:nvPr>
        </p:nvPicPr>
        <p:blipFill>
          <a:blip r:embed="rId8"/>
          <a:stretch>
            <a:fillRect/>
          </a:stretch>
        </p:blipFill>
        <p:spPr>
          <a:xfrm>
            <a:off x="9530715" y="2533015"/>
            <a:ext cx="2418715" cy="341630"/>
          </a:xfrm>
          <a:prstGeom prst="rect">
            <a:avLst/>
          </a:prstGeom>
        </p:spPr>
      </p:pic>
      <p:pic>
        <p:nvPicPr>
          <p:cNvPr id="14" name="图片 13"/>
          <p:cNvPicPr>
            <a:picLocks noChangeAspect="1"/>
          </p:cNvPicPr>
          <p:nvPr>
            <p:custDataLst>
              <p:tags r:id="rId9"/>
            </p:custDataLst>
          </p:nvPr>
        </p:nvPicPr>
        <p:blipFill>
          <a:blip r:embed="rId10"/>
          <a:stretch>
            <a:fillRect/>
          </a:stretch>
        </p:blipFill>
        <p:spPr>
          <a:xfrm>
            <a:off x="5315585" y="833755"/>
            <a:ext cx="4406265" cy="1664970"/>
          </a:xfrm>
          <a:prstGeom prst="rect">
            <a:avLst/>
          </a:prstGeom>
        </p:spPr>
      </p:pic>
      <p:pic>
        <p:nvPicPr>
          <p:cNvPr id="15" name="图片 14"/>
          <p:cNvPicPr>
            <a:picLocks noChangeAspect="1"/>
          </p:cNvPicPr>
          <p:nvPr>
            <p:custDataLst>
              <p:tags r:id="rId11"/>
            </p:custDataLst>
          </p:nvPr>
        </p:nvPicPr>
        <p:blipFill>
          <a:blip r:embed="rId12"/>
          <a:stretch>
            <a:fillRect/>
          </a:stretch>
        </p:blipFill>
        <p:spPr>
          <a:xfrm>
            <a:off x="10007600" y="3225800"/>
            <a:ext cx="1743075" cy="407035"/>
          </a:xfrm>
          <a:prstGeom prst="rect">
            <a:avLst/>
          </a:prstGeom>
        </p:spPr>
      </p:pic>
      <p:pic>
        <p:nvPicPr>
          <p:cNvPr id="17" name="图片 16"/>
          <p:cNvPicPr>
            <a:picLocks noChangeAspect="1"/>
          </p:cNvPicPr>
          <p:nvPr>
            <p:custDataLst>
              <p:tags r:id="rId13"/>
            </p:custDataLst>
          </p:nvPr>
        </p:nvPicPr>
        <p:blipFill>
          <a:blip r:embed="rId14"/>
          <a:stretch>
            <a:fillRect/>
          </a:stretch>
        </p:blipFill>
        <p:spPr>
          <a:xfrm>
            <a:off x="5315585" y="3949065"/>
            <a:ext cx="3945255" cy="287401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Experiments: B</a:t>
            </a:r>
            <a:r>
              <a:rPr lang="zh-CN" altLang="en-US"/>
              <a:t>aselines</a:t>
            </a:r>
            <a:endParaRPr lang="zh-CN" altLang="en-US"/>
          </a:p>
        </p:txBody>
      </p:sp>
      <p:sp>
        <p:nvSpPr>
          <p:cNvPr id="3" name="内容占位符 2"/>
          <p:cNvSpPr>
            <a:spLocks noGrp="1"/>
          </p:cNvSpPr>
          <p:nvPr>
            <p:ph idx="1"/>
          </p:nvPr>
        </p:nvSpPr>
        <p:spPr>
          <a:xfrm>
            <a:off x="647700" y="1463675"/>
            <a:ext cx="10657205" cy="5242560"/>
          </a:xfrm>
        </p:spPr>
        <p:txBody>
          <a:bodyPr>
            <a:noAutofit/>
          </a:bodyPr>
          <a:p>
            <a:r>
              <a:rPr lang="zh-CN" altLang="en-US" sz="1500" b="1"/>
              <a:t>Simple Averaging </a:t>
            </a:r>
            <a:r>
              <a:rPr lang="zh-CN" altLang="en-US" sz="1500"/>
              <a:t>averages the parameter values of the models being merged. </a:t>
            </a:r>
            <a:endParaRPr lang="zh-CN" altLang="en-US" sz="1500"/>
          </a:p>
          <a:p>
            <a:r>
              <a:rPr lang="zh-CN" altLang="en-US" sz="1500" b="1"/>
              <a:t>Ensembling </a:t>
            </a:r>
            <a:r>
              <a:rPr lang="zh-CN" altLang="en-US" sz="1500"/>
              <a:t>ensembles the predicted probabilities from the model to merge. Note that this does not result</a:t>
            </a:r>
            <a:r>
              <a:rPr lang="en-US" altLang="zh-CN" sz="1500"/>
              <a:t> </a:t>
            </a:r>
            <a:r>
              <a:rPr lang="zh-CN" altLang="en-US" sz="1500"/>
              <a:t>in 1 model, but in M models.</a:t>
            </a:r>
            <a:endParaRPr lang="zh-CN" altLang="en-US" sz="1500"/>
          </a:p>
          <a:p>
            <a:r>
              <a:rPr lang="zh-CN" altLang="en-US" sz="1500" b="1"/>
              <a:t>Task Arithmetic</a:t>
            </a:r>
            <a:r>
              <a:rPr lang="zh-CN" altLang="en-US" sz="1500"/>
              <a:t> (Ilharco et al., 2022) introduces a task vector for a particular task as the difference</a:t>
            </a:r>
            <a:r>
              <a:rPr lang="en-US" altLang="zh-CN" sz="1500"/>
              <a:t> </a:t>
            </a:r>
            <a:r>
              <a:rPr lang="zh-CN" altLang="en-US" sz="1500"/>
              <a:t>between the fine-tuned parameters (found after training on the task) and the original pre-trained parameters. To construct the merged model, Task Arithmetic adds the scaled sum of the task vectors for all tasks to the pretrained model</a:t>
            </a:r>
            <a:r>
              <a:rPr lang="en-US" altLang="zh-CN" sz="1500"/>
              <a:t>’</a:t>
            </a:r>
            <a:r>
              <a:rPr lang="zh-CN" altLang="en-US" sz="1500"/>
              <a:t>s parameters. Task Arithmetic introduces the hyperparameter λ to rescale the summed task vectors.</a:t>
            </a:r>
            <a:endParaRPr lang="zh-CN" altLang="en-US" sz="1500"/>
          </a:p>
          <a:p>
            <a:r>
              <a:rPr lang="zh-CN" altLang="en-US" sz="1500" b="1"/>
              <a:t>TIES-Merging</a:t>
            </a:r>
            <a:r>
              <a:rPr lang="zh-CN" altLang="en-US" sz="1500"/>
              <a:t> (Yadav et al., 2023) improves upon task arithmetic by removing interference between</a:t>
            </a:r>
            <a:r>
              <a:rPr lang="en-US" altLang="zh-CN" sz="1500"/>
              <a:t> </a:t>
            </a:r>
            <a:r>
              <a:rPr lang="zh-CN" altLang="en-US" sz="1500"/>
              <a:t>the task vectors. Specifically, TIES zeros out entries in a given task vector that have low magnitude and resolves sign conflicts across different task vectors. Similar to Task Arithmetic, TIES-Merging also uses a hyperparameter λ to scale the task vectors after removing interference.</a:t>
            </a:r>
            <a:endParaRPr lang="zh-CN" altLang="en-US" sz="1500"/>
          </a:p>
          <a:p>
            <a:r>
              <a:rPr lang="zh-CN" altLang="en-US" sz="1500" b="1"/>
              <a:t>Diagonal Fisher Merging</a:t>
            </a:r>
            <a:r>
              <a:rPr lang="zh-CN" altLang="en-US" sz="1500"/>
              <a:t> (Matena &amp; Raffel, 2022) performs Fisher Merging with a diagonal approximation to the Fisher, as described in section 2.2). To better distinguish between different approxi-mations of the Fisher, we call this method</a:t>
            </a:r>
            <a:r>
              <a:rPr lang="zh-CN" altLang="en-US" sz="1500" b="1"/>
              <a:t> </a:t>
            </a:r>
            <a:r>
              <a:rPr lang="zh-CN" altLang="en-US" sz="1500"/>
              <a:t>Diagonal Fisher Merging (</a:t>
            </a:r>
            <a:r>
              <a:rPr lang="zh-CN" altLang="en-US" sz="1500" b="1"/>
              <a:t>DFM</a:t>
            </a:r>
            <a:r>
              <a:rPr lang="zh-CN" altLang="en-US" sz="1500"/>
              <a:t>).</a:t>
            </a:r>
            <a:endParaRPr lang="zh-CN" altLang="en-US" sz="1500"/>
          </a:p>
          <a:p>
            <a:r>
              <a:rPr lang="zh-CN" altLang="en-US" sz="1500" b="1"/>
              <a:t>RegMean </a:t>
            </a:r>
            <a:r>
              <a:rPr lang="zh-CN" altLang="en-US" sz="1500"/>
              <a:t>(Jin et al., 2022)</a:t>
            </a:r>
            <a:r>
              <a:rPr lang="en-US" altLang="zh-CN" sz="1500"/>
              <a:t> </a:t>
            </a:r>
            <a:r>
              <a:rPr lang="zh-CN" altLang="en-US" sz="1500"/>
              <a:t>solves a linear system to match activations between the merged model and</a:t>
            </a:r>
            <a:r>
              <a:rPr lang="en-US" altLang="zh-CN" sz="1500"/>
              <a:t> </a:t>
            </a:r>
            <a:r>
              <a:rPr lang="zh-CN" altLang="en-US" sz="1500"/>
              <a:t>the original models. In practice, RegMean scales the non-diagonal terms of the Gram matrix with a hyperparameter λ for numerical stability when computing the inverse. Note that </a:t>
            </a:r>
            <a:r>
              <a:rPr lang="zh-CN" altLang="en-US" sz="1500" b="1"/>
              <a:t>RegMean can only be applied to linear layers</a:t>
            </a:r>
            <a:r>
              <a:rPr lang="zh-CN" altLang="en-US" sz="1500"/>
              <a:t> since a closed-form solution does not exist otherwise.</a:t>
            </a:r>
            <a:endParaRPr lang="zh-CN" altLang="en-US" sz="1500"/>
          </a:p>
          <a:p>
            <a:r>
              <a:rPr lang="zh-CN" altLang="en-US" sz="1500" b="1"/>
              <a:t>Multitask </a:t>
            </a:r>
            <a:r>
              <a:rPr lang="zh-CN" altLang="en-US" sz="1500"/>
              <a:t>training (where a model is trained on all the tasks jointly) is included wherever appropriate and</a:t>
            </a:r>
            <a:r>
              <a:rPr lang="en-US" altLang="zh-CN" sz="1500"/>
              <a:t> </a:t>
            </a:r>
            <a:r>
              <a:rPr lang="zh-CN" altLang="en-US" sz="1500"/>
              <a:t>can be considered as a </a:t>
            </a:r>
            <a:r>
              <a:rPr lang="zh-CN" altLang="en-US" sz="1500" b="1"/>
              <a:t>loose upper bound </a:t>
            </a:r>
            <a:r>
              <a:rPr lang="zh-CN" altLang="en-US" sz="1500"/>
              <a:t>on the performance of a merged multitask model.</a:t>
            </a:r>
            <a:endParaRPr lang="zh-CN" altLang="en-US" sz="15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buClrTx/>
              <a:buSzTx/>
              <a:buFontTx/>
            </a:pPr>
            <a:r>
              <a:rPr lang="en-US" altLang="zh-CN">
                <a:sym typeface="+mn-ea"/>
              </a:rPr>
              <a:t>Task Arithmetic</a:t>
            </a:r>
            <a:endParaRPr lang="en-US" altLang="zh-CN"/>
          </a:p>
        </p:txBody>
      </p:sp>
      <p:sp>
        <p:nvSpPr>
          <p:cNvPr id="3" name="内容占位符 2"/>
          <p:cNvSpPr>
            <a:spLocks noGrp="1"/>
          </p:cNvSpPr>
          <p:nvPr>
            <p:ph idx="1"/>
          </p:nvPr>
        </p:nvSpPr>
        <p:spPr>
          <a:xfrm>
            <a:off x="647700" y="1825625"/>
            <a:ext cx="5001260" cy="4351655"/>
          </a:xfrm>
        </p:spPr>
        <p:txBody>
          <a:bodyPr/>
          <a:p>
            <a:r>
              <a:rPr lang="zh-CN" altLang="en-US" sz="1800" b="1"/>
              <a:t>Task Arithmetic </a:t>
            </a:r>
            <a:r>
              <a:rPr lang="zh-CN" altLang="en-US" sz="1800"/>
              <a:t>(Ilharco et al., 2022) introduces a task vector for a particular task as the </a:t>
            </a:r>
            <a:r>
              <a:rPr lang="zh-CN" altLang="en-US" sz="1800" b="1"/>
              <a:t>difference</a:t>
            </a:r>
            <a:r>
              <a:rPr lang="en-US" altLang="zh-CN" sz="1800" b="1"/>
              <a:t> </a:t>
            </a:r>
            <a:r>
              <a:rPr lang="zh-CN" altLang="en-US" sz="1800" b="1"/>
              <a:t>between the fine-tuned parameters (found after training on the task) and the original pre-trained</a:t>
            </a:r>
            <a:r>
              <a:rPr lang="en-US" altLang="zh-CN" sz="1800" b="1"/>
              <a:t> </a:t>
            </a:r>
            <a:r>
              <a:rPr lang="zh-CN" altLang="en-US" sz="1800" b="1"/>
              <a:t>parameters.</a:t>
            </a:r>
            <a:r>
              <a:rPr lang="en-US" altLang="zh-CN" sz="1800" b="1"/>
              <a:t> </a:t>
            </a:r>
            <a:br>
              <a:rPr lang="en-US" altLang="zh-CN" sz="1800" b="1"/>
            </a:br>
            <a:br>
              <a:rPr lang="en-US" altLang="zh-CN" sz="1800" b="1"/>
            </a:br>
            <a:r>
              <a:rPr lang="zh-CN" altLang="en-US" sz="1800"/>
              <a:t>To construct the merged model, Task Arithmetic adds the scaled sum of the task vectors</a:t>
            </a:r>
            <a:r>
              <a:rPr lang="en-US" altLang="zh-CN" sz="1800"/>
              <a:t> </a:t>
            </a:r>
            <a:r>
              <a:rPr lang="zh-CN" altLang="en-US" sz="1800"/>
              <a:t>for all tasks to the pretrained model</a:t>
            </a:r>
            <a:r>
              <a:rPr lang="en-US" altLang="zh-CN" sz="1800"/>
              <a:t>’</a:t>
            </a:r>
            <a:r>
              <a:rPr lang="zh-CN" altLang="en-US" sz="1800"/>
              <a:t>s parameters. </a:t>
            </a:r>
            <a:br>
              <a:rPr lang="zh-CN" altLang="en-US" sz="1800"/>
            </a:br>
            <a:br>
              <a:rPr lang="zh-CN" altLang="en-US" sz="1800"/>
            </a:br>
            <a:r>
              <a:rPr lang="zh-CN" altLang="en-US" sz="1800"/>
              <a:t>Task Arithmetic introduces the hyperparameter</a:t>
            </a:r>
            <a:r>
              <a:rPr lang="en-US" altLang="zh-CN" sz="1800"/>
              <a:t> </a:t>
            </a:r>
            <a:r>
              <a:rPr lang="zh-CN" altLang="en-US" sz="1800"/>
              <a:t>λ to rescale the summed task vectors.</a:t>
            </a:r>
            <a:endParaRPr lang="zh-CN" altLang="en-US" sz="1800"/>
          </a:p>
        </p:txBody>
      </p:sp>
      <p:sp>
        <p:nvSpPr>
          <p:cNvPr id="5" name="文本框 4"/>
          <p:cNvSpPr txBox="1"/>
          <p:nvPr/>
        </p:nvSpPr>
        <p:spPr>
          <a:xfrm>
            <a:off x="647700" y="6177280"/>
            <a:ext cx="6096000" cy="337185"/>
          </a:xfrm>
          <a:prstGeom prst="rect">
            <a:avLst/>
          </a:prstGeom>
          <a:noFill/>
        </p:spPr>
        <p:txBody>
          <a:bodyPr wrap="square" rtlCol="0" anchor="t">
            <a:spAutoFit/>
          </a:bodyPr>
          <a:p>
            <a:r>
              <a:rPr lang="zh-CN" altLang="en-US" sz="1600"/>
              <a:t>Editing Models with Task Arithmetic</a:t>
            </a:r>
            <a:r>
              <a:rPr lang="en-US" altLang="zh-CN" sz="1600"/>
              <a:t> ICLR 2023 poster</a:t>
            </a:r>
            <a:endParaRPr lang="en-US" altLang="zh-CN" sz="1600"/>
          </a:p>
        </p:txBody>
      </p:sp>
      <p:pic>
        <p:nvPicPr>
          <p:cNvPr id="7" name="图片 6"/>
          <p:cNvPicPr>
            <a:picLocks noChangeAspect="1"/>
          </p:cNvPicPr>
          <p:nvPr>
            <p:custDataLst>
              <p:tags r:id="rId1"/>
            </p:custDataLst>
          </p:nvPr>
        </p:nvPicPr>
        <p:blipFill>
          <a:blip r:embed="rId2"/>
          <a:stretch>
            <a:fillRect/>
          </a:stretch>
        </p:blipFill>
        <p:spPr>
          <a:xfrm>
            <a:off x="5861050" y="2046605"/>
            <a:ext cx="5785485" cy="33718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3200"/>
              <a:t>Result: Conjugate Gradient Initializations and Objectives</a:t>
            </a:r>
            <a:endParaRPr lang="en-US" altLang="zh-CN" sz="3200"/>
          </a:p>
        </p:txBody>
      </p:sp>
      <p:pic>
        <p:nvPicPr>
          <p:cNvPr id="4" name="内容占位符 3"/>
          <p:cNvPicPr>
            <a:picLocks noChangeAspect="1"/>
          </p:cNvPicPr>
          <p:nvPr>
            <p:ph idx="1"/>
            <p:custDataLst>
              <p:tags r:id="rId1"/>
            </p:custDataLst>
          </p:nvPr>
        </p:nvPicPr>
        <p:blipFill>
          <a:blip r:embed="rId2"/>
          <a:stretch>
            <a:fillRect/>
          </a:stretch>
        </p:blipFill>
        <p:spPr>
          <a:xfrm>
            <a:off x="1290320" y="2243455"/>
            <a:ext cx="9229725" cy="35147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Result: Multitask Models</a:t>
            </a:r>
            <a:endParaRPr lang="en-US" altLang="zh-CN"/>
          </a:p>
        </p:txBody>
      </p:sp>
      <p:pic>
        <p:nvPicPr>
          <p:cNvPr id="8" name="内容占位符 7"/>
          <p:cNvPicPr>
            <a:picLocks noChangeAspect="1"/>
          </p:cNvPicPr>
          <p:nvPr>
            <p:ph idx="1"/>
            <p:custDataLst>
              <p:tags r:id="rId1"/>
            </p:custDataLst>
          </p:nvPr>
        </p:nvPicPr>
        <p:blipFill>
          <a:blip r:embed="rId2"/>
          <a:stretch>
            <a:fillRect/>
          </a:stretch>
        </p:blipFill>
        <p:spPr>
          <a:xfrm>
            <a:off x="1677035" y="1584325"/>
            <a:ext cx="9372600" cy="3933825"/>
          </a:xfrm>
          <a:prstGeom prst="rect">
            <a:avLst/>
          </a:prstGeom>
        </p:spPr>
      </p:pic>
      <p:sp>
        <p:nvSpPr>
          <p:cNvPr id="3" name="文本框 2"/>
          <p:cNvSpPr txBox="1"/>
          <p:nvPr/>
        </p:nvSpPr>
        <p:spPr>
          <a:xfrm>
            <a:off x="793750" y="5520690"/>
            <a:ext cx="10368915" cy="783590"/>
          </a:xfrm>
          <a:prstGeom prst="rect">
            <a:avLst/>
          </a:prstGeom>
          <a:noFill/>
        </p:spPr>
        <p:txBody>
          <a:bodyPr wrap="square" rtlCol="0" anchor="t">
            <a:spAutoFit/>
          </a:bodyPr>
          <a:p>
            <a:pPr marL="285750" indent="-285750">
              <a:lnSpc>
                <a:spcPct val="100000"/>
              </a:lnSpc>
              <a:buFont typeface="Arial" panose="020B0604020202090204" pitchFamily="34" charset="0"/>
              <a:buChar char="•"/>
            </a:pPr>
            <a:r>
              <a:rPr lang="zh-CN" altLang="en-US" sz="1500"/>
              <a:t>MaTS </a:t>
            </a:r>
            <a:r>
              <a:rPr lang="zh-CN" altLang="en-US" sz="1500" b="1"/>
              <a:t>outperforms </a:t>
            </a:r>
            <a:r>
              <a:rPr lang="zh-CN" altLang="en-US" sz="1500"/>
              <a:t>all other methods, often by a significant margin</a:t>
            </a:r>
            <a:r>
              <a:rPr lang="en-US" altLang="zh-CN" sz="1500"/>
              <a:t>.</a:t>
            </a:r>
            <a:endParaRPr lang="zh-CN" altLang="en-US" sz="1500"/>
          </a:p>
          <a:p>
            <a:pPr marL="285750" indent="-285750">
              <a:lnSpc>
                <a:spcPct val="100000"/>
              </a:lnSpc>
              <a:buFont typeface="Arial" panose="020B0604020202090204" pitchFamily="34" charset="0"/>
              <a:buChar char="•"/>
            </a:pPr>
            <a:r>
              <a:rPr lang="en-US" altLang="zh-CN" sz="1500"/>
              <a:t>N</a:t>
            </a:r>
            <a:r>
              <a:rPr lang="zh-CN" altLang="en-US" sz="1500"/>
              <a:t>ote that none of the methods (including MaTS) match the multitask trainingbased baseline, suggesting that there </a:t>
            </a:r>
            <a:r>
              <a:rPr lang="zh-CN" altLang="en-US" sz="1500" b="1"/>
              <a:t>still remains room </a:t>
            </a:r>
            <a:r>
              <a:rPr lang="zh-CN" altLang="en-US" sz="1500"/>
              <a:t>for improvement when merging many individual-task</a:t>
            </a:r>
            <a:r>
              <a:rPr lang="en-US" altLang="zh-CN" sz="1500"/>
              <a:t> </a:t>
            </a:r>
            <a:r>
              <a:rPr lang="zh-CN" altLang="en-US" sz="1500"/>
              <a:t>models to create a multitask model</a:t>
            </a:r>
            <a:r>
              <a:rPr lang="en-US" altLang="zh-CN" sz="1500"/>
              <a:t>.</a:t>
            </a:r>
            <a:endParaRPr lang="en-US" altLang="zh-CN" sz="15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Result: Intermediate-Task Training</a:t>
            </a:r>
            <a:endParaRPr lang="en-US" altLang="zh-CN"/>
          </a:p>
        </p:txBody>
      </p:sp>
      <p:pic>
        <p:nvPicPr>
          <p:cNvPr id="4" name="内容占位符 3"/>
          <p:cNvPicPr>
            <a:picLocks noChangeAspect="1"/>
          </p:cNvPicPr>
          <p:nvPr>
            <p:ph idx="1"/>
            <p:custDataLst>
              <p:tags r:id="rId1"/>
            </p:custDataLst>
          </p:nvPr>
        </p:nvPicPr>
        <p:blipFill>
          <a:blip r:embed="rId2"/>
          <a:srcRect t="10597"/>
          <a:stretch>
            <a:fillRect/>
          </a:stretch>
        </p:blipFill>
        <p:spPr>
          <a:xfrm>
            <a:off x="1309370" y="1584325"/>
            <a:ext cx="9191625" cy="3568065"/>
          </a:xfrm>
          <a:prstGeom prst="rect">
            <a:avLst/>
          </a:prstGeom>
        </p:spPr>
      </p:pic>
      <p:sp>
        <p:nvSpPr>
          <p:cNvPr id="5" name="文本框 4"/>
          <p:cNvSpPr txBox="1"/>
          <p:nvPr/>
        </p:nvSpPr>
        <p:spPr>
          <a:xfrm>
            <a:off x="1309370" y="5152390"/>
            <a:ext cx="9853930" cy="1476375"/>
          </a:xfrm>
          <a:prstGeom prst="rect">
            <a:avLst/>
          </a:prstGeom>
          <a:noFill/>
        </p:spPr>
        <p:txBody>
          <a:bodyPr wrap="square" rtlCol="0" anchor="t">
            <a:spAutoFit/>
          </a:bodyPr>
          <a:p>
            <a:pPr marL="285750" indent="-285750">
              <a:buFont typeface="Arial" panose="020B0604020202090204" pitchFamily="34" charset="0"/>
              <a:buChar char="•"/>
            </a:pPr>
            <a:r>
              <a:rPr lang="zh-CN" altLang="en-US" sz="1500"/>
              <a:t>Intermediatetask training (Phang et al., 2018; Pruksachatkun et al., 2020) </a:t>
            </a:r>
            <a:r>
              <a:rPr lang="zh-CN" altLang="en-US" sz="1500" b="1"/>
              <a:t>involves first fine-tuning a model on an</a:t>
            </a:r>
            <a:r>
              <a:rPr lang="en-US" altLang="zh-CN" sz="1500" b="1"/>
              <a:t> </a:t>
            </a:r>
            <a:r>
              <a:rPr lang="zh-CN" altLang="en-US" sz="1500" b="1"/>
              <a:t>intermediate task before fine-tuning it on a target downstream task</a:t>
            </a:r>
            <a:r>
              <a:rPr lang="zh-CN" altLang="en-US" sz="1500"/>
              <a:t> in hopes of improving performance. </a:t>
            </a:r>
            <a:br>
              <a:rPr lang="zh-CN" altLang="en-US" sz="1500"/>
            </a:br>
            <a:r>
              <a:rPr lang="zh-CN" altLang="en-US" sz="1500"/>
              <a:t>Overall, we find that MaTS often outperforms all baselines with the</a:t>
            </a:r>
            <a:r>
              <a:rPr lang="en-US" altLang="zh-CN" sz="1500"/>
              <a:t> </a:t>
            </a:r>
            <a:r>
              <a:rPr lang="zh-CN" altLang="en-US" sz="1500"/>
              <a:t>exception of intermediate-task merging with QQP, where most methods fail to provide a major improvement</a:t>
            </a:r>
            <a:r>
              <a:rPr lang="en-US" altLang="zh-CN" sz="1500"/>
              <a:t> </a:t>
            </a:r>
            <a:r>
              <a:rPr lang="zh-CN" altLang="en-US" sz="1500"/>
              <a:t>(perhaps because QQP</a:t>
            </a:r>
            <a:r>
              <a:rPr lang="zh-CN" altLang="en-US" sz="1500" b="1"/>
              <a:t> is not a particularly effective intermediate task for RTE)</a:t>
            </a:r>
            <a:r>
              <a:rPr lang="zh-CN" altLang="en-US" sz="1500"/>
              <a:t>.</a:t>
            </a:r>
            <a:endParaRPr lang="zh-CN" altLang="en-US" sz="15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Result: </a:t>
            </a:r>
            <a:r>
              <a:rPr lang="en-US" altLang="zh-CN"/>
              <a:t>Cost </a:t>
            </a:r>
            <a:r>
              <a:rPr lang="en-US" altLang="zh-CN"/>
              <a:t>and Computing the Fisher</a:t>
            </a:r>
            <a:endParaRPr lang="en-US" altLang="zh-CN"/>
          </a:p>
        </p:txBody>
      </p:sp>
      <p:pic>
        <p:nvPicPr>
          <p:cNvPr id="8" name="内容占位符 7"/>
          <p:cNvPicPr>
            <a:picLocks noChangeAspect="1"/>
          </p:cNvPicPr>
          <p:nvPr>
            <p:ph idx="1"/>
            <p:custDataLst>
              <p:tags r:id="rId1"/>
            </p:custDataLst>
          </p:nvPr>
        </p:nvPicPr>
        <p:blipFill>
          <a:blip r:embed="rId2"/>
          <a:stretch>
            <a:fillRect/>
          </a:stretch>
        </p:blipFill>
        <p:spPr>
          <a:xfrm>
            <a:off x="988695" y="3052445"/>
            <a:ext cx="4007485" cy="2459355"/>
          </a:xfrm>
          <a:prstGeom prst="rect">
            <a:avLst/>
          </a:prstGeom>
        </p:spPr>
      </p:pic>
      <p:pic>
        <p:nvPicPr>
          <p:cNvPr id="9" name="图片 8"/>
          <p:cNvPicPr>
            <a:picLocks noChangeAspect="1"/>
          </p:cNvPicPr>
          <p:nvPr>
            <p:custDataLst>
              <p:tags r:id="rId3"/>
            </p:custDataLst>
          </p:nvPr>
        </p:nvPicPr>
        <p:blipFill>
          <a:blip r:embed="rId4"/>
          <a:stretch>
            <a:fillRect/>
          </a:stretch>
        </p:blipFill>
        <p:spPr>
          <a:xfrm>
            <a:off x="5303520" y="3245485"/>
            <a:ext cx="6511290" cy="1751330"/>
          </a:xfrm>
          <a:prstGeom prst="rect">
            <a:avLst/>
          </a:prstGeom>
        </p:spPr>
      </p:pic>
      <p:sp>
        <p:nvSpPr>
          <p:cNvPr id="10" name="文本框 9"/>
          <p:cNvSpPr txBox="1"/>
          <p:nvPr/>
        </p:nvSpPr>
        <p:spPr>
          <a:xfrm>
            <a:off x="647700" y="2212340"/>
            <a:ext cx="5161280" cy="553085"/>
          </a:xfrm>
          <a:prstGeom prst="rect">
            <a:avLst/>
          </a:prstGeom>
          <a:noFill/>
        </p:spPr>
        <p:txBody>
          <a:bodyPr wrap="square" rtlCol="0" anchor="t">
            <a:spAutoFit/>
          </a:bodyPr>
          <a:p>
            <a:r>
              <a:rPr lang="zh-CN" altLang="en-US" sz="1500"/>
              <a:t>MaTS in the setting from section 6.2</a:t>
            </a:r>
            <a:r>
              <a:rPr lang="en-US" altLang="zh-CN" sz="1500"/>
              <a:t> </a:t>
            </a:r>
            <a:r>
              <a:rPr lang="zh-CN" altLang="en-US" sz="1500"/>
              <a:t>only takes </a:t>
            </a:r>
            <a:r>
              <a:rPr lang="zh-CN" altLang="en-US" sz="1500">
                <a:highlight>
                  <a:srgbClr val="FFFF00"/>
                </a:highlight>
              </a:rPr>
              <a:t>about 11 minutes</a:t>
            </a:r>
            <a:r>
              <a:rPr lang="zh-CN" altLang="en-US" sz="1500"/>
              <a:t> on a single NVIDIA</a:t>
            </a:r>
            <a:r>
              <a:rPr lang="en-US" altLang="zh-CN" sz="1500"/>
              <a:t> </a:t>
            </a:r>
            <a:r>
              <a:rPr lang="zh-CN" altLang="en-US" sz="1500"/>
              <a:t>A6000 GPU</a:t>
            </a:r>
            <a:r>
              <a:rPr lang="en-US" altLang="zh-CN" sz="1500"/>
              <a:t>.</a:t>
            </a:r>
            <a:endParaRPr lang="en-US" altLang="zh-CN" sz="1500"/>
          </a:p>
        </p:txBody>
      </p:sp>
      <p:sp>
        <p:nvSpPr>
          <p:cNvPr id="11" name="文本框 10"/>
          <p:cNvSpPr txBox="1"/>
          <p:nvPr/>
        </p:nvSpPr>
        <p:spPr>
          <a:xfrm>
            <a:off x="5809615" y="2176780"/>
            <a:ext cx="6005195" cy="783590"/>
          </a:xfrm>
          <a:prstGeom prst="rect">
            <a:avLst/>
          </a:prstGeom>
          <a:noFill/>
        </p:spPr>
        <p:txBody>
          <a:bodyPr wrap="square" rtlCol="0" anchor="t">
            <a:spAutoFit/>
          </a:bodyPr>
          <a:p>
            <a:r>
              <a:rPr lang="zh-CN" altLang="en-US" sz="1500"/>
              <a:t>Results are shown in table 4, where we confirm that the overallperformance is best when using the empirical Fisher computed on the validation set.</a:t>
            </a:r>
            <a:endParaRPr lang="zh-CN" altLang="en-US" sz="15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47700" y="0"/>
            <a:ext cx="10515600" cy="1325563"/>
          </a:xfrm>
        </p:spPr>
        <p:txBody>
          <a:bodyPr/>
          <a:p>
            <a:r>
              <a:rPr lang="en-US" altLang="zh-CN"/>
              <a:t>Discussion</a:t>
            </a:r>
            <a:endParaRPr lang="en-US" altLang="zh-CN"/>
          </a:p>
        </p:txBody>
      </p:sp>
      <p:sp>
        <p:nvSpPr>
          <p:cNvPr id="3" name="内容占位符 2"/>
          <p:cNvSpPr>
            <a:spLocks noGrp="1"/>
          </p:cNvSpPr>
          <p:nvPr>
            <p:ph idx="1"/>
          </p:nvPr>
        </p:nvSpPr>
        <p:spPr>
          <a:xfrm>
            <a:off x="647700" y="1158240"/>
            <a:ext cx="10515600" cy="4351338"/>
          </a:xfrm>
        </p:spPr>
        <p:txBody>
          <a:bodyPr>
            <a:normAutofit fontScale="70000"/>
          </a:bodyPr>
          <a:p>
            <a:pPr>
              <a:lnSpc>
                <a:spcPct val="100000"/>
              </a:lnSpc>
            </a:pPr>
            <a:r>
              <a:rPr lang="zh-CN" altLang="en-US" sz="2000"/>
              <a:t>One notable finding is that using the </a:t>
            </a:r>
            <a:r>
              <a:rPr lang="zh-CN" altLang="en-US" sz="2000" b="1"/>
              <a:t>block-diagonal</a:t>
            </a:r>
            <a:r>
              <a:rPr lang="en-US" altLang="zh-CN" sz="2000" b="1"/>
              <a:t> </a:t>
            </a:r>
            <a:r>
              <a:rPr lang="zh-CN" altLang="en-US" sz="2000" b="1"/>
              <a:t>Fisher merging (BFM) </a:t>
            </a:r>
            <a:r>
              <a:rPr lang="zh-CN" altLang="en-US" sz="2000"/>
              <a:t>objective did not provide the best performance in the full-model fine-tuning setting</a:t>
            </a:r>
            <a:r>
              <a:rPr lang="en-US" altLang="zh-CN" sz="2000"/>
              <a:t> </a:t>
            </a:r>
            <a:r>
              <a:rPr lang="zh-CN" altLang="en-US" sz="2000"/>
              <a:t>despite the fact that we might expect it to provide the most reliable notion of a </a:t>
            </a:r>
            <a:r>
              <a:rPr lang="en-US" altLang="zh-CN" sz="2000"/>
              <a:t>“</a:t>
            </a:r>
            <a:r>
              <a:rPr lang="zh-CN" altLang="en-US" sz="2000"/>
              <a:t>task parameter subspace”among methods we consider</a:t>
            </a:r>
            <a:r>
              <a:rPr lang="en-US" altLang="zh-CN" sz="2000"/>
              <a:t>.</a:t>
            </a:r>
            <a:endParaRPr lang="en-US" altLang="zh-CN" sz="2000"/>
          </a:p>
          <a:p>
            <a:pPr>
              <a:lnSpc>
                <a:spcPct val="100000"/>
              </a:lnSpc>
            </a:pPr>
            <a:r>
              <a:rPr lang="en-US" altLang="zh-CN" sz="2000"/>
              <a:t>First, we consider whether a better initialization could yield better performance with BFM. Specifically, since using a</a:t>
            </a:r>
            <a:r>
              <a:rPr lang="en-US" altLang="zh-CN" sz="2000" b="1"/>
              <a:t> task vector-based initialization </a:t>
            </a:r>
            <a:r>
              <a:rPr lang="en-US" altLang="zh-CN" sz="2000"/>
              <a:t>with the</a:t>
            </a:r>
            <a:r>
              <a:rPr lang="en-US" altLang="zh-CN" sz="2000" b="1"/>
              <a:t> RegMean objective </a:t>
            </a:r>
            <a:r>
              <a:rPr lang="en-US" altLang="zh-CN" sz="2000"/>
              <a:t>in MaTS performed well, we considered using the solution found by this recipe as an </a:t>
            </a:r>
            <a:r>
              <a:rPr lang="en-US" altLang="zh-CN" sz="2000" b="1"/>
              <a:t>initialization </a:t>
            </a:r>
            <a:r>
              <a:rPr lang="en-US" altLang="zh-CN" sz="2000"/>
              <a:t>for an additional round of MaTS using the BFM objective. In the experimental setting of section 6.2, adding an additional round of BFM-basedmerging increased the average performance across tasks from</a:t>
            </a:r>
            <a:r>
              <a:rPr lang="en-US" altLang="zh-CN" sz="2000" b="1"/>
              <a:t> 72.5 to 73.5, outperforming all other methods</a:t>
            </a:r>
            <a:r>
              <a:rPr lang="en-US" altLang="zh-CN" sz="2000"/>
              <a:t>. This result further emphasizes the importance of the choice of </a:t>
            </a:r>
            <a:r>
              <a:rPr lang="en-US" altLang="zh-CN" sz="2000" b="1">
                <a:solidFill>
                  <a:srgbClr val="FF0000"/>
                </a:solidFill>
              </a:rPr>
              <a:t>initialization </a:t>
            </a:r>
            <a:r>
              <a:rPr lang="en-US" altLang="zh-CN" sz="2000"/>
              <a:t>in MaTS and also hints at the possibility of improved performance via </a:t>
            </a:r>
            <a:r>
              <a:rPr lang="en-US" altLang="zh-CN" sz="2000" b="1">
                <a:solidFill>
                  <a:srgbClr val="FF0000"/>
                </a:solidFill>
              </a:rPr>
              <a:t>multiple rounds of merging</a:t>
            </a:r>
            <a:r>
              <a:rPr lang="en-US" altLang="zh-CN" sz="2000"/>
              <a:t>. </a:t>
            </a:r>
            <a:endParaRPr lang="en-US" altLang="zh-CN" sz="2000"/>
          </a:p>
          <a:p>
            <a:pPr>
              <a:lnSpc>
                <a:spcPct val="100000"/>
              </a:lnSpc>
            </a:pPr>
            <a:r>
              <a:rPr lang="en-US" altLang="zh-CN" sz="2000"/>
              <a:t>Separately, we experimented with whether optimizing the </a:t>
            </a:r>
            <a:r>
              <a:rPr lang="en-US" altLang="zh-CN" sz="2000" b="1"/>
              <a:t>BFM-based </a:t>
            </a:r>
            <a:r>
              <a:rPr lang="en-US" altLang="zh-CN" sz="2000"/>
              <a:t>objective would benefit from more iterations of CG. However, when increasing the maximum number of iterations from 100 to 5K, we observed that the average performance could drop significantly and include graph in appendix G. We hypothesize this is due to numerical instability of the gradients. </a:t>
            </a:r>
            <a:endParaRPr lang="en-US" altLang="zh-CN" sz="2000"/>
          </a:p>
          <a:p>
            <a:pPr>
              <a:lnSpc>
                <a:spcPct val="100000"/>
              </a:lnSpc>
            </a:pPr>
            <a:r>
              <a:rPr lang="en-US" altLang="zh-CN" sz="2000"/>
              <a:t>More broadly, however, our results generally suggest that</a:t>
            </a:r>
            <a:r>
              <a:rPr lang="en-US" altLang="zh-CN" sz="2000" b="1"/>
              <a:t> improved approximations of the Fisher could improve the performance of Fisher merging-based methods.</a:t>
            </a:r>
            <a:endParaRPr lang="en-US" altLang="zh-CN" sz="2000" b="1"/>
          </a:p>
        </p:txBody>
      </p:sp>
      <p:pic>
        <p:nvPicPr>
          <p:cNvPr id="6" name="图片 5"/>
          <p:cNvPicPr>
            <a:picLocks noChangeAspect="1"/>
          </p:cNvPicPr>
          <p:nvPr>
            <p:custDataLst>
              <p:tags r:id="rId1"/>
            </p:custDataLst>
          </p:nvPr>
        </p:nvPicPr>
        <p:blipFill>
          <a:blip r:embed="rId2"/>
          <a:srcRect l="11876" t="-178" r="10053" b="30195"/>
          <a:stretch>
            <a:fillRect/>
          </a:stretch>
        </p:blipFill>
        <p:spPr>
          <a:xfrm>
            <a:off x="835660" y="4738370"/>
            <a:ext cx="5493385" cy="2001520"/>
          </a:xfrm>
          <a:prstGeom prst="rect">
            <a:avLst/>
          </a:prstGeom>
        </p:spPr>
      </p:pic>
      <p:pic>
        <p:nvPicPr>
          <p:cNvPr id="7" name="内容占位符 3"/>
          <p:cNvPicPr>
            <a:picLocks noChangeAspect="1"/>
          </p:cNvPicPr>
          <p:nvPr>
            <p:custDataLst>
              <p:tags r:id="rId3"/>
            </p:custDataLst>
          </p:nvPr>
        </p:nvPicPr>
        <p:blipFill>
          <a:blip r:embed="rId4"/>
          <a:stretch>
            <a:fillRect/>
          </a:stretch>
        </p:blipFill>
        <p:spPr>
          <a:xfrm>
            <a:off x="6329045" y="4738370"/>
            <a:ext cx="4497705" cy="200088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Overview</a:t>
            </a:r>
            <a:endParaRPr lang="en-US" altLang="zh-CN"/>
          </a:p>
        </p:txBody>
      </p:sp>
      <p:pic>
        <p:nvPicPr>
          <p:cNvPr id="4" name="内容占位符 3"/>
          <p:cNvPicPr>
            <a:picLocks noChangeAspect="1"/>
          </p:cNvPicPr>
          <p:nvPr>
            <p:ph idx="1"/>
            <p:custDataLst>
              <p:tags r:id="rId1"/>
            </p:custDataLst>
          </p:nvPr>
        </p:nvPicPr>
        <p:blipFill>
          <a:blip r:embed="rId2"/>
          <a:stretch>
            <a:fillRect/>
          </a:stretch>
        </p:blipFill>
        <p:spPr>
          <a:xfrm>
            <a:off x="647700" y="1633855"/>
            <a:ext cx="10515600" cy="359029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 Related Work</a:t>
            </a:r>
            <a:endParaRPr lang="zh-CN" altLang="en-US"/>
          </a:p>
        </p:txBody>
      </p:sp>
      <p:sp>
        <p:nvSpPr>
          <p:cNvPr id="3" name="内容占位符 2"/>
          <p:cNvSpPr>
            <a:spLocks noGrp="1"/>
          </p:cNvSpPr>
          <p:nvPr>
            <p:ph idx="1"/>
          </p:nvPr>
        </p:nvSpPr>
        <p:spPr/>
        <p:txBody>
          <a:bodyPr>
            <a:normAutofit fontScale="90000" lnSpcReduction="20000"/>
          </a:bodyPr>
          <a:p>
            <a:pPr>
              <a:lnSpc>
                <a:spcPct val="100000"/>
              </a:lnSpc>
            </a:pPr>
            <a:r>
              <a:rPr lang="zh-CN" altLang="en-US" sz="2000"/>
              <a:t>Loss Landscape</a:t>
            </a:r>
            <a:endParaRPr lang="en-US" altLang="zh-CN" sz="2000"/>
          </a:p>
          <a:p>
            <a:pPr lvl="1">
              <a:lnSpc>
                <a:spcPct val="100000"/>
              </a:lnSpc>
            </a:pPr>
            <a:r>
              <a:rPr lang="en-US" altLang="zh-CN" sz="1800"/>
              <a:t>One common assumption for merging models is that the models lie in a “basin” of low loss in parameter space. There have been many past works focused on finding simple (not necessarily linear) paths of low loss between two models.</a:t>
            </a:r>
            <a:endParaRPr lang="en-US" altLang="zh-CN" sz="1800"/>
          </a:p>
          <a:p>
            <a:pPr lvl="1">
              <a:lnSpc>
                <a:spcPct val="100000"/>
              </a:lnSpc>
            </a:pPr>
            <a:r>
              <a:rPr lang="zh-CN" altLang="en-US" sz="1800"/>
              <a:t>Past work has also aimed to analyze the structure of the loss landscape and try to directly learn a subspaceof low loss.</a:t>
            </a:r>
            <a:endParaRPr lang="zh-CN" altLang="en-US" sz="1800"/>
          </a:p>
          <a:p>
            <a:pPr lvl="1">
              <a:lnSpc>
                <a:spcPct val="100000"/>
              </a:lnSpc>
            </a:pPr>
            <a:endParaRPr lang="zh-CN" altLang="en-US" sz="1800"/>
          </a:p>
          <a:p>
            <a:pPr>
              <a:lnSpc>
                <a:spcPct val="100000"/>
              </a:lnSpc>
            </a:pPr>
            <a:r>
              <a:rPr lang="zh-CN" altLang="en-US" sz="2000"/>
              <a:t>Fisher</a:t>
            </a:r>
            <a:endParaRPr lang="en-US" altLang="zh-CN" sz="2000"/>
          </a:p>
          <a:p>
            <a:pPr lvl="1">
              <a:lnSpc>
                <a:spcPct val="100000"/>
              </a:lnSpc>
            </a:pPr>
            <a:r>
              <a:rPr lang="en-US" altLang="zh-CN" sz="1800"/>
              <a:t> K-FAC (Martens &amp; Grosse, 2015) approximatesthe Fisher for linear layers as the Kronecker product of the covariance of the input activations and thecovariance of the output activations.</a:t>
            </a:r>
            <a:endParaRPr lang="en-US" altLang="zh-CN" sz="1800"/>
          </a:p>
          <a:p>
            <a:pPr marL="457200" lvl="1" indent="0">
              <a:lnSpc>
                <a:spcPct val="100000"/>
              </a:lnSpc>
              <a:buNone/>
            </a:pPr>
            <a:br>
              <a:rPr lang="en-US" altLang="zh-CN" sz="1800"/>
            </a:br>
            <a:endParaRPr lang="zh-CN" altLang="en-US" sz="1800"/>
          </a:p>
          <a:p>
            <a:pPr>
              <a:lnSpc>
                <a:spcPct val="100000"/>
              </a:lnSpc>
            </a:pPr>
            <a:r>
              <a:rPr lang="zh-CN" altLang="en-US" sz="2000"/>
              <a:t>Additional Applications of Model Merging</a:t>
            </a:r>
            <a:endParaRPr lang="zh-CN" altLang="en-US" sz="2000"/>
          </a:p>
          <a:p>
            <a:pPr lvl="1">
              <a:lnSpc>
                <a:spcPct val="100000"/>
              </a:lnSpc>
            </a:pPr>
            <a:r>
              <a:rPr lang="en-US" altLang="zh-CN" sz="1800"/>
              <a:t>merging modelsfor intermediate task-training,  generalizing better to out-of distribution shifts,  and combining modality-specific models into a multimodal model</a:t>
            </a:r>
            <a:endParaRPr lang="en-US" altLang="zh-CN" sz="1800"/>
          </a:p>
          <a:p>
            <a:pPr lvl="1">
              <a:lnSpc>
                <a:spcPct val="100000"/>
              </a:lnSpc>
            </a:pPr>
            <a:r>
              <a:rPr lang="en-US" altLang="zh-CN" sz="1800"/>
              <a:t>inaccuracies in model merging stemming from gradient mismatches in different models</a:t>
            </a:r>
            <a:endParaRPr lang="en-US" altLang="zh-CN"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Conclusion</a:t>
            </a:r>
            <a:endParaRPr lang="en-US" altLang="zh-CN"/>
          </a:p>
        </p:txBody>
      </p:sp>
      <p:sp>
        <p:nvSpPr>
          <p:cNvPr id="3" name="内容占位符 2"/>
          <p:cNvSpPr>
            <a:spLocks noGrp="1"/>
          </p:cNvSpPr>
          <p:nvPr>
            <p:ph idx="1"/>
          </p:nvPr>
        </p:nvSpPr>
        <p:spPr>
          <a:xfrm>
            <a:off x="647700" y="1584960"/>
            <a:ext cx="6622415" cy="4592320"/>
          </a:xfrm>
        </p:spPr>
        <p:txBody>
          <a:bodyPr>
            <a:normAutofit fontScale="60000"/>
          </a:bodyPr>
          <a:p>
            <a:r>
              <a:rPr lang="zh-CN" altLang="en-US"/>
              <a:t>We propose MaTS, </a:t>
            </a:r>
            <a:r>
              <a:rPr lang="zh-CN" altLang="en-US" b="1">
                <a:solidFill>
                  <a:schemeClr val="tx1"/>
                </a:solidFill>
              </a:rPr>
              <a:t>a framework</a:t>
            </a:r>
            <a:r>
              <a:rPr lang="zh-CN" altLang="en-US"/>
              <a:t> that connects past merging methods by viewing merging as</a:t>
            </a:r>
            <a:r>
              <a:rPr lang="zh-CN" altLang="en-US" b="1"/>
              <a:t> </a:t>
            </a:r>
            <a:r>
              <a:rPr lang="zh-CN" altLang="en-US" b="1">
                <a:solidFill>
                  <a:schemeClr val="tx1"/>
                </a:solidFill>
              </a:rPr>
              <a:t>matching individual models in their task parameter subspace.</a:t>
            </a:r>
            <a:endParaRPr lang="zh-CN" altLang="en-US">
              <a:solidFill>
                <a:schemeClr val="tx1"/>
              </a:solidFill>
            </a:endParaRPr>
          </a:p>
          <a:p>
            <a:r>
              <a:rPr lang="zh-CN" altLang="en-US"/>
              <a:t>In general, using MaTS requires solving a linear system, so</a:t>
            </a:r>
            <a:r>
              <a:rPr lang="en-US" altLang="zh-CN"/>
              <a:t> </a:t>
            </a:r>
            <a:r>
              <a:rPr lang="zh-CN" altLang="en-US"/>
              <a:t>we propose using the</a:t>
            </a:r>
            <a:r>
              <a:rPr lang="zh-CN" altLang="en-US">
                <a:solidFill>
                  <a:srgbClr val="FF0000"/>
                </a:solidFill>
              </a:rPr>
              <a:t> </a:t>
            </a:r>
            <a:r>
              <a:rPr lang="zh-CN" altLang="en-US" b="1">
                <a:solidFill>
                  <a:schemeClr val="tx1"/>
                </a:solidFill>
              </a:rPr>
              <a:t>conjugate gradient method</a:t>
            </a:r>
            <a:r>
              <a:rPr lang="zh-CN" altLang="en-US">
                <a:solidFill>
                  <a:schemeClr val="tx1"/>
                </a:solidFill>
              </a:rPr>
              <a:t> </a:t>
            </a:r>
            <a:r>
              <a:rPr lang="zh-CN" altLang="en-US"/>
              <a:t>which enables solving</a:t>
            </a:r>
            <a:r>
              <a:rPr lang="zh-CN" altLang="en-US" b="1">
                <a:solidFill>
                  <a:schemeClr val="tx1"/>
                </a:solidFill>
              </a:rPr>
              <a:t> linear systems</a:t>
            </a:r>
            <a:r>
              <a:rPr lang="zh-CN" altLang="en-US"/>
              <a:t> that would otherwise</a:t>
            </a:r>
            <a:r>
              <a:rPr lang="en-US" altLang="zh-CN"/>
              <a:t> </a:t>
            </a:r>
            <a:r>
              <a:rPr lang="zh-CN" altLang="en-US"/>
              <a:t>be intractable to solve.</a:t>
            </a:r>
            <a:endParaRPr lang="zh-CN" altLang="en-US"/>
          </a:p>
          <a:p>
            <a:r>
              <a:rPr lang="zh-CN" altLang="en-US"/>
              <a:t>To explore a merging objective that has no tractable closed-form solution, we develop</a:t>
            </a:r>
            <a:r>
              <a:rPr lang="en-US" altLang="zh-CN"/>
              <a:t> </a:t>
            </a:r>
            <a:r>
              <a:rPr lang="zh-CN" altLang="en-US"/>
              <a:t>a</a:t>
            </a:r>
            <a:r>
              <a:rPr lang="zh-CN" altLang="en-US">
                <a:solidFill>
                  <a:schemeClr val="tx1"/>
                </a:solidFill>
              </a:rPr>
              <a:t> </a:t>
            </a:r>
            <a:r>
              <a:rPr lang="zh-CN" altLang="en-US" b="1">
                <a:solidFill>
                  <a:schemeClr val="tx1"/>
                </a:solidFill>
              </a:rPr>
              <a:t>variant of Fisher merging</a:t>
            </a:r>
            <a:r>
              <a:rPr lang="zh-CN" altLang="en-US">
                <a:solidFill>
                  <a:schemeClr val="tx1"/>
                </a:solidFill>
              </a:rPr>
              <a:t> </a:t>
            </a:r>
            <a:r>
              <a:rPr lang="zh-CN" altLang="en-US"/>
              <a:t>that makes a </a:t>
            </a:r>
            <a:r>
              <a:rPr lang="zh-CN" altLang="en-US" b="1">
                <a:solidFill>
                  <a:schemeClr val="tx1"/>
                </a:solidFill>
              </a:rPr>
              <a:t>block-diagonal approximation of the Fisher.</a:t>
            </a:r>
            <a:endParaRPr lang="zh-CN" altLang="en-US" b="1">
              <a:solidFill>
                <a:schemeClr val="tx1"/>
              </a:solidFill>
            </a:endParaRPr>
          </a:p>
          <a:p>
            <a:r>
              <a:rPr lang="zh-CN" altLang="en-US"/>
              <a:t>Experimentally, we</a:t>
            </a:r>
            <a:r>
              <a:rPr lang="en-US" altLang="zh-CN"/>
              <a:t> </a:t>
            </a:r>
            <a:r>
              <a:rPr lang="zh-CN" altLang="en-US"/>
              <a:t>show that MaTS achieves state-of-the-art results in merging to create</a:t>
            </a:r>
            <a:r>
              <a:rPr lang="zh-CN" altLang="en-US">
                <a:solidFill>
                  <a:schemeClr val="tx1"/>
                </a:solidFill>
              </a:rPr>
              <a:t> </a:t>
            </a:r>
            <a:r>
              <a:rPr lang="zh-CN" altLang="en-US" b="1">
                <a:solidFill>
                  <a:schemeClr val="tx1"/>
                </a:solidFill>
              </a:rPr>
              <a:t>multi</a:t>
            </a:r>
            <a:r>
              <a:rPr lang="en-US" altLang="zh-CN" b="1">
                <a:solidFill>
                  <a:schemeClr val="tx1"/>
                </a:solidFill>
              </a:rPr>
              <a:t>-</a:t>
            </a:r>
            <a:r>
              <a:rPr lang="zh-CN" altLang="en-US" b="1">
                <a:solidFill>
                  <a:schemeClr val="tx1"/>
                </a:solidFill>
              </a:rPr>
              <a:t>task models</a:t>
            </a:r>
            <a:r>
              <a:rPr lang="zh-CN" altLang="en-US">
                <a:solidFill>
                  <a:schemeClr val="tx1"/>
                </a:solidFill>
              </a:rPr>
              <a:t> </a:t>
            </a:r>
            <a:r>
              <a:rPr lang="zh-CN" altLang="en-US"/>
              <a:t>from individual-task</a:t>
            </a:r>
            <a:r>
              <a:rPr lang="en-US" altLang="zh-CN"/>
              <a:t> </a:t>
            </a:r>
            <a:r>
              <a:rPr lang="zh-CN" altLang="en-US"/>
              <a:t>language and vision models and in</a:t>
            </a:r>
            <a:r>
              <a:rPr lang="zh-CN" altLang="en-US" b="1">
                <a:solidFill>
                  <a:schemeClr val="tx1"/>
                </a:solidFill>
              </a:rPr>
              <a:t> intermediate-task merging</a:t>
            </a:r>
            <a:r>
              <a:rPr lang="zh-CN" altLang="en-US">
                <a:solidFill>
                  <a:schemeClr val="tx1"/>
                </a:solidFill>
              </a:rPr>
              <a:t>. </a:t>
            </a:r>
            <a:endParaRPr lang="zh-CN" altLang="en-US">
              <a:solidFill>
                <a:schemeClr val="tx1"/>
              </a:solidFill>
            </a:endParaRPr>
          </a:p>
          <a:p>
            <a:r>
              <a:rPr lang="zh-CN" altLang="en-US"/>
              <a:t>Our work provides a new perspective on</a:t>
            </a:r>
            <a:r>
              <a:rPr lang="en-US" altLang="zh-CN"/>
              <a:t> </a:t>
            </a:r>
            <a:r>
              <a:rPr lang="zh-CN" altLang="en-US"/>
              <a:t>model merging and motivates</a:t>
            </a:r>
            <a:r>
              <a:rPr lang="zh-CN" altLang="en-US">
                <a:solidFill>
                  <a:schemeClr val="tx1"/>
                </a:solidFill>
              </a:rPr>
              <a:t> future work on improved methods for estimating a model</a:t>
            </a:r>
            <a:r>
              <a:rPr lang="en-US" altLang="zh-CN">
                <a:solidFill>
                  <a:schemeClr val="tx1"/>
                </a:solidFill>
              </a:rPr>
              <a:t>’</a:t>
            </a:r>
            <a:r>
              <a:rPr lang="zh-CN" altLang="en-US">
                <a:solidFill>
                  <a:schemeClr val="tx1"/>
                </a:solidFill>
              </a:rPr>
              <a:t>s task parameter</a:t>
            </a:r>
            <a:r>
              <a:rPr lang="en-US" altLang="zh-CN">
                <a:solidFill>
                  <a:schemeClr val="tx1"/>
                </a:solidFill>
              </a:rPr>
              <a:t> </a:t>
            </a:r>
            <a:r>
              <a:rPr lang="zh-CN" altLang="en-US">
                <a:solidFill>
                  <a:schemeClr val="tx1"/>
                </a:solidFill>
              </a:rPr>
              <a:t>subspace.</a:t>
            </a:r>
            <a:endParaRPr lang="zh-CN" altLang="en-US">
              <a:solidFill>
                <a:schemeClr val="tx1"/>
              </a:solidFill>
            </a:endParaRPr>
          </a:p>
        </p:txBody>
      </p:sp>
      <p:pic>
        <p:nvPicPr>
          <p:cNvPr id="4" name="图片 3"/>
          <p:cNvPicPr>
            <a:picLocks noChangeAspect="1"/>
          </p:cNvPicPr>
          <p:nvPr>
            <p:custDataLst>
              <p:tags r:id="rId1"/>
            </p:custDataLst>
          </p:nvPr>
        </p:nvPicPr>
        <p:blipFill>
          <a:blip r:embed="rId2"/>
          <a:stretch>
            <a:fillRect/>
          </a:stretch>
        </p:blipFill>
        <p:spPr>
          <a:xfrm>
            <a:off x="7515225" y="2219960"/>
            <a:ext cx="4481195" cy="317627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Algorithm</a:t>
            </a:r>
            <a:r>
              <a:rPr lang="en-US" altLang="zh-CN"/>
              <a:t> in the (IA)3 setting </a:t>
            </a:r>
            <a:endParaRPr lang="en-US" altLang="zh-CN"/>
          </a:p>
        </p:txBody>
      </p:sp>
      <p:pic>
        <p:nvPicPr>
          <p:cNvPr id="4" name="内容占位符 3"/>
          <p:cNvPicPr>
            <a:picLocks noChangeAspect="1"/>
          </p:cNvPicPr>
          <p:nvPr>
            <p:ph idx="1"/>
            <p:custDataLst>
              <p:tags r:id="rId1"/>
            </p:custDataLst>
          </p:nvPr>
        </p:nvPicPr>
        <p:blipFill>
          <a:blip r:embed="rId2"/>
          <a:srcRect t="1357"/>
          <a:stretch>
            <a:fillRect/>
          </a:stretch>
        </p:blipFill>
        <p:spPr>
          <a:xfrm>
            <a:off x="647700" y="1884680"/>
            <a:ext cx="7758430" cy="4292600"/>
          </a:xfrm>
          <a:prstGeom prst="rect">
            <a:avLst/>
          </a:prstGeom>
        </p:spPr>
      </p:pic>
      <p:sp>
        <p:nvSpPr>
          <p:cNvPr id="5" name="文本框 4"/>
          <p:cNvSpPr txBox="1"/>
          <p:nvPr/>
        </p:nvSpPr>
        <p:spPr>
          <a:xfrm>
            <a:off x="8088630" y="3633470"/>
            <a:ext cx="3815080" cy="1198880"/>
          </a:xfrm>
          <a:prstGeom prst="rect">
            <a:avLst/>
          </a:prstGeom>
          <a:ln>
            <a:solidFill>
              <a:schemeClr val="tx1"/>
            </a:solidFill>
          </a:ln>
        </p:spPr>
        <p:style>
          <a:lnRef idx="2">
            <a:schemeClr val="accent1"/>
          </a:lnRef>
          <a:fillRef idx="0">
            <a:srgbClr val="FFFFFF"/>
          </a:fillRef>
          <a:effectRef idx="0">
            <a:srgbClr val="FFFFFF"/>
          </a:effectRef>
          <a:fontRef idx="minor">
            <a:schemeClr val="dk1"/>
          </a:fontRef>
        </p:style>
        <p:txBody>
          <a:bodyPr wrap="square" rtlCol="0" anchor="t">
            <a:spAutoFit/>
          </a:bodyPr>
          <a:p>
            <a:r>
              <a:rPr lang="zh-CN" altLang="en-US"/>
              <a:t>In the full-model setting, the </a:t>
            </a:r>
            <a:r>
              <a:rPr lang="zh-CN" altLang="en-US" b="1" u="sng"/>
              <a:t>outerproduct of the gradients</a:t>
            </a:r>
            <a:r>
              <a:rPr lang="zh-CN" altLang="en-US"/>
              <a:t> is replaced with </a:t>
            </a:r>
            <a:r>
              <a:rPr lang="zh-CN" altLang="en-US" b="1" u="sng"/>
              <a:t>the outer product of the input activations</a:t>
            </a:r>
            <a:endParaRPr lang="zh-CN" altLang="en-US" b="1" u="sng"/>
          </a:p>
        </p:txBody>
      </p:sp>
      <p:cxnSp>
        <p:nvCxnSpPr>
          <p:cNvPr id="3" name="直接连接符 2"/>
          <p:cNvCxnSpPr/>
          <p:nvPr/>
        </p:nvCxnSpPr>
        <p:spPr>
          <a:xfrm>
            <a:off x="1945640" y="3837305"/>
            <a:ext cx="6115685" cy="0"/>
          </a:xfrm>
          <a:prstGeom prst="line">
            <a:avLst/>
          </a:prstGeom>
          <a:ln w="12700" cap="flat" cmpd="sng">
            <a:solidFill>
              <a:schemeClr val="accent1"/>
            </a:solidFill>
            <a:prstDash val="solid"/>
            <a:miter lim="800000"/>
            <a:headEnd type="none"/>
            <a:tailEnd type="triangle"/>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custDataLst>
              <p:tags r:id="rId1"/>
            </p:custDataLst>
          </p:nvPr>
        </p:nvPicPr>
        <p:blipFill>
          <a:blip r:embed="rId2"/>
          <a:stretch>
            <a:fillRect/>
          </a:stretch>
        </p:blipFill>
        <p:spPr>
          <a:xfrm>
            <a:off x="647700" y="1183005"/>
            <a:ext cx="6739255" cy="2734945"/>
          </a:xfrm>
          <a:prstGeom prst="rect">
            <a:avLst/>
          </a:prstGeom>
        </p:spPr>
      </p:pic>
      <p:pic>
        <p:nvPicPr>
          <p:cNvPr id="6" name="内容占位符 5"/>
          <p:cNvPicPr>
            <a:picLocks noChangeAspect="1"/>
          </p:cNvPicPr>
          <p:nvPr>
            <p:ph idx="1"/>
            <p:custDataLst>
              <p:tags r:id="rId3"/>
            </p:custDataLst>
          </p:nvPr>
        </p:nvPicPr>
        <p:blipFill>
          <a:blip r:embed="rId4"/>
          <a:stretch>
            <a:fillRect/>
          </a:stretch>
        </p:blipFill>
        <p:spPr>
          <a:xfrm>
            <a:off x="5443220" y="1506220"/>
            <a:ext cx="6010910" cy="3725545"/>
          </a:xfrm>
          <a:prstGeom prst="rect">
            <a:avLst/>
          </a:prstGeom>
        </p:spPr>
      </p:pic>
      <p:sp>
        <p:nvSpPr>
          <p:cNvPr id="8" name="内容占位符 2"/>
          <p:cNvSpPr>
            <a:spLocks noGrp="1"/>
          </p:cNvSpPr>
          <p:nvPr>
            <p:custDataLst>
              <p:tags r:id="rId5"/>
            </p:custDataLst>
          </p:nvPr>
        </p:nvSpPr>
        <p:spPr>
          <a:xfrm>
            <a:off x="647700" y="523176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buNone/>
            </a:pPr>
            <a:r>
              <a:rPr lang="en-US" altLang="zh-CN" sz="1800"/>
              <a:t>1. </a:t>
            </a:r>
            <a:r>
              <a:rPr lang="zh-CN" altLang="en-US" sz="1800">
                <a:sym typeface="+mn-ea"/>
              </a:rPr>
              <a:t>Merging Models with Fisher-Weighted Averaging</a:t>
            </a:r>
            <a:r>
              <a:rPr lang="en-US" altLang="zh-CN" sz="1800">
                <a:sym typeface="+mn-ea"/>
              </a:rPr>
              <a:t> NIPS 2022</a:t>
            </a:r>
            <a:endParaRPr lang="en-US" altLang="zh-CN" sz="1800"/>
          </a:p>
          <a:p>
            <a:pPr marL="0" indent="0">
              <a:buNone/>
            </a:pPr>
            <a:r>
              <a:rPr lang="en-US" altLang="zh-CN" sz="1800"/>
              <a:t>2. </a:t>
            </a:r>
            <a:r>
              <a:rPr lang="zh-CN" altLang="en-US" sz="1800">
                <a:sym typeface="+mn-ea"/>
              </a:rPr>
              <a:t>DATALESS KNOWLEDGE FUSION BY MERGING</a:t>
            </a:r>
            <a:r>
              <a:rPr lang="en-US" altLang="zh-CN" sz="1800">
                <a:sym typeface="+mn-ea"/>
              </a:rPr>
              <a:t> </a:t>
            </a:r>
            <a:r>
              <a:rPr lang="zh-CN" altLang="en-US" sz="1800">
                <a:sym typeface="+mn-ea"/>
              </a:rPr>
              <a:t>WEIGHTS OF LANGUAGE MODELS</a:t>
            </a:r>
            <a:r>
              <a:rPr lang="en-US" altLang="zh-CN" sz="1800">
                <a:sym typeface="+mn-ea"/>
              </a:rPr>
              <a:t> ICLR 2023</a:t>
            </a:r>
            <a:endParaRPr lang="en-US" altLang="zh-CN" sz="1800">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custDataLst>
              <p:tags r:id="rId1"/>
            </p:custDataLst>
          </p:nvPr>
        </p:nvPicPr>
        <p:blipFill>
          <a:blip r:embed="rId2"/>
          <a:stretch>
            <a:fillRect/>
          </a:stretch>
        </p:blipFill>
        <p:spPr>
          <a:xfrm>
            <a:off x="5034280" y="111760"/>
            <a:ext cx="6496050" cy="3705225"/>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553085" y="376555"/>
            <a:ext cx="4481195" cy="3176270"/>
          </a:xfrm>
          <a:prstGeom prst="rect">
            <a:avLst/>
          </a:prstGeom>
        </p:spPr>
      </p:pic>
      <p:pic>
        <p:nvPicPr>
          <p:cNvPr id="6" name="图片 5"/>
          <p:cNvPicPr>
            <a:picLocks noChangeAspect="1"/>
          </p:cNvPicPr>
          <p:nvPr>
            <p:custDataLst>
              <p:tags r:id="rId5"/>
            </p:custDataLst>
          </p:nvPr>
        </p:nvPicPr>
        <p:blipFill>
          <a:blip r:embed="rId6"/>
          <a:stretch>
            <a:fillRect/>
          </a:stretch>
        </p:blipFill>
        <p:spPr>
          <a:xfrm>
            <a:off x="553085" y="3695700"/>
            <a:ext cx="10200005" cy="31623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Ref</a:t>
            </a:r>
            <a:endParaRPr lang="en-US" altLang="zh-CN"/>
          </a:p>
        </p:txBody>
      </p:sp>
      <p:sp>
        <p:nvSpPr>
          <p:cNvPr id="3" name="内容占位符 2"/>
          <p:cNvSpPr>
            <a:spLocks noGrp="1"/>
          </p:cNvSpPr>
          <p:nvPr>
            <p:ph idx="1"/>
          </p:nvPr>
        </p:nvSpPr>
        <p:spPr/>
        <p:txBody>
          <a:bodyPr/>
          <a:p>
            <a:pPr marL="0" indent="0">
              <a:buNone/>
            </a:pPr>
            <a:r>
              <a:rPr lang="en-US" altLang="zh-CN" sz="2000"/>
              <a:t>1. </a:t>
            </a:r>
            <a:r>
              <a:rPr lang="zh-CN" altLang="en-US" sz="2000">
                <a:sym typeface="+mn-ea"/>
              </a:rPr>
              <a:t>Merging Models with Fisher-Weighted Averaging</a:t>
            </a:r>
            <a:r>
              <a:rPr lang="en-US" altLang="zh-CN" sz="2000">
                <a:sym typeface="+mn-ea"/>
              </a:rPr>
              <a:t> NIPS 2022</a:t>
            </a:r>
            <a:endParaRPr lang="en-US" altLang="zh-CN" sz="2000"/>
          </a:p>
          <a:p>
            <a:pPr marL="0" indent="0">
              <a:buNone/>
            </a:pPr>
            <a:r>
              <a:rPr lang="en-US" altLang="zh-CN" sz="2000"/>
              <a:t>2. </a:t>
            </a:r>
            <a:r>
              <a:rPr lang="zh-CN" altLang="en-US" sz="2000">
                <a:sym typeface="+mn-ea"/>
              </a:rPr>
              <a:t>DATALESS KNOWLEDGE FUSION BY MERGING</a:t>
            </a:r>
            <a:r>
              <a:rPr lang="en-US" altLang="zh-CN" sz="2000">
                <a:sym typeface="+mn-ea"/>
              </a:rPr>
              <a:t> </a:t>
            </a:r>
            <a:r>
              <a:rPr lang="zh-CN" altLang="en-US" sz="2000">
                <a:sym typeface="+mn-ea"/>
              </a:rPr>
              <a:t>WEIGHTS OF LANGUAGE MODELS</a:t>
            </a:r>
            <a:r>
              <a:rPr lang="en-US" altLang="zh-CN" sz="2000">
                <a:sym typeface="+mn-ea"/>
              </a:rPr>
              <a:t> ICLR 2023</a:t>
            </a:r>
            <a:endParaRPr lang="en-US" altLang="zh-CN" sz="200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rcRect b="32203"/>
          <a:stretch>
            <a:fillRect/>
          </a:stretch>
        </p:blipFill>
        <p:spPr>
          <a:xfrm>
            <a:off x="1170940" y="4391025"/>
            <a:ext cx="9850120" cy="2367915"/>
          </a:xfrm>
          <a:prstGeom prst="rect">
            <a:avLst/>
          </a:prstGeom>
        </p:spPr>
      </p:pic>
      <p:sp>
        <p:nvSpPr>
          <p:cNvPr id="2" name="标题 1"/>
          <p:cNvSpPr>
            <a:spLocks noGrp="1"/>
          </p:cNvSpPr>
          <p:nvPr>
            <p:ph type="title"/>
          </p:nvPr>
        </p:nvSpPr>
        <p:spPr/>
        <p:txBody>
          <a:bodyPr/>
          <a:p>
            <a:r>
              <a:rPr lang="zh-CN" altLang="en-US"/>
              <a:t>Introduction</a:t>
            </a:r>
            <a:endParaRPr lang="zh-CN" altLang="en-US"/>
          </a:p>
        </p:txBody>
      </p:sp>
      <p:sp>
        <p:nvSpPr>
          <p:cNvPr id="3" name="内容占位符 2"/>
          <p:cNvSpPr>
            <a:spLocks noGrp="1"/>
          </p:cNvSpPr>
          <p:nvPr>
            <p:ph idx="1"/>
          </p:nvPr>
        </p:nvSpPr>
        <p:spPr>
          <a:xfrm>
            <a:off x="647700" y="1417955"/>
            <a:ext cx="10515600" cy="4351338"/>
          </a:xfrm>
        </p:spPr>
        <p:txBody>
          <a:bodyPr>
            <a:normAutofit/>
          </a:bodyPr>
          <a:p>
            <a:pPr>
              <a:lnSpc>
                <a:spcPct val="110000"/>
              </a:lnSpc>
              <a:spcBef>
                <a:spcPts val="1000"/>
              </a:spcBef>
              <a:spcAft>
                <a:spcPts val="0"/>
              </a:spcAft>
            </a:pPr>
            <a:r>
              <a:rPr lang="zh-CN" altLang="en-US" sz="1600">
                <a:sym typeface="+mn-ea"/>
              </a:rPr>
              <a:t>Model merging</a:t>
            </a:r>
            <a:r>
              <a:rPr lang="en-US" altLang="zh-CN" sz="1600">
                <a:sym typeface="+mn-ea"/>
              </a:rPr>
              <a:t> aims to tackle this problem by combining specialized models into a single model that retains the individual models’ capabilities. Compared to multitask learning, merging does not require simultaneous access to the individual-task datasets.</a:t>
            </a:r>
            <a:endParaRPr lang="zh-CN" altLang="en-US" sz="1600"/>
          </a:p>
          <a:p>
            <a:pPr>
              <a:lnSpc>
                <a:spcPct val="110000"/>
              </a:lnSpc>
              <a:spcBef>
                <a:spcPts val="1000"/>
              </a:spcBef>
              <a:spcAft>
                <a:spcPts val="0"/>
              </a:spcAft>
            </a:pPr>
            <a:r>
              <a:rPr lang="zh-CN" altLang="en-US" sz="1600"/>
              <a:t>To match models in their </a:t>
            </a:r>
            <a:r>
              <a:rPr lang="zh-CN" altLang="en-US" sz="1600" b="1"/>
              <a:t>task parameter subspace,</a:t>
            </a:r>
            <a:r>
              <a:rPr lang="zh-CN" altLang="en-US" sz="1600"/>
              <a:t> merging</a:t>
            </a:r>
            <a:r>
              <a:rPr lang="en-US" altLang="zh-CN" sz="1600"/>
              <a:t> </a:t>
            </a:r>
            <a:r>
              <a:rPr lang="zh-CN" altLang="en-US" sz="1600"/>
              <a:t>methods upweight each model in its task parameter subspace, which aims to ensure that the </a:t>
            </a:r>
            <a:r>
              <a:rPr lang="zh-CN" altLang="en-US" sz="1600" b="1"/>
              <a:t>task-relevant</a:t>
            </a:r>
            <a:r>
              <a:rPr lang="en-US" altLang="zh-CN" sz="1600" b="1"/>
              <a:t> </a:t>
            </a:r>
            <a:r>
              <a:rPr lang="zh-CN" altLang="en-US" sz="1600" b="1"/>
              <a:t>components </a:t>
            </a:r>
            <a:r>
              <a:rPr lang="zh-CN" altLang="en-US" sz="1600"/>
              <a:t>of a given model will not be washed out after the models are combined</a:t>
            </a:r>
            <a:r>
              <a:rPr lang="en-US" altLang="zh-CN" sz="1600"/>
              <a:t>. </a:t>
            </a:r>
            <a:r>
              <a:rPr lang="en-US" altLang="zh-CN" sz="1600" b="1"/>
              <a:t>Fisher merging, RegMean and simple parameter averaging </a:t>
            </a:r>
            <a:r>
              <a:rPr lang="en-US" altLang="zh-CN" sz="1600"/>
              <a:t>all perform merging in this way and differ only in their choice of taskparameter subspace.</a:t>
            </a:r>
            <a:endParaRPr lang="en-US" altLang="zh-CN" sz="1600"/>
          </a:p>
          <a:p>
            <a:pPr>
              <a:lnSpc>
                <a:spcPct val="110000"/>
              </a:lnSpc>
              <a:spcBef>
                <a:spcPts val="1000"/>
              </a:spcBef>
              <a:spcAft>
                <a:spcPts val="0"/>
              </a:spcAft>
            </a:pPr>
            <a:r>
              <a:rPr lang="en-US" altLang="zh-CN" sz="1600"/>
              <a:t>Uses the </a:t>
            </a:r>
            <a:r>
              <a:rPr lang="en-US" altLang="zh-CN" sz="1600" b="1"/>
              <a:t>conjugate gradient</a:t>
            </a:r>
            <a:r>
              <a:rPr lang="en-US" altLang="zh-CN" sz="1600"/>
              <a:t> method to solve a given</a:t>
            </a:r>
            <a:r>
              <a:rPr lang="en-US" altLang="zh-CN" sz="1600" b="1"/>
              <a:t> linear system, MaTS</a:t>
            </a:r>
            <a:r>
              <a:rPr lang="en-US" altLang="zh-CN" sz="1600"/>
              <a:t> (Matching Modelsin their Task Subspace) flexibly supports different merging objectives and initializations (which can impact convergence speed). K-FAC introduce a merging method where a model’s task parameter subspace is based on a </a:t>
            </a:r>
            <a:r>
              <a:rPr lang="en-US" altLang="zh-CN" sz="1600" b="1"/>
              <a:t>block-diagonal(BFM) approximation of the Fisher information matrix</a:t>
            </a:r>
            <a:r>
              <a:rPr lang="en-US" altLang="zh-CN" sz="1600"/>
              <a:t>.</a:t>
            </a:r>
            <a:endParaRPr lang="en-US" altLang="zh-CN"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Background </a:t>
            </a:r>
            <a:endParaRPr lang="en-US" altLang="zh-CN"/>
          </a:p>
        </p:txBody>
      </p:sp>
      <p:pic>
        <p:nvPicPr>
          <p:cNvPr id="6" name="内容占位符 5"/>
          <p:cNvPicPr>
            <a:picLocks noChangeAspect="1"/>
          </p:cNvPicPr>
          <p:nvPr>
            <p:ph idx="1"/>
            <p:custDataLst>
              <p:tags r:id="rId1"/>
            </p:custDataLst>
          </p:nvPr>
        </p:nvPicPr>
        <p:blipFill>
          <a:blip r:embed="rId2"/>
          <a:stretch>
            <a:fillRect/>
          </a:stretch>
        </p:blipFill>
        <p:spPr>
          <a:xfrm>
            <a:off x="647700" y="1584325"/>
            <a:ext cx="10515600" cy="3395345"/>
          </a:xfrm>
          <a:prstGeom prst="rect">
            <a:avLst/>
          </a:prstGeom>
        </p:spPr>
      </p:pic>
      <p:pic>
        <p:nvPicPr>
          <p:cNvPr id="7" name="图片 6"/>
          <p:cNvPicPr>
            <a:picLocks noChangeAspect="1"/>
          </p:cNvPicPr>
          <p:nvPr>
            <p:custDataLst>
              <p:tags r:id="rId3"/>
            </p:custDataLst>
          </p:nvPr>
        </p:nvPicPr>
        <p:blipFill>
          <a:blip r:embed="rId4"/>
          <a:stretch>
            <a:fillRect/>
          </a:stretch>
        </p:blipFill>
        <p:spPr>
          <a:xfrm>
            <a:off x="647700" y="4726940"/>
            <a:ext cx="10250170" cy="18630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Background</a:t>
            </a:r>
            <a:endParaRPr lang="zh-CN" altLang="en-US"/>
          </a:p>
        </p:txBody>
      </p:sp>
      <p:sp>
        <p:nvSpPr>
          <p:cNvPr id="3" name="内容占位符 2"/>
          <p:cNvSpPr>
            <a:spLocks noGrp="1"/>
          </p:cNvSpPr>
          <p:nvPr>
            <p:ph idx="1"/>
          </p:nvPr>
        </p:nvSpPr>
        <p:spPr/>
        <p:txBody>
          <a:bodyPr/>
          <a:p>
            <a:endParaRPr lang="en-US" altLang="zh-CN"/>
          </a:p>
          <a:p>
            <a:endParaRPr lang="en-US" altLang="zh-CN"/>
          </a:p>
          <a:p>
            <a:endParaRPr lang="en-US" altLang="zh-CN"/>
          </a:p>
        </p:txBody>
      </p:sp>
      <p:sp>
        <p:nvSpPr>
          <p:cNvPr id="8" name="文本框 7"/>
          <p:cNvSpPr txBox="1"/>
          <p:nvPr/>
        </p:nvSpPr>
        <p:spPr>
          <a:xfrm>
            <a:off x="647700" y="3244850"/>
            <a:ext cx="2919730" cy="368300"/>
          </a:xfrm>
          <a:prstGeom prst="rect">
            <a:avLst/>
          </a:prstGeom>
          <a:noFill/>
        </p:spPr>
        <p:txBody>
          <a:bodyPr wrap="square" rtlCol="0" anchor="t">
            <a:spAutoFit/>
          </a:bodyPr>
          <a:p>
            <a:r>
              <a:rPr lang="en-US" altLang="zh-CN">
                <a:sym typeface="+mn-ea"/>
              </a:rPr>
              <a:t>2.2 Fisher Merging</a:t>
            </a:r>
            <a:endParaRPr lang="en-US" altLang="zh-CN">
              <a:sym typeface="+mn-ea"/>
            </a:endParaRPr>
          </a:p>
        </p:txBody>
      </p:sp>
      <p:sp>
        <p:nvSpPr>
          <p:cNvPr id="9" name="文本框 8"/>
          <p:cNvSpPr txBox="1"/>
          <p:nvPr/>
        </p:nvSpPr>
        <p:spPr>
          <a:xfrm>
            <a:off x="647700" y="1584325"/>
            <a:ext cx="2919730" cy="368300"/>
          </a:xfrm>
          <a:prstGeom prst="rect">
            <a:avLst/>
          </a:prstGeom>
          <a:noFill/>
        </p:spPr>
        <p:txBody>
          <a:bodyPr wrap="square" rtlCol="0" anchor="t">
            <a:spAutoFit/>
          </a:bodyPr>
          <a:p>
            <a:r>
              <a:rPr lang="en-US" altLang="zh-CN">
                <a:sym typeface="+mn-ea"/>
              </a:rPr>
              <a:t>2.1 Simple Averaging</a:t>
            </a:r>
            <a:endParaRPr lang="en-US" altLang="zh-CN">
              <a:sym typeface="+mn-ea"/>
            </a:endParaRPr>
          </a:p>
        </p:txBody>
      </p:sp>
      <p:pic>
        <p:nvPicPr>
          <p:cNvPr id="12" name="图片 11"/>
          <p:cNvPicPr>
            <a:picLocks noChangeAspect="1"/>
          </p:cNvPicPr>
          <p:nvPr>
            <p:custDataLst>
              <p:tags r:id="rId1"/>
            </p:custDataLst>
          </p:nvPr>
        </p:nvPicPr>
        <p:blipFill>
          <a:blip r:embed="rId2"/>
          <a:stretch>
            <a:fillRect/>
          </a:stretch>
        </p:blipFill>
        <p:spPr>
          <a:xfrm>
            <a:off x="5288280" y="515620"/>
            <a:ext cx="6367145" cy="5661025"/>
          </a:xfrm>
          <a:prstGeom prst="rect">
            <a:avLst/>
          </a:prstGeom>
        </p:spPr>
      </p:pic>
      <p:sp>
        <p:nvSpPr>
          <p:cNvPr id="13" name="文本框 12"/>
          <p:cNvSpPr txBox="1"/>
          <p:nvPr/>
        </p:nvSpPr>
        <p:spPr>
          <a:xfrm>
            <a:off x="647700" y="6271895"/>
            <a:ext cx="6366510" cy="368300"/>
          </a:xfrm>
          <a:prstGeom prst="rect">
            <a:avLst/>
          </a:prstGeom>
          <a:noFill/>
        </p:spPr>
        <p:txBody>
          <a:bodyPr wrap="square" rtlCol="0" anchor="t">
            <a:spAutoFit/>
          </a:bodyPr>
          <a:p>
            <a:r>
              <a:rPr lang="zh-CN" altLang="en-US"/>
              <a:t>Merging Models with Fisher-Weighted Averaging</a:t>
            </a:r>
            <a:r>
              <a:rPr lang="en-US" altLang="zh-CN"/>
              <a:t> NIPS 2022</a:t>
            </a:r>
            <a:endParaRPr lang="en-US" altLang="zh-CN"/>
          </a:p>
        </p:txBody>
      </p:sp>
      <p:pic>
        <p:nvPicPr>
          <p:cNvPr id="14" name="图片 13"/>
          <p:cNvPicPr>
            <a:picLocks noChangeAspect="1"/>
          </p:cNvPicPr>
          <p:nvPr>
            <p:custDataLst>
              <p:tags r:id="rId3"/>
            </p:custDataLst>
          </p:nvPr>
        </p:nvPicPr>
        <p:blipFill>
          <a:blip r:embed="rId4"/>
          <a:stretch>
            <a:fillRect/>
          </a:stretch>
        </p:blipFill>
        <p:spPr>
          <a:xfrm>
            <a:off x="647700" y="3874770"/>
            <a:ext cx="3883660" cy="20408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Preliminary: Fisher </a:t>
            </a:r>
            <a:r>
              <a:rPr lang="en-US" altLang="zh-CN"/>
              <a:t>Information Matrix</a:t>
            </a:r>
            <a:endParaRPr lang="en-US" altLang="zh-CN"/>
          </a:p>
        </p:txBody>
      </p:sp>
      <p:pic>
        <p:nvPicPr>
          <p:cNvPr id="7" name="图片 6"/>
          <p:cNvPicPr>
            <a:picLocks noChangeAspect="1"/>
          </p:cNvPicPr>
          <p:nvPr>
            <p:custDataLst>
              <p:tags r:id="rId1"/>
            </p:custDataLst>
          </p:nvPr>
        </p:nvPicPr>
        <p:blipFill>
          <a:blip r:embed="rId2"/>
          <a:stretch>
            <a:fillRect/>
          </a:stretch>
        </p:blipFill>
        <p:spPr>
          <a:xfrm>
            <a:off x="1428750" y="1489710"/>
            <a:ext cx="4004310" cy="5368290"/>
          </a:xfrm>
          <a:prstGeom prst="rect">
            <a:avLst/>
          </a:prstGeom>
        </p:spPr>
      </p:pic>
      <p:pic>
        <p:nvPicPr>
          <p:cNvPr id="8" name="图片 7"/>
          <p:cNvPicPr>
            <a:picLocks noChangeAspect="1"/>
          </p:cNvPicPr>
          <p:nvPr>
            <p:custDataLst>
              <p:tags r:id="rId3"/>
            </p:custDataLst>
          </p:nvPr>
        </p:nvPicPr>
        <p:blipFill>
          <a:blip r:embed="rId4"/>
          <a:stretch>
            <a:fillRect/>
          </a:stretch>
        </p:blipFill>
        <p:spPr>
          <a:xfrm>
            <a:off x="6256655" y="1489710"/>
            <a:ext cx="4439920" cy="52692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标题 1"/>
          <p:cNvSpPr>
            <a:spLocks noGrp="1"/>
          </p:cNvSpPr>
          <p:nvPr>
            <p:custDataLst>
              <p:tags r:id="rId1"/>
            </p:custDataLst>
          </p:nvPr>
        </p:nvSpPr>
        <p:spPr>
          <a:xfrm>
            <a:off x="647700" y="258445"/>
            <a:ext cx="10515600" cy="1325563"/>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b="0" kern="1200">
                <a:solidFill>
                  <a:schemeClr val="tx1"/>
                </a:solidFill>
                <a:effectLst/>
                <a:latin typeface="+mj-lt"/>
                <a:ea typeface="+mj-ea"/>
                <a:cs typeface="+mj-cs"/>
              </a:defRPr>
            </a:lvl1pPr>
          </a:lstStyle>
          <a:p>
            <a:r>
              <a:rPr lang="zh-CN" altLang="en-US"/>
              <a:t>Background</a:t>
            </a:r>
            <a:endParaRPr lang="zh-CN" altLang="en-US"/>
          </a:p>
        </p:txBody>
      </p:sp>
      <p:pic>
        <p:nvPicPr>
          <p:cNvPr id="4" name="图片 3"/>
          <p:cNvPicPr>
            <a:picLocks noChangeAspect="1"/>
          </p:cNvPicPr>
          <p:nvPr>
            <p:custDataLst>
              <p:tags r:id="rId2"/>
            </p:custDataLst>
          </p:nvPr>
        </p:nvPicPr>
        <p:blipFill>
          <a:blip r:embed="rId3"/>
          <a:stretch>
            <a:fillRect/>
          </a:stretch>
        </p:blipFill>
        <p:spPr>
          <a:xfrm>
            <a:off x="647065" y="2447290"/>
            <a:ext cx="4920615" cy="1963420"/>
          </a:xfrm>
          <a:prstGeom prst="rect">
            <a:avLst/>
          </a:prstGeom>
        </p:spPr>
      </p:pic>
      <p:sp>
        <p:nvSpPr>
          <p:cNvPr id="5" name="文本框 4"/>
          <p:cNvSpPr txBox="1"/>
          <p:nvPr/>
        </p:nvSpPr>
        <p:spPr>
          <a:xfrm>
            <a:off x="647065" y="5963285"/>
            <a:ext cx="10515600" cy="368300"/>
          </a:xfrm>
          <a:prstGeom prst="rect">
            <a:avLst/>
          </a:prstGeom>
          <a:noFill/>
        </p:spPr>
        <p:txBody>
          <a:bodyPr wrap="square" rtlCol="0" anchor="t">
            <a:spAutoFit/>
          </a:bodyPr>
          <a:p>
            <a:pPr>
              <a:lnSpc>
                <a:spcPct val="100000"/>
              </a:lnSpc>
              <a:spcBef>
                <a:spcPts val="0"/>
              </a:spcBef>
              <a:spcAft>
                <a:spcPts val="0"/>
              </a:spcAft>
            </a:pPr>
            <a:r>
              <a:rPr lang="zh-CN" altLang="en-US">
                <a:sym typeface="+mn-ea"/>
              </a:rPr>
              <a:t>DATALESS KNOWLEDGE FUSION BY MERGING</a:t>
            </a:r>
            <a:r>
              <a:rPr lang="en-US" altLang="zh-CN">
                <a:sym typeface="+mn-ea"/>
              </a:rPr>
              <a:t> </a:t>
            </a:r>
            <a:r>
              <a:rPr lang="zh-CN" altLang="en-US">
                <a:sym typeface="+mn-ea"/>
              </a:rPr>
              <a:t>WEIGHTS OF LANGUAGE MODELS</a:t>
            </a:r>
            <a:r>
              <a:rPr lang="en-US" altLang="zh-CN">
                <a:sym typeface="+mn-ea"/>
              </a:rPr>
              <a:t> </a:t>
            </a:r>
            <a:r>
              <a:rPr lang="en-US" altLang="zh-CN">
                <a:sym typeface="+mn-ea"/>
              </a:rPr>
              <a:t>ICLR 2023</a:t>
            </a:r>
            <a:endParaRPr lang="en-US" altLang="zh-CN">
              <a:sym typeface="+mn-ea"/>
            </a:endParaRPr>
          </a:p>
        </p:txBody>
      </p:sp>
      <p:pic>
        <p:nvPicPr>
          <p:cNvPr id="8" name="图片 7"/>
          <p:cNvPicPr>
            <a:picLocks noChangeAspect="1"/>
          </p:cNvPicPr>
          <p:nvPr>
            <p:custDataLst>
              <p:tags r:id="rId4"/>
            </p:custDataLst>
          </p:nvPr>
        </p:nvPicPr>
        <p:blipFill>
          <a:blip r:embed="rId5"/>
          <a:stretch>
            <a:fillRect/>
          </a:stretch>
        </p:blipFill>
        <p:spPr>
          <a:xfrm>
            <a:off x="5681980" y="1733550"/>
            <a:ext cx="6113780" cy="1446530"/>
          </a:xfrm>
          <a:prstGeom prst="rect">
            <a:avLst/>
          </a:prstGeom>
        </p:spPr>
      </p:pic>
      <p:sp>
        <p:nvSpPr>
          <p:cNvPr id="11" name="文本框 10"/>
          <p:cNvSpPr txBox="1"/>
          <p:nvPr>
            <p:custDataLst>
              <p:tags r:id="rId6"/>
            </p:custDataLst>
          </p:nvPr>
        </p:nvSpPr>
        <p:spPr>
          <a:xfrm>
            <a:off x="647700" y="1584325"/>
            <a:ext cx="2919730" cy="368300"/>
          </a:xfrm>
          <a:prstGeom prst="rect">
            <a:avLst/>
          </a:prstGeom>
          <a:noFill/>
        </p:spPr>
        <p:txBody>
          <a:bodyPr wrap="square" rtlCol="0" anchor="t">
            <a:spAutoFit/>
          </a:bodyPr>
          <a:p>
            <a:pPr>
              <a:lnSpc>
                <a:spcPct val="100000"/>
              </a:lnSpc>
              <a:spcBef>
                <a:spcPts val="0"/>
              </a:spcBef>
              <a:spcAft>
                <a:spcPts val="0"/>
              </a:spcAft>
            </a:pPr>
            <a:r>
              <a:rPr lang="en-US" altLang="zh-CN">
                <a:sym typeface="+mn-ea"/>
              </a:rPr>
              <a:t>2.3 RegMean</a:t>
            </a:r>
            <a:endParaRPr lang="en-US" altLang="zh-CN">
              <a:sym typeface="+mn-ea"/>
            </a:endParaRPr>
          </a:p>
        </p:txBody>
      </p:sp>
      <p:pic>
        <p:nvPicPr>
          <p:cNvPr id="12" name="图片 11"/>
          <p:cNvPicPr>
            <a:picLocks noChangeAspect="1"/>
          </p:cNvPicPr>
          <p:nvPr>
            <p:custDataLst>
              <p:tags r:id="rId7"/>
            </p:custDataLst>
          </p:nvPr>
        </p:nvPicPr>
        <p:blipFill>
          <a:blip r:embed="rId8"/>
          <a:srcRect t="6494"/>
          <a:stretch>
            <a:fillRect/>
          </a:stretch>
        </p:blipFill>
        <p:spPr>
          <a:xfrm>
            <a:off x="5681980" y="3549650"/>
            <a:ext cx="5989320" cy="13258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47700" y="81915"/>
            <a:ext cx="10515600" cy="1325563"/>
          </a:xfrm>
        </p:spPr>
        <p:txBody>
          <a:bodyPr/>
          <a:p>
            <a:r>
              <a:rPr lang="en-US" altLang="zh-CN" sz="2800"/>
              <a:t>Matching Individual Models in their Task Parameter Subspace</a:t>
            </a:r>
            <a:endParaRPr lang="en-US" altLang="zh-CN" sz="2800"/>
          </a:p>
        </p:txBody>
      </p:sp>
      <p:pic>
        <p:nvPicPr>
          <p:cNvPr id="7" name="图片 6"/>
          <p:cNvPicPr>
            <a:picLocks noChangeAspect="1"/>
          </p:cNvPicPr>
          <p:nvPr>
            <p:custDataLst>
              <p:tags r:id="rId1"/>
            </p:custDataLst>
          </p:nvPr>
        </p:nvPicPr>
        <p:blipFill>
          <a:blip r:embed="rId2"/>
          <a:stretch>
            <a:fillRect/>
          </a:stretch>
        </p:blipFill>
        <p:spPr>
          <a:xfrm>
            <a:off x="6555105" y="1407795"/>
            <a:ext cx="4330700" cy="1741170"/>
          </a:xfrm>
          <a:prstGeom prst="rect">
            <a:avLst/>
          </a:prstGeom>
        </p:spPr>
      </p:pic>
      <p:pic>
        <p:nvPicPr>
          <p:cNvPr id="8" name="图片 7"/>
          <p:cNvPicPr>
            <a:picLocks noChangeAspect="1"/>
          </p:cNvPicPr>
          <p:nvPr>
            <p:custDataLst>
              <p:tags r:id="rId3"/>
            </p:custDataLst>
          </p:nvPr>
        </p:nvPicPr>
        <p:blipFill>
          <a:blip r:embed="rId4"/>
          <a:stretch>
            <a:fillRect/>
          </a:stretch>
        </p:blipFill>
        <p:spPr>
          <a:xfrm>
            <a:off x="6555105" y="3243580"/>
            <a:ext cx="4314825" cy="3491865"/>
          </a:xfrm>
          <a:prstGeom prst="rect">
            <a:avLst/>
          </a:prstGeom>
        </p:spPr>
      </p:pic>
      <p:pic>
        <p:nvPicPr>
          <p:cNvPr id="15" name="内容占位符 14"/>
          <p:cNvPicPr>
            <a:picLocks noChangeAspect="1"/>
          </p:cNvPicPr>
          <p:nvPr>
            <p:ph idx="1"/>
            <p:custDataLst>
              <p:tags r:id="rId5"/>
            </p:custDataLst>
          </p:nvPr>
        </p:nvPicPr>
        <p:blipFill>
          <a:blip r:embed="rId6"/>
          <a:stretch>
            <a:fillRect/>
          </a:stretch>
        </p:blipFill>
        <p:spPr>
          <a:xfrm>
            <a:off x="931545" y="1061085"/>
            <a:ext cx="4513580" cy="4351655"/>
          </a:xfrm>
          <a:prstGeom prst="rect">
            <a:avLst/>
          </a:prstGeom>
        </p:spPr>
      </p:pic>
      <p:pic>
        <p:nvPicPr>
          <p:cNvPr id="16" name="图片 15"/>
          <p:cNvPicPr>
            <a:picLocks noChangeAspect="1"/>
          </p:cNvPicPr>
          <p:nvPr>
            <p:custDataLst>
              <p:tags r:id="rId7"/>
            </p:custDataLst>
          </p:nvPr>
        </p:nvPicPr>
        <p:blipFill>
          <a:blip r:embed="rId8"/>
          <a:stretch>
            <a:fillRect/>
          </a:stretch>
        </p:blipFill>
        <p:spPr>
          <a:xfrm>
            <a:off x="931545" y="5421630"/>
            <a:ext cx="4512945" cy="14274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800"/>
              <a:t> The Task Parameter Subspace of Prior Merging Methods</a:t>
            </a:r>
            <a:endParaRPr lang="zh-CN" altLang="en-US" sz="2800"/>
          </a:p>
        </p:txBody>
      </p:sp>
      <p:pic>
        <p:nvPicPr>
          <p:cNvPr id="4" name="内容占位符 3"/>
          <p:cNvPicPr>
            <a:picLocks noChangeAspect="1"/>
          </p:cNvPicPr>
          <p:nvPr>
            <p:ph idx="1"/>
            <p:custDataLst>
              <p:tags r:id="rId1"/>
            </p:custDataLst>
          </p:nvPr>
        </p:nvPicPr>
        <p:blipFill>
          <a:blip r:embed="rId2"/>
          <a:stretch>
            <a:fillRect/>
          </a:stretch>
        </p:blipFill>
        <p:spPr>
          <a:xfrm>
            <a:off x="6450330" y="1750060"/>
            <a:ext cx="5157470" cy="273558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6410325" y="4651375"/>
            <a:ext cx="5295900" cy="1793875"/>
          </a:xfrm>
          <a:prstGeom prst="rect">
            <a:avLst/>
          </a:prstGeom>
        </p:spPr>
      </p:pic>
      <p:pic>
        <p:nvPicPr>
          <p:cNvPr id="6" name="图片 5"/>
          <p:cNvPicPr>
            <a:picLocks noChangeAspect="1"/>
          </p:cNvPicPr>
          <p:nvPr>
            <p:custDataLst>
              <p:tags r:id="rId5"/>
            </p:custDataLst>
          </p:nvPr>
        </p:nvPicPr>
        <p:blipFill>
          <a:blip r:embed="rId6"/>
          <a:stretch>
            <a:fillRect/>
          </a:stretch>
        </p:blipFill>
        <p:spPr>
          <a:xfrm>
            <a:off x="647700" y="1707515"/>
            <a:ext cx="5508625" cy="832485"/>
          </a:xfrm>
          <a:prstGeom prst="rect">
            <a:avLst/>
          </a:prstGeom>
        </p:spPr>
      </p:pic>
      <p:pic>
        <p:nvPicPr>
          <p:cNvPr id="8" name="图片 7"/>
          <p:cNvPicPr>
            <a:picLocks noChangeAspect="1"/>
          </p:cNvPicPr>
          <p:nvPr>
            <p:custDataLst>
              <p:tags r:id="rId7"/>
            </p:custDataLst>
          </p:nvPr>
        </p:nvPicPr>
        <p:blipFill>
          <a:blip r:embed="rId8"/>
          <a:stretch>
            <a:fillRect/>
          </a:stretch>
        </p:blipFill>
        <p:spPr>
          <a:xfrm>
            <a:off x="1607185" y="2860040"/>
            <a:ext cx="3589655" cy="506730"/>
          </a:xfrm>
          <a:prstGeom prst="rect">
            <a:avLst/>
          </a:prstGeom>
        </p:spPr>
      </p:pic>
      <p:pic>
        <p:nvPicPr>
          <p:cNvPr id="9" name="图片 8"/>
          <p:cNvPicPr>
            <a:picLocks noChangeAspect="1"/>
          </p:cNvPicPr>
          <p:nvPr>
            <p:custDataLst>
              <p:tags r:id="rId9"/>
            </p:custDataLst>
          </p:nvPr>
        </p:nvPicPr>
        <p:blipFill>
          <a:blip r:embed="rId10"/>
          <a:stretch>
            <a:fillRect/>
          </a:stretch>
        </p:blipFill>
        <p:spPr>
          <a:xfrm>
            <a:off x="1738630" y="3674745"/>
            <a:ext cx="3326765" cy="110744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宋体"/>
        <a:cs typeface=""/>
      </a:majorFont>
      <a:minorFont>
        <a:latin typeface="Calibri"/>
        <a:ea typeface="宋体"/>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8869</Words>
  <Application>WPS 演示</Application>
  <PresentationFormat>宽屏</PresentationFormat>
  <Paragraphs>119</Paragraphs>
  <Slides>25</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Arial</vt:lpstr>
      <vt:lpstr>宋体</vt:lpstr>
      <vt:lpstr>Wingdings</vt:lpstr>
      <vt:lpstr>Calibri</vt:lpstr>
      <vt:lpstr>Helvetica Neue</vt:lpstr>
      <vt:lpstr>汉仪书宋二KW</vt:lpstr>
      <vt:lpstr>微软雅黑</vt:lpstr>
      <vt:lpstr>汉仪旗黑</vt:lpstr>
      <vt:lpstr>宋体</vt:lpstr>
      <vt:lpstr>Arial Unicode MS</vt:lpstr>
      <vt:lpstr>WPS</vt:lpstr>
      <vt:lpstr>Merging by Matching Models in Task Parameter Subspaces</vt:lpstr>
      <vt:lpstr>Overview</vt:lpstr>
      <vt:lpstr>Introduction</vt:lpstr>
      <vt:lpstr>PowerPoint 演示文稿</vt:lpstr>
      <vt:lpstr>PowerPoint 演示文稿</vt:lpstr>
      <vt:lpstr>Preliminary: Fisher Information Matrix</vt:lpstr>
      <vt:lpstr>Background</vt:lpstr>
      <vt:lpstr>PowerPoint 演示文稿</vt:lpstr>
      <vt:lpstr>PowerPoint 演示文稿</vt:lpstr>
      <vt:lpstr>PowerPoint 演示文稿</vt:lpstr>
      <vt:lpstr>PowerPoint 演示文稿</vt:lpstr>
      <vt:lpstr>Block-Diagonal Fisher Merging（BFM）</vt:lpstr>
      <vt:lpstr>PowerPoint 演示文稿</vt:lpstr>
      <vt:lpstr>PowerPoint 演示文稿</vt:lpstr>
      <vt:lpstr>Result</vt:lpstr>
      <vt:lpstr>Result</vt:lpstr>
      <vt:lpstr>PowerPoint 演示文稿</vt:lpstr>
      <vt:lpstr>PowerPoint 演示文稿</vt:lpstr>
      <vt:lpstr>PowerPoint 演示文稿</vt:lpstr>
      <vt:lpstr>PowerPoint 演示文稿</vt:lpstr>
      <vt:lpstr>PowerPoint 演示文稿</vt:lpstr>
      <vt:lpstr>Algorithm in the (IA)3 setting </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Xiangyu Chen</cp:lastModifiedBy>
  <cp:revision>276</cp:revision>
  <dcterms:created xsi:type="dcterms:W3CDTF">2024-05-15T13:37:51Z</dcterms:created>
  <dcterms:modified xsi:type="dcterms:W3CDTF">2024-05-15T13:37:51Z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2052-6.5.2.8766</vt:lpwstr>
  </property>
  <property fmtid="{D5CDD505-2E9C-101B-9397-08002B2CF9AE}" pid="3" name="ICV">
    <vt:lpwstr>7F08653894F654DA2E0143662B508707_41</vt:lpwstr>
  </property>
</Properties>
</file>