
<file path=[Content_Types].xml><?xml version="1.0" encoding="utf-8"?>
<Types xmlns="http://schemas.openxmlformats.org/package/2006/content-types">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1"/>
  </p:handoutMasterIdLst>
  <p:sldIdLst>
    <p:sldId id="256" r:id="rId3"/>
    <p:sldId id="277" r:id="rId5"/>
    <p:sldId id="279" r:id="rId6"/>
    <p:sldId id="278" r:id="rId7"/>
    <p:sldId id="288" r:id="rId8"/>
    <p:sldId id="257" r:id="rId9"/>
    <p:sldId id="280" r:id="rId10"/>
    <p:sldId id="281" r:id="rId11"/>
    <p:sldId id="261" r:id="rId12"/>
    <p:sldId id="282" r:id="rId13"/>
    <p:sldId id="283" r:id="rId14"/>
    <p:sldId id="284" r:id="rId15"/>
    <p:sldId id="262" r:id="rId16"/>
    <p:sldId id="285" r:id="rId17"/>
    <p:sldId id="286" r:id="rId18"/>
    <p:sldId id="287" r:id="rId19"/>
    <p:sldId id="263" r:id="rId20"/>
    <p:sldId id="266" r:id="rId21"/>
    <p:sldId id="265" r:id="rId22"/>
    <p:sldId id="289" r:id="rId23"/>
    <p:sldId id="290" r:id="rId24"/>
    <p:sldId id="291" r:id="rId25"/>
    <p:sldId id="292" r:id="rId26"/>
    <p:sldId id="294" r:id="rId27"/>
    <p:sldId id="293" r:id="rId28"/>
    <p:sldId id="295" r:id="rId29"/>
    <p:sldId id="297" r:id="rId30"/>
    <p:sldId id="298" r:id="rId31"/>
    <p:sldId id="299" r:id="rId32"/>
    <p:sldId id="296" r:id="rId33"/>
    <p:sldId id="300" r:id="rId34"/>
    <p:sldId id="301" r:id="rId35"/>
    <p:sldId id="302" r:id="rId36"/>
    <p:sldId id="303" r:id="rId37"/>
    <p:sldId id="306" r:id="rId38"/>
    <p:sldId id="307" r:id="rId39"/>
    <p:sldId id="308" r:id="rId40"/>
  </p:sldIdLst>
  <p:sldSz cx="12192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14:cpLocks xmlns:a14="http://schemas.microsoft.com/office/drawing/2010/main"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14:cpLocks xmlns:a14="http://schemas.microsoft.com/office/drawing/2010/main"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14:cpLocks xmlns:a14="http://schemas.microsoft.com/office/drawing/2010/main"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14:cpLocks xmlns:a14="http://schemas.microsoft.com/office/drawing/2010/main"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14:cpLocks xmlns:a14="http://schemas.microsoft.com/office/drawing/2010/main"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14:cpLocks xmlns:a14="http://schemas.microsoft.com/office/drawing/2010/main"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14:cpLocks xmlns:a14="http://schemas.microsoft.com/office/drawing/2010/main"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14:cpLocks xmlns:a14="http://schemas.microsoft.com/office/drawing/2010/main"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endParaRPr kumimoji="1" lang="zh-CN" altLang="en-US"/>
          </a:p>
        </p:txBody>
      </p:sp>
      <p:sp>
        <p:nvSpPr>
          <p:cNvPr id="4" name="灯片编号占位符 3"/>
          <p:cNvSpPr>
            <a14:cpLocks xmlns:a14="http://schemas.microsoft.com/office/drawing/2010/main"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ctrTitle"/>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14:cpLocks xmlns:a14="http://schemas.microsoft.com/office/drawing/2010/main"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14:cpLocks xmlns:a14="http://schemas.microsoft.com/office/drawing/2010/main" noGrp="1"/>
          </p:cNvSpPr>
          <p:nvPr>
            <p:ph type="ftr" sz="quarter" idx="11"/>
          </p:nvPr>
        </p:nvSpPr>
        <p:spPr/>
        <p:txBody>
          <a:bodyPr/>
          <a:lstStyle/>
          <a:p>
            <a:endParaRPr lang="zh-CN" altLang="en-US"/>
          </a:p>
        </p:txBody>
      </p:sp>
      <p:sp>
        <p:nvSpPr>
          <p:cNvPr id="5" name="灯片编号占位符 4"/>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14:cpLocks xmlns:a14="http://schemas.microsoft.com/office/drawing/2010/main"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14:cpLocks xmlns:a14="http://schemas.microsoft.com/office/drawing/2010/main"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14:cpLocks xmlns:a14="http://schemas.microsoft.com/office/drawing/2010/main"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14:cpLocks xmlns:a14="http://schemas.microsoft.com/office/drawing/2010/main"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14:cpLocks xmlns:a14="http://schemas.microsoft.com/office/drawing/2010/main"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14:cpLocks xmlns:a14="http://schemas.microsoft.com/office/drawing/2010/main"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14:cpLocks xmlns:a14="http://schemas.microsoft.com/office/drawing/2010/main"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14:cpLocks xmlns:a14="http://schemas.microsoft.com/office/drawing/2010/main"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14:cpLocks xmlns:a14="http://schemas.microsoft.com/office/drawing/2010/main"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14:cpLocks xmlns:a14="http://schemas.microsoft.com/office/drawing/2010/main" noGrp="1"/>
          </p:cNvSpPr>
          <p:nvPr>
            <p:ph type="ftr" sz="quarter" idx="11"/>
          </p:nvPr>
        </p:nvSpPr>
        <p:spPr/>
        <p:txBody>
          <a:bodyPr/>
          <a:lstStyle/>
          <a:p>
            <a:endParaRPr lang="zh-CN" altLang="en-US"/>
          </a:p>
        </p:txBody>
      </p:sp>
      <p:sp>
        <p:nvSpPr>
          <p:cNvPr id="9" name="灯片编号占位符 8"/>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14:cpLocks xmlns:a14="http://schemas.microsoft.com/office/drawing/2010/main" noGrp="1"/>
          </p:cNvSpPr>
          <p:nvPr>
            <p:ph type="ftr" sz="quarter" idx="11"/>
          </p:nvPr>
        </p:nvSpPr>
        <p:spPr/>
        <p:txBody>
          <a:bodyPr/>
          <a:lstStyle/>
          <a:p>
            <a:endParaRPr lang="zh-CN" altLang="en-US"/>
          </a:p>
        </p:txBody>
      </p:sp>
      <p:sp>
        <p:nvSpPr>
          <p:cNvPr id="5" name="灯片编号占位符 4"/>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14:cpLocks xmlns:a14="http://schemas.microsoft.com/office/drawing/2010/main" noGrp="1"/>
          </p:cNvSpPr>
          <p:nvPr>
            <p:ph type="ftr" sz="quarter" idx="11"/>
          </p:nvPr>
        </p:nvSpPr>
        <p:spPr/>
        <p:txBody>
          <a:bodyPr/>
          <a:lstStyle/>
          <a:p>
            <a:endParaRPr lang="zh-CN" altLang="en-US"/>
          </a:p>
        </p:txBody>
      </p:sp>
      <p:sp>
        <p:nvSpPr>
          <p:cNvPr id="4" name="灯片编号占位符 3"/>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14:cpLocks xmlns:a14="http://schemas.microsoft.com/office/drawing/2010/main"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14:cpLocks xmlns:a14="http://schemas.microsoft.com/office/drawing/2010/main"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14:cpLocks xmlns:a14="http://schemas.microsoft.com/office/drawing/2010/main"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14:cpLocks xmlns:a14="http://schemas.microsoft.com/office/drawing/2010/main" noGrp="1"/>
          </p:cNvSpPr>
          <p:nvPr>
            <p:ph type="ftr" sz="quarter" idx="11"/>
          </p:nvPr>
        </p:nvSpPr>
        <p:spPr/>
        <p:txBody>
          <a:bodyPr/>
          <a:lstStyle/>
          <a:p>
            <a:endParaRPr lang="zh-CN" altLang="en-US" dirty="0"/>
          </a:p>
        </p:txBody>
      </p:sp>
      <p:sp>
        <p:nvSpPr>
          <p:cNvPr id="7" name="灯片编号占位符 6"/>
          <p:cNvSpPr>
            <a14:cpLocks xmlns:a14="http://schemas.microsoft.com/office/drawing/2010/main"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14:cpLocks xmlns:a14="http://schemas.microsoft.com/office/drawing/2010/main"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14:cpLocks xmlns:a14="http://schemas.microsoft.com/office/drawing/2010/main"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14:cpLocks xmlns:a14="http://schemas.microsoft.com/office/drawing/2010/main"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14:cpLocks xmlns:a14="http://schemas.microsoft.com/office/drawing/2010/main"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14:cpLocks xmlns:a14="http://schemas.microsoft.com/office/drawing/2010/main"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14:cpLocks xmlns:a14="http://schemas.microsoft.com/office/drawing/2010/main"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14:cpLocks xmlns:a14="http://schemas.microsoft.com/office/drawing/2010/main"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14:cpLocks xmlns:a14="http://schemas.microsoft.com/office/drawing/2010/main"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14.png"/><Relationship Id="rId7" Type="http://schemas.openxmlformats.org/officeDocument/2006/relationships/tags" Target="../tags/tag22.xml"/><Relationship Id="rId6" Type="http://schemas.openxmlformats.org/officeDocument/2006/relationships/image" Target="../media/image7.png"/><Relationship Id="rId5" Type="http://schemas.openxmlformats.org/officeDocument/2006/relationships/tags" Target="../tags/tag21.xml"/><Relationship Id="rId4" Type="http://schemas.openxmlformats.org/officeDocument/2006/relationships/image" Target="../media/image13.png"/><Relationship Id="rId3" Type="http://schemas.openxmlformats.org/officeDocument/2006/relationships/tags" Target="../tags/tag20.xml"/><Relationship Id="rId2" Type="http://schemas.openxmlformats.org/officeDocument/2006/relationships/image" Target="../media/image12.png"/><Relationship Id="rId12" Type="http://schemas.openxmlformats.org/officeDocument/2006/relationships/slideLayout" Target="../slideLayouts/slideLayout2.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9.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tags" Target="../tags/tag28.xml"/><Relationship Id="rId4" Type="http://schemas.openxmlformats.org/officeDocument/2006/relationships/image" Target="../media/image16.png"/><Relationship Id="rId3" Type="http://schemas.openxmlformats.org/officeDocument/2006/relationships/tags" Target="../tags/tag27.xml"/><Relationship Id="rId2" Type="http://schemas.openxmlformats.org/officeDocument/2006/relationships/image" Target="../media/image15.png"/><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tags" Target="../tags/tag31.xml"/><Relationship Id="rId4" Type="http://schemas.openxmlformats.org/officeDocument/2006/relationships/image" Target="../media/image18.png"/><Relationship Id="rId3" Type="http://schemas.openxmlformats.org/officeDocument/2006/relationships/tags" Target="../tags/tag30.xml"/><Relationship Id="rId2" Type="http://schemas.openxmlformats.org/officeDocument/2006/relationships/image" Target="../media/image17.png"/><Relationship Id="rId1" Type="http://schemas.openxmlformats.org/officeDocument/2006/relationships/tags" Target="../tags/tag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tags" Target="../tags/tag34.xml"/><Relationship Id="rId2" Type="http://schemas.openxmlformats.org/officeDocument/2006/relationships/image" Target="../media/image20.png"/><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tags" Target="../tags/tag3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tags" Target="../tags/tag36.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tags" Target="../tags/tag38.xml"/><Relationship Id="rId2" Type="http://schemas.openxmlformats.org/officeDocument/2006/relationships/image" Target="../media/image24.png"/><Relationship Id="rId1" Type="http://schemas.openxmlformats.org/officeDocument/2006/relationships/tags" Target="../tags/tag37.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8.png"/><Relationship Id="rId7" Type="http://schemas.openxmlformats.org/officeDocument/2006/relationships/tags" Target="../tags/tag42.xml"/><Relationship Id="rId6" Type="http://schemas.openxmlformats.org/officeDocument/2006/relationships/image" Target="../media/image27.png"/><Relationship Id="rId5" Type="http://schemas.openxmlformats.org/officeDocument/2006/relationships/tags" Target="../tags/tag41.xml"/><Relationship Id="rId4" Type="http://schemas.openxmlformats.org/officeDocument/2006/relationships/image" Target="../media/image26.png"/><Relationship Id="rId3" Type="http://schemas.openxmlformats.org/officeDocument/2006/relationships/tags" Target="../tags/tag40.xml"/><Relationship Id="rId2" Type="http://schemas.openxmlformats.org/officeDocument/2006/relationships/image" Target="../media/image7.png"/><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tags" Target="../tags/tag45.xml"/><Relationship Id="rId4" Type="http://schemas.openxmlformats.org/officeDocument/2006/relationships/image" Target="../media/image30.png"/><Relationship Id="rId3" Type="http://schemas.openxmlformats.org/officeDocument/2006/relationships/tags" Target="../tags/tag44.xml"/><Relationship Id="rId2" Type="http://schemas.openxmlformats.org/officeDocument/2006/relationships/image" Target="../media/image29.png"/><Relationship Id="rId1" Type="http://schemas.openxmlformats.org/officeDocument/2006/relationships/tags" Target="../tags/tag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tags" Target="../tags/tag48.xml"/><Relationship Id="rId4" Type="http://schemas.openxmlformats.org/officeDocument/2006/relationships/image" Target="../media/image33.png"/><Relationship Id="rId3" Type="http://schemas.openxmlformats.org/officeDocument/2006/relationships/tags" Target="../tags/tag47.xml"/><Relationship Id="rId2" Type="http://schemas.openxmlformats.org/officeDocument/2006/relationships/image" Target="../media/image32.png"/><Relationship Id="rId1" Type="http://schemas.openxmlformats.org/officeDocument/2006/relationships/tags" Target="../tags/tag46.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tags" Target="../tags/tag50.xml"/><Relationship Id="rId2" Type="http://schemas.openxmlformats.org/officeDocument/2006/relationships/image" Target="../media/image34.png"/><Relationship Id="rId1" Type="http://schemas.openxmlformats.org/officeDocument/2006/relationships/tags" Target="../tags/tag4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tags" Target="../tags/tag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2.png"/><Relationship Id="rId7" Type="http://schemas.openxmlformats.org/officeDocument/2006/relationships/tags" Target="../tags/tag55.xml"/><Relationship Id="rId6" Type="http://schemas.openxmlformats.org/officeDocument/2006/relationships/image" Target="../media/image41.png"/><Relationship Id="rId5" Type="http://schemas.openxmlformats.org/officeDocument/2006/relationships/tags" Target="../tags/tag54.xml"/><Relationship Id="rId4" Type="http://schemas.openxmlformats.org/officeDocument/2006/relationships/image" Target="../media/image40.png"/><Relationship Id="rId3" Type="http://schemas.openxmlformats.org/officeDocument/2006/relationships/tags" Target="../tags/tag53.xml"/><Relationship Id="rId2" Type="http://schemas.openxmlformats.org/officeDocument/2006/relationships/image" Target="../media/image39.png"/><Relationship Id="rId1" Type="http://schemas.openxmlformats.org/officeDocument/2006/relationships/tags" Target="../tags/tag5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50.png"/><Relationship Id="rId7" Type="http://schemas.openxmlformats.org/officeDocument/2006/relationships/tags" Target="../tags/tag59.xml"/><Relationship Id="rId6" Type="http://schemas.openxmlformats.org/officeDocument/2006/relationships/image" Target="../media/image49.png"/><Relationship Id="rId5" Type="http://schemas.openxmlformats.org/officeDocument/2006/relationships/tags" Target="../tags/tag58.xml"/><Relationship Id="rId4" Type="http://schemas.openxmlformats.org/officeDocument/2006/relationships/image" Target="../media/image48.png"/><Relationship Id="rId3" Type="http://schemas.openxmlformats.org/officeDocument/2006/relationships/tags" Target="../tags/tag57.xml"/><Relationship Id="rId2" Type="http://schemas.openxmlformats.org/officeDocument/2006/relationships/image" Target="../media/image47.png"/><Relationship Id="rId15" Type="http://schemas.openxmlformats.org/officeDocument/2006/relationships/slideLayout" Target="../slideLayouts/slideLayout2.xml"/><Relationship Id="rId14" Type="http://schemas.openxmlformats.org/officeDocument/2006/relationships/image" Target="../media/image53.png"/><Relationship Id="rId13" Type="http://schemas.openxmlformats.org/officeDocument/2006/relationships/tags" Target="../tags/tag62.xml"/><Relationship Id="rId12" Type="http://schemas.openxmlformats.org/officeDocument/2006/relationships/image" Target="../media/image52.png"/><Relationship Id="rId11" Type="http://schemas.openxmlformats.org/officeDocument/2006/relationships/tags" Target="../tags/tag61.xml"/><Relationship Id="rId10" Type="http://schemas.openxmlformats.org/officeDocument/2006/relationships/image" Target="../media/image51.png"/><Relationship Id="rId1" Type="http://schemas.openxmlformats.org/officeDocument/2006/relationships/tags" Target="../tags/tag5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tags" Target="../tags/tag6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tags" Target="../tags/tag6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tags" Target="../tags/tag65.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8.png"/><Relationship Id="rId3" Type="http://schemas.openxmlformats.org/officeDocument/2006/relationships/tags" Target="../tags/tag67.xml"/><Relationship Id="rId2" Type="http://schemas.openxmlformats.org/officeDocument/2006/relationships/image" Target="../media/image57.png"/><Relationship Id="rId1" Type="http://schemas.openxmlformats.org/officeDocument/2006/relationships/tags" Target="../tags/tag6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tags" Target="../tags/tag6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tags" Target="../tags/tag6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1.png"/><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tags" Target="../tags/tag3.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6.png"/><Relationship Id="rId12" Type="http://schemas.openxmlformats.org/officeDocument/2006/relationships/slideLayout" Target="../slideLayouts/slideLayout2.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tags" Target="../tags/tag15.xml"/><Relationship Id="rId2" Type="http://schemas.openxmlformats.org/officeDocument/2006/relationships/image" Target="../media/image7.png"/><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tags" Target="../tags/tag18.xml"/><Relationship Id="rId4" Type="http://schemas.openxmlformats.org/officeDocument/2006/relationships/image" Target="../media/image10.png"/><Relationship Id="rId3" Type="http://schemas.openxmlformats.org/officeDocument/2006/relationships/tags" Target="../tags/tag17.xml"/><Relationship Id="rId2" Type="http://schemas.openxmlformats.org/officeDocument/2006/relationships/image" Target="../media/image9.png"/><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ctrTitle"/>
          </p:nvPr>
        </p:nvSpPr>
        <p:spPr>
          <a:xfrm>
            <a:off x="1677670" y="1520190"/>
            <a:ext cx="8836660" cy="2670175"/>
          </a:xfrm>
        </p:spPr>
        <p:txBody>
          <a:bodyPr>
            <a:noAutofit/>
          </a:bodyPr>
          <a:lstStyle/>
          <a:p>
            <a:r>
              <a:rPr lang="en-US" altLang="zh-CN" sz="2800" dirty="0">
                <a:effectLst/>
              </a:rPr>
              <a:t>Mad Max: Affine Spline Insights into Deep Learning &amp;</a:t>
            </a:r>
            <a:br>
              <a:rPr lang="en-US" altLang="zh-CN" sz="2800" dirty="0">
                <a:effectLst/>
              </a:rPr>
            </a:br>
            <a:r>
              <a:rPr lang="en-US" altLang="zh-CN" sz="2800" dirty="0">
                <a:effectLst/>
              </a:rPr>
              <a:t>SplineCam: Exact Visualization and Characterization of Deep</a:t>
            </a:r>
            <a:br>
              <a:rPr lang="en-US" altLang="zh-CN" sz="2800" dirty="0">
                <a:effectLst/>
              </a:rPr>
            </a:br>
            <a:r>
              <a:rPr lang="en-US" altLang="zh-CN" sz="2800" dirty="0">
                <a:effectLst/>
              </a:rPr>
              <a:t>Network Geometry and Decision Boundaries</a:t>
            </a:r>
            <a:br>
              <a:rPr lang="en-US" altLang="zh-CN" sz="2800" dirty="0">
                <a:effectLst/>
              </a:rPr>
            </a:br>
            <a:endParaRPr lang="en-US" altLang="zh-CN" sz="2800" dirty="0">
              <a:effectLst/>
            </a:endParaRPr>
          </a:p>
        </p:txBody>
      </p:sp>
      <p:sp>
        <p:nvSpPr>
          <p:cNvPr id="5" name="副标题 4"/>
          <p:cNvSpPr>
            <a14:cpLocks xmlns:a14="http://schemas.microsoft.com/office/drawing/2010/main" noGrp="1"/>
          </p:cNvSpPr>
          <p:nvPr>
            <p:ph type="subTitle" idx="1"/>
          </p:nvPr>
        </p:nvSpPr>
        <p:spPr>
          <a:xfrm>
            <a:off x="5541645" y="4752023"/>
            <a:ext cx="9144000" cy="1655762"/>
          </a:xfrm>
        </p:spPr>
        <p:txBody>
          <a:bodyPr/>
          <a:lstStyle/>
          <a:p>
            <a:r>
              <a:rPr lang="en-US" altLang="zh-CN" sz="2000" dirty="0">
                <a:latin typeface="+mn-lt"/>
              </a:rPr>
              <a:t>Zhao Zixi</a:t>
            </a:r>
            <a:endParaRPr lang="en-US" altLang="zh-CN" sz="2000" dirty="0">
              <a:latin typeface="+mn-lt"/>
            </a:endParaRPr>
          </a:p>
          <a:p>
            <a:r>
              <a:rPr lang="en-US" altLang="zh-CN" sz="2000" dirty="0">
                <a:latin typeface="+mn-lt"/>
              </a:rPr>
              <a:t>2023.07.05</a:t>
            </a:r>
            <a:endParaRPr lang="en-US" altLang="zh-CN" sz="2000" dirty="0">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Method(2)</a:t>
            </a:r>
            <a:endParaRPr lang="en-US" altLang="zh-CN"/>
          </a:p>
        </p:txBody>
      </p:sp>
      <p:sp>
        <p:nvSpPr>
          <p:cNvPr id="3" name="内容占位符 2"/>
          <p:cNvSpPr>
            <a14:cpLocks xmlns:a14="http://schemas.microsoft.com/office/drawing/2010/main" noGrp="1"/>
          </p:cNvSpPr>
          <p:nvPr>
            <p:ph idx="1"/>
          </p:nvPr>
        </p:nvSpPr>
        <p:spPr>
          <a:xfrm>
            <a:off x="647700" y="1406525"/>
            <a:ext cx="10515600" cy="4351338"/>
          </a:xfrm>
        </p:spPr>
        <p:txBody>
          <a:bodyPr/>
          <a:p>
            <a:pPr algn="l">
              <a:buClrTx/>
              <a:buSzTx/>
            </a:pPr>
            <a:r>
              <a:rPr lang="en-US" altLang="zh-CN" sz="2000">
                <a:sym typeface="+mn-ea"/>
              </a:rPr>
              <a:t>Example: CNN Affine Mapping Formula</a:t>
            </a:r>
            <a:endParaRPr lang="en-US" altLang="zh-CN" sz="2000">
              <a:sym typeface="+mn-ea"/>
            </a:endParaRPr>
          </a:p>
          <a:p>
            <a:pPr algn="l">
              <a:buClrTx/>
              <a:buSzTx/>
            </a:pPr>
            <a:endParaRPr lang="en-US" altLang="zh-CN" sz="2000"/>
          </a:p>
          <a:p>
            <a:pPr algn="l">
              <a:buClrTx/>
              <a:buSzTx/>
            </a:pPr>
            <a:endParaRPr lang="en-US" altLang="zh-CN" sz="2000"/>
          </a:p>
          <a:p>
            <a:pPr algn="l">
              <a:buClrTx/>
              <a:buSzTx/>
            </a:pPr>
            <a:endParaRPr lang="zh-CN" altLang="en-US" sz="2000">
              <a:sym typeface="+mn-ea"/>
            </a:endParaRPr>
          </a:p>
          <a:p>
            <a:pPr marL="0" indent="0" algn="l">
              <a:buClrTx/>
              <a:buSzTx/>
              <a:buNone/>
            </a:pPr>
            <a:r>
              <a:rPr lang="en-US" altLang="zh-CN" sz="2000"/>
              <a:t>    </a:t>
            </a:r>
            <a:endParaRPr lang="zh-CN" altLang="en-US" sz="2000"/>
          </a:p>
          <a:p>
            <a:pPr marL="0" indent="0">
              <a:buNone/>
            </a:pPr>
            <a:endParaRPr lang="zh-CN" altLang="en-US" sz="2000"/>
          </a:p>
        </p:txBody>
      </p:sp>
      <p:pic>
        <p:nvPicPr>
          <p:cNvPr id="4" name="图片 3"/>
          <p:cNvPicPr>
            <a:picLocks noChangeAspect="1"/>
          </p:cNvPicPr>
          <p:nvPr>
            <p:custDataLst>
              <p:tags r:id="rId1"/>
            </p:custDataLst>
          </p:nvPr>
        </p:nvPicPr>
        <p:blipFill>
          <a:blip r:embed="rId2"/>
          <a:stretch>
            <a:fillRect/>
          </a:stretch>
        </p:blipFill>
        <p:spPr>
          <a:xfrm>
            <a:off x="796925" y="1797050"/>
            <a:ext cx="10598150" cy="69850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892175" y="2495550"/>
            <a:ext cx="8340090" cy="2298700"/>
          </a:xfrm>
          <a:prstGeom prst="rect">
            <a:avLst/>
          </a:prstGeom>
          <a:noFill/>
        </p:spPr>
      </p:pic>
      <p:pic>
        <p:nvPicPr>
          <p:cNvPr id="10" name="图片 9"/>
          <p:cNvPicPr>
            <a:picLocks noChangeAspect="1"/>
          </p:cNvPicPr>
          <p:nvPr>
            <p:custDataLst>
              <p:tags r:id="rId5"/>
            </p:custDataLst>
          </p:nvPr>
        </p:nvPicPr>
        <p:blipFill>
          <a:blip r:embed="rId6"/>
          <a:stretch>
            <a:fillRect/>
          </a:stretch>
        </p:blipFill>
        <p:spPr>
          <a:xfrm>
            <a:off x="6169025" y="2410460"/>
            <a:ext cx="5692775" cy="1018540"/>
          </a:xfrm>
          <a:prstGeom prst="rect">
            <a:avLst/>
          </a:prstGeom>
          <a:ln>
            <a:solidFill>
              <a:schemeClr val="tx1"/>
            </a:solidFill>
          </a:ln>
        </p:spPr>
      </p:pic>
      <p:pic>
        <p:nvPicPr>
          <p:cNvPr id="11" name="图片 10"/>
          <p:cNvPicPr>
            <a:picLocks noChangeAspect="1"/>
          </p:cNvPicPr>
          <p:nvPr>
            <p:custDataLst>
              <p:tags r:id="rId7"/>
            </p:custDataLst>
          </p:nvPr>
        </p:nvPicPr>
        <p:blipFill>
          <a:blip r:embed="rId8"/>
          <a:stretch>
            <a:fillRect/>
          </a:stretch>
        </p:blipFill>
        <p:spPr>
          <a:xfrm>
            <a:off x="2225675" y="5069840"/>
            <a:ext cx="8065770" cy="688975"/>
          </a:xfrm>
          <a:prstGeom prst="rect">
            <a:avLst/>
          </a:prstGeom>
          <a:ln>
            <a:solidFill>
              <a:schemeClr val="tx1"/>
            </a:solidFill>
          </a:ln>
        </p:spPr>
      </p:pic>
      <p:sp>
        <p:nvSpPr>
          <p:cNvPr id="12" name="矩形 11"/>
          <p:cNvSpPr/>
          <p:nvPr/>
        </p:nvSpPr>
        <p:spPr>
          <a:xfrm>
            <a:off x="5794375" y="3753485"/>
            <a:ext cx="584835" cy="61023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c</a:t>
            </a:r>
            <a:endParaRPr lang="en-US" altLang="zh-CN"/>
          </a:p>
        </p:txBody>
      </p:sp>
      <p:sp>
        <p:nvSpPr>
          <p:cNvPr id="14" name="矩形 13"/>
          <p:cNvSpPr/>
          <p:nvPr>
            <p:custDataLst>
              <p:tags r:id="rId9"/>
            </p:custDataLst>
          </p:nvPr>
        </p:nvSpPr>
        <p:spPr>
          <a:xfrm>
            <a:off x="6608445" y="5109210"/>
            <a:ext cx="522605" cy="61023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c</a:t>
            </a:r>
            <a:endParaRPr lang="en-US" altLang="zh-CN"/>
          </a:p>
        </p:txBody>
      </p:sp>
      <p:sp>
        <p:nvSpPr>
          <p:cNvPr id="15" name="矩形 14"/>
          <p:cNvSpPr/>
          <p:nvPr>
            <p:custDataLst>
              <p:tags r:id="rId10"/>
            </p:custDataLst>
          </p:nvPr>
        </p:nvSpPr>
        <p:spPr>
          <a:xfrm>
            <a:off x="7648575" y="2410460"/>
            <a:ext cx="1955800" cy="98552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c</a:t>
            </a:r>
            <a:endParaRPr lang="en-US" altLang="zh-CN"/>
          </a:p>
        </p:txBody>
      </p:sp>
      <p:sp>
        <p:nvSpPr>
          <p:cNvPr id="16" name="矩形 15"/>
          <p:cNvSpPr/>
          <p:nvPr>
            <p:custDataLst>
              <p:tags r:id="rId11"/>
            </p:custDataLst>
          </p:nvPr>
        </p:nvSpPr>
        <p:spPr>
          <a:xfrm>
            <a:off x="10757535" y="2614930"/>
            <a:ext cx="584835" cy="610235"/>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c</a:t>
            </a:r>
            <a:endParaRPr lang="en-US" altLang="zh-C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Method(3)</a:t>
            </a:r>
            <a:endParaRPr lang="en-US" altLang="zh-CN"/>
          </a:p>
        </p:txBody>
      </p:sp>
      <p:sp>
        <p:nvSpPr>
          <p:cNvPr id="3" name="内容占位符 2"/>
          <p:cNvSpPr>
            <a14:cpLocks xmlns:a14="http://schemas.microsoft.com/office/drawing/2010/main" noGrp="1"/>
          </p:cNvSpPr>
          <p:nvPr>
            <p:ph idx="1"/>
          </p:nvPr>
        </p:nvSpPr>
        <p:spPr/>
        <p:txBody>
          <a:bodyPr>
            <a:normAutofit lnSpcReduction="20000"/>
          </a:bodyPr>
          <a:p>
            <a:pPr marL="0" indent="0">
              <a:buNone/>
            </a:pPr>
            <a:r>
              <a:rPr lang="zh-CN" altLang="en-US"/>
              <a:t>Deep Networks are Template Matching Machines</a:t>
            </a:r>
            <a:endParaRPr lang="zh-CN" altLang="en-US" sz="2000">
              <a:sym typeface="+mn-ea"/>
            </a:endParaRPr>
          </a:p>
          <a:p>
            <a:pPr algn="l">
              <a:lnSpc>
                <a:spcPct val="100000"/>
              </a:lnSpc>
              <a:buClrTx/>
              <a:buSzTx/>
            </a:pPr>
            <a:r>
              <a:rPr lang="en-US" altLang="zh-CN" sz="2000">
                <a:sym typeface="+mn-ea"/>
              </a:rPr>
              <a:t>T</a:t>
            </a:r>
            <a:r>
              <a:rPr lang="zh-CN" altLang="en-US" sz="2000">
                <a:sym typeface="+mn-ea"/>
              </a:rPr>
              <a:t>he</a:t>
            </a:r>
            <a:r>
              <a:rPr lang="zh-CN" altLang="en-US" sz="2000" i="1">
                <a:sym typeface="+mn-ea"/>
              </a:rPr>
              <a:t> c</a:t>
            </a:r>
            <a:r>
              <a:rPr lang="en-US" altLang="zh-CN" sz="2000" i="1" baseline="30000">
                <a:sym typeface="+mn-ea"/>
              </a:rPr>
              <a:t>th</a:t>
            </a:r>
            <a:r>
              <a:rPr lang="en-US" altLang="zh-CN" sz="2000" baseline="30000">
                <a:sym typeface="+mn-ea"/>
              </a:rPr>
              <a:t> </a:t>
            </a:r>
            <a:r>
              <a:rPr lang="zh-CN" altLang="en-US" sz="2000">
                <a:sym typeface="+mn-ea"/>
              </a:rPr>
              <a:t>e</a:t>
            </a:r>
            <a:r>
              <a:rPr lang="en-US" altLang="zh-CN" sz="2000">
                <a:sym typeface="+mn-ea"/>
              </a:rPr>
              <a:t>lement of </a:t>
            </a:r>
            <a:r>
              <a:rPr lang="en-US" altLang="zh-CN" sz="2000" i="1">
                <a:sym typeface="+mn-ea"/>
              </a:rPr>
              <a:t>z</a:t>
            </a:r>
            <a:r>
              <a:rPr lang="en-US" altLang="zh-CN" sz="2000" i="1" baseline="30000">
                <a:sym typeface="+mn-ea"/>
              </a:rPr>
              <a:t>(L)</a:t>
            </a:r>
            <a:r>
              <a:rPr lang="en-US" altLang="zh-CN" sz="2000" i="1">
                <a:sym typeface="+mn-ea"/>
              </a:rPr>
              <a:t>(x)</a:t>
            </a:r>
            <a:r>
              <a:rPr lang="en-US" altLang="zh-CN" sz="2000">
                <a:sym typeface="+mn-ea"/>
              </a:rPr>
              <a:t> equals the inner product between the signal </a:t>
            </a:r>
            <a:r>
              <a:rPr lang="en-US" altLang="zh-CN" sz="2000" i="1">
                <a:sym typeface="+mn-ea"/>
              </a:rPr>
              <a:t>x</a:t>
            </a:r>
            <a:r>
              <a:rPr lang="en-US" altLang="zh-CN" sz="2000">
                <a:sym typeface="+mn-ea"/>
              </a:rPr>
              <a:t> and the matched filter for the </a:t>
            </a:r>
            <a:r>
              <a:rPr lang="zh-CN" altLang="en-US" sz="2000" i="1">
                <a:sym typeface="+mn-ea"/>
              </a:rPr>
              <a:t> c</a:t>
            </a:r>
            <a:r>
              <a:rPr lang="en-US" altLang="zh-CN" sz="2000" i="1" baseline="30000">
                <a:sym typeface="+mn-ea"/>
              </a:rPr>
              <a:t>th </a:t>
            </a:r>
            <a:r>
              <a:rPr lang="en-US" altLang="zh-CN" sz="2000">
                <a:sym typeface="+mn-ea"/>
              </a:rPr>
              <a:t>class, which is contained in the </a:t>
            </a:r>
            <a:r>
              <a:rPr lang="zh-CN" altLang="en-US" sz="2000" i="1">
                <a:sym typeface="+mn-ea"/>
              </a:rPr>
              <a:t>c</a:t>
            </a:r>
            <a:r>
              <a:rPr lang="en-US" altLang="zh-CN" sz="2000" i="1" baseline="30000">
                <a:sym typeface="+mn-ea"/>
              </a:rPr>
              <a:t>th</a:t>
            </a:r>
            <a:r>
              <a:rPr lang="en-US" altLang="zh-CN" sz="2000">
                <a:sym typeface="+mn-ea"/>
              </a:rPr>
              <a:t> row of the matrix</a:t>
            </a:r>
            <a:r>
              <a:rPr lang="en-US" altLang="zh-CN" sz="2000" i="1">
                <a:sym typeface="+mn-ea"/>
              </a:rPr>
              <a:t> W</a:t>
            </a:r>
            <a:r>
              <a:rPr lang="en-US" altLang="zh-CN" sz="2000" i="1" baseline="30000">
                <a:sym typeface="+mn-ea"/>
              </a:rPr>
              <a:t>(L)</a:t>
            </a:r>
            <a:r>
              <a:rPr lang="en-US" altLang="zh-CN" sz="2000" i="1">
                <a:sym typeface="+mn-ea"/>
              </a:rPr>
              <a:t>A[x]</a:t>
            </a:r>
            <a:endParaRPr lang="en-US" altLang="zh-CN" sz="2000" i="1">
              <a:sym typeface="+mn-ea"/>
            </a:endParaRPr>
          </a:p>
          <a:p>
            <a:pPr algn="l">
              <a:lnSpc>
                <a:spcPct val="100000"/>
              </a:lnSpc>
              <a:buClrTx/>
              <a:buSzTx/>
            </a:pPr>
            <a:endParaRPr lang="en-US" altLang="zh-CN" sz="2000" i="1">
              <a:sym typeface="+mn-ea"/>
            </a:endParaRPr>
          </a:p>
          <a:p>
            <a:pPr algn="l">
              <a:lnSpc>
                <a:spcPct val="100000"/>
              </a:lnSpc>
              <a:buClrTx/>
              <a:buSzTx/>
            </a:pPr>
            <a:endParaRPr lang="zh-CN" altLang="en-US" sz="2000">
              <a:sym typeface="+mn-ea"/>
            </a:endParaRPr>
          </a:p>
          <a:p>
            <a:pPr algn="l">
              <a:lnSpc>
                <a:spcPct val="100000"/>
              </a:lnSpc>
              <a:buClrTx/>
              <a:buSzTx/>
            </a:pPr>
            <a:r>
              <a:rPr lang="zh-CN" altLang="en-US" sz="2000">
                <a:sym typeface="+mn-ea"/>
              </a:rPr>
              <a:t>Hierarchical Template Matching</a:t>
            </a:r>
            <a:r>
              <a:rPr lang="en-US" altLang="zh-CN" sz="2000">
                <a:sym typeface="+mn-ea"/>
              </a:rPr>
              <a:t>:</a:t>
            </a: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r>
              <a:rPr lang="en-US" altLang="zh-CN" sz="2000">
                <a:sym typeface="+mn-ea"/>
              </a:rPr>
              <a:t>If every layers </a:t>
            </a:r>
            <a:r>
              <a:rPr lang="zh-CN" altLang="en-US" sz="2000">
                <a:sym typeface="+mn-ea"/>
              </a:rPr>
              <a:t>are not only piecewise-affine and convex but</a:t>
            </a:r>
            <a:r>
              <a:rPr lang="en-US" altLang="zh-CN" sz="2000">
                <a:sym typeface="+mn-ea"/>
              </a:rPr>
              <a:t> </a:t>
            </a:r>
            <a:r>
              <a:rPr lang="zh-CN" altLang="en-US" sz="2000">
                <a:sym typeface="+mn-ea"/>
              </a:rPr>
              <a:t>also nondecreasing</a:t>
            </a:r>
            <a:r>
              <a:rPr lang="en-US" altLang="zh-CN" sz="2000">
                <a:sym typeface="+mn-ea"/>
              </a:rPr>
              <a:t>,then the DN  is globally a MASO</a:t>
            </a:r>
            <a:endParaRPr lang="en-US" altLang="zh-CN" sz="2000">
              <a:sym typeface="+mn-ea"/>
            </a:endParaRPr>
          </a:p>
          <a:p>
            <a:pPr marL="0" indent="0">
              <a:buNone/>
            </a:pPr>
            <a:r>
              <a:rPr lang="en-US" altLang="zh-CN" sz="2000"/>
              <a:t>    </a:t>
            </a:r>
            <a:endParaRPr lang="zh-CN" altLang="en-US" sz="2000"/>
          </a:p>
          <a:p>
            <a:pPr marL="0" indent="0">
              <a:buNone/>
            </a:pPr>
            <a:endParaRPr lang="zh-CN" altLang="en-US" sz="2000"/>
          </a:p>
          <a:p>
            <a:pPr marL="0" indent="0">
              <a:buNone/>
            </a:pPr>
            <a:endParaRPr lang="zh-CN" altLang="en-US" sz="2000"/>
          </a:p>
          <a:p>
            <a:pPr marL="0" indent="0">
              <a:buNone/>
            </a:pPr>
            <a:endParaRPr lang="zh-CN" altLang="en-US" sz="2000"/>
          </a:p>
        </p:txBody>
      </p:sp>
      <p:pic>
        <p:nvPicPr>
          <p:cNvPr id="4" name="图片 3"/>
          <p:cNvPicPr>
            <a:picLocks noChangeAspect="1"/>
          </p:cNvPicPr>
          <p:nvPr>
            <p:custDataLst>
              <p:tags r:id="rId1"/>
            </p:custDataLst>
          </p:nvPr>
        </p:nvPicPr>
        <p:blipFill>
          <a:blip r:embed="rId2"/>
          <a:stretch>
            <a:fillRect/>
          </a:stretch>
        </p:blipFill>
        <p:spPr>
          <a:xfrm>
            <a:off x="3368675" y="2822575"/>
            <a:ext cx="5073650" cy="768350"/>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1710690" y="5281930"/>
            <a:ext cx="8487410" cy="633095"/>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1711325" y="3933190"/>
            <a:ext cx="8065770" cy="688975"/>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Method(4)</a:t>
            </a:r>
            <a:endParaRPr lang="en-US" altLang="zh-CN"/>
          </a:p>
        </p:txBody>
      </p:sp>
      <p:sp>
        <p:nvSpPr>
          <p:cNvPr id="3" name="内容占位符 2"/>
          <p:cNvSpPr>
            <a14:cpLocks xmlns:a14="http://schemas.microsoft.com/office/drawing/2010/main" noGrp="1"/>
          </p:cNvSpPr>
          <p:nvPr>
            <p:ph idx="1"/>
          </p:nvPr>
        </p:nvSpPr>
        <p:spPr/>
        <p:txBody>
          <a:bodyPr>
            <a:normAutofit lnSpcReduction="20000"/>
          </a:bodyPr>
          <a:p>
            <a:pPr marL="0" indent="0">
              <a:buNone/>
            </a:pPr>
            <a:r>
              <a:rPr lang="zh-CN" altLang="en-US"/>
              <a:t>Deep Networks are Template Matching Machines</a:t>
            </a:r>
            <a:endParaRPr lang="zh-CN" altLang="en-US" sz="2000">
              <a:sym typeface="+mn-ea"/>
            </a:endParaRPr>
          </a:p>
          <a:p>
            <a:pPr algn="l">
              <a:lnSpc>
                <a:spcPct val="100000"/>
              </a:lnSpc>
              <a:buClrTx/>
              <a:buSzTx/>
            </a:pP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r>
              <a:rPr lang="en-US" altLang="zh-CN" sz="2000">
                <a:sym typeface="+mn-ea"/>
              </a:rPr>
              <a:t>Given a signal </a:t>
            </a:r>
            <a:r>
              <a:rPr lang="en-US" altLang="zh-CN" sz="2000" i="1">
                <a:sym typeface="+mn-ea"/>
              </a:rPr>
              <a:t>x</a:t>
            </a:r>
            <a:r>
              <a:rPr lang="en-US" altLang="zh-CN" sz="2000">
                <a:sym typeface="+mn-ea"/>
              </a:rPr>
              <a:t>, the signal-dependent template for class </a:t>
            </a:r>
            <a:r>
              <a:rPr lang="en-US" altLang="zh-CN" sz="2000" i="1">
                <a:sym typeface="+mn-ea"/>
              </a:rPr>
              <a:t>c</a:t>
            </a:r>
            <a:r>
              <a:rPr lang="en-US" altLang="zh-CN" sz="2000">
                <a:sym typeface="+mn-ea"/>
              </a:rPr>
              <a:t> is given by:</a:t>
            </a:r>
            <a:endParaRPr lang="en-US" altLang="zh-CN" sz="2000">
              <a:sym typeface="+mn-ea"/>
            </a:endParaRPr>
          </a:p>
          <a:p>
            <a:pPr algn="l">
              <a:lnSpc>
                <a:spcPct val="100000"/>
              </a:lnSpc>
              <a:buClrTx/>
              <a:buSzTx/>
            </a:pPr>
            <a:endParaRPr lang="en-US" altLang="zh-CN" sz="2000" i="1">
              <a:sym typeface="+mn-ea"/>
            </a:endParaRPr>
          </a:p>
          <a:p>
            <a:pPr algn="l">
              <a:lnSpc>
                <a:spcPct val="100000"/>
              </a:lnSpc>
              <a:buClrTx/>
              <a:buSzTx/>
            </a:pPr>
            <a:endParaRPr lang="zh-CN" altLang="en-US" sz="2000">
              <a:sym typeface="+mn-ea"/>
            </a:endParaRPr>
          </a:p>
          <a:p>
            <a:pPr algn="l">
              <a:lnSpc>
                <a:spcPct val="100000"/>
              </a:lnSpc>
              <a:buClrTx/>
              <a:buSzTx/>
            </a:pPr>
            <a:r>
              <a:rPr lang="en-US" altLang="zh-CN" sz="2000">
                <a:sym typeface="+mn-ea"/>
              </a:rPr>
              <a:t>Then the bias term can be computed as:</a:t>
            </a: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endParaRPr lang="en-US" altLang="zh-CN" sz="2000">
              <a:sym typeface="+mn-ea"/>
            </a:endParaRPr>
          </a:p>
          <a:p>
            <a:pPr marL="0" indent="0">
              <a:buNone/>
            </a:pPr>
            <a:r>
              <a:rPr lang="en-US" altLang="zh-CN" sz="2000"/>
              <a:t>    </a:t>
            </a:r>
            <a:endParaRPr lang="zh-CN" altLang="en-US" sz="2000"/>
          </a:p>
          <a:p>
            <a:pPr marL="0" indent="0">
              <a:buNone/>
            </a:pPr>
            <a:endParaRPr lang="zh-CN" altLang="en-US" sz="2000"/>
          </a:p>
          <a:p>
            <a:pPr marL="0" indent="0">
              <a:buNone/>
            </a:pPr>
            <a:endParaRPr lang="zh-CN" altLang="en-US" sz="2000"/>
          </a:p>
          <a:p>
            <a:pPr marL="0" indent="0">
              <a:buNone/>
            </a:pPr>
            <a:endParaRPr lang="zh-CN" altLang="en-US" sz="2000"/>
          </a:p>
        </p:txBody>
      </p:sp>
      <p:pic>
        <p:nvPicPr>
          <p:cNvPr id="5" name="图片 4"/>
          <p:cNvPicPr>
            <a:picLocks noChangeAspect="1"/>
          </p:cNvPicPr>
          <p:nvPr>
            <p:custDataLst>
              <p:tags r:id="rId1"/>
            </p:custDataLst>
          </p:nvPr>
        </p:nvPicPr>
        <p:blipFill>
          <a:blip r:embed="rId2"/>
          <a:stretch>
            <a:fillRect/>
          </a:stretch>
        </p:blipFill>
        <p:spPr>
          <a:xfrm>
            <a:off x="4562475" y="3663950"/>
            <a:ext cx="2038350" cy="80645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4016375" y="4982845"/>
            <a:ext cx="3270250" cy="332105"/>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3044825" y="2383155"/>
            <a:ext cx="5073650" cy="7683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(1)</a:t>
            </a:r>
            <a:endParaRPr lang="en-US" altLang="zh-CN"/>
          </a:p>
        </p:txBody>
      </p:sp>
      <p:pic>
        <p:nvPicPr>
          <p:cNvPr id="4" name="图片 3"/>
          <p:cNvPicPr>
            <a:picLocks noChangeAspect="1"/>
          </p:cNvPicPr>
          <p:nvPr>
            <p:custDataLst>
              <p:tags r:id="rId1"/>
            </p:custDataLst>
          </p:nvPr>
        </p:nvPicPr>
        <p:blipFill>
          <a:blip r:embed="rId2"/>
          <a:stretch>
            <a:fillRect/>
          </a:stretch>
        </p:blipFill>
        <p:spPr>
          <a:xfrm>
            <a:off x="577850" y="1205230"/>
            <a:ext cx="5135880" cy="5060950"/>
          </a:xfrm>
          <a:prstGeom prst="rect">
            <a:avLst/>
          </a:prstGeom>
        </p:spPr>
      </p:pic>
      <p:sp>
        <p:nvSpPr>
          <p:cNvPr id="9" name="文本框 8"/>
          <p:cNvSpPr txBox="1"/>
          <p:nvPr/>
        </p:nvSpPr>
        <p:spPr>
          <a:xfrm>
            <a:off x="6380480" y="1273175"/>
            <a:ext cx="4514215" cy="9357360"/>
          </a:xfrm>
          <a:prstGeom prst="rect">
            <a:avLst/>
          </a:prstGeom>
          <a:noFill/>
        </p:spPr>
        <p:txBody>
          <a:bodyPr wrap="square" rtlCol="0">
            <a:noAutofit/>
          </a:bodyPr>
          <a:p>
            <a:r>
              <a:rPr lang="zh-CN" altLang="en-US"/>
              <a:t> Visualization of the signal-dependent, matched filter templates generated by the largeCNN architecture employing max</a:t>
            </a:r>
            <a:r>
              <a:rPr lang="en-US" altLang="zh-CN"/>
              <a:t> </a:t>
            </a:r>
            <a:r>
              <a:rPr lang="zh-CN" altLang="en-US"/>
              <a:t>pooling, either ReLU or absolute value activation</a:t>
            </a:r>
            <a:r>
              <a:rPr lang="en-US" altLang="zh-CN"/>
              <a:t> </a:t>
            </a:r>
            <a:r>
              <a:rPr lang="zh-CN" altLang="en-US"/>
              <a:t>function, and batch normalization (BN) or not (see Section 5.4 for more details)</a:t>
            </a:r>
            <a:r>
              <a:rPr lang="en-US" altLang="zh-CN"/>
              <a:t> </a:t>
            </a:r>
            <a:r>
              <a:rPr lang="zh-CN" altLang="en-US"/>
              <a:t>in a</a:t>
            </a:r>
            <a:r>
              <a:rPr lang="en-US" altLang="zh-CN"/>
              <a:t> </a:t>
            </a:r>
            <a:r>
              <a:rPr lang="zh-CN" altLang="en-US"/>
              <a:t>classification task with the CIFAR10 dataset.  </a:t>
            </a:r>
            <a:endParaRPr lang="zh-CN" altLang="en-US"/>
          </a:p>
          <a:p>
            <a:endParaRPr lang="zh-CN" altLang="en-US"/>
          </a:p>
          <a:p>
            <a:r>
              <a:rPr lang="zh-CN" altLang="en-US"/>
              <a:t>To the right of the input image </a:t>
            </a:r>
            <a:r>
              <a:rPr lang="zh-CN" altLang="en-US" b="1" i="1"/>
              <a:t>x</a:t>
            </a:r>
            <a:r>
              <a:rPr lang="zh-CN" altLang="en-US"/>
              <a:t> of class </a:t>
            </a:r>
            <a:r>
              <a:rPr lang="en-US" altLang="zh-CN"/>
              <a:t>‘</a:t>
            </a:r>
            <a:r>
              <a:rPr lang="zh-CN" altLang="en-US"/>
              <a:t>airplane</a:t>
            </a:r>
            <a:r>
              <a:rPr lang="en-US" altLang="zh-CN"/>
              <a:t>’</a:t>
            </a:r>
            <a:r>
              <a:rPr lang="zh-CN" altLang="en-US"/>
              <a:t> we depict the three induced templates for</a:t>
            </a:r>
            <a:r>
              <a:rPr lang="en-US" altLang="zh-CN"/>
              <a:t> </a:t>
            </a:r>
            <a:r>
              <a:rPr lang="zh-CN" altLang="en-US"/>
              <a:t>the classes </a:t>
            </a:r>
            <a:r>
              <a:rPr lang="en-US" altLang="zh-CN"/>
              <a:t>‘</a:t>
            </a:r>
            <a:r>
              <a:rPr lang="zh-CN" altLang="en-US"/>
              <a:t>plane,</a:t>
            </a:r>
            <a:r>
              <a:rPr lang="en-US" altLang="zh-CN"/>
              <a:t>’</a:t>
            </a:r>
            <a:r>
              <a:rPr lang="zh-CN" altLang="en-US"/>
              <a:t> </a:t>
            </a:r>
            <a:r>
              <a:rPr lang="en-US" altLang="zh-CN"/>
              <a:t>‘</a:t>
            </a:r>
            <a:r>
              <a:rPr lang="zh-CN" altLang="en-US"/>
              <a:t>ship,</a:t>
            </a:r>
            <a:r>
              <a:rPr lang="en-US" altLang="zh-CN"/>
              <a:t>’</a:t>
            </a:r>
            <a:r>
              <a:rPr lang="zh-CN" altLang="en-US"/>
              <a:t> and </a:t>
            </a:r>
            <a:r>
              <a:rPr lang="en-US" altLang="zh-CN"/>
              <a:t>‘</a:t>
            </a:r>
            <a:r>
              <a:rPr lang="zh-CN" altLang="en-US"/>
              <a:t>dog.</a:t>
            </a:r>
            <a:r>
              <a:rPr lang="en-US" altLang="zh-CN"/>
              <a:t>’</a:t>
            </a:r>
            <a:r>
              <a:rPr lang="zh-CN" altLang="en-US"/>
              <a:t> The color map for the templates maps black to large negative values, grey to zero, and white</a:t>
            </a:r>
            <a:r>
              <a:rPr lang="en-US" altLang="zh-CN"/>
              <a:t> </a:t>
            </a:r>
            <a:r>
              <a:rPr lang="zh-CN" altLang="en-US"/>
              <a:t>to large positive values. Above each of the templates, we indicate the inner product between </a:t>
            </a:r>
            <a:r>
              <a:rPr lang="zh-CN" altLang="en-US" b="1" i="1"/>
              <a:t>x</a:t>
            </a:r>
            <a:r>
              <a:rPr lang="zh-CN" altLang="en-US"/>
              <a:t> and the corresponding template.</a:t>
            </a:r>
            <a:endParaRPr lang="zh-CN" altLang="en-US"/>
          </a:p>
          <a:p>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(2)</a:t>
            </a:r>
            <a:endParaRPr lang="en-US" altLang="zh-CN"/>
          </a:p>
        </p:txBody>
      </p:sp>
      <p:pic>
        <p:nvPicPr>
          <p:cNvPr id="8" name="图片 7"/>
          <p:cNvPicPr>
            <a:picLocks noChangeAspect="1"/>
          </p:cNvPicPr>
          <p:nvPr>
            <p:custDataLst>
              <p:tags r:id="rId1"/>
            </p:custDataLst>
          </p:nvPr>
        </p:nvPicPr>
        <p:blipFill>
          <a:blip r:embed="rId2"/>
          <a:stretch>
            <a:fillRect/>
          </a:stretch>
        </p:blipFill>
        <p:spPr>
          <a:xfrm>
            <a:off x="1443990" y="1387475"/>
            <a:ext cx="8359140" cy="332613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2410460" y="4713605"/>
            <a:ext cx="6426200" cy="16827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Method(5)</a:t>
            </a:r>
            <a:endParaRPr lang="en-US" altLang="zh-CN"/>
          </a:p>
        </p:txBody>
      </p:sp>
      <p:sp>
        <p:nvSpPr>
          <p:cNvPr id="3" name="内容占位符 2"/>
          <p:cNvSpPr>
            <a14:cpLocks xmlns:a14="http://schemas.microsoft.com/office/drawing/2010/main" noGrp="1"/>
          </p:cNvSpPr>
          <p:nvPr>
            <p:ph idx="1"/>
          </p:nvPr>
        </p:nvSpPr>
        <p:spPr/>
        <p:txBody>
          <a:bodyPr>
            <a:normAutofit/>
          </a:bodyPr>
          <a:p>
            <a:pPr marL="0" indent="0">
              <a:buNone/>
            </a:pPr>
            <a:r>
              <a:rPr lang="zh-CN" altLang="en-US"/>
              <a:t>Boosting DN Performance via Orthogonal Templates</a:t>
            </a:r>
            <a:endParaRPr lang="zh-CN" altLang="en-US" sz="2000">
              <a:sym typeface="+mn-ea"/>
            </a:endParaRPr>
          </a:p>
          <a:p>
            <a:pPr algn="l">
              <a:lnSpc>
                <a:spcPct val="100000"/>
              </a:lnSpc>
              <a:buClrTx/>
              <a:buSzTx/>
            </a:pPr>
            <a:endParaRPr lang="en-US" altLang="zh-CN" sz="2000">
              <a:sym typeface="+mn-ea"/>
            </a:endParaRPr>
          </a:p>
          <a:p>
            <a:pPr algn="l">
              <a:lnSpc>
                <a:spcPct val="100000"/>
              </a:lnSpc>
              <a:buClrTx/>
              <a:buSzTx/>
            </a:pPr>
            <a:r>
              <a:rPr lang="en-US" altLang="zh-CN" sz="2000">
                <a:sym typeface="+mn-ea"/>
              </a:rPr>
              <a:t>Using not matched but rather orthogonal templates to improve the performance</a:t>
            </a:r>
            <a:endParaRPr lang="en-US" altLang="zh-CN" sz="2000">
              <a:sym typeface="+mn-ea"/>
            </a:endParaRPr>
          </a:p>
          <a:p>
            <a:pPr algn="l">
              <a:lnSpc>
                <a:spcPct val="100000"/>
              </a:lnSpc>
              <a:buClrTx/>
              <a:buSzTx/>
            </a:pPr>
            <a:r>
              <a:rPr lang="en-US" altLang="zh-CN" sz="2000">
                <a:sym typeface="+mn-ea"/>
              </a:rPr>
              <a:t>Add to the standard cross-entropy loss function a term that penalizes non-zero off diagonal entries in the matrix </a:t>
            </a:r>
            <a:r>
              <a:rPr lang="en-US" altLang="zh-CN" sz="2000" i="1">
                <a:sym typeface="+mn-ea"/>
              </a:rPr>
              <a:t>W(L)(W(L))</a:t>
            </a:r>
            <a:r>
              <a:rPr lang="en-US" altLang="zh-CN" sz="2000" i="1" baseline="30000">
                <a:sym typeface="+mn-ea"/>
              </a:rPr>
              <a:t>T</a:t>
            </a:r>
            <a:endParaRPr lang="en-US" altLang="zh-CN" sz="2000" i="1" baseline="30000">
              <a:sym typeface="+mn-ea"/>
            </a:endParaRPr>
          </a:p>
          <a:p>
            <a:pPr algn="l">
              <a:lnSpc>
                <a:spcPct val="100000"/>
              </a:lnSpc>
              <a:buClrTx/>
              <a:buSzTx/>
            </a:pPr>
            <a:endParaRPr lang="en-US" altLang="zh-CN" sz="2000" i="1" baseline="30000">
              <a:sym typeface="+mn-ea"/>
            </a:endParaRPr>
          </a:p>
          <a:p>
            <a:pPr algn="l">
              <a:lnSpc>
                <a:spcPct val="100000"/>
              </a:lnSpc>
              <a:buClrTx/>
              <a:buSzTx/>
            </a:pPr>
            <a:endParaRPr lang="en-US" altLang="zh-CN" sz="2000" i="1" baseline="30000">
              <a:sym typeface="+mn-ea"/>
            </a:endParaRPr>
          </a:p>
          <a:p>
            <a:pPr algn="l">
              <a:lnSpc>
                <a:spcPct val="100000"/>
              </a:lnSpc>
              <a:buClrTx/>
              <a:buSzTx/>
            </a:pPr>
            <a:endParaRPr lang="en-US" altLang="zh-CN" sz="2000" i="1" baseline="30000">
              <a:sym typeface="+mn-ea"/>
            </a:endParaRPr>
          </a:p>
          <a:p>
            <a:pPr algn="l">
              <a:lnSpc>
                <a:spcPct val="100000"/>
              </a:lnSpc>
              <a:buClrTx/>
              <a:buSzTx/>
            </a:pPr>
            <a:r>
              <a:rPr lang="en-US" altLang="zh-CN" sz="2000">
                <a:sym typeface="+mn-ea"/>
              </a:rPr>
              <a:t>The parameter λ controls the tradeoff between cross-entropy minimization and orthogonality preservation</a:t>
            </a:r>
            <a:endParaRPr lang="en-US" altLang="zh-CN" sz="2000">
              <a:sym typeface="+mn-ea"/>
            </a:endParaRPr>
          </a:p>
          <a:p>
            <a:pPr algn="l">
              <a:lnSpc>
                <a:spcPct val="100000"/>
              </a:lnSpc>
              <a:buClrTx/>
              <a:buSzTx/>
            </a:pPr>
            <a:endParaRPr lang="en-US" altLang="zh-CN" sz="2000">
              <a:sym typeface="+mn-ea"/>
            </a:endParaRPr>
          </a:p>
          <a:p>
            <a:pPr marL="0" indent="0">
              <a:buNone/>
            </a:pPr>
            <a:endParaRPr lang="zh-CN" altLang="en-US" sz="2000"/>
          </a:p>
          <a:p>
            <a:pPr marL="0" indent="0">
              <a:buNone/>
            </a:pPr>
            <a:endParaRPr lang="zh-CN" altLang="en-US" sz="2000"/>
          </a:p>
          <a:p>
            <a:pPr marL="0" indent="0">
              <a:buNone/>
            </a:pPr>
            <a:endParaRPr lang="zh-CN" altLang="en-US" sz="2000"/>
          </a:p>
        </p:txBody>
      </p:sp>
      <p:pic>
        <p:nvPicPr>
          <p:cNvPr id="4" name="图片 3"/>
          <p:cNvPicPr>
            <a:picLocks noChangeAspect="1"/>
          </p:cNvPicPr>
          <p:nvPr>
            <p:custDataLst>
              <p:tags r:id="rId1"/>
            </p:custDataLst>
          </p:nvPr>
        </p:nvPicPr>
        <p:blipFill>
          <a:blip r:embed="rId2"/>
          <a:stretch>
            <a:fillRect/>
          </a:stretch>
        </p:blipFill>
        <p:spPr>
          <a:xfrm>
            <a:off x="3930650" y="3994785"/>
            <a:ext cx="3657600" cy="6921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(3)</a:t>
            </a:r>
            <a:endParaRPr lang="en-US" altLang="zh-CN"/>
          </a:p>
        </p:txBody>
      </p:sp>
      <p:pic>
        <p:nvPicPr>
          <p:cNvPr id="4" name="图片 3"/>
          <p:cNvPicPr>
            <a:picLocks noChangeAspect="1"/>
          </p:cNvPicPr>
          <p:nvPr>
            <p:custDataLst>
              <p:tags r:id="rId1"/>
            </p:custDataLst>
          </p:nvPr>
        </p:nvPicPr>
        <p:blipFill>
          <a:blip r:embed="rId2"/>
          <a:stretch>
            <a:fillRect/>
          </a:stretch>
        </p:blipFill>
        <p:spPr>
          <a:xfrm>
            <a:off x="1625600" y="1297940"/>
            <a:ext cx="8559800" cy="5429885"/>
          </a:xfrm>
          <a:prstGeom prst="rect">
            <a:avLst/>
          </a:prstGeom>
        </p:spPr>
      </p:pic>
      <p:sp>
        <p:nvSpPr>
          <p:cNvPr id="5" name="文本框 4"/>
          <p:cNvSpPr txBox="1"/>
          <p:nvPr/>
        </p:nvSpPr>
        <p:spPr>
          <a:xfrm>
            <a:off x="5619750" y="977900"/>
            <a:ext cx="4064000" cy="368300"/>
          </a:xfrm>
          <a:prstGeom prst="rect">
            <a:avLst/>
          </a:prstGeom>
          <a:noFill/>
        </p:spPr>
        <p:txBody>
          <a:bodyPr wrap="square" rtlCol="0">
            <a:spAutoFit/>
          </a:bodyPr>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(6)</a:t>
            </a:r>
            <a:endParaRPr lang="en-US" altLang="zh-CN"/>
          </a:p>
        </p:txBody>
      </p:sp>
      <p:sp>
        <p:nvSpPr>
          <p:cNvPr id="3" name="内容占位符 2"/>
          <p:cNvSpPr>
            <a14:cpLocks xmlns:a14="http://schemas.microsoft.com/office/drawing/2010/main" noGrp="1"/>
          </p:cNvSpPr>
          <p:nvPr>
            <p:ph idx="1"/>
          </p:nvPr>
        </p:nvSpPr>
        <p:spPr/>
        <p:txBody>
          <a:bodyPr/>
          <a:p>
            <a:pPr marL="0" indent="0">
              <a:buNone/>
            </a:pPr>
            <a:r>
              <a:t>Multiscale Spline Partition Induced by a DN</a:t>
            </a:r>
          </a:p>
          <a:p>
            <a:pPr marL="0" indent="0">
              <a:buNone/>
            </a:pPr>
            <a:r>
              <a:rPr lang="en-US" altLang="zh-CN">
                <a:sym typeface="+mn-ea"/>
              </a:rPr>
              <a:t>Using not matched but rather orthogonal templates to improve the performance</a:t>
            </a:r>
            <a:endParaRPr lang="en-US" altLang="zh-CN">
              <a:sym typeface="+mn-ea"/>
            </a:endParaRPr>
          </a:p>
          <a:p>
            <a:pPr marL="0" indent="0">
              <a:buNone/>
            </a:pPr>
          </a:p>
          <a:p>
            <a:pPr marL="0" indent="0">
              <a:buNone/>
            </a:pPr>
            <a:endParaRPr lang="zh-CN" altLang="en-US" sz="1800"/>
          </a:p>
        </p:txBody>
      </p:sp>
      <p:pic>
        <p:nvPicPr>
          <p:cNvPr id="8" name="图片 7"/>
          <p:cNvPicPr>
            <a:picLocks noChangeAspect="1"/>
          </p:cNvPicPr>
          <p:nvPr>
            <p:custDataLst>
              <p:tags r:id="rId1"/>
            </p:custDataLst>
          </p:nvPr>
        </p:nvPicPr>
        <p:blipFill>
          <a:blip r:embed="rId2"/>
          <a:stretch>
            <a:fillRect/>
          </a:stretch>
        </p:blipFill>
        <p:spPr>
          <a:xfrm>
            <a:off x="647700" y="2274570"/>
            <a:ext cx="10693400" cy="1651000"/>
          </a:xfrm>
          <a:prstGeom prst="rect">
            <a:avLst/>
          </a:prstGeom>
        </p:spPr>
      </p:pic>
      <p:pic>
        <p:nvPicPr>
          <p:cNvPr id="12" name="图片 11"/>
          <p:cNvPicPr>
            <a:picLocks noChangeAspect="1"/>
          </p:cNvPicPr>
          <p:nvPr>
            <p:custDataLst>
              <p:tags r:id="rId3"/>
            </p:custDataLst>
          </p:nvPr>
        </p:nvPicPr>
        <p:blipFill>
          <a:blip r:embed="rId4"/>
          <a:stretch>
            <a:fillRect/>
          </a:stretch>
        </p:blipFill>
        <p:spPr>
          <a:xfrm>
            <a:off x="3375025" y="4615815"/>
            <a:ext cx="5060950" cy="1454150"/>
          </a:xfrm>
          <a:prstGeom prst="rect">
            <a:avLst/>
          </a:prstGeom>
        </p:spPr>
      </p:pic>
      <p:sp>
        <p:nvSpPr>
          <p:cNvPr id="13" name="文本框 12"/>
          <p:cNvSpPr txBox="1"/>
          <p:nvPr/>
        </p:nvSpPr>
        <p:spPr>
          <a:xfrm>
            <a:off x="782320" y="4116070"/>
            <a:ext cx="8425815" cy="398780"/>
          </a:xfrm>
          <a:prstGeom prst="rect">
            <a:avLst/>
          </a:prstGeom>
          <a:noFill/>
        </p:spPr>
        <p:txBody>
          <a:bodyPr wrap="square" rtlCol="0">
            <a:spAutoFit/>
          </a:bodyPr>
          <a:p>
            <a:r>
              <a:rPr lang="en-US" altLang="zh-CN" sz="2000"/>
              <a:t>· For example, the partition for a ReLU spline can be denoted as:</a:t>
            </a:r>
            <a:endParaRPr lang="en-US" altLang="zh-CN"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(7)</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en-US" altLang="zh-CN"/>
              <a:t>How to Get the Partition</a:t>
            </a:r>
            <a:endParaRPr lang="zh-CN" altLang="en-US"/>
          </a:p>
          <a:p>
            <a:r>
              <a:rPr lang="en-US" altLang="zh-CN" sz="2000"/>
              <a:t>First r</a:t>
            </a:r>
            <a:r>
              <a:rPr lang="zh-CN" altLang="en-US" sz="2000"/>
              <a:t>ewrite the layer calculation</a:t>
            </a:r>
            <a:r>
              <a:rPr lang="en-US" altLang="zh-CN" sz="2000"/>
              <a:t> S[A,b](x):</a:t>
            </a:r>
            <a:endParaRPr lang="en-US" altLang="zh-CN" sz="2000"/>
          </a:p>
          <a:p>
            <a:endParaRPr lang="en-US" altLang="zh-CN" sz="2000"/>
          </a:p>
          <a:p>
            <a:endParaRPr lang="en-US" altLang="zh-CN" sz="2000"/>
          </a:p>
          <a:p>
            <a:endParaRPr lang="en-US" altLang="zh-CN" sz="2000"/>
          </a:p>
          <a:p>
            <a:endParaRPr lang="en-US" altLang="zh-CN" sz="2000"/>
          </a:p>
          <a:p>
            <a:pPr>
              <a:lnSpc>
                <a:spcPct val="120000"/>
              </a:lnSpc>
            </a:pPr>
            <a:r>
              <a:rPr lang="en-US" altLang="zh-CN" sz="2000"/>
              <a:t>Here</a:t>
            </a:r>
            <a:r>
              <a:rPr lang="zh-CN" altLang="en-US" sz="2000"/>
              <a:t>，</a:t>
            </a:r>
            <a:r>
              <a:rPr lang="en-US" altLang="zh-CN" sz="2000"/>
              <a:t>                                                                                                                             is a selection matrix whose k</a:t>
            </a:r>
            <a:r>
              <a:rPr lang="en-US" altLang="zh-CN" sz="2000" i="1" baseline="30000">
                <a:sym typeface="+mn-ea"/>
              </a:rPr>
              <a:t>th</a:t>
            </a:r>
            <a:r>
              <a:rPr lang="zh-CN" altLang="en-US" sz="2000" baseline="30000"/>
              <a:t> </a:t>
            </a:r>
            <a:r>
              <a:rPr lang="zh-CN" altLang="en-US" sz="2000"/>
              <a:t>row comprises a 1-hot selection vector</a:t>
            </a:r>
            <a:r>
              <a:rPr lang="en-US" altLang="zh-CN" sz="2000"/>
              <a:t> that maximizes [</a:t>
            </a:r>
            <a:r>
              <a:rPr lang="en-US" altLang="zh-CN" sz="2000" i="1"/>
              <a:t>z</a:t>
            </a:r>
            <a:r>
              <a:rPr lang="en-US" altLang="zh-CN" sz="2000" i="1" baseline="30000"/>
              <a:t>(l)</a:t>
            </a:r>
            <a:r>
              <a:rPr lang="en-US" altLang="zh-CN" sz="2000" i="1">
                <a:sym typeface="+mn-ea"/>
              </a:rPr>
              <a:t>(x)</a:t>
            </a:r>
            <a:r>
              <a:rPr lang="en-US" altLang="zh-CN" sz="2000">
                <a:sym typeface="+mn-ea"/>
              </a:rPr>
              <a:t>]</a:t>
            </a:r>
            <a:r>
              <a:rPr lang="en-US" altLang="zh-CN" sz="2000" baseline="-25000">
                <a:sym typeface="+mn-ea"/>
              </a:rPr>
              <a:t>k  </a:t>
            </a:r>
            <a:r>
              <a:rPr lang="en-US" altLang="zh-CN" sz="2000">
                <a:sym typeface="+mn-ea"/>
              </a:rPr>
              <a:t>in the  k</a:t>
            </a:r>
            <a:r>
              <a:rPr lang="en-US" altLang="zh-CN" sz="2000" i="1" baseline="30000">
                <a:sym typeface="+mn-ea"/>
              </a:rPr>
              <a:t>th</a:t>
            </a:r>
            <a:r>
              <a:rPr lang="en-US" altLang="zh-CN" sz="2000">
                <a:sym typeface="+mn-ea"/>
              </a:rPr>
              <a:t> </a:t>
            </a:r>
            <a:r>
              <a:rPr lang="zh-CN" altLang="en-US" sz="2000">
                <a:sym typeface="+mn-ea"/>
              </a:rPr>
              <a:t>o</a:t>
            </a:r>
            <a:r>
              <a:rPr lang="en-US" altLang="zh-CN" sz="2000">
                <a:sym typeface="+mn-ea"/>
              </a:rPr>
              <a:t>uput dimension. Then, we can get the partition: </a:t>
            </a:r>
            <a:endParaRPr lang="zh-CN" altLang="en-US" sz="2000"/>
          </a:p>
          <a:p>
            <a:pPr>
              <a:lnSpc>
                <a:spcPct val="120000"/>
              </a:lnSpc>
            </a:pPr>
            <a:endParaRPr lang="zh-CN" altLang="en-US" sz="2000"/>
          </a:p>
          <a:p>
            <a:pPr marL="0" indent="0" algn="r">
              <a:lnSpc>
                <a:spcPct val="60000"/>
              </a:lnSpc>
              <a:buNone/>
            </a:pPr>
            <a:endParaRPr lang="zh-CN" altLang="en-US" sz="2000"/>
          </a:p>
        </p:txBody>
      </p:sp>
      <p:pic>
        <p:nvPicPr>
          <p:cNvPr id="4" name="图片 3"/>
          <p:cNvPicPr>
            <a:picLocks noChangeAspect="1"/>
          </p:cNvPicPr>
          <p:nvPr>
            <p:custDataLst>
              <p:tags r:id="rId1"/>
            </p:custDataLst>
          </p:nvPr>
        </p:nvPicPr>
        <p:blipFill>
          <a:blip r:embed="rId2"/>
          <a:stretch>
            <a:fillRect/>
          </a:stretch>
        </p:blipFill>
        <p:spPr>
          <a:xfrm>
            <a:off x="4594225" y="434975"/>
            <a:ext cx="7239000" cy="1294765"/>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803400" y="2651125"/>
            <a:ext cx="7150100" cy="1555750"/>
          </a:xfrm>
          <a:prstGeom prst="rect">
            <a:avLst/>
          </a:prstGeom>
        </p:spPr>
      </p:pic>
      <p:pic>
        <p:nvPicPr>
          <p:cNvPr id="9" name="图片 8"/>
          <p:cNvPicPr>
            <a:picLocks noChangeAspect="1"/>
          </p:cNvPicPr>
          <p:nvPr>
            <p:custDataLst>
              <p:tags r:id="rId5"/>
            </p:custDataLst>
          </p:nvPr>
        </p:nvPicPr>
        <p:blipFill>
          <a:blip r:embed="rId6"/>
          <a:stretch>
            <a:fillRect/>
          </a:stretch>
        </p:blipFill>
        <p:spPr>
          <a:xfrm>
            <a:off x="1615440" y="4140835"/>
            <a:ext cx="7183755" cy="678815"/>
          </a:xfrm>
          <a:prstGeom prst="rect">
            <a:avLst/>
          </a:prstGeom>
        </p:spPr>
      </p:pic>
      <p:pic>
        <p:nvPicPr>
          <p:cNvPr id="10" name="图片 9"/>
          <p:cNvPicPr>
            <a:picLocks noChangeAspect="1"/>
          </p:cNvPicPr>
          <p:nvPr>
            <p:custDataLst>
              <p:tags r:id="rId7"/>
            </p:custDataLst>
          </p:nvPr>
        </p:nvPicPr>
        <p:blipFill>
          <a:blip r:embed="rId8"/>
          <a:stretch>
            <a:fillRect/>
          </a:stretch>
        </p:blipFill>
        <p:spPr>
          <a:xfrm>
            <a:off x="3035300" y="5490845"/>
            <a:ext cx="5740400" cy="520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(8)</a:t>
            </a:r>
            <a:endParaRPr lang="en-US" altLang="zh-CN"/>
          </a:p>
        </p:txBody>
      </p:sp>
      <p:sp>
        <p:nvSpPr>
          <p:cNvPr id="3" name="内容占位符 2"/>
          <p:cNvSpPr>
            <a14:cpLocks xmlns:a14="http://schemas.microsoft.com/office/drawing/2010/main" noGrp="1"/>
          </p:cNvSpPr>
          <p:nvPr>
            <p:ph idx="1"/>
          </p:nvPr>
        </p:nvSpPr>
        <p:spPr/>
        <p:txBody>
          <a:bodyPr/>
          <a:p>
            <a:pPr marL="0" indent="0">
              <a:buNone/>
            </a:pPr>
            <a:r>
              <a:t>Local Partition in the Input Signal Space</a:t>
            </a:r>
          </a:p>
          <a:p>
            <a:r>
              <a:rPr lang="en-US" altLang="zh-CN" sz="2000"/>
              <a:t>The overall partitioning is simply the intersection of the partitions effected by each of the k = 1,...,D</a:t>
            </a:r>
            <a:r>
              <a:rPr lang="en-US" altLang="zh-CN" sz="2000" baseline="30000"/>
              <a:t>(l) </a:t>
            </a:r>
            <a:r>
              <a:rPr lang="zh-CN" altLang="en-US" sz="2000">
                <a:sym typeface="+mn-ea"/>
              </a:rPr>
              <a:t>o</a:t>
            </a:r>
            <a:r>
              <a:rPr lang="en-US" altLang="zh-CN" sz="2000">
                <a:sym typeface="+mn-ea"/>
              </a:rPr>
              <a:t>uput dimensions:</a:t>
            </a:r>
            <a:endParaRPr lang="en-US" altLang="zh-CN" sz="2000">
              <a:sym typeface="+mn-ea"/>
            </a:endParaRPr>
          </a:p>
          <a:p>
            <a:endParaRPr lang="en-US" altLang="zh-CN" sz="2000" baseline="30000"/>
          </a:p>
          <a:p>
            <a:endParaRPr lang="en-US" altLang="zh-CN" sz="2000" baseline="30000"/>
          </a:p>
          <a:p>
            <a:r>
              <a:rPr lang="en-US" altLang="zh-CN" sz="2000"/>
              <a:t>where,</a:t>
            </a:r>
            <a:endParaRPr lang="en-US" altLang="zh-CN" sz="2000"/>
          </a:p>
          <a:p>
            <a:endParaRPr lang="en-US" altLang="zh-CN" sz="2000"/>
          </a:p>
          <a:p>
            <a:pPr marL="0" algn="l">
              <a:buClrTx/>
              <a:buSzTx/>
              <a:buNone/>
            </a:pPr>
            <a:r>
              <a:rPr sz="2800">
                <a:sym typeface="+mn-ea"/>
              </a:rPr>
              <a:t>Global Partition in the Input Signal Space</a:t>
            </a:r>
            <a:endParaRPr sz="2800">
              <a:sym typeface="+mn-ea"/>
            </a:endParaRPr>
          </a:p>
          <a:p>
            <a:endParaRPr lang="en-US" altLang="zh-CN" sz="2000"/>
          </a:p>
        </p:txBody>
      </p:sp>
      <p:pic>
        <p:nvPicPr>
          <p:cNvPr id="7" name="图片 6"/>
          <p:cNvPicPr>
            <a:picLocks noChangeAspect="1"/>
          </p:cNvPicPr>
          <p:nvPr>
            <p:custDataLst>
              <p:tags r:id="rId1"/>
            </p:custDataLst>
          </p:nvPr>
        </p:nvPicPr>
        <p:blipFill>
          <a:blip r:embed="rId2"/>
          <a:srcRect l="18507"/>
          <a:stretch>
            <a:fillRect/>
          </a:stretch>
        </p:blipFill>
        <p:spPr>
          <a:xfrm>
            <a:off x="3797300" y="2820670"/>
            <a:ext cx="3583305" cy="882015"/>
          </a:xfrm>
          <a:prstGeom prst="rect">
            <a:avLst/>
          </a:prstGeom>
        </p:spPr>
      </p:pic>
      <p:pic>
        <p:nvPicPr>
          <p:cNvPr id="10" name="图片 9"/>
          <p:cNvPicPr>
            <a:picLocks noChangeAspect="1"/>
          </p:cNvPicPr>
          <p:nvPr>
            <p:custDataLst>
              <p:tags r:id="rId3"/>
            </p:custDataLst>
          </p:nvPr>
        </p:nvPicPr>
        <p:blipFill>
          <a:blip r:embed="rId4"/>
          <a:stretch>
            <a:fillRect/>
          </a:stretch>
        </p:blipFill>
        <p:spPr>
          <a:xfrm>
            <a:off x="3244215" y="3502660"/>
            <a:ext cx="4813935" cy="997585"/>
          </a:xfrm>
          <a:prstGeom prst="rect">
            <a:avLst/>
          </a:prstGeom>
        </p:spPr>
      </p:pic>
      <p:pic>
        <p:nvPicPr>
          <p:cNvPr id="11" name="图片 10"/>
          <p:cNvPicPr>
            <a:picLocks noChangeAspect="1"/>
          </p:cNvPicPr>
          <p:nvPr>
            <p:custDataLst>
              <p:tags r:id="rId5"/>
            </p:custDataLst>
          </p:nvPr>
        </p:nvPicPr>
        <p:blipFill>
          <a:blip r:embed="rId6"/>
          <a:stretch>
            <a:fillRect/>
          </a:stretch>
        </p:blipFill>
        <p:spPr>
          <a:xfrm>
            <a:off x="3067050" y="5023485"/>
            <a:ext cx="5676900" cy="850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Contribution(1)</a:t>
            </a:r>
            <a:endParaRPr lang="en-US" altLang="zh-CN"/>
          </a:p>
        </p:txBody>
      </p:sp>
      <p:sp>
        <p:nvSpPr>
          <p:cNvPr id="3" name="内容占位符 2"/>
          <p:cNvSpPr/>
          <p:nvPr>
            <p:ph idx="1"/>
          </p:nvPr>
        </p:nvSpPr>
        <p:spPr>
          <a:xfrm>
            <a:off x="647700" y="1584960"/>
            <a:ext cx="10515600" cy="4592320"/>
          </a:xfrm>
        </p:spPr>
        <p:txBody>
          <a:bodyPr>
            <a:normAutofit fontScale="90000" lnSpcReduction="20000"/>
          </a:bodyPr>
          <a:p>
            <a:pPr marL="0" indent="0" algn="l">
              <a:lnSpc>
                <a:spcPct val="110000"/>
              </a:lnSpc>
              <a:buNone/>
            </a:pPr>
            <a:r>
              <a:rPr lang="en-US" altLang="zh-CN"/>
              <a:t>Mad Max</a:t>
            </a:r>
            <a:endParaRPr lang="en-US" altLang="zh-CN"/>
          </a:p>
          <a:p>
            <a:pPr algn="l">
              <a:lnSpc>
                <a:spcPct val="110000"/>
              </a:lnSpc>
            </a:pPr>
            <a:r>
              <a:rPr lang="en-US" altLang="zh-CN"/>
              <a:t>A</a:t>
            </a:r>
            <a:r>
              <a:rPr lang="zh-CN" altLang="en-US"/>
              <a:t> large class of DNs</a:t>
            </a:r>
            <a:r>
              <a:rPr lang="en-US" altLang="zh-CN"/>
              <a:t> are</a:t>
            </a:r>
            <a:r>
              <a:rPr lang="zh-CN" altLang="en-US"/>
              <a:t> a composition of MASOs</a:t>
            </a:r>
            <a:r>
              <a:rPr lang="en-US" altLang="zh-CN" sz="2000"/>
              <a:t> (max-affine spline operators) </a:t>
            </a:r>
            <a:endParaRPr lang="en-US" altLang="zh-CN" sz="1780"/>
          </a:p>
          <a:p>
            <a:pPr algn="l">
              <a:lnSpc>
                <a:spcPct val="110000"/>
              </a:lnSpc>
            </a:pPr>
            <a:r>
              <a:rPr lang="en-US" altLang="zh-CN"/>
              <a:t>DNs are template matching machines</a:t>
            </a:r>
            <a:endParaRPr lang="en-US" altLang="zh-CN"/>
          </a:p>
          <a:p>
            <a:pPr algn="l">
              <a:lnSpc>
                <a:spcPct val="110000"/>
              </a:lnSpc>
            </a:pPr>
            <a:r>
              <a:rPr lang="en-US" altLang="zh-CN"/>
              <a:t>The partition of the input space induced by a MASO</a:t>
            </a:r>
            <a:endParaRPr lang="en-US" altLang="zh-CN"/>
          </a:p>
          <a:p>
            <a:pPr marL="0" indent="0" algn="l">
              <a:lnSpc>
                <a:spcPct val="110000"/>
              </a:lnSpc>
              <a:buNone/>
            </a:pPr>
            <a:endParaRPr lang="en-US" altLang="zh-CN"/>
          </a:p>
          <a:p>
            <a:pPr marL="0" indent="0" algn="l">
              <a:lnSpc>
                <a:spcPct val="110000"/>
              </a:lnSpc>
              <a:buNone/>
            </a:pPr>
            <a:r>
              <a:rPr lang="en-US" altLang="zh-CN"/>
              <a:t>SplineCam</a:t>
            </a:r>
            <a:endParaRPr lang="en-US" altLang="zh-CN"/>
          </a:p>
          <a:p>
            <a:pPr algn="l">
              <a:lnSpc>
                <a:spcPct val="110000"/>
              </a:lnSpc>
            </a:pPr>
            <a:r>
              <a:rPr lang="en-US" altLang="zh-CN"/>
              <a:t>A scalable enumeration method that computes the DN’s input space partition and decision boundary</a:t>
            </a:r>
            <a:endParaRPr lang="en-US" altLang="zh-CN"/>
          </a:p>
          <a:p>
            <a:pPr algn="l">
              <a:lnSpc>
                <a:spcPct val="110000"/>
              </a:lnSpc>
            </a:pPr>
            <a:r>
              <a:rPr lang="en-US" altLang="zh-CN"/>
              <a:t>Development SplineCam that directly visualize a DN’s input space partition, compute partition statistics and sample from the decision boundary</a:t>
            </a:r>
            <a:endParaRPr lang="en-US" altLang="zh-CN"/>
          </a:p>
          <a:p>
            <a:pPr marL="0" indent="0">
              <a:buNone/>
            </a:pPr>
            <a:endParaRPr lang="en-US" altLang="zh-CN"/>
          </a:p>
          <a:p>
            <a:endParaRPr lang="en-US" altLang="zh-CN"/>
          </a:p>
          <a:p>
            <a:pPr marL="0" indent="0">
              <a:lnSpc>
                <a:spcPct val="90000"/>
              </a:lnSpc>
              <a:buNone/>
            </a:pPr>
            <a:endParaRPr lang="en-US" altLang="zh-CN"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(9)</a:t>
            </a:r>
            <a:endParaRPr lang="en-US" altLang="zh-CN"/>
          </a:p>
        </p:txBody>
      </p:sp>
      <p:sp>
        <p:nvSpPr>
          <p:cNvPr id="3" name="内容占位符 2"/>
          <p:cNvSpPr>
            <a14:cpLocks xmlns:a14="http://schemas.microsoft.com/office/drawing/2010/main" noGrp="1"/>
          </p:cNvSpPr>
          <p:nvPr>
            <p:ph idx="1"/>
          </p:nvPr>
        </p:nvSpPr>
        <p:spPr/>
        <p:txBody>
          <a:bodyPr/>
          <a:p>
            <a:pPr marL="0" indent="0">
              <a:buNone/>
            </a:pPr>
            <a:r>
              <a:t>Local Partition in the Input Signal Space</a:t>
            </a:r>
          </a:p>
          <a:p>
            <a:r>
              <a:rPr lang="en-US" altLang="zh-CN" sz="2000"/>
              <a:t> First, sample the overall input signal space to create a collection of inputs {x’}</a:t>
            </a:r>
            <a:endParaRPr lang="en-US" altLang="zh-CN" sz="2000"/>
          </a:p>
          <a:p>
            <a:r>
              <a:rPr lang="en-US" altLang="zh-CN" sz="2000"/>
              <a:t> Second, pass each </a:t>
            </a:r>
            <a:r>
              <a:rPr lang="en-US" altLang="zh-CN" sz="2000">
                <a:sym typeface="+mn-ea"/>
              </a:rPr>
              <a:t>{x’} </a:t>
            </a:r>
            <a:r>
              <a:rPr lang="en-US" altLang="zh-CN" sz="2000"/>
              <a:t>through the DN until the desired level l to compute the layer outputs</a:t>
            </a:r>
            <a:endParaRPr lang="en-US" altLang="zh-CN" sz="2000"/>
          </a:p>
          <a:p>
            <a:pPr marL="0" indent="0">
              <a:buNone/>
            </a:pPr>
            <a:r>
              <a:rPr lang="en-US" altLang="zh-CN" sz="2000"/>
              <a:t>as well as the selection matrices</a:t>
            </a:r>
            <a:r>
              <a:rPr lang="zh-CN" altLang="en-US" sz="2000"/>
              <a:t>：</a:t>
            </a:r>
            <a:endParaRPr lang="en-US" altLang="zh-CN" sz="2000"/>
          </a:p>
          <a:p>
            <a:endParaRPr lang="en-US" altLang="zh-CN" sz="2000"/>
          </a:p>
          <a:p>
            <a:endParaRPr lang="en-US" altLang="zh-CN" sz="2000"/>
          </a:p>
          <a:p>
            <a:r>
              <a:rPr lang="en-US" altLang="zh-CN" sz="2000"/>
              <a:t> Third, label each </a:t>
            </a:r>
            <a:r>
              <a:rPr lang="en-US" altLang="zh-CN" sz="2000">
                <a:sym typeface="+mn-ea"/>
              </a:rPr>
              <a:t>{x’}</a:t>
            </a:r>
            <a:r>
              <a:rPr lang="en-US" altLang="zh-CN" sz="2000"/>
              <a:t> by the region that is selected by </a:t>
            </a:r>
            <a:r>
              <a:rPr lang="en-US" altLang="zh-CN" sz="2000">
                <a:sym typeface="+mn-ea"/>
              </a:rPr>
              <a:t>selection matrices based on</a:t>
            </a:r>
            <a:endParaRPr lang="en-US" altLang="zh-CN" sz="2000">
              <a:sym typeface="+mn-ea"/>
            </a:endParaRPr>
          </a:p>
          <a:p>
            <a:endParaRPr lang="en-US" altLang="zh-CN" sz="2000">
              <a:sym typeface="+mn-ea"/>
            </a:endParaRPr>
          </a:p>
          <a:p>
            <a:r>
              <a:rPr lang="en-US" altLang="zh-CN" sz="2000">
                <a:sym typeface="+mn-ea"/>
              </a:rPr>
              <a:t>The finer the </a:t>
            </a:r>
            <a:r>
              <a:rPr lang="en-US" altLang="zh-CN" sz="2000">
                <a:highlight>
                  <a:srgbClr val="FFFF00"/>
                </a:highlight>
                <a:sym typeface="+mn-ea"/>
              </a:rPr>
              <a:t>sampling</a:t>
            </a:r>
            <a:r>
              <a:rPr lang="en-US" altLang="zh-CN" sz="2000">
                <a:sym typeface="+mn-ea"/>
              </a:rPr>
              <a:t> of the input space, the more accurate the estimate of the partition region</a:t>
            </a:r>
            <a:endParaRPr lang="en-US" altLang="zh-CN" sz="2000">
              <a:sym typeface="+mn-ea"/>
            </a:endParaRPr>
          </a:p>
          <a:p>
            <a:pPr marL="0" indent="0">
              <a:buNone/>
            </a:pPr>
            <a:r>
              <a:rPr lang="en-US" altLang="zh-CN" sz="2000">
                <a:sym typeface="+mn-ea"/>
              </a:rPr>
              <a:t>boundaries. </a:t>
            </a:r>
            <a:endParaRPr lang="en-US" altLang="zh-CN" sz="2000"/>
          </a:p>
          <a:p>
            <a:endParaRPr lang="en-US" altLang="zh-CN" sz="2000"/>
          </a:p>
        </p:txBody>
      </p:sp>
      <p:pic>
        <p:nvPicPr>
          <p:cNvPr id="4" name="图片 3"/>
          <p:cNvPicPr>
            <a:picLocks noChangeAspect="1"/>
          </p:cNvPicPr>
          <p:nvPr>
            <p:custDataLst>
              <p:tags r:id="rId1"/>
            </p:custDataLst>
          </p:nvPr>
        </p:nvPicPr>
        <p:blipFill>
          <a:blip r:embed="rId2"/>
          <a:stretch>
            <a:fillRect/>
          </a:stretch>
        </p:blipFill>
        <p:spPr>
          <a:xfrm>
            <a:off x="10535285" y="2726055"/>
            <a:ext cx="817880" cy="32258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3251200" y="3429000"/>
            <a:ext cx="4980305" cy="1007110"/>
          </a:xfrm>
          <a:prstGeom prst="rect">
            <a:avLst/>
          </a:prstGeom>
        </p:spPr>
      </p:pic>
      <p:pic>
        <p:nvPicPr>
          <p:cNvPr id="12" name="图片 11"/>
          <p:cNvPicPr>
            <a:picLocks noChangeAspect="1"/>
          </p:cNvPicPr>
          <p:nvPr>
            <p:custDataLst>
              <p:tags r:id="rId5"/>
            </p:custDataLst>
          </p:nvPr>
        </p:nvPicPr>
        <p:blipFill>
          <a:blip r:embed="rId6"/>
          <a:srcRect t="21260" r="79594" b="23743"/>
          <a:stretch>
            <a:fillRect/>
          </a:stretch>
        </p:blipFill>
        <p:spPr>
          <a:xfrm>
            <a:off x="9401810" y="4195445"/>
            <a:ext cx="887095" cy="4953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(4)</a:t>
            </a:r>
            <a:endParaRPr lang="en-US" altLang="zh-CN"/>
          </a:p>
        </p:txBody>
      </p:sp>
      <p:sp>
        <p:nvSpPr>
          <p:cNvPr id="5" name="文本框 4"/>
          <p:cNvSpPr txBox="1"/>
          <p:nvPr/>
        </p:nvSpPr>
        <p:spPr>
          <a:xfrm>
            <a:off x="5619750" y="977900"/>
            <a:ext cx="4064000" cy="368300"/>
          </a:xfrm>
          <a:prstGeom prst="rect">
            <a:avLst/>
          </a:prstGeom>
          <a:noFill/>
        </p:spPr>
        <p:txBody>
          <a:bodyPr wrap="square" rtlCol="0">
            <a:spAutoFit/>
          </a:bodyPr>
          <a:p>
            <a:endParaRPr lang="zh-CN" altLang="en-US"/>
          </a:p>
        </p:txBody>
      </p:sp>
      <p:pic>
        <p:nvPicPr>
          <p:cNvPr id="6" name="图片 5"/>
          <p:cNvPicPr>
            <a:picLocks noChangeAspect="1"/>
          </p:cNvPicPr>
          <p:nvPr>
            <p:custDataLst>
              <p:tags r:id="rId1"/>
            </p:custDataLst>
          </p:nvPr>
        </p:nvPicPr>
        <p:blipFill>
          <a:blip r:embed="rId2"/>
          <a:stretch>
            <a:fillRect/>
          </a:stretch>
        </p:blipFill>
        <p:spPr>
          <a:xfrm>
            <a:off x="5909310" y="0"/>
            <a:ext cx="5986780" cy="4703445"/>
          </a:xfrm>
          <a:prstGeom prst="rect">
            <a:avLst/>
          </a:prstGeom>
        </p:spPr>
      </p:pic>
      <p:pic>
        <p:nvPicPr>
          <p:cNvPr id="7" name="图片 6"/>
          <p:cNvPicPr>
            <a:picLocks noChangeAspect="1"/>
          </p:cNvPicPr>
          <p:nvPr>
            <p:custDataLst>
              <p:tags r:id="rId3"/>
            </p:custDataLst>
          </p:nvPr>
        </p:nvPicPr>
        <p:blipFill>
          <a:blip r:embed="rId4"/>
          <a:srcRect t="3701" r="-55" b="3560"/>
          <a:stretch>
            <a:fillRect/>
          </a:stretch>
        </p:blipFill>
        <p:spPr>
          <a:xfrm>
            <a:off x="114300" y="4639310"/>
            <a:ext cx="9230360" cy="210058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(5)</a:t>
            </a:r>
            <a:endParaRPr lang="en-US" altLang="zh-CN"/>
          </a:p>
        </p:txBody>
      </p:sp>
      <p:sp>
        <p:nvSpPr>
          <p:cNvPr id="5" name="文本框 4"/>
          <p:cNvSpPr txBox="1"/>
          <p:nvPr/>
        </p:nvSpPr>
        <p:spPr>
          <a:xfrm>
            <a:off x="5619750" y="977900"/>
            <a:ext cx="4064000" cy="368300"/>
          </a:xfrm>
          <a:prstGeom prst="rect">
            <a:avLst/>
          </a:prstGeom>
          <a:noFill/>
        </p:spPr>
        <p:txBody>
          <a:bodyPr wrap="square" rtlCol="0">
            <a:spAutoFit/>
          </a:bodyPr>
          <a:p>
            <a:endParaRPr lang="zh-CN" altLang="en-US"/>
          </a:p>
        </p:txBody>
      </p:sp>
      <p:pic>
        <p:nvPicPr>
          <p:cNvPr id="6" name="图片 5"/>
          <p:cNvPicPr>
            <a:picLocks noChangeAspect="1"/>
          </p:cNvPicPr>
          <p:nvPr>
            <p:custDataLst>
              <p:tags r:id="rId1"/>
            </p:custDataLst>
          </p:nvPr>
        </p:nvPicPr>
        <p:blipFill>
          <a:blip r:embed="rId2"/>
          <a:stretch>
            <a:fillRect/>
          </a:stretch>
        </p:blipFill>
        <p:spPr>
          <a:xfrm>
            <a:off x="1141730" y="1934210"/>
            <a:ext cx="10101580" cy="279971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412875" y="2907030"/>
            <a:ext cx="9366885" cy="1383665"/>
          </a:xfrm>
          <a:prstGeom prst="rect">
            <a:avLst/>
          </a:prstGeom>
          <a:noFill/>
        </p:spPr>
        <p:txBody>
          <a:bodyPr wrap="square" rtlCol="0" anchor="t">
            <a:spAutoFit/>
          </a:bodyPr>
          <a:p>
            <a:pPr algn="ctr"/>
            <a:r>
              <a:rPr lang="en-US" altLang="zh-CN" sz="2800" dirty="0">
                <a:effectLst/>
                <a:sym typeface="+mn-ea"/>
              </a:rPr>
              <a:t>SplineCam: Exact Visualization and Characterization of Deep</a:t>
            </a:r>
            <a:br>
              <a:rPr lang="en-US" altLang="zh-CN" sz="2800" dirty="0">
                <a:effectLst/>
                <a:sym typeface="+mn-ea"/>
              </a:rPr>
            </a:br>
            <a:r>
              <a:rPr lang="en-US" altLang="zh-CN" sz="2800" dirty="0">
                <a:effectLst/>
                <a:sym typeface="+mn-ea"/>
              </a:rPr>
              <a:t>Network Geometry and Decision Boundaries</a:t>
            </a:r>
            <a:br>
              <a:rPr lang="en-US" altLang="zh-CN" sz="2800" dirty="0">
                <a:effectLst/>
                <a:sym typeface="+mn-ea"/>
              </a:rPr>
            </a:br>
            <a:endParaRPr lang="en-US" altLang="zh-CN" sz="2800" dirty="0">
              <a:effectLst/>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Introduction(1)</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en-US" altLang="zh-CN"/>
              <a:t>DNs partition the input space into linear regions and affinely map input vectors from any given region to the input</a:t>
            </a:r>
            <a:endParaRPr lang="en-US" altLang="zh-CN"/>
          </a:p>
          <a:p>
            <a:pPr marL="0" indent="0">
              <a:buNone/>
            </a:pPr>
            <a:endParaRPr lang="en-US" altLang="zh-CN"/>
          </a:p>
          <a:p>
            <a:pPr marL="0" indent="0">
              <a:buNone/>
            </a:pPr>
            <a:endParaRPr lang="zh-CN" altLang="en-US" sz="2000"/>
          </a:p>
          <a:p>
            <a:pPr marL="0" indent="0">
              <a:buNone/>
            </a:pPr>
            <a:endParaRPr lang="zh-CN" altLang="en-US" sz="2000"/>
          </a:p>
        </p:txBody>
      </p:sp>
      <p:pic>
        <p:nvPicPr>
          <p:cNvPr id="6" name="图片 5"/>
          <p:cNvPicPr>
            <a:picLocks noChangeAspect="1"/>
          </p:cNvPicPr>
          <p:nvPr/>
        </p:nvPicPr>
        <p:blipFill>
          <a:blip r:embed="rId1"/>
          <a:srcRect l="13821" t="11056" r="50420" b="8442"/>
          <a:stretch>
            <a:fillRect/>
          </a:stretch>
        </p:blipFill>
        <p:spPr>
          <a:xfrm>
            <a:off x="1009015" y="2795270"/>
            <a:ext cx="3169285" cy="3296920"/>
          </a:xfrm>
          <a:prstGeom prst="rect">
            <a:avLst/>
          </a:prstGeom>
        </p:spPr>
      </p:pic>
      <p:pic>
        <p:nvPicPr>
          <p:cNvPr id="7" name="图片 6"/>
          <p:cNvPicPr>
            <a:picLocks noChangeAspect="1"/>
          </p:cNvPicPr>
          <p:nvPr/>
        </p:nvPicPr>
        <p:blipFill>
          <a:blip r:embed="rId2"/>
          <a:srcRect l="9327" r="45062" b="17192"/>
          <a:stretch>
            <a:fillRect/>
          </a:stretch>
        </p:blipFill>
        <p:spPr>
          <a:xfrm>
            <a:off x="5619115" y="2795270"/>
            <a:ext cx="4157345" cy="34880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Introduction(2)</a:t>
            </a:r>
            <a:endParaRPr lang="en-US" altLang="zh-CN"/>
          </a:p>
        </p:txBody>
      </p:sp>
      <p:sp>
        <p:nvSpPr>
          <p:cNvPr id="3" name="内容占位符 2"/>
          <p:cNvSpPr>
            <a14:cpLocks xmlns:a14="http://schemas.microsoft.com/office/drawing/2010/main" noGrp="1"/>
          </p:cNvSpPr>
          <p:nvPr>
            <p:ph idx="1"/>
          </p:nvPr>
        </p:nvSpPr>
        <p:spPr/>
        <p:txBody>
          <a:bodyPr>
            <a:normAutofit/>
          </a:bodyPr>
          <a:p>
            <a:pPr marL="0" indent="0">
              <a:buNone/>
            </a:pPr>
            <a:r>
              <a:rPr lang="en-US" altLang="zh-CN"/>
              <a:t>SplineCam exactly computes the partition on 2D subspaces of the input space</a:t>
            </a:r>
            <a:endParaRPr lang="zh-CN" altLang="en-US" sz="2000">
              <a:sym typeface="+mn-ea"/>
            </a:endParaRPr>
          </a:p>
          <a:p>
            <a:pPr algn="l">
              <a:lnSpc>
                <a:spcPct val="100000"/>
              </a:lnSpc>
              <a:buClrTx/>
              <a:buSzTx/>
            </a:pPr>
            <a:endParaRPr lang="en-US" altLang="zh-CN" sz="2000">
              <a:sym typeface="+mn-ea"/>
            </a:endParaRPr>
          </a:p>
          <a:p>
            <a:pPr algn="l">
              <a:lnSpc>
                <a:spcPct val="100000"/>
              </a:lnSpc>
              <a:buClrTx/>
              <a:buSzTx/>
            </a:pPr>
            <a:endParaRPr lang="en-US" altLang="zh-CN" sz="2000">
              <a:sym typeface="+mn-ea"/>
            </a:endParaRPr>
          </a:p>
          <a:p>
            <a:pPr marL="0" indent="0">
              <a:buNone/>
            </a:pPr>
            <a:endParaRPr lang="zh-CN" altLang="en-US" sz="2000"/>
          </a:p>
          <a:p>
            <a:pPr marL="0" indent="0">
              <a:buNone/>
            </a:pPr>
            <a:endParaRPr lang="zh-CN" altLang="en-US" sz="2000"/>
          </a:p>
          <a:p>
            <a:pPr marL="0" indent="0">
              <a:buNone/>
            </a:pPr>
            <a:endParaRPr lang="zh-CN" altLang="en-US" sz="2000"/>
          </a:p>
        </p:txBody>
      </p:sp>
      <p:pic>
        <p:nvPicPr>
          <p:cNvPr id="5" name="图片 4"/>
          <p:cNvPicPr>
            <a:picLocks noChangeAspect="1"/>
          </p:cNvPicPr>
          <p:nvPr>
            <p:custDataLst>
              <p:tags r:id="rId1"/>
            </p:custDataLst>
          </p:nvPr>
        </p:nvPicPr>
        <p:blipFill>
          <a:blip r:embed="rId2"/>
          <a:stretch>
            <a:fillRect/>
          </a:stretch>
        </p:blipFill>
        <p:spPr>
          <a:xfrm>
            <a:off x="647700" y="2788285"/>
            <a:ext cx="2367915" cy="2367915"/>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3458845" y="2874645"/>
            <a:ext cx="2223135" cy="220853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6212205" y="2875280"/>
            <a:ext cx="2210435" cy="2207260"/>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8953500" y="2788285"/>
            <a:ext cx="2369185" cy="236791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Method(1)</a:t>
            </a:r>
            <a:endParaRPr lang="en-US" altLang="zh-CN"/>
          </a:p>
        </p:txBody>
      </p:sp>
      <p:pic>
        <p:nvPicPr>
          <p:cNvPr id="7" name="图片 6"/>
          <p:cNvPicPr>
            <a:picLocks noChangeAspect="1"/>
          </p:cNvPicPr>
          <p:nvPr/>
        </p:nvPicPr>
        <p:blipFill>
          <a:blip r:embed="rId1"/>
          <a:srcRect l="11307" t="14667" r="11899" b="11035"/>
          <a:stretch>
            <a:fillRect/>
          </a:stretch>
        </p:blipFill>
        <p:spPr>
          <a:xfrm>
            <a:off x="993775" y="1339850"/>
            <a:ext cx="9916795" cy="443357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Method(2)</a:t>
            </a:r>
            <a:endParaRPr lang="en-US" altLang="zh-CN"/>
          </a:p>
        </p:txBody>
      </p:sp>
      <p:pic>
        <p:nvPicPr>
          <p:cNvPr id="7" name="图片 6"/>
          <p:cNvPicPr>
            <a:picLocks noChangeAspect="1"/>
          </p:cNvPicPr>
          <p:nvPr/>
        </p:nvPicPr>
        <p:blipFill>
          <a:blip r:embed="rId1"/>
          <a:srcRect l="11307" t="14667" r="11899" b="11035"/>
          <a:stretch>
            <a:fillRect/>
          </a:stretch>
        </p:blipFill>
        <p:spPr>
          <a:xfrm>
            <a:off x="993775" y="1339850"/>
            <a:ext cx="9916795" cy="4433570"/>
          </a:xfrm>
          <a:prstGeom prst="rect">
            <a:avLst/>
          </a:prstGeom>
        </p:spPr>
      </p:pic>
      <p:pic>
        <p:nvPicPr>
          <p:cNvPr id="3" name="图片 2"/>
          <p:cNvPicPr>
            <a:picLocks noChangeAspect="1"/>
          </p:cNvPicPr>
          <p:nvPr/>
        </p:nvPicPr>
        <p:blipFill>
          <a:blip r:embed="rId2"/>
          <a:srcRect l="11453" t="16628" r="10759" b="17560"/>
          <a:stretch>
            <a:fillRect/>
          </a:stretch>
        </p:blipFill>
        <p:spPr>
          <a:xfrm>
            <a:off x="993775" y="1460500"/>
            <a:ext cx="10069195" cy="3937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Method(3)</a:t>
            </a:r>
            <a:endParaRPr lang="en-US" altLang="zh-CN"/>
          </a:p>
        </p:txBody>
      </p:sp>
      <p:pic>
        <p:nvPicPr>
          <p:cNvPr id="3" name="图片 2"/>
          <p:cNvPicPr>
            <a:picLocks noChangeAspect="1"/>
          </p:cNvPicPr>
          <p:nvPr/>
        </p:nvPicPr>
        <p:blipFill>
          <a:blip r:embed="rId1"/>
          <a:srcRect l="10350" t="15451" r="12674" b="21564"/>
          <a:stretch>
            <a:fillRect/>
          </a:stretch>
        </p:blipFill>
        <p:spPr>
          <a:xfrm>
            <a:off x="789305" y="1399540"/>
            <a:ext cx="9977755" cy="377317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Method(4)</a:t>
            </a:r>
            <a:endParaRPr lang="en-US" altLang="zh-CN"/>
          </a:p>
        </p:txBody>
      </p:sp>
      <p:pic>
        <p:nvPicPr>
          <p:cNvPr id="3" name="图片 2"/>
          <p:cNvPicPr>
            <a:picLocks noChangeAspect="1"/>
          </p:cNvPicPr>
          <p:nvPr/>
        </p:nvPicPr>
        <p:blipFill>
          <a:blip r:embed="rId1"/>
          <a:srcRect l="10350" t="15451" r="12674" b="21564"/>
          <a:stretch>
            <a:fillRect/>
          </a:stretch>
        </p:blipFill>
        <p:spPr>
          <a:xfrm>
            <a:off x="789305" y="1399540"/>
            <a:ext cx="9977755" cy="3773170"/>
          </a:xfrm>
          <a:prstGeom prst="rect">
            <a:avLst/>
          </a:prstGeom>
        </p:spPr>
      </p:pic>
      <p:pic>
        <p:nvPicPr>
          <p:cNvPr id="4" name="图片 3"/>
          <p:cNvPicPr>
            <a:picLocks noChangeAspect="1"/>
          </p:cNvPicPr>
          <p:nvPr/>
        </p:nvPicPr>
        <p:blipFill>
          <a:blip r:embed="rId2"/>
          <a:srcRect l="10548" t="15419" r="10493" b="20905"/>
          <a:stretch>
            <a:fillRect/>
          </a:stretch>
        </p:blipFill>
        <p:spPr>
          <a:xfrm>
            <a:off x="789305" y="1392555"/>
            <a:ext cx="10373995" cy="38658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Contribution(2)</a:t>
            </a:r>
            <a:endParaRPr lang="en-US" altLang="zh-CN"/>
          </a:p>
        </p:txBody>
      </p:sp>
      <p:pic>
        <p:nvPicPr>
          <p:cNvPr id="6" name="图片 5"/>
          <p:cNvPicPr>
            <a:picLocks noChangeAspect="1"/>
          </p:cNvPicPr>
          <p:nvPr>
            <p:custDataLst>
              <p:tags r:id="rId1"/>
            </p:custDataLst>
          </p:nvPr>
        </p:nvPicPr>
        <p:blipFill>
          <a:blip r:embed="rId2"/>
          <a:stretch>
            <a:fillRect/>
          </a:stretch>
        </p:blipFill>
        <p:spPr>
          <a:xfrm>
            <a:off x="5963920" y="981710"/>
            <a:ext cx="5708650" cy="5334000"/>
          </a:xfrm>
          <a:prstGeom prst="rect">
            <a:avLst/>
          </a:prstGeom>
          <a:ln>
            <a:solidFill>
              <a:schemeClr val="tx1"/>
            </a:solidFill>
          </a:ln>
        </p:spPr>
      </p:pic>
      <p:pic>
        <p:nvPicPr>
          <p:cNvPr id="4" name="图片 3"/>
          <p:cNvPicPr>
            <a:picLocks noChangeAspect="1"/>
          </p:cNvPicPr>
          <p:nvPr>
            <p:custDataLst>
              <p:tags r:id="rId3"/>
            </p:custDataLst>
          </p:nvPr>
        </p:nvPicPr>
        <p:blipFill>
          <a:blip r:embed="rId4"/>
          <a:stretch>
            <a:fillRect/>
          </a:stretch>
        </p:blipFill>
        <p:spPr>
          <a:xfrm>
            <a:off x="513715" y="1738630"/>
            <a:ext cx="4839970" cy="382016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Method(5)</a:t>
            </a:r>
            <a:endParaRPr lang="en-US" altLang="zh-CN"/>
          </a:p>
        </p:txBody>
      </p:sp>
      <p:sp>
        <p:nvSpPr>
          <p:cNvPr id="3" name="内容占位符 2"/>
          <p:cNvSpPr>
            <a14:cpLocks xmlns:a14="http://schemas.microsoft.com/office/drawing/2010/main" noGrp="1"/>
          </p:cNvSpPr>
          <p:nvPr>
            <p:ph idx="1"/>
          </p:nvPr>
        </p:nvSpPr>
        <p:spPr/>
        <p:txBody>
          <a:bodyPr>
            <a:normAutofit lnSpcReduction="10000"/>
          </a:bodyPr>
          <a:p>
            <a:pPr marL="0" indent="0">
              <a:buNone/>
            </a:pPr>
            <a:r>
              <a:rPr lang="en-US" altLang="zh-CN"/>
              <a:t>Computation of Partition</a:t>
            </a:r>
            <a:endParaRPr lang="en-US" altLang="zh-CN" sz="2000">
              <a:sym typeface="+mn-ea"/>
            </a:endParaRPr>
          </a:p>
          <a:p>
            <a:pPr algn="l">
              <a:lnSpc>
                <a:spcPct val="100000"/>
              </a:lnSpc>
              <a:buClrTx/>
              <a:buSzTx/>
            </a:pPr>
            <a:r>
              <a:rPr lang="en-US" altLang="zh-CN" sz="2000">
                <a:sym typeface="+mn-ea"/>
              </a:rPr>
              <a:t>A  framework to back-project to R</a:t>
            </a:r>
            <a:r>
              <a:rPr lang="en-US" altLang="zh-CN" sz="2000" baseline="30000">
                <a:sym typeface="+mn-ea"/>
              </a:rPr>
              <a:t>S </a:t>
            </a:r>
            <a:r>
              <a:rPr lang="en-US" altLang="zh-CN" sz="2000">
                <a:sym typeface="+mn-ea"/>
              </a:rPr>
              <a:t>a hyperplane </a:t>
            </a:r>
            <a:endParaRPr lang="zh-CN" altLang="en-US" sz="2000">
              <a:sym typeface="+mn-ea"/>
            </a:endParaRPr>
          </a:p>
          <a:p>
            <a:pPr algn="l">
              <a:lnSpc>
                <a:spcPct val="100000"/>
              </a:lnSpc>
              <a:buClrTx/>
              <a:buSzTx/>
            </a:pPr>
            <a:endParaRPr lang="en-US" altLang="zh-CN" sz="2000">
              <a:sym typeface="+mn-ea"/>
            </a:endParaRPr>
          </a:p>
          <a:p>
            <a:pPr marL="0" indent="0" algn="l">
              <a:lnSpc>
                <a:spcPct val="100000"/>
              </a:lnSpc>
              <a:buClrTx/>
              <a:buSzTx/>
              <a:buNone/>
            </a:pPr>
            <a:r>
              <a:rPr lang="en-US" altLang="zh-CN" sz="2000">
                <a:sym typeface="+mn-ea"/>
              </a:rPr>
              <a:t>where</a:t>
            </a:r>
            <a:endParaRPr lang="en-US" altLang="zh-CN" sz="2000" i="1" baseline="30000">
              <a:sym typeface="+mn-ea"/>
            </a:endParaRPr>
          </a:p>
          <a:p>
            <a:pPr algn="l">
              <a:lnSpc>
                <a:spcPct val="100000"/>
              </a:lnSpc>
              <a:buClrTx/>
              <a:buSzTx/>
            </a:pPr>
            <a:r>
              <a:rPr lang="en-US" altLang="zh-CN" sz="2000">
                <a:sym typeface="+mn-ea"/>
              </a:rPr>
              <a:t>Given a hyperplane      it can be projected onto the tangent space of region ω ∈ Ω as,</a:t>
            </a: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endParaRPr lang="en-US" altLang="zh-CN" sz="2000">
              <a:sym typeface="+mn-ea"/>
            </a:endParaRPr>
          </a:p>
          <a:p>
            <a:pPr algn="l">
              <a:lnSpc>
                <a:spcPct val="100000"/>
              </a:lnSpc>
              <a:buClrTx/>
              <a:buSzTx/>
            </a:pPr>
            <a:r>
              <a:rPr lang="en-US" altLang="zh-CN" sz="2000">
                <a:sym typeface="+mn-ea"/>
              </a:rPr>
              <a:t> The decision boundary is the hyperplane         = </a:t>
            </a:r>
            <a:endParaRPr lang="en-US" altLang="zh-CN" sz="2000">
              <a:sym typeface="+mn-ea"/>
            </a:endParaRPr>
          </a:p>
          <a:p>
            <a:pPr marL="0" indent="0">
              <a:buNone/>
            </a:pPr>
            <a:endParaRPr lang="zh-CN" altLang="en-US" sz="2000"/>
          </a:p>
          <a:p>
            <a:pPr marL="0" indent="0">
              <a:buNone/>
            </a:pPr>
            <a:endParaRPr lang="zh-CN" altLang="en-US" sz="2000"/>
          </a:p>
          <a:p>
            <a:pPr marL="0" indent="0">
              <a:buNone/>
            </a:pPr>
            <a:endParaRPr lang="zh-CN" altLang="en-US" sz="2000"/>
          </a:p>
        </p:txBody>
      </p:sp>
      <p:pic>
        <p:nvPicPr>
          <p:cNvPr id="5" name="图片 4"/>
          <p:cNvPicPr>
            <a:picLocks noChangeAspect="1"/>
          </p:cNvPicPr>
          <p:nvPr>
            <p:custDataLst>
              <p:tags r:id="rId1"/>
            </p:custDataLst>
          </p:nvPr>
        </p:nvPicPr>
        <p:blipFill>
          <a:blip r:embed="rId2"/>
          <a:stretch>
            <a:fillRect/>
          </a:stretch>
        </p:blipFill>
        <p:spPr>
          <a:xfrm>
            <a:off x="3378200" y="2704465"/>
            <a:ext cx="4615815" cy="53975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1464945" y="3108325"/>
            <a:ext cx="3559810" cy="320675"/>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5944870" y="2400935"/>
            <a:ext cx="4497705" cy="303530"/>
          </a:xfrm>
          <a:prstGeom prst="rect">
            <a:avLst/>
          </a:prstGeom>
        </p:spPr>
      </p:pic>
      <p:pic>
        <p:nvPicPr>
          <p:cNvPr id="8" name="图片 7"/>
          <p:cNvPicPr>
            <a:picLocks noChangeAspect="1"/>
          </p:cNvPicPr>
          <p:nvPr>
            <p:custDataLst>
              <p:tags r:id="rId7"/>
            </p:custDataLst>
          </p:nvPr>
        </p:nvPicPr>
        <p:blipFill>
          <a:blip r:embed="rId8"/>
          <a:stretch>
            <a:fillRect/>
          </a:stretch>
        </p:blipFill>
        <p:spPr>
          <a:xfrm>
            <a:off x="3025140" y="3677285"/>
            <a:ext cx="234950" cy="337185"/>
          </a:xfrm>
          <a:prstGeom prst="rect">
            <a:avLst/>
          </a:prstGeom>
        </p:spPr>
      </p:pic>
      <p:pic>
        <p:nvPicPr>
          <p:cNvPr id="9" name="图片 8"/>
          <p:cNvPicPr>
            <a:picLocks noChangeAspect="1"/>
          </p:cNvPicPr>
          <p:nvPr>
            <p:custDataLst>
              <p:tags r:id="rId9"/>
            </p:custDataLst>
          </p:nvPr>
        </p:nvPicPr>
        <p:blipFill>
          <a:blip r:embed="rId10"/>
          <a:stretch>
            <a:fillRect/>
          </a:stretch>
        </p:blipFill>
        <p:spPr>
          <a:xfrm>
            <a:off x="2393950" y="4014470"/>
            <a:ext cx="6629400" cy="492125"/>
          </a:xfrm>
          <a:prstGeom prst="rect">
            <a:avLst/>
          </a:prstGeom>
        </p:spPr>
      </p:pic>
      <p:pic>
        <p:nvPicPr>
          <p:cNvPr id="10" name="图片 9"/>
          <p:cNvPicPr>
            <a:picLocks noChangeAspect="1"/>
          </p:cNvPicPr>
          <p:nvPr>
            <p:custDataLst>
              <p:tags r:id="rId11"/>
            </p:custDataLst>
          </p:nvPr>
        </p:nvPicPr>
        <p:blipFill>
          <a:blip r:embed="rId12"/>
          <a:stretch>
            <a:fillRect/>
          </a:stretch>
        </p:blipFill>
        <p:spPr>
          <a:xfrm>
            <a:off x="5295900" y="4641215"/>
            <a:ext cx="334010" cy="438150"/>
          </a:xfrm>
          <a:prstGeom prst="rect">
            <a:avLst/>
          </a:prstGeom>
        </p:spPr>
      </p:pic>
      <p:pic>
        <p:nvPicPr>
          <p:cNvPr id="11" name="图片 10"/>
          <p:cNvPicPr>
            <a:picLocks noChangeAspect="1"/>
          </p:cNvPicPr>
          <p:nvPr>
            <p:custDataLst>
              <p:tags r:id="rId13"/>
            </p:custDataLst>
          </p:nvPr>
        </p:nvPicPr>
        <p:blipFill>
          <a:blip r:embed="rId14"/>
          <a:stretch>
            <a:fillRect/>
          </a:stretch>
        </p:blipFill>
        <p:spPr>
          <a:xfrm>
            <a:off x="5909945" y="4641215"/>
            <a:ext cx="3077845" cy="4273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(6)</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en-US" altLang="zh-CN">
                <a:sym typeface="+mn-ea"/>
              </a:rPr>
              <a:t>Computation of Partition</a:t>
            </a:r>
            <a:endParaRPr lang="en-US" altLang="zh-CN">
              <a:sym typeface="+mn-ea"/>
            </a:endParaRPr>
          </a:p>
          <a:p>
            <a:r>
              <a:rPr lang="en-US" altLang="zh-CN" sz="2000"/>
              <a:t>Denote the partition in the input space formed by the composition of layers 1 to l as Ω</a:t>
            </a:r>
            <a:r>
              <a:rPr lang="en-US" altLang="zh-CN" sz="2000" i="1" baseline="30000"/>
              <a:t>l</a:t>
            </a:r>
            <a:endParaRPr lang="en-US" altLang="zh-CN" sz="2000"/>
          </a:p>
          <a:p>
            <a:r>
              <a:rPr lang="en-US" altLang="zh-CN" sz="2000"/>
              <a:t>Use Algorithm 1 on each region in Ω</a:t>
            </a:r>
            <a:r>
              <a:rPr lang="en-US" altLang="zh-CN" sz="2000" baseline="30000"/>
              <a:t>1 </a:t>
            </a:r>
            <a:r>
              <a:rPr lang="en-US" altLang="zh-CN" sz="2000"/>
              <a:t>to obtain Ω</a:t>
            </a:r>
            <a:r>
              <a:rPr lang="en-US" altLang="zh-CN" sz="2000" baseline="30000"/>
              <a:t>2</a:t>
            </a:r>
            <a:endParaRPr lang="en-US" altLang="zh-CN" sz="2000"/>
          </a:p>
          <a:p>
            <a:r>
              <a:rPr lang="en-US" altLang="zh-CN" sz="2000"/>
              <a:t>Repeat this for all layers up to</a:t>
            </a:r>
            <a:r>
              <a:rPr lang="en-US" altLang="zh-CN" sz="2000" i="1"/>
              <a:t> l </a:t>
            </a:r>
            <a:r>
              <a:rPr lang="en-US" altLang="zh-CN" sz="2000"/>
              <a:t>= L.</a:t>
            </a:r>
            <a:endParaRPr lang="en-US" altLang="zh-CN" sz="2000"/>
          </a:p>
        </p:txBody>
      </p:sp>
      <p:pic>
        <p:nvPicPr>
          <p:cNvPr id="6" name="图片 5"/>
          <p:cNvPicPr>
            <a:picLocks noChangeAspect="1"/>
          </p:cNvPicPr>
          <p:nvPr>
            <p:custDataLst>
              <p:tags r:id="rId1"/>
            </p:custDataLst>
          </p:nvPr>
        </p:nvPicPr>
        <p:blipFill>
          <a:blip r:embed="rId2"/>
          <a:srcRect t="6453"/>
          <a:stretch>
            <a:fillRect/>
          </a:stretch>
        </p:blipFill>
        <p:spPr>
          <a:xfrm>
            <a:off x="4860925" y="3259455"/>
            <a:ext cx="6047740" cy="326771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(9)</a:t>
            </a:r>
            <a:endParaRPr lang="en-US" altLang="zh-CN"/>
          </a:p>
        </p:txBody>
      </p:sp>
      <p:sp>
        <p:nvSpPr>
          <p:cNvPr id="3" name="内容占位符 2"/>
          <p:cNvSpPr>
            <a14:cpLocks xmlns:a14="http://schemas.microsoft.com/office/drawing/2010/main" noGrp="1"/>
          </p:cNvSpPr>
          <p:nvPr>
            <p:ph idx="1"/>
          </p:nvPr>
        </p:nvSpPr>
        <p:spPr>
          <a:xfrm>
            <a:off x="647700" y="1825625"/>
            <a:ext cx="5798185" cy="4351655"/>
          </a:xfrm>
        </p:spPr>
        <p:txBody>
          <a:bodyPr/>
          <a:p>
            <a:pPr marL="0" indent="0">
              <a:buNone/>
            </a:pPr>
            <a:r>
              <a:rPr lang="en-US" altLang="zh-CN">
                <a:sym typeface="+mn-ea"/>
              </a:rPr>
              <a:t>Computation of Cycle</a:t>
            </a:r>
            <a:endParaRPr lang="en-US" altLang="zh-CN">
              <a:sym typeface="+mn-ea"/>
            </a:endParaRPr>
          </a:p>
          <a:p>
            <a:pPr>
              <a:lnSpc>
                <a:spcPct val="130000"/>
              </a:lnSpc>
            </a:pPr>
            <a:r>
              <a:rPr lang="en-US" altLang="zh-CN" sz="2000"/>
              <a:t>To find all the cycles in the graph, we select a boundary edge e</a:t>
            </a:r>
            <a:r>
              <a:rPr lang="en-US" altLang="zh-CN" sz="2000" baseline="-25000"/>
              <a:t>s </a:t>
            </a:r>
            <a:r>
              <a:rPr lang="en-US" altLang="zh-CN" sz="2000"/>
              <a:t>(blue arrow), do a breadth-first search (BFS) to find the shortest path through the graph between vertices of es and obtain the corresponding cycle. The edges obtained via BFS are enqueued and the search is repeated. Each non-boundary edge is allowed to be traversed twice, once from either direction </a:t>
            </a:r>
            <a:endParaRPr lang="en-US" altLang="zh-CN" sz="2000"/>
          </a:p>
        </p:txBody>
      </p:sp>
      <p:pic>
        <p:nvPicPr>
          <p:cNvPr id="6" name="图片 5"/>
          <p:cNvPicPr>
            <a:picLocks noChangeAspect="1"/>
          </p:cNvPicPr>
          <p:nvPr>
            <p:custDataLst>
              <p:tags r:id="rId1"/>
            </p:custDataLst>
          </p:nvPr>
        </p:nvPicPr>
        <p:blipFill>
          <a:blip r:embed="rId2"/>
          <a:stretch>
            <a:fillRect/>
          </a:stretch>
        </p:blipFill>
        <p:spPr>
          <a:xfrm>
            <a:off x="6445250" y="406400"/>
            <a:ext cx="5746750" cy="61468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 (9)</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en-US" altLang="zh-CN">
                <a:sym typeface="+mn-ea"/>
              </a:rPr>
              <a:t>Computation of Cycle</a:t>
            </a:r>
            <a:endParaRPr lang="en-US" altLang="zh-CN">
              <a:sym typeface="+mn-ea"/>
            </a:endParaRPr>
          </a:p>
          <a:p>
            <a:pPr marL="0" indent="0">
              <a:buNone/>
            </a:pPr>
            <a:endParaRPr lang="en-US" altLang="zh-CN" sz="2000"/>
          </a:p>
        </p:txBody>
      </p:sp>
      <p:pic>
        <p:nvPicPr>
          <p:cNvPr id="4" name="图片 3"/>
          <p:cNvPicPr>
            <a:picLocks noChangeAspect="1"/>
          </p:cNvPicPr>
          <p:nvPr>
            <p:custDataLst>
              <p:tags r:id="rId1"/>
            </p:custDataLst>
          </p:nvPr>
        </p:nvPicPr>
        <p:blipFill>
          <a:blip r:embed="rId2"/>
          <a:stretch>
            <a:fillRect/>
          </a:stretch>
        </p:blipFill>
        <p:spPr>
          <a:xfrm>
            <a:off x="705485" y="2247900"/>
            <a:ext cx="10931525" cy="40779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(1)</a:t>
            </a:r>
            <a:endParaRPr lang="en-US" altLang="zh-CN"/>
          </a:p>
        </p:txBody>
      </p:sp>
      <p:sp>
        <p:nvSpPr>
          <p:cNvPr id="3" name="内容占位符 2"/>
          <p:cNvSpPr>
            <a14:cpLocks xmlns:a14="http://schemas.microsoft.com/office/drawing/2010/main" noGrp="1"/>
          </p:cNvSpPr>
          <p:nvPr>
            <p:ph idx="1"/>
          </p:nvPr>
        </p:nvSpPr>
        <p:spPr>
          <a:xfrm>
            <a:off x="647700" y="1410335"/>
            <a:ext cx="10515600" cy="4351338"/>
          </a:xfrm>
        </p:spPr>
        <p:txBody>
          <a:bodyPr/>
          <a:p>
            <a:pPr marL="0" indent="0">
              <a:buNone/>
            </a:pPr>
            <a:r>
              <a:rPr lang="en-US" altLang="zh-CN">
                <a:sym typeface="+mn-ea"/>
              </a:rPr>
              <a:t>Decision Boundary of Signed Distance Functions</a:t>
            </a:r>
            <a:endParaRPr lang="en-US" altLang="zh-CN" sz="2000"/>
          </a:p>
          <a:p>
            <a:pPr marL="0" indent="0">
              <a:buNone/>
            </a:pPr>
            <a:endParaRPr lang="en-US" altLang="zh-CN" sz="2000"/>
          </a:p>
        </p:txBody>
      </p:sp>
      <p:pic>
        <p:nvPicPr>
          <p:cNvPr id="5" name="图片 4"/>
          <p:cNvPicPr>
            <a:picLocks noChangeAspect="1"/>
          </p:cNvPicPr>
          <p:nvPr>
            <p:custDataLst>
              <p:tags r:id="rId1"/>
            </p:custDataLst>
          </p:nvPr>
        </p:nvPicPr>
        <p:blipFill>
          <a:blip r:embed="rId2"/>
          <a:srcRect l="3551" r="3421" b="-1432"/>
          <a:stretch>
            <a:fillRect/>
          </a:stretch>
        </p:blipFill>
        <p:spPr>
          <a:xfrm>
            <a:off x="308610" y="1993900"/>
            <a:ext cx="5871845" cy="4766310"/>
          </a:xfrm>
          <a:prstGeom prst="rect">
            <a:avLst/>
          </a:prstGeom>
        </p:spPr>
      </p:pic>
      <p:pic>
        <p:nvPicPr>
          <p:cNvPr id="6" name="图片 5"/>
          <p:cNvPicPr>
            <a:picLocks noChangeAspect="1"/>
          </p:cNvPicPr>
          <p:nvPr>
            <p:custDataLst>
              <p:tags r:id="rId3"/>
            </p:custDataLst>
          </p:nvPr>
        </p:nvPicPr>
        <p:blipFill>
          <a:blip r:embed="rId4"/>
          <a:srcRect l="3421"/>
          <a:stretch>
            <a:fillRect/>
          </a:stretch>
        </p:blipFill>
        <p:spPr>
          <a:xfrm>
            <a:off x="6180455" y="2886710"/>
            <a:ext cx="6096000" cy="22352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(2)</a:t>
            </a:r>
            <a:endParaRPr lang="en-US" altLang="zh-CN"/>
          </a:p>
        </p:txBody>
      </p:sp>
      <p:sp>
        <p:nvSpPr>
          <p:cNvPr id="3" name="内容占位符 2"/>
          <p:cNvSpPr>
            <a14:cpLocks xmlns:a14="http://schemas.microsoft.com/office/drawing/2010/main" noGrp="1"/>
          </p:cNvSpPr>
          <p:nvPr>
            <p:ph idx="1"/>
          </p:nvPr>
        </p:nvSpPr>
        <p:spPr>
          <a:xfrm>
            <a:off x="647700" y="1410335"/>
            <a:ext cx="10515600" cy="4351338"/>
          </a:xfrm>
        </p:spPr>
        <p:txBody>
          <a:bodyPr/>
          <a:p>
            <a:pPr marL="0" indent="0">
              <a:buNone/>
            </a:pPr>
            <a:r>
              <a:rPr lang="en-US" altLang="zh-CN">
                <a:sym typeface="+mn-ea"/>
              </a:rPr>
              <a:t>The Effect of Positional Encoding on INR Geometry</a:t>
            </a:r>
            <a:endParaRPr lang="en-US" altLang="zh-CN">
              <a:sym typeface="+mn-ea"/>
            </a:endParaRPr>
          </a:p>
          <a:p>
            <a:pPr marL="0" indent="0">
              <a:buNone/>
            </a:pPr>
            <a:endParaRPr lang="en-US" altLang="zh-CN" sz="2000"/>
          </a:p>
        </p:txBody>
      </p:sp>
      <p:pic>
        <p:nvPicPr>
          <p:cNvPr id="4" name="图片 3"/>
          <p:cNvPicPr>
            <a:picLocks noChangeAspect="1"/>
          </p:cNvPicPr>
          <p:nvPr>
            <p:custDataLst>
              <p:tags r:id="rId1"/>
            </p:custDataLst>
          </p:nvPr>
        </p:nvPicPr>
        <p:blipFill>
          <a:blip r:embed="rId2"/>
          <a:stretch>
            <a:fillRect/>
          </a:stretch>
        </p:blipFill>
        <p:spPr>
          <a:xfrm>
            <a:off x="647700" y="1826260"/>
            <a:ext cx="10603230" cy="469519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(3)</a:t>
            </a:r>
            <a:endParaRPr lang="en-US" altLang="zh-CN"/>
          </a:p>
        </p:txBody>
      </p:sp>
      <p:sp>
        <p:nvSpPr>
          <p:cNvPr id="3" name="内容占位符 2"/>
          <p:cNvSpPr>
            <a14:cpLocks xmlns:a14="http://schemas.microsoft.com/office/drawing/2010/main" noGrp="1"/>
          </p:cNvSpPr>
          <p:nvPr>
            <p:ph idx="1"/>
          </p:nvPr>
        </p:nvSpPr>
        <p:spPr>
          <a:xfrm>
            <a:off x="647700" y="1410335"/>
            <a:ext cx="10515600" cy="4351338"/>
          </a:xfrm>
        </p:spPr>
        <p:txBody>
          <a:bodyPr/>
          <a:p>
            <a:pPr marL="0" indent="0">
              <a:buNone/>
            </a:pPr>
            <a:r>
              <a:rPr lang="en-US" altLang="zh-CN">
                <a:sym typeface="+mn-ea"/>
              </a:rPr>
              <a:t>Impact of Architecture on Partitions Properties</a:t>
            </a:r>
            <a:endParaRPr lang="en-US" altLang="zh-CN">
              <a:sym typeface="+mn-ea"/>
            </a:endParaRPr>
          </a:p>
        </p:txBody>
      </p:sp>
      <p:pic>
        <p:nvPicPr>
          <p:cNvPr id="4" name="图片 3"/>
          <p:cNvPicPr>
            <a:picLocks noChangeAspect="1"/>
          </p:cNvPicPr>
          <p:nvPr>
            <p:custDataLst>
              <p:tags r:id="rId1"/>
            </p:custDataLst>
          </p:nvPr>
        </p:nvPicPr>
        <p:blipFill>
          <a:blip r:embed="rId2"/>
          <a:srcRect l="1102" t="-2557" r="4312" b="2557"/>
          <a:stretch>
            <a:fillRect/>
          </a:stretch>
        </p:blipFill>
        <p:spPr>
          <a:xfrm>
            <a:off x="261620" y="1950720"/>
            <a:ext cx="11668760" cy="341376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sym typeface="+mn-ea"/>
              </a:rPr>
              <a:t>Experiments (4)</a:t>
            </a:r>
            <a:endParaRPr lang="en-US" altLang="zh-CN"/>
          </a:p>
        </p:txBody>
      </p:sp>
      <p:sp>
        <p:nvSpPr>
          <p:cNvPr id="3" name="内容占位符 2"/>
          <p:cNvSpPr>
            <a14:cpLocks xmlns:a14="http://schemas.microsoft.com/office/drawing/2010/main" noGrp="1"/>
          </p:cNvSpPr>
          <p:nvPr>
            <p:ph idx="1"/>
          </p:nvPr>
        </p:nvSpPr>
        <p:spPr>
          <a:xfrm>
            <a:off x="647700" y="1168400"/>
            <a:ext cx="10515600" cy="4351338"/>
          </a:xfrm>
        </p:spPr>
        <p:txBody>
          <a:bodyPr/>
          <a:p>
            <a:pPr marL="0" indent="0">
              <a:buNone/>
            </a:pPr>
            <a:r>
              <a:rPr lang="en-US" altLang="zh-CN">
                <a:sym typeface="+mn-ea"/>
              </a:rPr>
              <a:t> Data-Augmentation</a:t>
            </a:r>
            <a:r>
              <a:rPr lang="en-US" altLang="zh-CN" sz="2000"/>
              <a:t> </a:t>
            </a:r>
            <a:endParaRPr lang="en-US" altLang="zh-CN" sz="2000"/>
          </a:p>
        </p:txBody>
      </p:sp>
      <p:pic>
        <p:nvPicPr>
          <p:cNvPr id="4" name="图片 3"/>
          <p:cNvPicPr>
            <a:picLocks noChangeAspect="1"/>
          </p:cNvPicPr>
          <p:nvPr>
            <p:custDataLst>
              <p:tags r:id="rId1"/>
            </p:custDataLst>
          </p:nvPr>
        </p:nvPicPr>
        <p:blipFill>
          <a:blip r:embed="rId2"/>
          <a:stretch>
            <a:fillRect/>
          </a:stretch>
        </p:blipFill>
        <p:spPr>
          <a:xfrm>
            <a:off x="1495425" y="1508125"/>
            <a:ext cx="9201150" cy="52876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Contribution(3)</a:t>
            </a:r>
            <a:endParaRPr lang="en-US" altLang="zh-CN"/>
          </a:p>
        </p:txBody>
      </p:sp>
      <p:pic>
        <p:nvPicPr>
          <p:cNvPr id="5" name="55c90d66caf25d8d9906a9924765f2e3_raw">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1791335" y="1960880"/>
            <a:ext cx="8609965" cy="348742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125980" y="2907030"/>
            <a:ext cx="7858760" cy="521970"/>
          </a:xfrm>
          <a:prstGeom prst="rect">
            <a:avLst/>
          </a:prstGeom>
          <a:noFill/>
        </p:spPr>
        <p:txBody>
          <a:bodyPr wrap="square" rtlCol="0" anchor="t">
            <a:spAutoFit/>
          </a:bodyPr>
          <a:p>
            <a:r>
              <a:rPr lang="en-US" altLang="zh-CN" sz="2800" dirty="0">
                <a:effectLst/>
                <a:sym typeface="+mn-ea"/>
              </a:rPr>
              <a:t>Mad Max: Affine Spline Insights into Deep Learning</a:t>
            </a:r>
            <a:endParaRPr lang="en-US" altLang="zh-CN" sz="2800" dirty="0">
              <a:effectLst/>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Introduction(1)</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en-US" altLang="zh-CN"/>
              <a:t>Spline Approximation</a:t>
            </a:r>
            <a:endParaRPr lang="en-US" altLang="zh-CN"/>
          </a:p>
          <a:p>
            <a:pPr marL="0" indent="0">
              <a:buNone/>
            </a:pPr>
            <a:endParaRPr lang="zh-CN" altLang="en-US"/>
          </a:p>
          <a:p>
            <a:pPr marL="0" indent="0">
              <a:buNone/>
            </a:pPr>
            <a:endParaRPr lang="en-US" altLang="zh-CN" sz="2400" b="1"/>
          </a:p>
          <a:p>
            <a:pPr marL="0" indent="0">
              <a:buNone/>
            </a:pPr>
            <a:r>
              <a:rPr lang="en-US" altLang="zh-CN" sz="2400" b="1"/>
              <a:t>· </a:t>
            </a:r>
            <a:r>
              <a:rPr lang="en-US" altLang="zh-CN" sz="2400"/>
              <a:t>A spline function approximation consists of</a:t>
            </a:r>
            <a:endParaRPr lang="en-US" altLang="zh-CN" sz="2400"/>
          </a:p>
          <a:p>
            <a:pPr marL="0" indent="0">
              <a:buNone/>
            </a:pPr>
            <a:r>
              <a:rPr lang="en-US" altLang="zh-CN" sz="2000" b="1">
                <a:sym typeface="+mn-ea"/>
              </a:rPr>
              <a:t>  · </a:t>
            </a:r>
            <a:r>
              <a:rPr lang="en-US" altLang="zh-CN" sz="2000">
                <a:sym typeface="+mn-ea"/>
              </a:rPr>
              <a:t>a partition Ω of the  input space </a:t>
            </a:r>
            <a:endParaRPr lang="en-US" altLang="zh-CN" sz="2000">
              <a:sym typeface="+mn-ea"/>
            </a:endParaRPr>
          </a:p>
          <a:p>
            <a:pPr marL="0" indent="0">
              <a:buNone/>
            </a:pPr>
            <a:r>
              <a:rPr lang="en-US" altLang="zh-CN" sz="2000" b="1">
                <a:sym typeface="+mn-ea"/>
              </a:rPr>
              <a:t>  ·</a:t>
            </a:r>
            <a:r>
              <a:rPr lang="en-US" altLang="zh-CN" sz="2000">
                <a:sym typeface="+mn-ea"/>
              </a:rPr>
              <a:t> </a:t>
            </a:r>
            <a:r>
              <a:rPr lang="en-US" altLang="zh-CN" sz="2000"/>
              <a:t>a simple local mapping on each region of th partition</a:t>
            </a:r>
            <a:endParaRPr lang="zh-CN" altLang="en-US" sz="2000"/>
          </a:p>
          <a:p>
            <a:pPr marL="0" indent="0">
              <a:buNone/>
            </a:pPr>
            <a:endParaRPr lang="zh-CN" altLang="en-US" sz="2000"/>
          </a:p>
          <a:p>
            <a:pPr marL="0" indent="0">
              <a:buNone/>
            </a:pPr>
            <a:endParaRPr lang="zh-CN" altLang="en-US" sz="2000"/>
          </a:p>
        </p:txBody>
      </p:sp>
      <p:pic>
        <p:nvPicPr>
          <p:cNvPr id="4" name="图片 3"/>
          <p:cNvPicPr>
            <a:picLocks noChangeAspect="1"/>
          </p:cNvPicPr>
          <p:nvPr/>
        </p:nvPicPr>
        <p:blipFill>
          <a:blip r:embed="rId1"/>
          <a:stretch>
            <a:fillRect/>
          </a:stretch>
        </p:blipFill>
        <p:spPr>
          <a:xfrm>
            <a:off x="2368550" y="4575175"/>
            <a:ext cx="7169150" cy="2282825"/>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2176780" y="2332990"/>
            <a:ext cx="7457440" cy="8420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Introduction(2)</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en-US" altLang="zh-CN"/>
              <a:t>Max-Affine Spline Functions</a:t>
            </a:r>
            <a:endParaRPr lang="en-US" altLang="zh-CN"/>
          </a:p>
          <a:p>
            <a:pPr marL="0" indent="0">
              <a:buNone/>
            </a:pPr>
            <a:endParaRPr lang="zh-CN" altLang="en-US"/>
          </a:p>
          <a:p>
            <a:pPr marL="0" indent="0">
              <a:buNone/>
            </a:pPr>
            <a:endParaRPr lang="en-US" altLang="zh-CN" sz="2400" b="1"/>
          </a:p>
          <a:p>
            <a:pPr marL="0" indent="0">
              <a:buNone/>
            </a:pPr>
            <a:r>
              <a:rPr lang="en-US" altLang="zh-CN" sz="2400" b="1"/>
              <a:t>· </a:t>
            </a:r>
            <a:r>
              <a:rPr lang="en-US" altLang="zh-CN" sz="2400"/>
              <a:t>It is completely determined by its parameters α and β without needing to specify   the partition </a:t>
            </a:r>
            <a:r>
              <a:rPr lang="en-US" altLang="zh-CN" sz="2000" b="1">
                <a:sym typeface="+mn-ea"/>
              </a:rPr>
              <a:t> </a:t>
            </a:r>
            <a:endParaRPr lang="en-US" altLang="zh-CN" sz="2000" b="1">
              <a:sym typeface="+mn-ea"/>
            </a:endParaRPr>
          </a:p>
          <a:p>
            <a:pPr marL="0" indent="0">
              <a:buNone/>
            </a:pPr>
            <a:endParaRPr lang="zh-CN" altLang="en-US" sz="2000"/>
          </a:p>
          <a:p>
            <a:pPr marL="0" indent="0">
              <a:buNone/>
            </a:pPr>
            <a:endParaRPr lang="zh-CN" altLang="en-US" sz="2000"/>
          </a:p>
        </p:txBody>
      </p:sp>
      <p:pic>
        <p:nvPicPr>
          <p:cNvPr id="5" name="图片 4"/>
          <p:cNvPicPr>
            <a:picLocks noChangeAspect="1"/>
          </p:cNvPicPr>
          <p:nvPr>
            <p:custDataLst>
              <p:tags r:id="rId1"/>
            </p:custDataLst>
          </p:nvPr>
        </p:nvPicPr>
        <p:blipFill>
          <a:blip r:embed="rId2"/>
          <a:stretch>
            <a:fillRect/>
          </a:stretch>
        </p:blipFill>
        <p:spPr>
          <a:xfrm>
            <a:off x="2909570" y="2442210"/>
            <a:ext cx="5550535" cy="713105"/>
          </a:xfrm>
          <a:prstGeom prst="rect">
            <a:avLst/>
          </a:prstGeom>
        </p:spPr>
      </p:pic>
      <p:cxnSp>
        <p:nvCxnSpPr>
          <p:cNvPr id="6" name="直接箭头连接符 5"/>
          <p:cNvCxnSpPr/>
          <p:nvPr/>
        </p:nvCxnSpPr>
        <p:spPr>
          <a:xfrm flipV="1">
            <a:off x="4295775" y="4295775"/>
            <a:ext cx="1905" cy="1411605"/>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7" name="直接箭头连接符 6"/>
          <p:cNvCxnSpPr/>
          <p:nvPr>
            <p:custDataLst>
              <p:tags r:id="rId3"/>
            </p:custDataLst>
          </p:nvPr>
        </p:nvCxnSpPr>
        <p:spPr>
          <a:xfrm flipV="1">
            <a:off x="4295775" y="5702300"/>
            <a:ext cx="3923030" cy="508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8" name="直接连接符 7"/>
          <p:cNvCxnSpPr/>
          <p:nvPr/>
        </p:nvCxnSpPr>
        <p:spPr>
          <a:xfrm>
            <a:off x="3929380" y="5175250"/>
            <a:ext cx="2762250" cy="85090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4"/>
            </p:custDataLst>
          </p:nvPr>
        </p:nvCxnSpPr>
        <p:spPr>
          <a:xfrm>
            <a:off x="4062730" y="4806950"/>
            <a:ext cx="1600200" cy="147955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5"/>
            </p:custDataLst>
          </p:nvPr>
        </p:nvCxnSpPr>
        <p:spPr>
          <a:xfrm flipV="1">
            <a:off x="4119880" y="5175250"/>
            <a:ext cx="3194050" cy="65405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6"/>
            </p:custDataLst>
          </p:nvPr>
        </p:nvCxnSpPr>
        <p:spPr>
          <a:xfrm flipV="1">
            <a:off x="4907280" y="4876800"/>
            <a:ext cx="2774950" cy="102235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732655" y="4953000"/>
            <a:ext cx="3175" cy="749300"/>
          </a:xfrm>
          <a:prstGeom prst="line">
            <a:avLst/>
          </a:prstGeom>
          <a:ln w="12700" cmpd="sng">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7"/>
            </p:custDataLst>
          </p:nvPr>
        </p:nvCxnSpPr>
        <p:spPr>
          <a:xfrm flipH="1">
            <a:off x="5266055" y="4953000"/>
            <a:ext cx="3175" cy="749300"/>
          </a:xfrm>
          <a:prstGeom prst="line">
            <a:avLst/>
          </a:prstGeom>
          <a:ln w="12700" cmpd="sng">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8"/>
            </p:custDataLst>
          </p:nvPr>
        </p:nvCxnSpPr>
        <p:spPr>
          <a:xfrm flipH="1">
            <a:off x="6293485" y="4953000"/>
            <a:ext cx="3175" cy="749300"/>
          </a:xfrm>
          <a:prstGeom prst="line">
            <a:avLst/>
          </a:prstGeom>
          <a:ln w="12700" cmpd="sng">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17" name="任意多边形 16"/>
          <p:cNvSpPr/>
          <p:nvPr/>
        </p:nvSpPr>
        <p:spPr>
          <a:xfrm>
            <a:off x="4326255" y="4826000"/>
            <a:ext cx="3159125" cy="685800"/>
          </a:xfrm>
          <a:custGeom>
            <a:avLst/>
            <a:gdLst>
              <a:gd name="connisteX0" fmla="*/ 0 w 3159125"/>
              <a:gd name="connsiteY0" fmla="*/ 123825 h 685843"/>
              <a:gd name="connisteX1" fmla="*/ 412750 w 3159125"/>
              <a:gd name="connsiteY1" fmla="*/ 514350 h 685843"/>
              <a:gd name="connisteX2" fmla="*/ 936625 w 3159125"/>
              <a:gd name="connsiteY2" fmla="*/ 685800 h 685843"/>
              <a:gd name="connisteX3" fmla="*/ 1892300 w 3159125"/>
              <a:gd name="connsiteY3" fmla="*/ 504825 h 685843"/>
              <a:gd name="connisteX4" fmla="*/ 3159125 w 3159125"/>
              <a:gd name="connsiteY4" fmla="*/ 0 h 685843"/>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159125" h="685843">
                <a:moveTo>
                  <a:pt x="0" y="123825"/>
                </a:moveTo>
                <a:cubicBezTo>
                  <a:pt x="71755" y="198755"/>
                  <a:pt x="225425" y="401955"/>
                  <a:pt x="412750" y="514350"/>
                </a:cubicBezTo>
                <a:cubicBezTo>
                  <a:pt x="600075" y="626745"/>
                  <a:pt x="640715" y="687705"/>
                  <a:pt x="936625" y="685800"/>
                </a:cubicBezTo>
                <a:cubicBezTo>
                  <a:pt x="1232535" y="683895"/>
                  <a:pt x="1447800" y="641985"/>
                  <a:pt x="1892300" y="504825"/>
                </a:cubicBezTo>
                <a:cubicBezTo>
                  <a:pt x="2336800" y="367665"/>
                  <a:pt x="2924810" y="97155"/>
                  <a:pt x="315912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3447415" y="5153025"/>
            <a:ext cx="615315" cy="275590"/>
          </a:xfrm>
          <a:prstGeom prst="rect">
            <a:avLst/>
          </a:prstGeom>
          <a:noFill/>
        </p:spPr>
        <p:txBody>
          <a:bodyPr wrap="square" rtlCol="0">
            <a:spAutoFit/>
          </a:bodyPr>
          <a:p>
            <a:r>
              <a:rPr lang="en-US" altLang="zh-CN" sz="1200"/>
              <a:t>(a</a:t>
            </a:r>
            <a:r>
              <a:rPr lang="en-US" altLang="zh-CN" sz="1200" baseline="-25000"/>
              <a:t>2</a:t>
            </a:r>
            <a:r>
              <a:rPr lang="en-US" altLang="zh-CN" sz="1200"/>
              <a:t>, b</a:t>
            </a:r>
            <a:r>
              <a:rPr lang="en-US" altLang="zh-CN" sz="1200" baseline="-25000"/>
              <a:t>2</a:t>
            </a:r>
            <a:r>
              <a:rPr lang="en-US" altLang="zh-CN" sz="1200"/>
              <a:t>)</a:t>
            </a:r>
            <a:endParaRPr lang="en-US" altLang="zh-CN" sz="1200"/>
          </a:p>
        </p:txBody>
      </p:sp>
      <p:sp>
        <p:nvSpPr>
          <p:cNvPr id="19" name="文本框 18"/>
          <p:cNvSpPr txBox="1"/>
          <p:nvPr>
            <p:custDataLst>
              <p:tags r:id="rId9"/>
            </p:custDataLst>
          </p:nvPr>
        </p:nvSpPr>
        <p:spPr>
          <a:xfrm>
            <a:off x="3745865" y="5797550"/>
            <a:ext cx="615315" cy="275590"/>
          </a:xfrm>
          <a:prstGeom prst="rect">
            <a:avLst/>
          </a:prstGeom>
          <a:noFill/>
        </p:spPr>
        <p:txBody>
          <a:bodyPr wrap="square" rtlCol="0">
            <a:spAutoFit/>
          </a:bodyPr>
          <a:p>
            <a:r>
              <a:rPr lang="en-US" altLang="zh-CN" sz="1200"/>
              <a:t>(a</a:t>
            </a:r>
            <a:r>
              <a:rPr lang="en-US" altLang="zh-CN" sz="1200" baseline="-25000"/>
              <a:t>3</a:t>
            </a:r>
            <a:r>
              <a:rPr lang="en-US" altLang="zh-CN" sz="1200"/>
              <a:t>, b</a:t>
            </a:r>
            <a:r>
              <a:rPr lang="en-US" altLang="zh-CN" sz="1200" baseline="-25000"/>
              <a:t>3</a:t>
            </a:r>
            <a:r>
              <a:rPr lang="en-US" altLang="zh-CN" sz="1200"/>
              <a:t>)</a:t>
            </a:r>
            <a:endParaRPr lang="en-US" altLang="zh-CN" sz="1200"/>
          </a:p>
        </p:txBody>
      </p:sp>
      <p:sp>
        <p:nvSpPr>
          <p:cNvPr id="20" name="文本框 19"/>
          <p:cNvSpPr txBox="1"/>
          <p:nvPr>
            <p:custDataLst>
              <p:tags r:id="rId10"/>
            </p:custDataLst>
          </p:nvPr>
        </p:nvSpPr>
        <p:spPr>
          <a:xfrm>
            <a:off x="3466465" y="4550410"/>
            <a:ext cx="615315" cy="275590"/>
          </a:xfrm>
          <a:prstGeom prst="rect">
            <a:avLst/>
          </a:prstGeom>
          <a:noFill/>
        </p:spPr>
        <p:txBody>
          <a:bodyPr wrap="square" rtlCol="0">
            <a:spAutoFit/>
          </a:bodyPr>
          <a:p>
            <a:r>
              <a:rPr lang="en-US" altLang="zh-CN" sz="1200"/>
              <a:t>(a</a:t>
            </a:r>
            <a:r>
              <a:rPr lang="en-US" altLang="zh-CN" sz="1200" baseline="-25000"/>
              <a:t>1</a:t>
            </a:r>
            <a:r>
              <a:rPr lang="en-US" altLang="zh-CN" sz="1200"/>
              <a:t>, b</a:t>
            </a:r>
            <a:r>
              <a:rPr lang="en-US" altLang="zh-CN" sz="1200" baseline="-25000"/>
              <a:t>1</a:t>
            </a:r>
            <a:r>
              <a:rPr lang="en-US" altLang="zh-CN" sz="1200"/>
              <a:t>)</a:t>
            </a:r>
            <a:endParaRPr lang="en-US" altLang="zh-CN" sz="1200"/>
          </a:p>
        </p:txBody>
      </p:sp>
      <p:sp>
        <p:nvSpPr>
          <p:cNvPr id="21" name="文本框 20"/>
          <p:cNvSpPr txBox="1"/>
          <p:nvPr>
            <p:custDataLst>
              <p:tags r:id="rId11"/>
            </p:custDataLst>
          </p:nvPr>
        </p:nvSpPr>
        <p:spPr>
          <a:xfrm>
            <a:off x="4698365" y="5946775"/>
            <a:ext cx="615315" cy="275590"/>
          </a:xfrm>
          <a:prstGeom prst="rect">
            <a:avLst/>
          </a:prstGeom>
          <a:noFill/>
        </p:spPr>
        <p:txBody>
          <a:bodyPr wrap="square" rtlCol="0">
            <a:spAutoFit/>
          </a:bodyPr>
          <a:p>
            <a:r>
              <a:rPr lang="en-US" altLang="zh-CN" sz="1200"/>
              <a:t>(a</a:t>
            </a:r>
            <a:r>
              <a:rPr lang="en-US" altLang="zh-CN" sz="1200" baseline="-25000"/>
              <a:t>4</a:t>
            </a:r>
            <a:r>
              <a:rPr lang="en-US" altLang="zh-CN" sz="1200"/>
              <a:t>, b</a:t>
            </a:r>
            <a:r>
              <a:rPr lang="en-US" altLang="zh-CN" sz="1200" baseline="-25000"/>
              <a:t>4</a:t>
            </a:r>
            <a:r>
              <a:rPr lang="en-US" altLang="zh-CN" sz="1200"/>
              <a:t>)</a:t>
            </a:r>
            <a:endParaRPr lang="en-US" altLang="zh-CN"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p>
            <a:r>
              <a:rPr lang="en-US" altLang="zh-CN"/>
              <a:t>Introduction(3)</a:t>
            </a:r>
            <a:endParaRPr lang="en-US" altLang="zh-CN"/>
          </a:p>
        </p:txBody>
      </p:sp>
      <p:sp>
        <p:nvSpPr>
          <p:cNvPr id="3" name="内容占位符 2"/>
          <p:cNvSpPr>
            <a14:cpLocks xmlns:a14="http://schemas.microsoft.com/office/drawing/2010/main" noGrp="1"/>
          </p:cNvSpPr>
          <p:nvPr>
            <p:ph idx="1"/>
          </p:nvPr>
        </p:nvSpPr>
        <p:spPr/>
        <p:txBody>
          <a:bodyPr>
            <a:normAutofit lnSpcReduction="10000"/>
          </a:bodyPr>
          <a:p>
            <a:pPr marL="0" indent="0">
              <a:buNone/>
            </a:pPr>
            <a:r>
              <a:rPr lang="zh-CN" altLang="en-US"/>
              <a:t>Max-Affine Spline Operators</a:t>
            </a:r>
            <a:endParaRPr lang="zh-CN" altLang="en-US"/>
          </a:p>
          <a:p>
            <a:pPr marL="0" indent="0">
              <a:buNone/>
            </a:pPr>
            <a:r>
              <a:rPr lang="en-US" altLang="zh-CN" b="1">
                <a:sym typeface="+mn-ea"/>
              </a:rPr>
              <a:t>· </a:t>
            </a:r>
            <a:r>
              <a:rPr lang="en-US" altLang="zh-CN">
                <a:sym typeface="+mn-ea"/>
              </a:rPr>
              <a:t>B</a:t>
            </a:r>
            <a:r>
              <a:rPr lang="zh-CN" altLang="en-US">
                <a:sym typeface="+mn-ea"/>
              </a:rPr>
              <a:t>y concatenating K independent max-affine spline functions</a:t>
            </a:r>
            <a:r>
              <a:rPr lang="en-US" altLang="zh-CN">
                <a:sym typeface="+mn-ea"/>
              </a:rPr>
              <a:t> to get MASOs</a:t>
            </a:r>
            <a:endParaRPr lang="zh-CN" altLang="en-US"/>
          </a:p>
          <a:p>
            <a:pPr marL="0" indent="0">
              <a:buNone/>
            </a:pPr>
            <a:endParaRPr lang="zh-CN" altLang="en-US"/>
          </a:p>
          <a:p>
            <a:pPr marL="0" indent="0">
              <a:buNone/>
            </a:pPr>
            <a:endParaRPr lang="zh-CN" altLang="en-US"/>
          </a:p>
          <a:p>
            <a:pPr marL="0" indent="0">
              <a:buNone/>
            </a:pPr>
            <a:endParaRPr lang="zh-CN" altLang="en-US"/>
          </a:p>
          <a:p>
            <a:pPr marL="0" indent="0">
              <a:buNone/>
            </a:pPr>
            <a:endParaRPr lang="zh-CN" altLang="en-US"/>
          </a:p>
          <a:p>
            <a:pPr marL="0" indent="0">
              <a:buNone/>
            </a:pPr>
            <a:endParaRPr lang="zh-CN" altLang="en-US"/>
          </a:p>
          <a:p>
            <a:pPr marL="0" indent="0">
              <a:buNone/>
            </a:pPr>
            <a:endParaRPr lang="en-US" altLang="zh-CN" b="1">
              <a:sym typeface="+mn-ea"/>
            </a:endParaRPr>
          </a:p>
          <a:p>
            <a:pPr marL="0" indent="0">
              <a:buNone/>
            </a:pPr>
            <a:endParaRPr lang="zh-CN" altLang="en-US"/>
          </a:p>
          <a:p>
            <a:pPr marL="0" indent="0">
              <a:buNone/>
            </a:pPr>
            <a:endParaRPr lang="en-US" altLang="zh-CN" sz="2400" b="1"/>
          </a:p>
          <a:p>
            <a:pPr marL="0" indent="0">
              <a:buNone/>
            </a:pPr>
            <a:endParaRPr lang="zh-CN" altLang="en-US" sz="2000"/>
          </a:p>
        </p:txBody>
      </p:sp>
      <p:pic>
        <p:nvPicPr>
          <p:cNvPr id="6" name="图片 5"/>
          <p:cNvPicPr>
            <a:picLocks noChangeAspect="1"/>
          </p:cNvPicPr>
          <p:nvPr>
            <p:custDataLst>
              <p:tags r:id="rId1"/>
            </p:custDataLst>
          </p:nvPr>
        </p:nvPicPr>
        <p:blipFill>
          <a:blip r:embed="rId2"/>
          <a:stretch>
            <a:fillRect/>
          </a:stretch>
        </p:blipFill>
        <p:spPr>
          <a:xfrm>
            <a:off x="1792605" y="3062605"/>
            <a:ext cx="8225790" cy="1471295"/>
          </a:xfrm>
          <a:prstGeom prst="rect">
            <a:avLst/>
          </a:prstGeom>
        </p:spPr>
      </p:pic>
      <p:pic>
        <p:nvPicPr>
          <p:cNvPr id="7" name="图片 6"/>
          <p:cNvPicPr>
            <a:picLocks noChangeAspect="1"/>
          </p:cNvPicPr>
          <p:nvPr>
            <p:custDataLst>
              <p:tags r:id="rId3"/>
            </p:custDataLst>
          </p:nvPr>
        </p:nvPicPr>
        <p:blipFill>
          <a:blip r:embed="rId4"/>
          <a:srcRect t="9580" r="565"/>
          <a:stretch>
            <a:fillRect/>
          </a:stretch>
        </p:blipFill>
        <p:spPr>
          <a:xfrm>
            <a:off x="736600" y="4657090"/>
            <a:ext cx="10506710" cy="6832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14:cpLocks xmlns:a14="http://schemas.microsoft.com/office/drawing/2010/main" noGrp="1"/>
          </p:cNvSpPr>
          <p:nvPr>
            <p:ph type="title"/>
          </p:nvPr>
        </p:nvSpPr>
        <p:spPr/>
        <p:txBody>
          <a:bodyPr>
            <a:normAutofit/>
          </a:bodyPr>
          <a:p>
            <a:r>
              <a:rPr lang="en-US" altLang="zh-CN"/>
              <a:t>Method(1)</a:t>
            </a:r>
            <a:endParaRPr lang="en-US" altLang="zh-CN"/>
          </a:p>
        </p:txBody>
      </p:sp>
      <p:sp>
        <p:nvSpPr>
          <p:cNvPr id="3" name="内容占位符 2"/>
          <p:cNvSpPr>
            <a14:cpLocks xmlns:a14="http://schemas.microsoft.com/office/drawing/2010/main" noGrp="1"/>
          </p:cNvSpPr>
          <p:nvPr>
            <p:ph idx="1"/>
          </p:nvPr>
        </p:nvSpPr>
        <p:spPr/>
        <p:txBody>
          <a:bodyPr/>
          <a:p>
            <a:pPr marL="0" indent="0">
              <a:buNone/>
            </a:pPr>
            <a:r>
              <a:rPr lang="zh-CN" altLang="en-US"/>
              <a:t>Deep Networks are Compositions of Spline Operators</a:t>
            </a:r>
            <a:endParaRPr lang="zh-CN" altLang="en-US"/>
          </a:p>
          <a:p>
            <a:pPr algn="l">
              <a:buClrTx/>
              <a:buSzTx/>
            </a:pPr>
            <a:r>
              <a:rPr lang="en-US" altLang="zh-CN" sz="2000">
                <a:sym typeface="+mn-ea"/>
              </a:rPr>
              <a:t>DN Operators and Layers are MASOs</a:t>
            </a:r>
            <a:endParaRPr lang="en-US" altLang="zh-CN" sz="2000">
              <a:sym typeface="+mn-ea"/>
            </a:endParaRPr>
          </a:p>
          <a:p>
            <a:pPr algn="l">
              <a:buClrTx/>
              <a:buSzTx/>
            </a:pPr>
            <a:endParaRPr lang="en-US" altLang="zh-CN" sz="2000"/>
          </a:p>
          <a:p>
            <a:pPr algn="l">
              <a:buClrTx/>
              <a:buSzTx/>
            </a:pPr>
            <a:endParaRPr lang="en-US" altLang="zh-CN" sz="2000"/>
          </a:p>
          <a:p>
            <a:pPr algn="l">
              <a:buClrTx/>
              <a:buSzTx/>
            </a:pPr>
            <a:endParaRPr lang="zh-CN" altLang="en-US" sz="2000">
              <a:sym typeface="+mn-ea"/>
            </a:endParaRPr>
          </a:p>
          <a:p>
            <a:pPr algn="l">
              <a:buClrTx/>
              <a:buSzTx/>
            </a:pPr>
            <a:endParaRPr lang="zh-CN" altLang="en-US" sz="2000">
              <a:sym typeface="+mn-ea"/>
            </a:endParaRPr>
          </a:p>
          <a:p>
            <a:pPr algn="l">
              <a:buClrTx/>
              <a:buSzTx/>
            </a:pPr>
            <a:r>
              <a:rPr lang="en-US" altLang="zh-CN" sz="2000">
                <a:sym typeface="+mn-ea"/>
              </a:rPr>
              <a:t>T</a:t>
            </a:r>
            <a:r>
              <a:rPr lang="zh-CN" altLang="en-US" sz="2000">
                <a:sym typeface="+mn-ea"/>
              </a:rPr>
              <a:t>he ReLU and absolute value activation operators written as</a:t>
            </a:r>
            <a:r>
              <a:rPr lang="en-US" altLang="zh-CN" sz="2000">
                <a:sym typeface="+mn-ea"/>
              </a:rPr>
              <a:t> </a:t>
            </a:r>
            <a:r>
              <a:rPr lang="zh-CN" altLang="en-US" sz="2000">
                <a:sym typeface="+mn-ea"/>
              </a:rPr>
              <a:t>MASOs:</a:t>
            </a:r>
            <a:endParaRPr lang="zh-CN" altLang="en-US" sz="2000">
              <a:sym typeface="+mn-ea"/>
            </a:endParaRPr>
          </a:p>
          <a:p>
            <a:pPr marL="0" indent="0">
              <a:buNone/>
            </a:pPr>
            <a:r>
              <a:rPr lang="en-US" altLang="zh-CN" sz="2000"/>
              <a:t>    </a:t>
            </a:r>
            <a:endParaRPr lang="zh-CN" altLang="en-US" sz="2000"/>
          </a:p>
          <a:p>
            <a:pPr marL="0" indent="0">
              <a:buNone/>
            </a:pPr>
            <a:endParaRPr lang="zh-CN" altLang="en-US" sz="2000"/>
          </a:p>
        </p:txBody>
      </p:sp>
      <p:pic>
        <p:nvPicPr>
          <p:cNvPr id="6" name="图片 5"/>
          <p:cNvPicPr>
            <a:picLocks noChangeAspect="1"/>
          </p:cNvPicPr>
          <p:nvPr>
            <p:custDataLst>
              <p:tags r:id="rId1"/>
            </p:custDataLst>
          </p:nvPr>
        </p:nvPicPr>
        <p:blipFill>
          <a:blip r:embed="rId2"/>
          <a:stretch>
            <a:fillRect/>
          </a:stretch>
        </p:blipFill>
        <p:spPr>
          <a:xfrm>
            <a:off x="725170" y="2826385"/>
            <a:ext cx="9001760" cy="767715"/>
          </a:xfrm>
          <a:prstGeom prst="rect">
            <a:avLst/>
          </a:prstGeom>
        </p:spPr>
      </p:pic>
      <p:pic>
        <p:nvPicPr>
          <p:cNvPr id="7" name="图片 6"/>
          <p:cNvPicPr>
            <a:picLocks noChangeAspect="1"/>
          </p:cNvPicPr>
          <p:nvPr>
            <p:custDataLst>
              <p:tags r:id="rId3"/>
            </p:custDataLst>
          </p:nvPr>
        </p:nvPicPr>
        <p:blipFill>
          <a:blip r:embed="rId4"/>
          <a:stretch>
            <a:fillRect/>
          </a:stretch>
        </p:blipFill>
        <p:spPr>
          <a:xfrm>
            <a:off x="3486150" y="3594100"/>
            <a:ext cx="4838700" cy="565150"/>
          </a:xfrm>
          <a:prstGeom prst="rect">
            <a:avLst/>
          </a:prstGeom>
        </p:spPr>
      </p:pic>
      <p:pic>
        <p:nvPicPr>
          <p:cNvPr id="8" name="图片 7"/>
          <p:cNvPicPr>
            <a:picLocks noChangeAspect="1"/>
          </p:cNvPicPr>
          <p:nvPr>
            <p:custDataLst>
              <p:tags r:id="rId5"/>
            </p:custDataLst>
          </p:nvPr>
        </p:nvPicPr>
        <p:blipFill>
          <a:blip r:embed="rId6"/>
          <a:stretch>
            <a:fillRect/>
          </a:stretch>
        </p:blipFill>
        <p:spPr>
          <a:xfrm>
            <a:off x="1657350" y="4836160"/>
            <a:ext cx="8496300" cy="1339850"/>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279</Paragraphs>
  <Slides>0</Slides>
  <Notes>1</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37</vt:i4>
      </vt:variant>
    </vt:vector>
  </HeadingPairs>
  <TitlesOfParts>
    <vt:vector size="42" baseType="lpstr">
      <vt:lpstr>Arial</vt:lpstr>
      <vt:lpstr>宋体</vt:lpstr>
      <vt:lpstr>Wingdings</vt:lpstr>
      <vt:lpstr>Calibri</vt:lpstr>
      <vt:lpstr>Office 主题​​</vt:lpstr>
      <vt:lpstr>Mad Max: Affine Spline Insights into Deep Learning &amp; SplineCam: Exact Visualization and Characterization of Deep Network Geometry and Decision Boundaries </vt:lpstr>
      <vt:lpstr>Contribution(1)</vt:lpstr>
      <vt:lpstr>Contribution(2)</vt:lpstr>
      <vt:lpstr>Contribution(3)</vt:lpstr>
      <vt:lpstr>PowerPoint 演示文稿</vt:lpstr>
      <vt:lpstr>Introduction(1)</vt:lpstr>
      <vt:lpstr>Introduction(2)</vt:lpstr>
      <vt:lpstr>Introduction(3)</vt:lpstr>
      <vt:lpstr>Method(1)</vt:lpstr>
      <vt:lpstr>Method(2)</vt:lpstr>
      <vt:lpstr>Method(3)</vt:lpstr>
      <vt:lpstr>Method(4)</vt:lpstr>
      <vt:lpstr>Experiments (1)</vt:lpstr>
      <vt:lpstr>Experiments (2)</vt:lpstr>
      <vt:lpstr>Method(5)</vt:lpstr>
      <vt:lpstr>Experiments (3)</vt:lpstr>
      <vt:lpstr>Method (6)</vt:lpstr>
      <vt:lpstr>Method (7)</vt:lpstr>
      <vt:lpstr>Method (8)</vt:lpstr>
      <vt:lpstr>Method (9)</vt:lpstr>
      <vt:lpstr>Experiments (4)</vt:lpstr>
      <vt:lpstr>Experiments (5)</vt:lpstr>
      <vt:lpstr>PowerPoint 演示文稿</vt:lpstr>
      <vt:lpstr>Introduction(1)</vt:lpstr>
      <vt:lpstr>Introduction(2)</vt:lpstr>
      <vt:lpstr>Method(1)</vt:lpstr>
      <vt:lpstr>Method(2)</vt:lpstr>
      <vt:lpstr>Method(3)</vt:lpstr>
      <vt:lpstr>Method(4)</vt:lpstr>
      <vt:lpstr>Method(5)</vt:lpstr>
      <vt:lpstr>Method (6)</vt:lpstr>
      <vt:lpstr>Method (9)</vt:lpstr>
      <vt:lpstr>Method (9)</vt:lpstr>
      <vt:lpstr>Experiments (1)</vt:lpstr>
      <vt:lpstr>Experiments (2)</vt:lpstr>
      <vt:lpstr>Experiments (3)</vt:lpstr>
      <vt:lpstr>Experiments (4)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Jiayi的iPhone</cp:lastModifiedBy>
  <cp:revision>20</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2052-11.37.8</vt:lpwstr>
  </property>
  <property fmtid="{D5CDD505-2E9C-101B-9397-08002B2CF9AE}" pid="3" name="ICV">
    <vt:lpwstr>4D263ED4D571422D9F22A02E5EBCDB62_13</vt:lpwstr>
  </property>
</Properties>
</file>