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1pPr>
    <a:lvl2pPr marL="0" marR="0" indent="3429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2pPr>
    <a:lvl3pPr marL="0" marR="0" indent="6858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3pPr>
    <a:lvl4pPr marL="0" marR="0" indent="10287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4pPr>
    <a:lvl5pPr marL="0" marR="0" indent="13716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5pPr>
    <a:lvl6pPr marL="0" marR="0" indent="17145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6pPr>
    <a:lvl7pPr marL="0" marR="0" indent="20574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7pPr>
    <a:lvl8pPr marL="0" marR="0" indent="24003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8pPr>
    <a:lvl9pPr marL="0" marR="0" indent="274320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1.Since it is non-differentiable, it means that for a given region in an image, the network can either pay “attention” or not, with no in between. As a result, standard backpropagation cannot be done. Considering the accuracy is subject to how well the sampling is done, there is a need for other techniques such as reinforcement learning to make the model effective.</a:t>
            </a:r>
          </a:p>
          <a:p>
            <a:pPr/>
            <a:r>
              <a:t>2.it remains differentiable and can be trained with standard backpropagation. As the model is trained, the weighting is also trained such that the model gets better at deciding which parts to pay attention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 The architecture contains two paths. First path is the contraction path (also called as the encoder) which is used to capture the context in the image. The encoder is just a traditional stack of convolutional and max pooling layers. The second path is the symmetric expanding path (also called as the decoder) which is used to enable precise localization using transposed convolutions. Thus it is an end-to-end fully convolutional network (FCN)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1.2@Conv layers means that two consecutive Convolution Layers are applied</a:t>
            </a:r>
          </a:p>
          <a:p>
            <a:pPr/>
            <a:r>
              <a:t>2.c1, c2, …. c9 are the output tensors of Convolutional Layers</a:t>
            </a:r>
          </a:p>
          <a:p>
            <a:pPr/>
            <a:r>
              <a:t>	p1, p2, p3 and p4 are the output tensors of Max Pooling Layers</a:t>
            </a:r>
          </a:p>
          <a:p>
            <a:pPr/>
            <a:r>
              <a:t>	u6, u7, u8 and u9 are the output tensors of up-sampling (transposed convolutional) layers</a:t>
            </a:r>
          </a:p>
          <a:p>
            <a:pPr/>
            <a:r>
              <a:t>3.The left hand side is the contraction path (Encoder) where we apply regular convolutions and max pooling layers.</a:t>
            </a:r>
          </a:p>
          <a:p>
            <a:pPr/>
            <a:r>
              <a:t>4.In the Encoder, the size of the image gradually reduces while the depth gradually increases. Starting from 128x128x3 to 8x8x256</a:t>
            </a:r>
          </a:p>
          <a:p>
            <a:pPr/>
            <a:r>
              <a:t>5.This basically means the network learns the “WHAT” information in the image, however it has lost the “WHERE” information</a:t>
            </a:r>
          </a:p>
          <a:p>
            <a:pPr/>
            <a:r>
              <a:t>6.The right hand side is the expansion path (Decoder) where we apply transposed convolutions along with regular convolutions</a:t>
            </a:r>
          </a:p>
          <a:p>
            <a:pPr/>
            <a:r>
              <a:t>In the decoder, the size of the image gradually increases and the depth gradually decreases. Starting from 8x8x256 to 128x128x1</a:t>
            </a:r>
          </a:p>
          <a:p>
            <a:pPr/>
            <a:r>
              <a:t>8.Intuitively, the Decoder recovers the “WHERE” information (precise localization) by gradually applying up-sampling</a:t>
            </a:r>
          </a:p>
          <a:p>
            <a:pPr/>
            <a:r>
              <a:t>9.To get better precise locations, at every step of the decoder we use skip connections by concatenating the output of the transposed convolution layers with the feature maps from the Encoder at the same level:</a:t>
            </a:r>
          </a:p>
          <a:p>
            <a:pPr/>
            <a:r>
              <a:t>u6 = u6 + c4</a:t>
            </a:r>
          </a:p>
          <a:p>
            <a:pPr/>
            <a:r>
              <a:t>10.After every concatenation we again apply two consecutive regular convolutions so that the model can learn to assemble a more precise output</a:t>
            </a:r>
          </a:p>
          <a:p>
            <a:pPr/>
            <a:r>
              <a:t>This is what gives the architecture a symmetric U-shape, hence the name UNET</a:t>
            </a:r>
          </a:p>
          <a:p>
            <a:pPr/>
            <a:r>
              <a:t>On a high level, we have the following relationship:</a:t>
            </a:r>
          </a:p>
          <a:p>
            <a:pPr/>
            <a:r>
              <a:t>Input (128x128x1) =&gt; Encoder =&gt;(8x8x256) =&gt; Decoder =&gt;Ouput (128x128x1)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1.In the example figure above, vector x would have dimensions of 64x64x64 (filters x height x width) and vector g would be 32x32x32.</a:t>
            </a:r>
          </a:p>
          <a:p>
            <a:pPr/>
            <a:r>
              <a:t>2.Vector x goes through a strided convolution such that it’s dimensions become 64x32x32 and vector g goes through a 1x1 convolution such that it’s dimensions become 64x32x32.</a:t>
            </a:r>
          </a:p>
          <a:p>
            <a:pPr/>
            <a:r>
              <a:t>3.The two vectors are summed element-wise. This process results in aligned weights becoming larger while unaligned weights become relatively smaller.</a:t>
            </a:r>
          </a:p>
          <a:p>
            <a:pPr/>
            <a:r>
              <a:t>4.The resultant vector goes through a ReLU activation layer and a 1x1 convolution that collapses the dimensions to 1x32x32.</a:t>
            </a:r>
          </a:p>
          <a:p>
            <a:pPr/>
            <a:r>
              <a:t>This vector goes through a sigmoid layer which scales the vector between the range [0,1], producing the attention coefficients (weights), where coefficients closer to 1 indicate more relevant features.</a:t>
            </a:r>
          </a:p>
          <a:p>
            <a:pPr/>
            <a:r>
              <a:t>5.The attention coefficients are upsampled to the original dimensions (64x64) of the x vector using trilinear interpolation. The attention coefficients are multiplied element-wise to the original x vector, scaling the vector according to relevance. This is then passed along in the skip connection as normal.</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线条"/>
          <p:cNvSpPr/>
          <p:nvPr/>
        </p:nvSpPr>
        <p:spPr>
          <a:xfrm>
            <a:off x="1016000" y="7874000"/>
            <a:ext cx="22351997"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2" name="标题文本"/>
          <p:cNvSpPr txBox="1"/>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pPr/>
            <a:r>
              <a:t>标题文本</a:t>
            </a:r>
          </a:p>
        </p:txBody>
      </p:sp>
      <p:sp>
        <p:nvSpPr>
          <p:cNvPr id="13" name="正文级别 1…"/>
          <p:cNvSpPr txBox="1"/>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i="1" sz="7000">
                <a:solidFill>
                  <a:srgbClr val="747676"/>
                </a:solidFill>
              </a:defRPr>
            </a:lvl1pPr>
            <a:lvl2pPr marL="0" indent="0" algn="ctr">
              <a:lnSpc>
                <a:spcPct val="70000"/>
              </a:lnSpc>
              <a:spcBef>
                <a:spcPts val="0"/>
              </a:spcBef>
              <a:buSzTx/>
              <a:buFontTx/>
              <a:buNone/>
              <a:defRPr i="1" sz="7000">
                <a:solidFill>
                  <a:srgbClr val="747676"/>
                </a:solidFill>
              </a:defRPr>
            </a:lvl2pPr>
            <a:lvl3pPr marL="0" indent="0" algn="ctr">
              <a:lnSpc>
                <a:spcPct val="70000"/>
              </a:lnSpc>
              <a:spcBef>
                <a:spcPts val="0"/>
              </a:spcBef>
              <a:buSzTx/>
              <a:buFontTx/>
              <a:buNone/>
              <a:defRPr i="1" sz="7000">
                <a:solidFill>
                  <a:srgbClr val="747676"/>
                </a:solidFill>
              </a:defRPr>
            </a:lvl3pPr>
            <a:lvl4pPr marL="0" indent="0" algn="ctr">
              <a:lnSpc>
                <a:spcPct val="70000"/>
              </a:lnSpc>
              <a:spcBef>
                <a:spcPts val="0"/>
              </a:spcBef>
              <a:buSzTx/>
              <a:buFontTx/>
              <a:buNone/>
              <a:defRPr i="1" sz="7000">
                <a:solidFill>
                  <a:srgbClr val="747676"/>
                </a:solidFill>
              </a:defRPr>
            </a:lvl4pPr>
            <a:lvl5pPr marL="0" indent="0" algn="ctr">
              <a:lnSpc>
                <a:spcPct val="70000"/>
              </a:lnSpc>
              <a:spcBef>
                <a:spcPts val="0"/>
              </a:spcBef>
              <a:buSzTx/>
              <a:buFontTx/>
              <a:buNone/>
              <a:defRPr i="1" sz="7000">
                <a:solidFill>
                  <a:srgbClr val="747676"/>
                </a:solidFill>
              </a:defRPr>
            </a:lvl5pPr>
          </a:lstStyle>
          <a:p>
            <a:pPr/>
            <a:r>
              <a:t>正文级别 1</a:t>
            </a:r>
          </a:p>
          <a:p>
            <a:pPr lvl="1"/>
            <a:r>
              <a:t>正文级别 2</a:t>
            </a:r>
          </a:p>
          <a:p>
            <a:pPr lvl="2"/>
            <a:r>
              <a:t>正文级别 3</a:t>
            </a:r>
          </a:p>
          <a:p>
            <a:pPr lvl="3"/>
            <a:r>
              <a:t>正文级别 4</a:t>
            </a:r>
          </a:p>
          <a:p>
            <a:pPr lvl="4"/>
            <a:r>
              <a:t>正文级别 5</a:t>
            </a:r>
          </a:p>
        </p:txBody>
      </p:sp>
      <p:sp>
        <p:nvSpPr>
          <p:cNvPr id="14" name="幻灯片编号"/>
          <p:cNvSpPr txBox="1"/>
          <p:nvPr>
            <p:ph type="sldNum" sz="quarter" idx="2"/>
          </p:nvPr>
        </p:nvSpPr>
        <p:spPr>
          <a:xfrm>
            <a:off x="22931755" y="12922250"/>
            <a:ext cx="431801"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101" name="“"/>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40000">
                <a:solidFill>
                  <a:srgbClr val="E4E4E4"/>
                </a:solidFill>
                <a:latin typeface="+mn-lt"/>
                <a:ea typeface="+mn-ea"/>
                <a:cs typeface="+mn-cs"/>
                <a:sym typeface="Baskerville"/>
              </a:defRPr>
            </a:lvl1pPr>
          </a:lstStyle>
          <a:p>
            <a:pPr/>
            <a:r>
              <a:t>“</a:t>
            </a:r>
          </a:p>
        </p:txBody>
      </p:sp>
      <p:sp>
        <p:nvSpPr>
          <p:cNvPr id="102" name="在此键入引文。"/>
          <p:cNvSpPr txBox="1"/>
          <p:nvPr>
            <p:ph type="body" sz="quarter" idx="21"/>
          </p:nvPr>
        </p:nvSpPr>
        <p:spPr>
          <a:xfrm>
            <a:off x="3632200" y="5442942"/>
            <a:ext cx="19735800" cy="1346201"/>
          </a:xfrm>
          <a:prstGeom prst="rect">
            <a:avLst/>
          </a:prstGeom>
        </p:spPr>
        <p:txBody>
          <a:bodyPr>
            <a:spAutoFit/>
          </a:bodyPr>
          <a:lstStyle>
            <a:lvl1pPr marL="0" indent="0">
              <a:spcBef>
                <a:spcPts val="2300"/>
              </a:spcBef>
              <a:buSzTx/>
              <a:buFontTx/>
              <a:buNone/>
              <a:defRPr sz="7000">
                <a:solidFill>
                  <a:srgbClr val="747676"/>
                </a:solidFill>
              </a:defRPr>
            </a:lvl1pPr>
          </a:lstStyle>
          <a:p>
            <a:pPr/>
            <a:r>
              <a:t>在此键入引文。</a:t>
            </a:r>
          </a:p>
        </p:txBody>
      </p:sp>
      <p:sp>
        <p:nvSpPr>
          <p:cNvPr id="103" name="-苏子柔"/>
          <p:cNvSpPr txBox="1"/>
          <p:nvPr>
            <p:ph type="body" sz="quarter" idx="22"/>
          </p:nvPr>
        </p:nvSpPr>
        <p:spPr>
          <a:xfrm>
            <a:off x="3632200" y="10756900"/>
            <a:ext cx="19735800" cy="1346200"/>
          </a:xfrm>
          <a:prstGeom prst="rect">
            <a:avLst/>
          </a:prstGeom>
        </p:spPr>
        <p:txBody>
          <a:bodyPr>
            <a:spAutoFit/>
          </a:bodyPr>
          <a:lstStyle>
            <a:lvl1pPr marL="0" indent="0" algn="r">
              <a:lnSpc>
                <a:spcPct val="70000"/>
              </a:lnSpc>
              <a:spcBef>
                <a:spcPts val="2300"/>
              </a:spcBef>
              <a:buSzTx/>
              <a:buFontTx/>
              <a:buNone/>
              <a:defRPr i="1" sz="7000">
                <a:solidFill>
                  <a:srgbClr val="6B6D6D"/>
                </a:solidFill>
              </a:defRPr>
            </a:lvl1pPr>
          </a:lstStyle>
          <a:p>
            <a:pPr/>
            <a:r>
              <a:t>-苏子柔</a:t>
            </a:r>
          </a:p>
        </p:txBody>
      </p:sp>
      <p:sp>
        <p:nvSpPr>
          <p:cNvPr id="10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11" name="118295074_2675x2907.jpeg"/>
          <p:cNvSpPr/>
          <p:nvPr>
            <p:ph type="pic" idx="21"/>
          </p:nvPr>
        </p:nvSpPr>
        <p:spPr>
          <a:xfrm>
            <a:off x="-127000" y="-2540000"/>
            <a:ext cx="24637999" cy="26768159"/>
          </a:xfrm>
          <a:prstGeom prst="rect">
            <a:avLst/>
          </a:prstGeom>
        </p:spPr>
        <p:txBody>
          <a:bodyPr lIns="91439" tIns="45719" rIns="91439" bIns="45719">
            <a:noAutofit/>
          </a:bodyPr>
          <a:lstStyle/>
          <a:p>
            <a:pPr/>
          </a:p>
        </p:txBody>
      </p:sp>
      <p:sp>
        <p:nvSpPr>
          <p:cNvPr id="112" name="幻灯片编号"/>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1" name="118295074_2675x2907.jpeg"/>
          <p:cNvSpPr/>
          <p:nvPr>
            <p:ph type="pic" idx="21"/>
          </p:nvPr>
        </p:nvSpPr>
        <p:spPr>
          <a:xfrm>
            <a:off x="-38100" y="-4394200"/>
            <a:ext cx="24460199" cy="26574989"/>
          </a:xfrm>
          <a:prstGeom prst="rect">
            <a:avLst/>
          </a:prstGeom>
        </p:spPr>
        <p:txBody>
          <a:bodyPr lIns="91439" tIns="45719" rIns="91439" bIns="45719">
            <a:noAutofit/>
          </a:bodyPr>
          <a:lstStyle/>
          <a:p>
            <a:pPr/>
          </a:p>
        </p:txBody>
      </p:sp>
      <p:sp>
        <p:nvSpPr>
          <p:cNvPr id="22" name="矩形"/>
          <p:cNvSpPr/>
          <p:nvPr>
            <p:ph type="body" sz="half" idx="22"/>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mn-lt"/>
                <a:ea typeface="+mn-ea"/>
                <a:cs typeface="+mn-cs"/>
                <a:sym typeface="Baskerville"/>
              </a:defRPr>
            </a:pPr>
          </a:p>
        </p:txBody>
      </p:sp>
      <p:sp>
        <p:nvSpPr>
          <p:cNvPr id="23" name="线条"/>
          <p:cNvSpPr/>
          <p:nvPr/>
        </p:nvSpPr>
        <p:spPr>
          <a:xfrm>
            <a:off x="1016000" y="10718800"/>
            <a:ext cx="22352002"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4" name="标题文本"/>
          <p:cNvSpPr txBox="1"/>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pPr/>
            <a:r>
              <a:t>标题文本</a:t>
            </a:r>
          </a:p>
        </p:txBody>
      </p:sp>
      <p:sp>
        <p:nvSpPr>
          <p:cNvPr id="25" name="正文级别 1…"/>
          <p:cNvSpPr txBox="1"/>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i="1" sz="7000">
                <a:solidFill>
                  <a:srgbClr val="747676"/>
                </a:solidFill>
              </a:defRPr>
            </a:lvl1pPr>
            <a:lvl2pPr marL="0" indent="0" algn="r">
              <a:lnSpc>
                <a:spcPct val="70000"/>
              </a:lnSpc>
              <a:spcBef>
                <a:spcPts val="800"/>
              </a:spcBef>
              <a:buSzTx/>
              <a:buFontTx/>
              <a:buNone/>
              <a:defRPr i="1" sz="7000">
                <a:solidFill>
                  <a:srgbClr val="747676"/>
                </a:solidFill>
              </a:defRPr>
            </a:lvl2pPr>
            <a:lvl3pPr marL="0" indent="0" algn="r">
              <a:lnSpc>
                <a:spcPct val="70000"/>
              </a:lnSpc>
              <a:spcBef>
                <a:spcPts val="800"/>
              </a:spcBef>
              <a:buSzTx/>
              <a:buFontTx/>
              <a:buNone/>
              <a:defRPr i="1" sz="7000">
                <a:solidFill>
                  <a:srgbClr val="747676"/>
                </a:solidFill>
              </a:defRPr>
            </a:lvl3pPr>
            <a:lvl4pPr marL="0" indent="0" algn="r">
              <a:lnSpc>
                <a:spcPct val="70000"/>
              </a:lnSpc>
              <a:spcBef>
                <a:spcPts val="800"/>
              </a:spcBef>
              <a:buSzTx/>
              <a:buFontTx/>
              <a:buNone/>
              <a:defRPr i="1" sz="7000">
                <a:solidFill>
                  <a:srgbClr val="747676"/>
                </a:solidFill>
              </a:defRPr>
            </a:lvl4pPr>
            <a:lvl5pPr marL="0" indent="0" algn="r">
              <a:lnSpc>
                <a:spcPct val="70000"/>
              </a:lnSpc>
              <a:spcBef>
                <a:spcPts val="800"/>
              </a:spcBef>
              <a:buSzTx/>
              <a:buFontTx/>
              <a:buNone/>
              <a:defRPr i="1" sz="7000">
                <a:solidFill>
                  <a:srgbClr val="747676"/>
                </a:solidFill>
              </a:defRPr>
            </a:lvl5pPr>
          </a:lstStyle>
          <a:p>
            <a:pPr/>
            <a:r>
              <a:t>正文级别 1</a:t>
            </a:r>
          </a:p>
          <a:p>
            <a:pPr lvl="1"/>
            <a:r>
              <a:t>正文级别 2</a:t>
            </a:r>
          </a:p>
          <a:p>
            <a:pPr lvl="2"/>
            <a:r>
              <a:t>正文级别 3</a:t>
            </a:r>
          </a:p>
          <a:p>
            <a:pPr lvl="3"/>
            <a:r>
              <a:t>正文级别 4</a:t>
            </a:r>
          </a:p>
          <a:p>
            <a:pPr lvl="4"/>
            <a:r>
              <a:t>正文级别 5</a:t>
            </a:r>
          </a:p>
        </p:txBody>
      </p:sp>
      <p:sp>
        <p:nvSpPr>
          <p:cNvPr id="26" name="幻灯片编号"/>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3" name="标题文本"/>
          <p:cNvSpPr txBox="1"/>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pPr/>
            <a:r>
              <a:t>标题文本</a:t>
            </a:r>
          </a:p>
        </p:txBody>
      </p:sp>
      <p:sp>
        <p:nvSpPr>
          <p:cNvPr id="34" name="幻灯片编号"/>
          <p:cNvSpPr txBox="1"/>
          <p:nvPr>
            <p:ph type="sldNum" sz="quarter" idx="2"/>
          </p:nvPr>
        </p:nvSpPr>
        <p:spPr>
          <a:xfrm>
            <a:off x="22936187" y="12922250"/>
            <a:ext cx="431801"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41" name="线条"/>
          <p:cNvSpPr/>
          <p:nvPr/>
        </p:nvSpPr>
        <p:spPr>
          <a:xfrm>
            <a:off x="1016000" y="10718800"/>
            <a:ext cx="120904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42" name="182429520_1646x1646.jpeg"/>
          <p:cNvSpPr/>
          <p:nvPr>
            <p:ph type="pic" idx="21"/>
          </p:nvPr>
        </p:nvSpPr>
        <p:spPr>
          <a:xfrm>
            <a:off x="12306300" y="-114300"/>
            <a:ext cx="13931900" cy="13931900"/>
          </a:xfrm>
          <a:prstGeom prst="rect">
            <a:avLst/>
          </a:prstGeom>
        </p:spPr>
        <p:txBody>
          <a:bodyPr lIns="91439" tIns="45719" rIns="91439" bIns="45719">
            <a:noAutofit/>
          </a:bodyPr>
          <a:lstStyle/>
          <a:p>
            <a:pPr/>
          </a:p>
        </p:txBody>
      </p:sp>
      <p:sp>
        <p:nvSpPr>
          <p:cNvPr id="43" name="标题文本"/>
          <p:cNvSpPr txBox="1"/>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pPr/>
            <a:r>
              <a:t>标题文本</a:t>
            </a:r>
          </a:p>
        </p:txBody>
      </p:sp>
      <p:sp>
        <p:nvSpPr>
          <p:cNvPr id="44" name="正文级别 1…"/>
          <p:cNvSpPr txBox="1"/>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i="1" sz="7000">
                <a:solidFill>
                  <a:srgbClr val="747676"/>
                </a:solidFill>
              </a:defRPr>
            </a:lvl1pPr>
            <a:lvl2pPr marL="0" indent="0" algn="r">
              <a:lnSpc>
                <a:spcPct val="70000"/>
              </a:lnSpc>
              <a:spcBef>
                <a:spcPts val="800"/>
              </a:spcBef>
              <a:buSzTx/>
              <a:buFontTx/>
              <a:buNone/>
              <a:defRPr i="1" sz="7000">
                <a:solidFill>
                  <a:srgbClr val="747676"/>
                </a:solidFill>
              </a:defRPr>
            </a:lvl2pPr>
            <a:lvl3pPr marL="0" indent="0" algn="r">
              <a:lnSpc>
                <a:spcPct val="70000"/>
              </a:lnSpc>
              <a:spcBef>
                <a:spcPts val="800"/>
              </a:spcBef>
              <a:buSzTx/>
              <a:buFontTx/>
              <a:buNone/>
              <a:defRPr i="1" sz="7000">
                <a:solidFill>
                  <a:srgbClr val="747676"/>
                </a:solidFill>
              </a:defRPr>
            </a:lvl3pPr>
            <a:lvl4pPr marL="0" indent="0" algn="r">
              <a:lnSpc>
                <a:spcPct val="70000"/>
              </a:lnSpc>
              <a:spcBef>
                <a:spcPts val="800"/>
              </a:spcBef>
              <a:buSzTx/>
              <a:buFontTx/>
              <a:buNone/>
              <a:defRPr i="1" sz="7000">
                <a:solidFill>
                  <a:srgbClr val="747676"/>
                </a:solidFill>
              </a:defRPr>
            </a:lvl4pPr>
            <a:lvl5pPr marL="0" indent="0" algn="r">
              <a:lnSpc>
                <a:spcPct val="70000"/>
              </a:lnSpc>
              <a:spcBef>
                <a:spcPts val="800"/>
              </a:spcBef>
              <a:buSzTx/>
              <a:buFontTx/>
              <a:buNone/>
              <a:defRPr i="1" sz="7000">
                <a:solidFill>
                  <a:srgbClr val="747676"/>
                </a:solidFill>
              </a:defRPr>
            </a:lvl5pPr>
          </a:lstStyle>
          <a:p>
            <a:pPr/>
            <a:r>
              <a:t>正文级别 1</a:t>
            </a:r>
          </a:p>
          <a:p>
            <a:pPr lvl="1"/>
            <a:r>
              <a:t>正文级别 2</a:t>
            </a:r>
          </a:p>
          <a:p>
            <a:pPr lvl="2"/>
            <a:r>
              <a:t>正文级别 3</a:t>
            </a:r>
          </a:p>
          <a:p>
            <a:pPr lvl="3"/>
            <a:r>
              <a:t>正文级别 4</a:t>
            </a:r>
          </a:p>
          <a:p>
            <a:pPr lvl="4"/>
            <a:r>
              <a:t>正文级别 5</a:t>
            </a:r>
          </a:p>
        </p:txBody>
      </p:sp>
      <p:sp>
        <p:nvSpPr>
          <p:cNvPr id="45" name="幻灯片编号"/>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52"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53" name="标题文本"/>
          <p:cNvSpPr txBox="1"/>
          <p:nvPr>
            <p:ph type="title"/>
          </p:nvPr>
        </p:nvSpPr>
        <p:spPr>
          <a:prstGeom prst="rect">
            <a:avLst/>
          </a:prstGeom>
        </p:spPr>
        <p:txBody>
          <a:bodyPr/>
          <a:lstStyle/>
          <a:p>
            <a:pPr/>
            <a:r>
              <a:t>标题文本</a:t>
            </a:r>
          </a:p>
        </p:txBody>
      </p:sp>
      <p:sp>
        <p:nvSpPr>
          <p:cNvPr id="5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61"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62" name="标题文本"/>
          <p:cNvSpPr txBox="1"/>
          <p:nvPr>
            <p:ph type="title"/>
          </p:nvPr>
        </p:nvSpPr>
        <p:spPr>
          <a:prstGeom prst="rect">
            <a:avLst/>
          </a:prstGeom>
        </p:spPr>
        <p:txBody>
          <a:bodyPr/>
          <a:lstStyle/>
          <a:p>
            <a:pPr/>
            <a:r>
              <a:t>标题文本</a:t>
            </a:r>
          </a:p>
        </p:txBody>
      </p:sp>
      <p:sp>
        <p:nvSpPr>
          <p:cNvPr id="63"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6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71" name="线条"/>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72" name="118295074_2675x2907.jpeg"/>
          <p:cNvSpPr/>
          <p:nvPr>
            <p:ph type="pic" idx="21"/>
          </p:nvPr>
        </p:nvSpPr>
        <p:spPr>
          <a:xfrm>
            <a:off x="-381000" y="-114300"/>
            <a:ext cx="13931900" cy="15136430"/>
          </a:xfrm>
          <a:prstGeom prst="rect">
            <a:avLst/>
          </a:prstGeom>
        </p:spPr>
        <p:txBody>
          <a:bodyPr lIns="91439" tIns="45719" rIns="91439" bIns="45719">
            <a:noAutofit/>
          </a:bodyPr>
          <a:lstStyle/>
          <a:p>
            <a:pPr/>
          </a:p>
        </p:txBody>
      </p:sp>
      <p:sp>
        <p:nvSpPr>
          <p:cNvPr id="73" name="标题文本"/>
          <p:cNvSpPr txBox="1"/>
          <p:nvPr>
            <p:ph type="title"/>
          </p:nvPr>
        </p:nvSpPr>
        <p:spPr>
          <a:xfrm>
            <a:off x="13208000" y="1016000"/>
            <a:ext cx="10160000" cy="1016000"/>
          </a:xfrm>
          <a:prstGeom prst="rect">
            <a:avLst/>
          </a:prstGeom>
        </p:spPr>
        <p:txBody>
          <a:bodyPr/>
          <a:lstStyle/>
          <a:p>
            <a:pPr/>
            <a:r>
              <a:t>标题文本</a:t>
            </a:r>
          </a:p>
        </p:txBody>
      </p:sp>
      <p:sp>
        <p:nvSpPr>
          <p:cNvPr id="74" name="正文级别 1…"/>
          <p:cNvSpPr txBox="1"/>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pPr/>
            <a:r>
              <a:t>正文级别 1</a:t>
            </a:r>
          </a:p>
          <a:p>
            <a:pPr lvl="1"/>
            <a:r>
              <a:t>正文级别 2</a:t>
            </a:r>
          </a:p>
          <a:p>
            <a:pPr lvl="2"/>
            <a:r>
              <a:t>正文级别 3</a:t>
            </a:r>
          </a:p>
          <a:p>
            <a:pPr lvl="3"/>
            <a:r>
              <a:t>正文级别 4</a:t>
            </a:r>
          </a:p>
          <a:p>
            <a:pPr lvl="4"/>
            <a:r>
              <a:t>正文级别 5</a:t>
            </a:r>
          </a:p>
        </p:txBody>
      </p:sp>
      <p:sp>
        <p:nvSpPr>
          <p:cNvPr id="7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82"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8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90" name="118295074_2675x2907.jpeg"/>
          <p:cNvSpPr/>
          <p:nvPr>
            <p:ph type="pic" idx="21"/>
          </p:nvPr>
        </p:nvSpPr>
        <p:spPr>
          <a:xfrm>
            <a:off x="1016000" y="-1333500"/>
            <a:ext cx="13970000" cy="15177823"/>
          </a:xfrm>
          <a:prstGeom prst="rect">
            <a:avLst/>
          </a:prstGeom>
        </p:spPr>
        <p:txBody>
          <a:bodyPr lIns="91439" tIns="45719" rIns="91439" bIns="45719">
            <a:noAutofit/>
          </a:bodyPr>
          <a:lstStyle/>
          <a:p>
            <a:pPr/>
          </a:p>
        </p:txBody>
      </p:sp>
      <p:sp>
        <p:nvSpPr>
          <p:cNvPr id="91" name="182741592_1098x949.jpeg"/>
          <p:cNvSpPr/>
          <p:nvPr>
            <p:ph type="pic" sz="half" idx="22"/>
          </p:nvPr>
        </p:nvSpPr>
        <p:spPr>
          <a:xfrm>
            <a:off x="15240000" y="-1130300"/>
            <a:ext cx="9296400" cy="8034867"/>
          </a:xfrm>
          <a:prstGeom prst="rect">
            <a:avLst/>
          </a:prstGeom>
        </p:spPr>
        <p:txBody>
          <a:bodyPr lIns="91439" tIns="45719" rIns="91439" bIns="45719">
            <a:noAutofit/>
          </a:bodyPr>
          <a:lstStyle/>
          <a:p>
            <a:pPr/>
          </a:p>
        </p:txBody>
      </p:sp>
      <p:sp>
        <p:nvSpPr>
          <p:cNvPr id="92" name="182429520_1646x1646.jpeg"/>
          <p:cNvSpPr/>
          <p:nvPr>
            <p:ph type="pic" sz="half" idx="23"/>
          </p:nvPr>
        </p:nvSpPr>
        <p:spPr>
          <a:xfrm>
            <a:off x="15240000" y="5778500"/>
            <a:ext cx="8382000" cy="8382000"/>
          </a:xfrm>
          <a:prstGeom prst="rect">
            <a:avLst/>
          </a:prstGeom>
        </p:spPr>
        <p:txBody>
          <a:bodyPr lIns="91439" tIns="45719" rIns="91439" bIns="45719">
            <a:noAutofit/>
          </a:bodyPr>
          <a:lstStyle/>
          <a:p>
            <a:pPr/>
          </a:p>
        </p:txBody>
      </p:sp>
      <p:sp>
        <p:nvSpPr>
          <p:cNvPr id="93" name="正文级别 1…"/>
          <p:cNvSpPr txBox="1"/>
          <p:nvPr>
            <p:ph type="body" sz="quarter" idx="1"/>
          </p:nvPr>
        </p:nvSpPr>
        <p:spPr>
          <a:xfrm>
            <a:off x="1016000" y="11137900"/>
            <a:ext cx="22352000" cy="1905000"/>
          </a:xfrm>
          <a:prstGeom prst="rect">
            <a:avLst/>
          </a:prstGeom>
        </p:spPr>
        <p:txBody>
          <a:bodyPr/>
          <a:lstStyle>
            <a:lvl1pPr marL="0" indent="0">
              <a:spcBef>
                <a:spcPts val="2000"/>
              </a:spcBef>
              <a:buSzTx/>
              <a:buFontTx/>
              <a:buNone/>
              <a:defRPr i="1" spc="39" sz="4000"/>
            </a:lvl1pPr>
            <a:lvl2pPr marL="0" indent="0">
              <a:spcBef>
                <a:spcPts val="2000"/>
              </a:spcBef>
              <a:buSzTx/>
              <a:buFontTx/>
              <a:buNone/>
              <a:defRPr i="1" spc="39" sz="4000"/>
            </a:lvl2pPr>
            <a:lvl3pPr marL="0" indent="0">
              <a:spcBef>
                <a:spcPts val="2000"/>
              </a:spcBef>
              <a:buSzTx/>
              <a:buFontTx/>
              <a:buNone/>
              <a:defRPr i="1" spc="39" sz="4000"/>
            </a:lvl3pPr>
            <a:lvl4pPr marL="0" indent="0">
              <a:spcBef>
                <a:spcPts val="2000"/>
              </a:spcBef>
              <a:buSzTx/>
              <a:buFontTx/>
              <a:buNone/>
              <a:defRPr i="1" spc="39" sz="4000"/>
            </a:lvl4pPr>
            <a:lvl5pPr marL="0" indent="0">
              <a:spcBef>
                <a:spcPts val="2000"/>
              </a:spcBef>
              <a:buSzTx/>
              <a:buFontTx/>
              <a:buNone/>
              <a:defRPr i="1" spc="39" sz="4000"/>
            </a:lvl5pPr>
          </a:lstStyle>
          <a:p>
            <a:pPr/>
            <a:r>
              <a:t>正文级别 1</a:t>
            </a:r>
          </a:p>
          <a:p>
            <a:pPr lvl="1"/>
            <a:r>
              <a:t>正文级别 2</a:t>
            </a:r>
          </a:p>
          <a:p>
            <a:pPr lvl="2"/>
            <a:r>
              <a:t>正文级别 3</a:t>
            </a:r>
          </a:p>
          <a:p>
            <a:pPr lvl="3"/>
            <a:r>
              <a:t>正文级别 4</a:t>
            </a:r>
          </a:p>
          <a:p>
            <a:pPr lvl="4"/>
            <a:r>
              <a:t>正文级别 5</a:t>
            </a:r>
          </a:p>
        </p:txBody>
      </p:sp>
      <p:sp>
        <p:nvSpPr>
          <p:cNvPr id="9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标题文本</a:t>
            </a:r>
          </a:p>
        </p:txBody>
      </p:sp>
      <p:sp>
        <p:nvSpPr>
          <p:cNvPr id="3" name="正文级别 1…"/>
          <p:cNvSpPr txBox="1"/>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22936187" y="12928600"/>
            <a:ext cx="431801" cy="457200"/>
          </a:xfrm>
          <a:prstGeom prst="rect">
            <a:avLst/>
          </a:prstGeom>
          <a:ln w="12700">
            <a:miter lim="400000"/>
          </a:ln>
        </p:spPr>
        <p:txBody>
          <a:bodyPr wrap="none" lIns="50800" tIns="50800" rIns="50800" bIns="50800">
            <a:spAutoFit/>
          </a:bodyPr>
          <a:lstStyle>
            <a:lvl1pPr algn="r">
              <a:spcBef>
                <a:spcPts val="0"/>
              </a:spcBef>
              <a:defRPr i="0" spc="0" sz="2500">
                <a:solidFill>
                  <a:srgbClr val="747676"/>
                </a:solidFill>
                <a:latin typeface="+mn-lt"/>
                <a:ea typeface="+mn-ea"/>
                <a:cs typeface="+mn-cs"/>
                <a:sym typeface="Baskervill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1pPr>
      <a:lvl2pPr marL="0" marR="0" indent="3429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2pPr>
      <a:lvl3pPr marL="0" marR="0" indent="6858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3pPr>
      <a:lvl4pPr marL="0" marR="0" indent="10287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4pPr>
      <a:lvl5pPr marL="0" marR="0" indent="13716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5pPr>
      <a:lvl6pPr marL="0" marR="0" indent="17145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6pPr>
      <a:lvl7pPr marL="0" marR="0" indent="20574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7pPr>
      <a:lvl8pPr marL="0" marR="0" indent="24003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8pPr>
      <a:lvl9pPr marL="0" marR="0" indent="2743200" algn="l" defTabSz="825500" rtl="0" latinLnBrk="0">
        <a:lnSpc>
          <a:spcPct val="100000"/>
        </a:lnSpc>
        <a:spcBef>
          <a:spcPts val="3300"/>
        </a:spcBef>
        <a:spcAft>
          <a:spcPts val="0"/>
        </a:spcAft>
        <a:buClrTx/>
        <a:buSzTx/>
        <a:buFontTx/>
        <a:buNone/>
        <a:tabLst/>
        <a:defRPr b="0" baseline="0" cap="all" i="0" spc="0" strike="noStrike" sz="7500" u="none">
          <a:solidFill>
            <a:srgbClr val="747676"/>
          </a:solidFill>
          <a:uFillTx/>
          <a:latin typeface="+mn-lt"/>
          <a:ea typeface="+mn-ea"/>
          <a:cs typeface="+mn-cs"/>
          <a:sym typeface="Baskerville"/>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b="0" baseline="0" cap="none" i="0" spc="0" strike="noStrike" sz="4500" u="none">
          <a:solidFill>
            <a:srgbClr val="5C5C5C"/>
          </a:solidFill>
          <a:uFillTx/>
          <a:latin typeface="Iowan Old Style Roman"/>
          <a:ea typeface="Iowan Old Style Roman"/>
          <a:cs typeface="Iowan Old Style Roman"/>
          <a:sym typeface="Iowan Old Style Roman"/>
        </a:defRPr>
      </a:lvl9pPr>
    </p:bodyStyle>
    <p:otherStyle>
      <a:lvl1pPr marL="0" marR="0" indent="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1pPr>
      <a:lvl2pPr marL="0" marR="0" indent="2286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2pPr>
      <a:lvl3pPr marL="0" marR="0" indent="4572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3pPr>
      <a:lvl4pPr marL="0" marR="0" indent="6858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4pPr>
      <a:lvl5pPr marL="0" marR="0" indent="9144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5pPr>
      <a:lvl6pPr marL="0" marR="0" indent="11430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6pPr>
      <a:lvl7pPr marL="0" marR="0" indent="13716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7pPr>
      <a:lvl8pPr marL="0" marR="0" indent="16002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8pPr>
      <a:lvl9pPr marL="0" marR="0" indent="1828800" algn="r" defTabSz="825500" latinLnBrk="0">
        <a:lnSpc>
          <a:spcPct val="100000"/>
        </a:lnSpc>
        <a:spcBef>
          <a:spcPts val="0"/>
        </a:spcBef>
        <a:spcAft>
          <a:spcPts val="0"/>
        </a:spcAft>
        <a:buClrTx/>
        <a:buSzTx/>
        <a:buFontTx/>
        <a:buNone/>
        <a:tabLst/>
        <a:defRPr b="0" baseline="0" cap="none" i="0" spc="0" strike="noStrike" sz="2500" u="none">
          <a:solidFill>
            <a:schemeClr val="tx1"/>
          </a:solidFill>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 Id="rId3"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arxiv.org/abs/1706.03762" TargetMode="External"/><Relationship Id="rId3" Type="http://schemas.openxmlformats.org/officeDocument/2006/relationships/hyperlink" Target="https://arxiv.org/abs/1710.10903" TargetMode="External"/><Relationship Id="rId4" Type="http://schemas.openxmlformats.org/officeDocument/2006/relationships/hyperlink" Target="http://openaccess.thecvf.com/content_CVPR_2019/papers/Komarichev_A-CNN_Annularly_Convolutional_Neural_Networks_on_Point_Clouds_CVPR_2019_paper.pdf" TargetMode="External"/><Relationship Id="rId5"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线条"/>
          <p:cNvSpPr/>
          <p:nvPr/>
        </p:nvSpPr>
        <p:spPr>
          <a:xfrm>
            <a:off x="1016000" y="7874000"/>
            <a:ext cx="22351997"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29" name="Attention Unet"/>
          <p:cNvSpPr txBox="1"/>
          <p:nvPr>
            <p:ph type="ctrTitle"/>
          </p:nvPr>
        </p:nvSpPr>
        <p:spPr>
          <a:prstGeom prst="rect">
            <a:avLst/>
          </a:prstGeom>
        </p:spPr>
        <p:txBody>
          <a:bodyPr/>
          <a:lstStyle/>
          <a:p>
            <a:pPr/>
            <a:r>
              <a:t>Attention Unet</a:t>
            </a:r>
          </a:p>
        </p:txBody>
      </p:sp>
      <p:sp>
        <p:nvSpPr>
          <p:cNvPr id="130" name="Jingyun Yang…"/>
          <p:cNvSpPr txBox="1"/>
          <p:nvPr>
            <p:ph type="subTitle" sz="half" idx="1"/>
          </p:nvPr>
        </p:nvSpPr>
        <p:spPr>
          <a:prstGeom prst="rect">
            <a:avLst/>
          </a:prstGeom>
        </p:spPr>
        <p:txBody>
          <a:bodyPr/>
          <a:lstStyle/>
          <a:p>
            <a:pPr>
              <a:defRPr i="0"/>
            </a:pPr>
            <a:r>
              <a:t>Jingyun Yang</a:t>
            </a:r>
          </a:p>
          <a:p>
            <a:pPr>
              <a:defRPr i="0"/>
            </a:pPr>
            <a:r>
              <a:t>2020/10/06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80" name="Attention unet"/>
          <p:cNvSpPr txBox="1"/>
          <p:nvPr>
            <p:ph type="title"/>
          </p:nvPr>
        </p:nvSpPr>
        <p:spPr>
          <a:prstGeom prst="rect">
            <a:avLst/>
          </a:prstGeom>
        </p:spPr>
        <p:txBody>
          <a:bodyPr/>
          <a:lstStyle>
            <a:lvl1pPr defTabSz="685165">
              <a:spcBef>
                <a:spcPts val="2700"/>
              </a:spcBef>
              <a:defRPr sz="6225"/>
            </a:lvl1pPr>
          </a:lstStyle>
          <a:p>
            <a:pPr/>
            <a:r>
              <a:t>Attention unet</a:t>
            </a:r>
          </a:p>
        </p:txBody>
      </p:sp>
      <p:pic>
        <p:nvPicPr>
          <p:cNvPr id="181" name="截屏2020-10-05 下午11.53.59.png" descr="截屏2020-10-05 下午11.53.59.png"/>
          <p:cNvPicPr>
            <a:picLocks noChangeAspect="1"/>
          </p:cNvPicPr>
          <p:nvPr/>
        </p:nvPicPr>
        <p:blipFill>
          <a:blip r:embed="rId2">
            <a:extLst/>
          </a:blip>
          <a:stretch>
            <a:fillRect/>
          </a:stretch>
        </p:blipFill>
        <p:spPr>
          <a:xfrm>
            <a:off x="1342565" y="2701695"/>
            <a:ext cx="21698870" cy="938118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84" name="Breakdown of attention gates"/>
          <p:cNvSpPr txBox="1"/>
          <p:nvPr>
            <p:ph type="title"/>
          </p:nvPr>
        </p:nvSpPr>
        <p:spPr>
          <a:prstGeom prst="rect">
            <a:avLst/>
          </a:prstGeom>
        </p:spPr>
        <p:txBody>
          <a:bodyPr/>
          <a:lstStyle>
            <a:lvl1pPr defTabSz="685165">
              <a:spcBef>
                <a:spcPts val="2700"/>
              </a:spcBef>
              <a:defRPr sz="6225"/>
            </a:lvl1pPr>
          </a:lstStyle>
          <a:p>
            <a:pPr/>
            <a:r>
              <a:t>Breakdown of attention gates</a:t>
            </a:r>
          </a:p>
        </p:txBody>
      </p:sp>
      <p:sp>
        <p:nvSpPr>
          <p:cNvPr id="185" name="Attention gate takes in two input: x and g…"/>
          <p:cNvSpPr txBox="1"/>
          <p:nvPr>
            <p:ph type="body" idx="1"/>
          </p:nvPr>
        </p:nvSpPr>
        <p:spPr>
          <a:prstGeom prst="rect">
            <a:avLst/>
          </a:prstGeom>
        </p:spPr>
        <p:txBody>
          <a:bodyPr/>
          <a:lstStyle/>
          <a:p>
            <a:pPr/>
            <a:r>
              <a:t>Attention gate takes in two input: x and g</a:t>
            </a:r>
          </a:p>
          <a:p>
            <a:pPr/>
            <a:r>
              <a:t>The vector, </a:t>
            </a:r>
            <a:r>
              <a:rPr b="1" i="1"/>
              <a:t>g</a:t>
            </a:r>
            <a:r>
              <a:t>, is taken from the next lowest layer of the network. The vector has smaller dimensions and better feature representation, given that it comes from deeper into the network.</a:t>
            </a:r>
          </a:p>
        </p:txBody>
      </p:sp>
      <p:pic>
        <p:nvPicPr>
          <p:cNvPr id="186" name="截屏2020-10-06 上午12.38.21.png" descr="截屏2020-10-06 上午12.38.21.png"/>
          <p:cNvPicPr>
            <a:picLocks noChangeAspect="1"/>
          </p:cNvPicPr>
          <p:nvPr/>
        </p:nvPicPr>
        <p:blipFill>
          <a:blip r:embed="rId2">
            <a:extLst/>
          </a:blip>
          <a:stretch>
            <a:fillRect/>
          </a:stretch>
        </p:blipFill>
        <p:spPr>
          <a:xfrm>
            <a:off x="3861355" y="6095445"/>
            <a:ext cx="15314939" cy="4516674"/>
          </a:xfrm>
          <a:prstGeom prst="rect">
            <a:avLst/>
          </a:prstGeom>
          <a:ln w="12700">
            <a:miter lim="400000"/>
          </a:ln>
        </p:spPr>
      </p:pic>
      <p:pic>
        <p:nvPicPr>
          <p:cNvPr id="187" name="截屏2020-10-06 上午12.33.00.png" descr="截屏2020-10-06 上午12.33.00.png"/>
          <p:cNvPicPr>
            <a:picLocks noChangeAspect="1"/>
          </p:cNvPicPr>
          <p:nvPr/>
        </p:nvPicPr>
        <p:blipFill>
          <a:blip r:embed="rId3">
            <a:extLst/>
          </a:blip>
          <a:stretch>
            <a:fillRect/>
          </a:stretch>
        </p:blipFill>
        <p:spPr>
          <a:xfrm>
            <a:off x="6776321" y="10624518"/>
            <a:ext cx="11200697" cy="187123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90" name="Attention coefficient"/>
          <p:cNvSpPr txBox="1"/>
          <p:nvPr>
            <p:ph type="title"/>
          </p:nvPr>
        </p:nvSpPr>
        <p:spPr>
          <a:prstGeom prst="rect">
            <a:avLst/>
          </a:prstGeom>
        </p:spPr>
        <p:txBody>
          <a:bodyPr/>
          <a:lstStyle>
            <a:lvl1pPr defTabSz="685165">
              <a:spcBef>
                <a:spcPts val="2700"/>
              </a:spcBef>
              <a:defRPr sz="6225"/>
            </a:lvl1pPr>
          </a:lstStyle>
          <a:p>
            <a:pPr/>
            <a:r>
              <a:t>Attention coefficient</a:t>
            </a:r>
          </a:p>
        </p:txBody>
      </p:sp>
      <p:pic>
        <p:nvPicPr>
          <p:cNvPr id="191" name="截屏2020-10-06 上午12.39.25.png" descr="截屏2020-10-06 上午12.39.25.png"/>
          <p:cNvPicPr>
            <a:picLocks noChangeAspect="1"/>
          </p:cNvPicPr>
          <p:nvPr/>
        </p:nvPicPr>
        <p:blipFill>
          <a:blip r:embed="rId3">
            <a:extLst/>
          </a:blip>
          <a:stretch>
            <a:fillRect/>
          </a:stretch>
        </p:blipFill>
        <p:spPr>
          <a:xfrm>
            <a:off x="2738062" y="2764021"/>
            <a:ext cx="18180138" cy="870369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96" name="Attention coefficients visualise"/>
          <p:cNvSpPr txBox="1"/>
          <p:nvPr>
            <p:ph type="title"/>
          </p:nvPr>
        </p:nvSpPr>
        <p:spPr>
          <a:prstGeom prst="rect">
            <a:avLst/>
          </a:prstGeom>
        </p:spPr>
        <p:txBody>
          <a:bodyPr/>
          <a:lstStyle>
            <a:lvl1pPr defTabSz="685165">
              <a:spcBef>
                <a:spcPts val="2700"/>
              </a:spcBef>
              <a:defRPr sz="6225"/>
            </a:lvl1pPr>
          </a:lstStyle>
          <a:p>
            <a:pPr/>
            <a:r>
              <a:t>Attention coefficients visualise</a:t>
            </a:r>
          </a:p>
        </p:txBody>
      </p:sp>
      <p:sp>
        <p:nvSpPr>
          <p:cNvPr id="197" name="The figure shows the attention coefficients across different training epochs (3, 6, 10, 60, 150). The network learns to focus on the desired region as training proceeds. The differentiable nature of the attention gate allows it to be trained during backp"/>
          <p:cNvSpPr txBox="1"/>
          <p:nvPr>
            <p:ph type="body" idx="1"/>
          </p:nvPr>
        </p:nvSpPr>
        <p:spPr>
          <a:prstGeom prst="rect">
            <a:avLst/>
          </a:prstGeom>
        </p:spPr>
        <p:txBody>
          <a:bodyPr/>
          <a:lstStyle/>
          <a:p>
            <a:pPr/>
            <a:r>
              <a:t>The figure shows the attention coefficients across different training epochs (3, 6, 10, 60, 150). The network learns to focus on the desired region as training proceeds. The differentiable nature of the attention gate allows it to be trained during backpropagation, which means the attention coefficients get better at highlighting relevant regions.</a:t>
            </a:r>
          </a:p>
        </p:txBody>
      </p:sp>
      <p:pic>
        <p:nvPicPr>
          <p:cNvPr id="198" name="截屏2020-10-06 上午12.53.56.png" descr="截屏2020-10-06 上午12.53.56.png"/>
          <p:cNvPicPr>
            <a:picLocks noChangeAspect="1"/>
          </p:cNvPicPr>
          <p:nvPr/>
        </p:nvPicPr>
        <p:blipFill>
          <a:blip r:embed="rId2">
            <a:extLst/>
          </a:blip>
          <a:stretch>
            <a:fillRect/>
          </a:stretch>
        </p:blipFill>
        <p:spPr>
          <a:xfrm>
            <a:off x="3068702" y="6998551"/>
            <a:ext cx="18618982" cy="527966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01" name="Results"/>
          <p:cNvSpPr txBox="1"/>
          <p:nvPr>
            <p:ph type="title"/>
          </p:nvPr>
        </p:nvSpPr>
        <p:spPr>
          <a:prstGeom prst="rect">
            <a:avLst/>
          </a:prstGeom>
        </p:spPr>
        <p:txBody>
          <a:bodyPr/>
          <a:lstStyle>
            <a:lvl1pPr defTabSz="685165">
              <a:spcBef>
                <a:spcPts val="2700"/>
              </a:spcBef>
              <a:defRPr sz="6225"/>
            </a:lvl1pPr>
          </a:lstStyle>
          <a:p>
            <a:pPr/>
            <a:r>
              <a:t>Results</a:t>
            </a:r>
          </a:p>
        </p:txBody>
      </p:sp>
      <p:sp>
        <p:nvSpPr>
          <p:cNvPr id="202" name="a-e,f-j: Axial and sagittal views of a 3D abdominal CT scan, attention coefficients, feature activations of a skip connection before and after gating. The filtered feature activations (d-e, i-j) are collected from multiple AGs, where a subset of organs i"/>
          <p:cNvSpPr txBox="1"/>
          <p:nvPr>
            <p:ph type="body" idx="1"/>
          </p:nvPr>
        </p:nvSpPr>
        <p:spPr>
          <a:prstGeom prst="rect">
            <a:avLst/>
          </a:prstGeom>
        </p:spPr>
        <p:txBody>
          <a:bodyPr/>
          <a:lstStyle/>
          <a:p>
            <a:pPr/>
            <a:r>
              <a:t>a-e,f-j: Axial and sagittal views of a 3D abdominal CT scan, attention coefficients, feature activations of a skip connection before and after gating. The filtered feature activations (d-e, i-j) are collected from multiple AGs, where a subset of organs is selected by each gate. Activations shown in (d-e, i-j) consistently correspond to specific structures across different scans.</a:t>
            </a:r>
          </a:p>
        </p:txBody>
      </p:sp>
      <p:pic>
        <p:nvPicPr>
          <p:cNvPr id="203" name="截屏2020-10-06 上午1.08.03.png" descr="截屏2020-10-06 上午1.08.03.png"/>
          <p:cNvPicPr>
            <a:picLocks noChangeAspect="1"/>
          </p:cNvPicPr>
          <p:nvPr/>
        </p:nvPicPr>
        <p:blipFill>
          <a:blip r:embed="rId2">
            <a:extLst/>
          </a:blip>
          <a:stretch>
            <a:fillRect/>
          </a:stretch>
        </p:blipFill>
        <p:spPr>
          <a:xfrm>
            <a:off x="2462645" y="6702893"/>
            <a:ext cx="18492511" cy="513276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06" name="results"/>
          <p:cNvSpPr txBox="1"/>
          <p:nvPr>
            <p:ph type="title"/>
          </p:nvPr>
        </p:nvSpPr>
        <p:spPr>
          <a:prstGeom prst="rect">
            <a:avLst/>
          </a:prstGeom>
        </p:spPr>
        <p:txBody>
          <a:bodyPr/>
          <a:lstStyle>
            <a:lvl1pPr defTabSz="685165">
              <a:spcBef>
                <a:spcPts val="2700"/>
              </a:spcBef>
              <a:defRPr sz="6225"/>
            </a:lvl1pPr>
          </a:lstStyle>
          <a:p>
            <a:pPr/>
            <a:r>
              <a:t>results </a:t>
            </a:r>
          </a:p>
        </p:txBody>
      </p:sp>
      <p:sp>
        <p:nvSpPr>
          <p:cNvPr id="207" name="Attention U-Net has outperformed a plain U-Net in the overall Dice Coefficient Score by a sizeable margin. While the Attention U-Net has more parameters, it is not significantly more and the inference time is only marginally longer.…"/>
          <p:cNvSpPr txBox="1"/>
          <p:nvPr>
            <p:ph type="body" idx="1"/>
          </p:nvPr>
        </p:nvSpPr>
        <p:spPr>
          <a:prstGeom prst="rect">
            <a:avLst/>
          </a:prstGeom>
        </p:spPr>
        <p:txBody>
          <a:bodyPr/>
          <a:lstStyle/>
          <a:p>
            <a:pPr/>
            <a:r>
              <a:t>Attention U-Net has outperformed a plain U-Net in the overall Dice Coefficient Score by a sizeable margin. While the Attention U-Net has more parameters, it is not significantly more and the inference time is only marginally longer.</a:t>
            </a:r>
          </a:p>
          <a:p>
            <a:pPr/>
            <a:r>
              <a:t>Attention gates are a simple way to improve the U-Net consistently in a large variety of datasets without a significant overhead in terms of computational cost.</a:t>
            </a:r>
          </a:p>
        </p:txBody>
      </p:sp>
      <p:pic>
        <p:nvPicPr>
          <p:cNvPr id="208" name="截屏2020-10-06 上午1.10.36.png" descr="截屏2020-10-06 上午1.10.36.png"/>
          <p:cNvPicPr>
            <a:picLocks noChangeAspect="1"/>
          </p:cNvPicPr>
          <p:nvPr/>
        </p:nvPicPr>
        <p:blipFill>
          <a:blip r:embed="rId2">
            <a:extLst/>
          </a:blip>
          <a:stretch>
            <a:fillRect/>
          </a:stretch>
        </p:blipFill>
        <p:spPr>
          <a:xfrm>
            <a:off x="2849736" y="7635869"/>
            <a:ext cx="18684528" cy="516160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图像" descr="图像"/>
          <p:cNvPicPr>
            <a:picLocks noChangeAspect="1"/>
          </p:cNvPicPr>
          <p:nvPr>
            <p:ph type="pic" idx="21"/>
          </p:nvPr>
        </p:nvPicPr>
        <p:blipFill>
          <a:blip r:embed="rId2">
            <a:extLst/>
          </a:blip>
          <a:srcRect l="155" t="16535" r="155" b="31852"/>
          <a:stretch>
            <a:fillRect/>
          </a:stretch>
        </p:blipFill>
        <p:spPr>
          <a:xfrm>
            <a:off x="0" y="0"/>
            <a:ext cx="24384000" cy="13716000"/>
          </a:xfrm>
          <a:prstGeom prst="rect">
            <a:avLst/>
          </a:prstGeom>
        </p:spPr>
      </p:pic>
      <p:sp>
        <p:nvSpPr>
          <p:cNvPr id="211" name="矩形"/>
          <p:cNvSpPr/>
          <p:nvPr>
            <p:ph type="body" idx="22"/>
          </p:nvPr>
        </p:nvSpPr>
        <p:spPr>
          <a:prstGeom prst="rect">
            <a:avLst/>
          </a:prstGeom>
        </p:spPr>
        <p:txBody>
          <a:bodyPr/>
          <a:lstStyle/>
          <a:p>
            <a:pPr marL="0" indent="0" algn="ctr">
              <a:spcBef>
                <a:spcPts val="0"/>
              </a:spcBef>
              <a:buSzTx/>
              <a:buFontTx/>
              <a:buNone/>
              <a:defRPr sz="3500">
                <a:latin typeface="+mn-lt"/>
                <a:ea typeface="+mn-ea"/>
                <a:cs typeface="+mn-cs"/>
                <a:sym typeface="Baskerville"/>
              </a:defRPr>
            </a:pPr>
          </a:p>
        </p:txBody>
      </p:sp>
      <p:sp>
        <p:nvSpPr>
          <p:cNvPr id="212" name="线条"/>
          <p:cNvSpPr/>
          <p:nvPr/>
        </p:nvSpPr>
        <p:spPr>
          <a:xfrm>
            <a:off x="1016000" y="10718800"/>
            <a:ext cx="22352002"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13" name="Thanks  for  listening"/>
          <p:cNvSpPr txBox="1"/>
          <p:nvPr>
            <p:ph type="title"/>
          </p:nvPr>
        </p:nvSpPr>
        <p:spPr>
          <a:prstGeom prst="rect">
            <a:avLst/>
          </a:prstGeom>
        </p:spPr>
        <p:txBody>
          <a:bodyPr/>
          <a:lstStyle>
            <a:lvl1pPr defTabSz="660400">
              <a:defRPr sz="13680"/>
            </a:lvl1pPr>
          </a:lstStyle>
          <a:p>
            <a:pPr/>
            <a:r>
              <a:t>Thanks  for  listening </a:t>
            </a:r>
          </a:p>
        </p:txBody>
      </p:sp>
      <p:sp>
        <p:nvSpPr>
          <p:cNvPr id="214" name="连按此项以编辑"/>
          <p:cNvSpPr txBox="1"/>
          <p:nvPr>
            <p:ph type="body" sz="quarter" idx="1"/>
          </p:nvPr>
        </p:nvSpPr>
        <p:spPr>
          <a:prstGeom prst="rect">
            <a:avLst/>
          </a:prstGeom>
        </p:spPr>
        <p:txBody>
          <a:bodyPr/>
          <a:lstStyle/>
          <a:p>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3" name="What is Attention"/>
          <p:cNvSpPr txBox="1"/>
          <p:nvPr>
            <p:ph type="title"/>
          </p:nvPr>
        </p:nvSpPr>
        <p:spPr>
          <a:prstGeom prst="rect">
            <a:avLst/>
          </a:prstGeom>
        </p:spPr>
        <p:txBody>
          <a:bodyPr/>
          <a:lstStyle>
            <a:lvl1pPr defTabSz="685165">
              <a:spcBef>
                <a:spcPts val="2700"/>
              </a:spcBef>
              <a:defRPr sz="6225"/>
            </a:lvl1pPr>
          </a:lstStyle>
          <a:p>
            <a:pPr/>
            <a:r>
              <a:t>What is Attention</a:t>
            </a:r>
          </a:p>
        </p:txBody>
      </p:sp>
      <p:pic>
        <p:nvPicPr>
          <p:cNvPr id="134" name="图像" descr="图像"/>
          <p:cNvPicPr>
            <a:picLocks noChangeAspect="1"/>
          </p:cNvPicPr>
          <p:nvPr/>
        </p:nvPicPr>
        <p:blipFill>
          <a:blip r:embed="rId2">
            <a:extLst/>
          </a:blip>
          <a:stretch>
            <a:fillRect/>
          </a:stretch>
        </p:blipFill>
        <p:spPr>
          <a:xfrm>
            <a:off x="4516717" y="2413004"/>
            <a:ext cx="6955726" cy="10433588"/>
          </a:xfrm>
          <a:prstGeom prst="rect">
            <a:avLst/>
          </a:prstGeom>
          <a:ln w="12700">
            <a:miter lim="400000"/>
          </a:ln>
        </p:spPr>
      </p:pic>
      <p:pic>
        <p:nvPicPr>
          <p:cNvPr id="135" name="图像" descr="图像"/>
          <p:cNvPicPr>
            <a:picLocks noChangeAspect="1"/>
          </p:cNvPicPr>
          <p:nvPr/>
        </p:nvPicPr>
        <p:blipFill>
          <a:blip r:embed="rId3">
            <a:extLst/>
          </a:blip>
          <a:stretch>
            <a:fillRect/>
          </a:stretch>
        </p:blipFill>
        <p:spPr>
          <a:xfrm>
            <a:off x="12538236" y="2413004"/>
            <a:ext cx="6955668" cy="1043350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8" name="What is Attention"/>
          <p:cNvSpPr txBox="1"/>
          <p:nvPr>
            <p:ph type="title"/>
          </p:nvPr>
        </p:nvSpPr>
        <p:spPr>
          <a:prstGeom prst="rect">
            <a:avLst/>
          </a:prstGeom>
        </p:spPr>
        <p:txBody>
          <a:bodyPr/>
          <a:lstStyle>
            <a:lvl1pPr defTabSz="685165">
              <a:spcBef>
                <a:spcPts val="2700"/>
              </a:spcBef>
              <a:defRPr sz="6225"/>
            </a:lvl1pPr>
          </a:lstStyle>
          <a:p>
            <a:pPr/>
            <a:r>
              <a:t>What is Attention</a:t>
            </a:r>
          </a:p>
        </p:txBody>
      </p:sp>
      <p:sp>
        <p:nvSpPr>
          <p:cNvPr id="139" name="Focus All"/>
          <p:cNvSpPr/>
          <p:nvPr/>
        </p:nvSpPr>
        <p:spPr>
          <a:xfrm>
            <a:off x="1799725" y="5864904"/>
            <a:ext cx="8195736" cy="3787087"/>
          </a:xfrm>
          <a:prstGeom prst="roundRect">
            <a:avLst>
              <a:gd name="adj" fmla="val 12239"/>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pc="0" sz="4700">
                <a:solidFill>
                  <a:srgbClr val="FFFFFF"/>
                </a:solidFill>
                <a:latin typeface="+mn-lt"/>
                <a:ea typeface="+mn-ea"/>
                <a:cs typeface="+mn-cs"/>
                <a:sym typeface="Baskerville"/>
              </a:defRPr>
            </a:lvl1pPr>
          </a:lstStyle>
          <a:p>
            <a:pPr/>
            <a:r>
              <a:t>Focus All</a:t>
            </a:r>
          </a:p>
        </p:txBody>
      </p:sp>
      <p:sp>
        <p:nvSpPr>
          <p:cNvPr id="140" name="Focus Parts"/>
          <p:cNvSpPr/>
          <p:nvPr/>
        </p:nvSpPr>
        <p:spPr>
          <a:xfrm>
            <a:off x="14411940" y="5840954"/>
            <a:ext cx="8546296" cy="3834987"/>
          </a:xfrm>
          <a:prstGeom prst="roundRect">
            <a:avLst>
              <a:gd name="adj" fmla="val 12603"/>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pc="0" sz="4700">
                <a:solidFill>
                  <a:srgbClr val="FFFFFF"/>
                </a:solidFill>
                <a:latin typeface="+mn-lt"/>
                <a:ea typeface="+mn-ea"/>
                <a:cs typeface="+mn-cs"/>
                <a:sym typeface="Baskerville"/>
              </a:defRPr>
            </a:lvl1pPr>
          </a:lstStyle>
          <a:p>
            <a:pPr/>
            <a:r>
              <a:t>Focus Parts</a:t>
            </a:r>
          </a:p>
        </p:txBody>
      </p:sp>
      <p:pic>
        <p:nvPicPr>
          <p:cNvPr id="141" name="线条 线条" descr="线条 线条"/>
          <p:cNvPicPr>
            <a:picLocks noChangeAspect="0"/>
          </p:cNvPicPr>
          <p:nvPr/>
        </p:nvPicPr>
        <p:blipFill>
          <a:blip r:embed="rId2">
            <a:extLst/>
          </a:blip>
          <a:stretch>
            <a:fillRect/>
          </a:stretch>
        </p:blipFill>
        <p:spPr>
          <a:xfrm>
            <a:off x="9943386" y="7261993"/>
            <a:ext cx="4566517" cy="563574"/>
          </a:xfrm>
          <a:prstGeom prst="rect">
            <a:avLst/>
          </a:prstGeom>
        </p:spPr>
      </p:pic>
      <p:sp>
        <p:nvSpPr>
          <p:cNvPr id="143" name="Attention, in the context of image segmentation, is a way to highlight only the relevant activations during training. Essentially, the network can pay “attention” to certain parts of the image."/>
          <p:cNvSpPr txBox="1"/>
          <p:nvPr/>
        </p:nvSpPr>
        <p:spPr>
          <a:xfrm>
            <a:off x="872234" y="2660406"/>
            <a:ext cx="21399452" cy="204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0"/>
              </a:spcBef>
              <a:defRPr i="0" spc="0" sz="4500">
                <a:solidFill>
                  <a:srgbClr val="292929"/>
                </a:solidFill>
                <a:latin typeface="+mn-lt"/>
                <a:ea typeface="+mn-ea"/>
                <a:cs typeface="+mn-cs"/>
                <a:sym typeface="Baskerville"/>
              </a:defRPr>
            </a:lvl1pPr>
          </a:lstStyle>
          <a:p>
            <a:pPr/>
            <a:r>
              <a:t>Attention, in the context of image segmentation, is a way to highlight only the relevant activations during training. Essentially, the network can pay “attention” to certain parts of the image.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46" name="Apply to"/>
          <p:cNvSpPr txBox="1"/>
          <p:nvPr>
            <p:ph type="title"/>
          </p:nvPr>
        </p:nvSpPr>
        <p:spPr>
          <a:prstGeom prst="rect">
            <a:avLst/>
          </a:prstGeom>
        </p:spPr>
        <p:txBody>
          <a:bodyPr/>
          <a:lstStyle>
            <a:lvl1pPr defTabSz="685165">
              <a:spcBef>
                <a:spcPts val="2700"/>
              </a:spcBef>
              <a:defRPr sz="6225"/>
            </a:lvl1pPr>
          </a:lstStyle>
          <a:p>
            <a:pPr/>
            <a:r>
              <a:t>Apply to</a:t>
            </a:r>
          </a:p>
        </p:txBody>
      </p:sp>
      <p:sp>
        <p:nvSpPr>
          <p:cNvPr id="147" name="Attention models are widespread among multiple areas of deep learning, and the learned weighting schemes can apply to features as diverse as pixels in an image, words in a sentence, nodes in a graph, or even points in a 3D point cloud."/>
          <p:cNvSpPr txBox="1"/>
          <p:nvPr>
            <p:ph type="body" sz="quarter" idx="1"/>
          </p:nvPr>
        </p:nvSpPr>
        <p:spPr>
          <a:xfrm>
            <a:off x="1016000" y="2540000"/>
            <a:ext cx="22757407" cy="1918590"/>
          </a:xfrm>
          <a:prstGeom prst="rect">
            <a:avLst/>
          </a:prstGeom>
        </p:spPr>
        <p:txBody>
          <a:bodyPr/>
          <a:lstStyle/>
          <a:p>
            <a:pPr marL="0" indent="0" defTabSz="457200">
              <a:spcBef>
                <a:spcPts val="0"/>
              </a:spcBef>
              <a:buSzTx/>
              <a:buFontTx/>
              <a:buNone/>
              <a:defRPr sz="3700">
                <a:solidFill>
                  <a:srgbClr val="292929"/>
                </a:solidFill>
                <a:latin typeface="Georgia"/>
                <a:ea typeface="Georgia"/>
                <a:cs typeface="Georgia"/>
                <a:sym typeface="Georgia"/>
              </a:defRPr>
            </a:pPr>
            <a:r>
              <a:t>Attention models are widespread among multiple areas of deep learning, and the learned weighting schemes can apply to features as diverse as pixels in an image, </a:t>
            </a:r>
            <a:r>
              <a:rPr>
                <a:solidFill>
                  <a:srgbClr val="000000"/>
                </a:solidFill>
                <a:hlinkClick r:id="rId2" invalidUrl="" action="" tgtFrame="" tooltip="" history="1" highlightClick="0" endSnd="0"/>
              </a:rPr>
              <a:t>words in a sentence</a:t>
            </a:r>
            <a:r>
              <a:t>, </a:t>
            </a:r>
            <a:r>
              <a:rPr>
                <a:solidFill>
                  <a:srgbClr val="000000"/>
                </a:solidFill>
                <a:hlinkClick r:id="rId3" invalidUrl="" action="" tgtFrame="" tooltip="" history="1" highlightClick="0" endSnd="0"/>
              </a:rPr>
              <a:t>nodes in a graph</a:t>
            </a:r>
            <a:r>
              <a:t>, or even </a:t>
            </a:r>
            <a:r>
              <a:rPr>
                <a:solidFill>
                  <a:srgbClr val="000000"/>
                </a:solidFill>
                <a:hlinkClick r:id="rId4" invalidUrl="" action="" tgtFrame="" tooltip="" history="1" highlightClick="0" endSnd="0"/>
              </a:rPr>
              <a:t>points in a 3D point cloud</a:t>
            </a:r>
            <a:r>
              <a:t>.</a:t>
            </a:r>
          </a:p>
        </p:txBody>
      </p:sp>
      <p:pic>
        <p:nvPicPr>
          <p:cNvPr id="148" name="截屏2020-10-05 下午10.52.17.png" descr="截屏2020-10-05 下午10.52.17.png"/>
          <p:cNvPicPr>
            <a:picLocks noChangeAspect="1"/>
          </p:cNvPicPr>
          <p:nvPr/>
        </p:nvPicPr>
        <p:blipFill>
          <a:blip r:embed="rId5">
            <a:extLst/>
          </a:blip>
          <a:stretch>
            <a:fillRect/>
          </a:stretch>
        </p:blipFill>
        <p:spPr>
          <a:xfrm>
            <a:off x="3537203" y="4749144"/>
            <a:ext cx="17460663" cy="756383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51" name="Two forms: Hard &amp; soft"/>
          <p:cNvSpPr txBox="1"/>
          <p:nvPr>
            <p:ph type="title"/>
          </p:nvPr>
        </p:nvSpPr>
        <p:spPr>
          <a:prstGeom prst="rect">
            <a:avLst/>
          </a:prstGeom>
        </p:spPr>
        <p:txBody>
          <a:bodyPr/>
          <a:lstStyle>
            <a:lvl1pPr defTabSz="685165">
              <a:spcBef>
                <a:spcPts val="2700"/>
              </a:spcBef>
              <a:defRPr sz="6225"/>
            </a:lvl1pPr>
          </a:lstStyle>
          <a:p>
            <a:pPr/>
            <a:r>
              <a:t>Two forms: Hard &amp; soft</a:t>
            </a:r>
          </a:p>
        </p:txBody>
      </p:sp>
      <p:sp>
        <p:nvSpPr>
          <p:cNvPr id="152" name="Hard attention works on the basis of highlighting relevant regions by cropping the image or iterative region proposal.…"/>
          <p:cNvSpPr txBox="1"/>
          <p:nvPr>
            <p:ph type="body" idx="1"/>
          </p:nvPr>
        </p:nvSpPr>
        <p:spPr>
          <a:prstGeom prst="rect">
            <a:avLst/>
          </a:prstGeom>
        </p:spPr>
        <p:txBody>
          <a:bodyPr/>
          <a:lstStyle/>
          <a:p>
            <a:pPr>
              <a:defRPr sz="4400"/>
            </a:pPr>
            <a:r>
              <a:t>Hard attention works on the basis of highlighting relevant regions by cropping the image or iterative region proposal.</a:t>
            </a:r>
          </a:p>
          <a:p>
            <a:pPr>
              <a:defRPr sz="4400"/>
            </a:pPr>
            <a:r>
              <a:t>Soft attention works by weighting different parts of the image. Areas of high relevance is multiplied with a larger weight and areas of low relevance is tagged with smaller weights.</a:t>
            </a:r>
          </a:p>
        </p:txBody>
      </p:sp>
      <p:pic>
        <p:nvPicPr>
          <p:cNvPr id="153" name="截屏2020-10-05 下午11.05.07.png" descr="截屏2020-10-05 下午11.05.07.png"/>
          <p:cNvPicPr>
            <a:picLocks noChangeAspect="1"/>
          </p:cNvPicPr>
          <p:nvPr/>
        </p:nvPicPr>
        <p:blipFill>
          <a:blip r:embed="rId2">
            <a:extLst/>
          </a:blip>
          <a:stretch>
            <a:fillRect/>
          </a:stretch>
        </p:blipFill>
        <p:spPr>
          <a:xfrm>
            <a:off x="1353474" y="6983291"/>
            <a:ext cx="20710864" cy="579202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56" name="Two forms: Hard &amp; soft"/>
          <p:cNvSpPr txBox="1"/>
          <p:nvPr>
            <p:ph type="title"/>
          </p:nvPr>
        </p:nvSpPr>
        <p:spPr>
          <a:prstGeom prst="rect">
            <a:avLst/>
          </a:prstGeom>
        </p:spPr>
        <p:txBody>
          <a:bodyPr/>
          <a:lstStyle>
            <a:lvl1pPr defTabSz="685165">
              <a:spcBef>
                <a:spcPts val="2700"/>
              </a:spcBef>
              <a:defRPr sz="6225"/>
            </a:lvl1pPr>
          </a:lstStyle>
          <a:p>
            <a:pPr/>
            <a:r>
              <a:t>Two forms: Hard &amp; soft</a:t>
            </a:r>
          </a:p>
        </p:txBody>
      </p:sp>
      <p:sp>
        <p:nvSpPr>
          <p:cNvPr id="157" name="Hard attention:…"/>
          <p:cNvSpPr txBox="1"/>
          <p:nvPr>
            <p:ph type="body" sz="half" idx="1"/>
          </p:nvPr>
        </p:nvSpPr>
        <p:spPr>
          <a:xfrm>
            <a:off x="1016000" y="2540000"/>
            <a:ext cx="22352000" cy="3634827"/>
          </a:xfrm>
          <a:prstGeom prst="rect">
            <a:avLst/>
          </a:prstGeom>
        </p:spPr>
        <p:txBody>
          <a:bodyPr/>
          <a:lstStyle/>
          <a:p>
            <a:pPr>
              <a:defRPr sz="4400"/>
            </a:pPr>
            <a:r>
              <a:t>Hard attention:</a:t>
            </a:r>
          </a:p>
          <a:p>
            <a:pPr marL="807155" indent="-807155">
              <a:buSzPct val="100000"/>
              <a:buFontTx/>
              <a:buAutoNum type="arabicPeriod" startAt="1"/>
              <a:defRPr sz="4400"/>
            </a:pPr>
            <a:r>
              <a:t>Only picks one patch at a time to pay attention to</a:t>
            </a:r>
          </a:p>
          <a:p>
            <a:pPr marL="807155" indent="-807155">
              <a:buSzPct val="100000"/>
              <a:buFontTx/>
              <a:buAutoNum type="arabicPeriod" startAt="1"/>
              <a:defRPr sz="4400"/>
            </a:pPr>
            <a:r>
              <a:t>Non-differentiable and requires reinforcement learning</a:t>
            </a:r>
          </a:p>
        </p:txBody>
      </p:sp>
      <p:sp>
        <p:nvSpPr>
          <p:cNvPr id="158" name="Soft attention:…"/>
          <p:cNvSpPr txBox="1"/>
          <p:nvPr/>
        </p:nvSpPr>
        <p:spPr>
          <a:xfrm>
            <a:off x="1016000" y="6465381"/>
            <a:ext cx="22352000" cy="36348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35000" indent="-635000">
              <a:spcBef>
                <a:spcPts val="2500"/>
              </a:spcBef>
              <a:buSzPct val="75000"/>
              <a:buFont typeface="Zapf Dingbats"/>
              <a:buChar char="➤"/>
              <a:defRPr i="0" spc="0" sz="4400"/>
            </a:pPr>
            <a:r>
              <a:t>Soft attention:</a:t>
            </a:r>
          </a:p>
          <a:p>
            <a:pPr marL="807155" indent="-807155">
              <a:spcBef>
                <a:spcPts val="2500"/>
              </a:spcBef>
              <a:buSzPct val="100000"/>
              <a:buAutoNum type="arabicPeriod" startAt="1"/>
              <a:defRPr i="0" spc="0" sz="4400"/>
            </a:pPr>
            <a:r>
              <a:t>Only Weights are placed on different patches of the image to determine relevance</a:t>
            </a:r>
          </a:p>
          <a:p>
            <a:pPr marL="807155" indent="-807155">
              <a:spcBef>
                <a:spcPts val="2500"/>
              </a:spcBef>
              <a:buSzPct val="100000"/>
              <a:buAutoNum type="arabicPeriod" startAt="1"/>
              <a:defRPr i="0" spc="0" sz="4400"/>
            </a:pPr>
            <a:r>
              <a:t>Differentiable and can be trained with backpropagation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63" name="Why is attention needed in U-net"/>
          <p:cNvSpPr txBox="1"/>
          <p:nvPr>
            <p:ph type="title"/>
          </p:nvPr>
        </p:nvSpPr>
        <p:spPr>
          <a:prstGeom prst="rect">
            <a:avLst/>
          </a:prstGeom>
        </p:spPr>
        <p:txBody>
          <a:bodyPr/>
          <a:lstStyle>
            <a:lvl1pPr defTabSz="685165">
              <a:spcBef>
                <a:spcPts val="2700"/>
              </a:spcBef>
              <a:defRPr sz="6225"/>
            </a:lvl1pPr>
          </a:lstStyle>
          <a:p>
            <a:pPr/>
            <a:r>
              <a:t>Why is attention needed in U-net</a:t>
            </a:r>
          </a:p>
        </p:txBody>
      </p:sp>
      <p:sp>
        <p:nvSpPr>
          <p:cNvPr id="164" name="What is Unet"/>
          <p:cNvSpPr txBox="1"/>
          <p:nvPr>
            <p:ph type="body" idx="1"/>
          </p:nvPr>
        </p:nvSpPr>
        <p:spPr>
          <a:prstGeom prst="rect">
            <a:avLst/>
          </a:prstGeom>
        </p:spPr>
        <p:txBody>
          <a:bodyPr/>
          <a:lstStyle/>
          <a:p>
            <a:pPr/>
            <a:r>
              <a:t>What is Unet</a:t>
            </a:r>
          </a:p>
        </p:txBody>
      </p:sp>
      <p:pic>
        <p:nvPicPr>
          <p:cNvPr id="165" name="截屏2020-10-05 下午11.31.20.png" descr="截屏2020-10-05 下午11.31.20.png"/>
          <p:cNvPicPr>
            <a:picLocks noChangeAspect="1"/>
          </p:cNvPicPr>
          <p:nvPr/>
        </p:nvPicPr>
        <p:blipFill>
          <a:blip r:embed="rId3">
            <a:extLst/>
          </a:blip>
          <a:stretch>
            <a:fillRect/>
          </a:stretch>
        </p:blipFill>
        <p:spPr>
          <a:xfrm>
            <a:off x="4265798" y="3323644"/>
            <a:ext cx="15386764" cy="972412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70" name="Detailed unet architecture"/>
          <p:cNvSpPr txBox="1"/>
          <p:nvPr>
            <p:ph type="title"/>
          </p:nvPr>
        </p:nvSpPr>
        <p:spPr>
          <a:prstGeom prst="rect">
            <a:avLst/>
          </a:prstGeom>
        </p:spPr>
        <p:txBody>
          <a:bodyPr/>
          <a:lstStyle>
            <a:lvl1pPr defTabSz="685165">
              <a:spcBef>
                <a:spcPts val="2700"/>
              </a:spcBef>
              <a:defRPr sz="6225"/>
            </a:lvl1pPr>
          </a:lstStyle>
          <a:p>
            <a:pPr/>
            <a:r>
              <a:t>Detailed unet architecture</a:t>
            </a:r>
          </a:p>
        </p:txBody>
      </p:sp>
      <p:pic>
        <p:nvPicPr>
          <p:cNvPr id="171" name="截屏2020-10-05 下午11.40.59.png" descr="截屏2020-10-05 下午11.40.59.png"/>
          <p:cNvPicPr>
            <a:picLocks noChangeAspect="1"/>
          </p:cNvPicPr>
          <p:nvPr/>
        </p:nvPicPr>
        <p:blipFill>
          <a:blip r:embed="rId3">
            <a:extLst/>
          </a:blip>
          <a:srcRect l="0" t="0" r="0" b="13642"/>
          <a:stretch>
            <a:fillRect/>
          </a:stretch>
        </p:blipFill>
        <p:spPr>
          <a:xfrm>
            <a:off x="3075379" y="2413004"/>
            <a:ext cx="17521848" cy="1078115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线条"/>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76" name="Why is attention needed in unet"/>
          <p:cNvSpPr txBox="1"/>
          <p:nvPr>
            <p:ph type="title"/>
          </p:nvPr>
        </p:nvSpPr>
        <p:spPr>
          <a:prstGeom prst="rect">
            <a:avLst/>
          </a:prstGeom>
        </p:spPr>
        <p:txBody>
          <a:bodyPr/>
          <a:lstStyle>
            <a:lvl1pPr defTabSz="685165">
              <a:spcBef>
                <a:spcPts val="2700"/>
              </a:spcBef>
              <a:defRPr sz="6225"/>
            </a:lvl1pPr>
          </a:lstStyle>
          <a:p>
            <a:pPr/>
            <a:r>
              <a:t>Why is attention needed in unet</a:t>
            </a:r>
          </a:p>
        </p:txBody>
      </p:sp>
      <p:sp>
        <p:nvSpPr>
          <p:cNvPr id="177" name="U-Net uses skip connections that combine spatial information from the downsampling path with the upsampling path. This brings across many redundant low-level feature extractions, as feature representation is poor in the initial layers.…"/>
          <p:cNvSpPr txBox="1"/>
          <p:nvPr>
            <p:ph type="body" idx="1"/>
          </p:nvPr>
        </p:nvSpPr>
        <p:spPr>
          <a:prstGeom prst="rect">
            <a:avLst/>
          </a:prstGeom>
        </p:spPr>
        <p:txBody>
          <a:bodyPr/>
          <a:lstStyle/>
          <a:p>
            <a:pPr>
              <a:lnSpc>
                <a:spcPct val="120000"/>
              </a:lnSpc>
              <a:defRPr sz="4400"/>
            </a:pPr>
            <a:r>
              <a:t>U-Net uses skip connections that combine spatial information from the downsampling path with the upsampling path. This brings across many redundant low-level feature extractions, as feature representation is poor in the initial layers.</a:t>
            </a:r>
          </a:p>
          <a:p>
            <a:pPr>
              <a:lnSpc>
                <a:spcPct val="120000"/>
              </a:lnSpc>
              <a:defRPr sz="4400"/>
            </a:pPr>
            <a:r>
              <a:rPr b="1"/>
              <a:t>Soft</a:t>
            </a:r>
            <a:r>
              <a:t> attention implemented at the skip connections will actively suppress activations in irrelevant regions, reducing the number of redundant features brought across.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Baskerville"/>
        <a:ea typeface="Baskerville"/>
        <a:cs typeface="Baskerville"/>
      </a:majorFont>
      <a:minorFont>
        <a:latin typeface="Baskerville"/>
        <a:ea typeface="Baskerville"/>
        <a:cs typeface="Baskervill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Baskerville"/>
        <a:ea typeface="Baskerville"/>
        <a:cs typeface="Baskerville"/>
      </a:majorFont>
      <a:minorFont>
        <a:latin typeface="Baskerville"/>
        <a:ea typeface="Baskerville"/>
        <a:cs typeface="Baskervill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FFFFFF"/>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2000"/>
          </a:spcBef>
          <a:spcAft>
            <a:spcPts val="0"/>
          </a:spcAft>
          <a:buClrTx/>
          <a:buSzTx/>
          <a:buFontTx/>
          <a:buNone/>
          <a:tabLst/>
          <a:defRPr b="0" baseline="0" cap="none" i="1" spc="39" strike="noStrike" sz="40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