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97" r:id="rId4"/>
    <p:sldId id="298" r:id="rId5"/>
    <p:sldId id="299" r:id="rId6"/>
    <p:sldId id="271" r:id="rId7"/>
    <p:sldId id="267" r:id="rId8"/>
    <p:sldId id="269" r:id="rId9"/>
    <p:sldId id="268" r:id="rId10"/>
    <p:sldId id="259" r:id="rId11"/>
    <p:sldId id="294" r:id="rId12"/>
    <p:sldId id="295" r:id="rId13"/>
    <p:sldId id="293" r:id="rId15"/>
    <p:sldId id="26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yduan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385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58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image" Target="../media/image26.png"/><Relationship Id="rId7" Type="http://schemas.openxmlformats.org/officeDocument/2006/relationships/tags" Target="../tags/tag51.xml"/><Relationship Id="rId6" Type="http://schemas.openxmlformats.org/officeDocument/2006/relationships/image" Target="../media/image25.png"/><Relationship Id="rId5" Type="http://schemas.openxmlformats.org/officeDocument/2006/relationships/tags" Target="../tags/tag50.xml"/><Relationship Id="rId4" Type="http://schemas.openxmlformats.org/officeDocument/2006/relationships/image" Target="../media/image24.png"/><Relationship Id="rId3" Type="http://schemas.openxmlformats.org/officeDocument/2006/relationships/tags" Target="../tags/tag49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9" Type="http://schemas.openxmlformats.org/officeDocument/2006/relationships/tags" Target="../tags/tag57.xml"/><Relationship Id="rId18" Type="http://schemas.openxmlformats.org/officeDocument/2006/relationships/image" Target="../media/image31.png"/><Relationship Id="rId17" Type="http://schemas.openxmlformats.org/officeDocument/2006/relationships/tags" Target="../tags/tag56.xml"/><Relationship Id="rId16" Type="http://schemas.openxmlformats.org/officeDocument/2006/relationships/image" Target="../media/image30.png"/><Relationship Id="rId15" Type="http://schemas.openxmlformats.org/officeDocument/2006/relationships/tags" Target="../tags/tag55.xml"/><Relationship Id="rId14" Type="http://schemas.openxmlformats.org/officeDocument/2006/relationships/image" Target="../media/image29.png"/><Relationship Id="rId13" Type="http://schemas.openxmlformats.org/officeDocument/2006/relationships/tags" Target="../tags/tag54.xml"/><Relationship Id="rId12" Type="http://schemas.openxmlformats.org/officeDocument/2006/relationships/image" Target="../media/image28.png"/><Relationship Id="rId11" Type="http://schemas.openxmlformats.org/officeDocument/2006/relationships/tags" Target="../tags/tag53.xml"/><Relationship Id="rId10" Type="http://schemas.openxmlformats.org/officeDocument/2006/relationships/image" Target="../media/image27.png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6.png"/><Relationship Id="rId7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tags" Target="../tags/tag10.xml"/><Relationship Id="rId4" Type="http://schemas.openxmlformats.org/officeDocument/2006/relationships/image" Target="../media/image4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image" Target="../media/image9.png"/><Relationship Id="rId13" Type="http://schemas.openxmlformats.org/officeDocument/2006/relationships/tags" Target="../tags/tag14.xml"/><Relationship Id="rId12" Type="http://schemas.openxmlformats.org/officeDocument/2006/relationships/image" Target="../media/image8.png"/><Relationship Id="rId11" Type="http://schemas.openxmlformats.org/officeDocument/2006/relationships/tags" Target="../tags/tag13.xml"/><Relationship Id="rId10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14.png"/><Relationship Id="rId5" Type="http://schemas.openxmlformats.org/officeDocument/2006/relationships/tags" Target="../tags/tag21.xml"/><Relationship Id="rId4" Type="http://schemas.openxmlformats.org/officeDocument/2006/relationships/image" Target="../media/image13.png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14.png"/><Relationship Id="rId5" Type="http://schemas.openxmlformats.org/officeDocument/2006/relationships/tags" Target="../tags/tag27.xml"/><Relationship Id="rId4" Type="http://schemas.openxmlformats.org/officeDocument/2006/relationships/image" Target="../media/image16.png"/><Relationship Id="rId3" Type="http://schemas.openxmlformats.org/officeDocument/2006/relationships/tags" Target="../tags/tag26.xml"/><Relationship Id="rId2" Type="http://schemas.openxmlformats.org/officeDocument/2006/relationships/image" Target="../media/image15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5" Type="http://schemas.openxmlformats.org/officeDocument/2006/relationships/tags" Target="../tags/tag33.xml"/><Relationship Id="rId14" Type="http://schemas.openxmlformats.org/officeDocument/2006/relationships/image" Target="../media/image19.png"/><Relationship Id="rId13" Type="http://schemas.openxmlformats.org/officeDocument/2006/relationships/tags" Target="../tags/tag32.xml"/><Relationship Id="rId12" Type="http://schemas.openxmlformats.org/officeDocument/2006/relationships/image" Target="../media/image18.png"/><Relationship Id="rId11" Type="http://schemas.openxmlformats.org/officeDocument/2006/relationships/tags" Target="../tags/tag31.xml"/><Relationship Id="rId10" Type="http://schemas.openxmlformats.org/officeDocument/2006/relationships/image" Target="../media/image17.png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image" Target="../media/image22.png"/><Relationship Id="rId7" Type="http://schemas.openxmlformats.org/officeDocument/2006/relationships/tags" Target="../tags/tag37.xml"/><Relationship Id="rId6" Type="http://schemas.openxmlformats.org/officeDocument/2006/relationships/image" Target="../media/image21.png"/><Relationship Id="rId5" Type="http://schemas.openxmlformats.org/officeDocument/2006/relationships/tags" Target="../tags/tag36.xml"/><Relationship Id="rId4" Type="http://schemas.openxmlformats.org/officeDocument/2006/relationships/image" Target="../media/image20.png"/><Relationship Id="rId3" Type="http://schemas.openxmlformats.org/officeDocument/2006/relationships/tags" Target="../tags/tag35.xml"/><Relationship Id="rId2" Type="http://schemas.openxmlformats.org/officeDocument/2006/relationships/image" Target="../media/image1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en-US" altLang="zh-CN" sz="4400" kern="1200" baseline="0">
                <a:latin typeface="+mj-lt"/>
                <a:ea typeface="+mj-ea"/>
                <a:cs typeface="+mj-cs"/>
              </a:rPr>
              <a:t>Transferability Weighted Finetuning in Medical Image Segmentation</a:t>
            </a:r>
            <a:endParaRPr lang="en-US" alt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7355840" y="5949315"/>
            <a:ext cx="3312160" cy="958215"/>
          </a:xfrm>
        </p:spPr>
        <p:txBody>
          <a:bodyPr anchor="t" anchorCtr="0"/>
          <a:p>
            <a:pPr defTabSz="914400">
              <a:buClrTx/>
              <a:buSzTx/>
              <a:buFontTx/>
            </a:pPr>
            <a:r>
              <a:rPr lang="en-US" altLang="zh-CN" sz="2400" kern="1200" baseline="0">
                <a:latin typeface="+mn-lt"/>
                <a:ea typeface="+mn-ea"/>
                <a:cs typeface="+mn-cs"/>
              </a:rPr>
              <a:t>shutong duan</a:t>
            </a:r>
            <a:endParaRPr lang="en-US" altLang="zh-CN" sz="2400" kern="1200" baseline="0">
              <a:latin typeface="+mn-lt"/>
              <a:ea typeface="+mn-ea"/>
              <a:cs typeface="+mn-cs"/>
            </a:endParaRPr>
          </a:p>
          <a:p>
            <a:pPr defTabSz="914400">
              <a:buClrTx/>
              <a:buSzTx/>
              <a:buFontTx/>
            </a:pPr>
            <a:r>
              <a:rPr lang="en-US" altLang="zh-CN" sz="2400" kern="1200" baseline="0">
                <a:latin typeface="+mn-lt"/>
                <a:ea typeface="+mn-ea"/>
                <a:cs typeface="+mn-cs"/>
              </a:rPr>
              <a:t>2023/11/02</a:t>
            </a:r>
            <a:endParaRPr lang="en-US" altLang="zh-CN" sz="2400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60020" y="1628775"/>
          <a:ext cx="11702415" cy="102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515"/>
                <a:gridCol w="843280"/>
                <a:gridCol w="843280"/>
                <a:gridCol w="843915"/>
                <a:gridCol w="843915"/>
                <a:gridCol w="843280"/>
                <a:gridCol w="842645"/>
                <a:gridCol w="843915"/>
                <a:gridCol w="843280"/>
                <a:gridCol w="844550"/>
                <a:gridCol w="842645"/>
                <a:gridCol w="843280"/>
                <a:gridCol w="843915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TASK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17-T2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17-T1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13-FLAIR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14-FLAIR</a:t>
                      </a:r>
                      <a:endParaRPr lang="en-US" altLang="zh-CN" sz="18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17-FLAIR</a:t>
                      </a:r>
                      <a:endParaRPr lang="en-US" altLang="zh-CN" sz="18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18-FLAIR</a:t>
                      </a:r>
                      <a:endParaRPr lang="en-US" altLang="zh-CN" sz="18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Dice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0.508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0.533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0.383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0.497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0.423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0.501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0.316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0.374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0.521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0.578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0.374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0.478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160020" y="3500755"/>
          <a:ext cx="11702543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805"/>
                <a:gridCol w="790257"/>
                <a:gridCol w="790257"/>
                <a:gridCol w="790257"/>
                <a:gridCol w="790257"/>
                <a:gridCol w="790257"/>
                <a:gridCol w="790257"/>
                <a:gridCol w="790257"/>
                <a:gridCol w="790257"/>
                <a:gridCol w="861218"/>
                <a:gridCol w="861218"/>
                <a:gridCol w="861218"/>
                <a:gridCol w="861218"/>
                <a:gridCol w="955810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17-T2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17-T1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13-FLAIR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14-FLAIR</a:t>
                      </a:r>
                      <a:endParaRPr lang="en-US" altLang="zh-CN" sz="18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17-FLAIR</a:t>
                      </a:r>
                      <a:endParaRPr lang="en-US" altLang="zh-CN" sz="18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18-FLAIR</a:t>
                      </a:r>
                      <a:endParaRPr lang="en-US" altLang="zh-CN" sz="18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groundtruth</a:t>
                      </a:r>
                      <a:endParaRPr lang="en-US" altLang="zh-CN" sz="18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0.351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0.304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0.317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0.314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0.426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0.340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0.331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0.363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0.364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0.311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0.318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0.423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0.441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0.488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0.443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0.416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sym typeface="+mn-ea"/>
                        </a:rPr>
                        <a:t>0.524</a:t>
                      </a:r>
                      <a:endParaRPr lang="en-US" altLang="zh-CN" sz="16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0.481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0.516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0.381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0.398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0.429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0.473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0.501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sym typeface="+mn-ea"/>
                        </a:rPr>
                        <a:t>0.557</a:t>
                      </a:r>
                      <a:endParaRPr lang="en-US" altLang="zh-CN" sz="16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0.519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0.538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0.431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0.505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0.466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0.488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0.469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0.482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0.485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0.521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0.533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14-Flair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0.568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sym typeface="+mn-ea"/>
                        </a:rPr>
                        <a:t>0.590</a:t>
                      </a:r>
                      <a:endParaRPr lang="en-US" altLang="zh-CN" sz="16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0.536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0.552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0.504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0.559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0.521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0.531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sym typeface="+mn-ea"/>
                        </a:rPr>
                        <a:t>0.591</a:t>
                      </a:r>
                      <a:endParaRPr lang="en-US" altLang="zh-CN" sz="16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0.565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0.588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0.578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17-T2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0.398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0.408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sym typeface="+mn-ea"/>
                        </a:rPr>
                        <a:t>0.445</a:t>
                      </a:r>
                      <a:endParaRPr lang="en-US" altLang="zh-CN" sz="16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0.320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0.384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0.319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0.398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0.375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0.396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0.341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0.365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0.383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18-Flair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0.466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0.483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sym typeface="+mn-ea"/>
                        </a:rPr>
                        <a:t>0.483</a:t>
                      </a:r>
                      <a:endParaRPr lang="en-US" altLang="zh-CN" sz="16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sym typeface="+mn-ea"/>
                        </a:rPr>
                        <a:t>0.504</a:t>
                      </a:r>
                      <a:endParaRPr lang="en-US" altLang="zh-CN" sz="16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0.421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0.451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0.436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0.428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0.512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sym typeface="+mn-ea"/>
                        </a:rPr>
                        <a:t>0.530</a:t>
                      </a:r>
                      <a:endParaRPr lang="en-US" altLang="zh-CN" sz="16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0.529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0.478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5121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24130" y="0"/>
            <a:ext cx="3576320" cy="907415"/>
          </a:xfrm>
        </p:spPr>
        <p:txBody>
          <a:bodyPr anchor="ctr" anchorCtr="0"/>
          <a:p>
            <a:pPr algn="l"/>
            <a:r>
              <a:rPr lang="en-US" altLang="zh-CN" sz="3600"/>
              <a:t>experiments</a:t>
            </a:r>
            <a:endParaRPr lang="en-US" altLang="zh-CN" sz="3600"/>
          </a:p>
        </p:txBody>
      </p:sp>
      <p:sp>
        <p:nvSpPr>
          <p:cNvPr id="26" name="文本框 25"/>
          <p:cNvSpPr txBox="1"/>
          <p:nvPr/>
        </p:nvSpPr>
        <p:spPr>
          <a:xfrm>
            <a:off x="4001770" y="1124585"/>
            <a:ext cx="4018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groundtruth dice of different task</a:t>
            </a:r>
            <a:endParaRPr lang="en-US" altLang="zh-CN"/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0" y="2996565"/>
            <a:ext cx="11977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Comparison of the effect of transfer different source tasks to the target task using transferability weighted fine-tuning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1660525" y="1697990"/>
          <a:ext cx="8533765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565"/>
                <a:gridCol w="1218746"/>
                <a:gridCol w="1218656"/>
                <a:gridCol w="1218656"/>
                <a:gridCol w="1218656"/>
                <a:gridCol w="1218655"/>
                <a:gridCol w="1218656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target task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13-t1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14-t1</a:t>
                      </a:r>
                      <a:endParaRPr lang="zh-CN" altLang="en-US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14-flair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17-t2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18-flair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w/ map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0.336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0.454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0.497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0.555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0.377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0.477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w/o map</a:t>
                      </a:r>
                      <a:endParaRPr lang="en-US" altLang="zh-CN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0.328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0.424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0.485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0.545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0.355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0.459</a:t>
                      </a:r>
                      <a:endParaRPr lang="en-US" altLang="zh-CN" sz="1600"/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390015" y="4223385"/>
          <a:ext cx="897001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6680"/>
                <a:gridCol w="1186180"/>
                <a:gridCol w="1281430"/>
                <a:gridCol w="1281430"/>
                <a:gridCol w="1281430"/>
                <a:gridCol w="1281430"/>
                <a:gridCol w="128143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target task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13-t1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14-t1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14-t2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14-flair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17-t2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18-flair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w/ map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0.366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0.507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0.538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0.581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0.417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0.524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w/o map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0.363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0.480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0.530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0.567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0.394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0.498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groundtruth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0.423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0.501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0.533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0.578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0.383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0.478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12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325" y="1196340"/>
            <a:ext cx="10515600" cy="338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sz="2000">
                <a:sym typeface="+mn-ea"/>
              </a:rPr>
              <a:t>The effect of whether or not to use </a:t>
            </a:r>
            <a:r>
              <a:rPr lang="en-US" sz="2000">
                <a:sym typeface="+mn-ea"/>
              </a:rPr>
              <a:t>transfer</a:t>
            </a:r>
            <a:r>
              <a:rPr sz="2000">
                <a:sym typeface="+mn-ea"/>
              </a:rPr>
              <a:t>ability weight</a:t>
            </a:r>
            <a:r>
              <a:rPr lang="en-US" sz="2000">
                <a:sym typeface="+mn-ea"/>
              </a:rPr>
              <a:t>ed</a:t>
            </a:r>
            <a:r>
              <a:rPr sz="2000">
                <a:sym typeface="+mn-ea"/>
              </a:rPr>
              <a:t> finetuning on the effectiveness of </a:t>
            </a:r>
            <a:r>
              <a:rPr lang="en-US" sz="2000">
                <a:sym typeface="+mn-ea"/>
              </a:rPr>
              <a:t>transfer</a:t>
            </a:r>
            <a:r>
              <a:rPr sz="2000">
                <a:sym typeface="+mn-ea"/>
              </a:rPr>
              <a:t> </a:t>
            </a:r>
            <a:r>
              <a:rPr lang="en-US" altLang="zh-CN" sz="2000"/>
              <a:t> </a:t>
            </a:r>
            <a:endParaRPr lang="en-US" altLang="zh-CN" sz="2000"/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98805" y="3716655"/>
            <a:ext cx="10994390" cy="39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sz="1600">
                <a:sym typeface="+mn-ea"/>
              </a:rPr>
              <a:t>The effect of whether or not to use </a:t>
            </a:r>
            <a:r>
              <a:rPr lang="en-US" sz="1600">
                <a:sym typeface="+mn-ea"/>
              </a:rPr>
              <a:t>transfer</a:t>
            </a:r>
            <a:r>
              <a:rPr sz="1600">
                <a:sym typeface="+mn-ea"/>
              </a:rPr>
              <a:t>ability weight</a:t>
            </a:r>
            <a:r>
              <a:rPr lang="en-US" sz="1600">
                <a:sym typeface="+mn-ea"/>
              </a:rPr>
              <a:t>ed</a:t>
            </a:r>
            <a:r>
              <a:rPr sz="1600">
                <a:sym typeface="+mn-ea"/>
              </a:rPr>
              <a:t> finetuning on the effectiveness of </a:t>
            </a:r>
            <a:r>
              <a:rPr lang="en-US" sz="1600">
                <a:sym typeface="+mn-ea"/>
              </a:rPr>
              <a:t>same modality transfer</a:t>
            </a:r>
            <a:r>
              <a:rPr sz="1600">
                <a:sym typeface="+mn-ea"/>
              </a:rPr>
              <a:t> </a:t>
            </a:r>
            <a:endParaRPr lang="zh-CN" altLang="en-US" sz="1600"/>
          </a:p>
        </p:txBody>
      </p:sp>
      <p:sp>
        <p:nvSpPr>
          <p:cNvPr id="5121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24130" y="0"/>
            <a:ext cx="3576320" cy="907415"/>
          </a:xfrm>
        </p:spPr>
        <p:txBody>
          <a:bodyPr anchor="ctr" anchorCtr="0"/>
          <a:p>
            <a:pPr algn="l"/>
            <a:r>
              <a:rPr lang="en-US" altLang="zh-CN" sz="3600"/>
              <a:t>experiments</a:t>
            </a:r>
            <a:endParaRPr lang="en-US" altLang="zh-CN" sz="3600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-51435" y="6092825"/>
            <a:ext cx="12334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d</a:t>
            </a:r>
            <a:r>
              <a:rPr sz="1800"/>
              <a:t>emonstrat</a:t>
            </a:r>
            <a:r>
              <a:rPr lang="en-US" sz="1800"/>
              <a:t>e</a:t>
            </a:r>
            <a:r>
              <a:rPr sz="1800"/>
              <a:t> the effectiveness of transferability-weighted </a:t>
            </a:r>
            <a:r>
              <a:rPr lang="en-US" sz="1800"/>
              <a:t>finetuning</a:t>
            </a:r>
            <a:endParaRPr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/>
              <a:t>transfer between same modality is found to be easier and most effective, rather than transfer between same partition</a:t>
            </a:r>
            <a:endParaRPr lang="en-US" altLang="zh-CN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44245" y="764540"/>
            <a:ext cx="2879999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47440" y="764540"/>
            <a:ext cx="2879999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4245" y="2781300"/>
            <a:ext cx="2880000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80460" y="2781300"/>
            <a:ext cx="2880000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44245" y="4664075"/>
            <a:ext cx="2880000" cy="216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80460" y="4664075"/>
            <a:ext cx="2880000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44285" y="764540"/>
            <a:ext cx="2879999" cy="216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54445" y="2770505"/>
            <a:ext cx="2880000" cy="216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364605" y="4653280"/>
            <a:ext cx="2880000" cy="2160000"/>
          </a:xfrm>
          <a:prstGeom prst="rect">
            <a:avLst/>
          </a:prstGeom>
        </p:spPr>
      </p:pic>
      <p:sp>
        <p:nvSpPr>
          <p:cNvPr id="5121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-24130" y="0"/>
            <a:ext cx="3576320" cy="907415"/>
          </a:xfrm>
        </p:spPr>
        <p:txBody>
          <a:bodyPr anchor="ctr" anchorCtr="0"/>
          <a:p>
            <a:pPr algn="l"/>
            <a:r>
              <a:rPr lang="en-US" altLang="zh-CN" sz="3600"/>
              <a:t>experiments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8832850" y="2492375"/>
            <a:ext cx="34709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/>
              <a:t>show</a:t>
            </a:r>
            <a:r>
              <a:rPr lang="zh-CN" altLang="en-US" sz="1800"/>
              <a:t> the </a:t>
            </a:r>
            <a:r>
              <a:rPr lang="en-US" altLang="zh-CN" sz="1800"/>
              <a:t>great transferability </a:t>
            </a:r>
            <a:r>
              <a:rPr lang="zh-CN" altLang="en-US" sz="1800"/>
              <a:t>difference</a:t>
            </a:r>
            <a:r>
              <a:rPr lang="en-US" altLang="zh-CN" sz="1800"/>
              <a:t> </a:t>
            </a:r>
            <a:r>
              <a:rPr lang="en-US" sz="1800"/>
              <a:t>due to</a:t>
            </a:r>
            <a:r>
              <a:rPr lang="zh-CN" altLang="en-US" sz="1800"/>
              <a:t> different modalities </a:t>
            </a:r>
            <a:endParaRPr lang="zh-CN" alt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/>
              <a:t>t</a:t>
            </a:r>
            <a:r>
              <a:rPr lang="zh-CN" altLang="en-US" sz="1800"/>
              <a:t>he more spotty the heatmap is, the more similar the two tasks are.</a:t>
            </a:r>
            <a:endParaRPr lang="zh-CN" alt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609600" y="2132330"/>
            <a:ext cx="10972800" cy="3314700"/>
          </a:xfrm>
        </p:spPr>
        <p:txBody>
          <a:bodyPr anchor="t" anchorCtr="0"/>
          <a:p>
            <a:r>
              <a:rPr lang="zh-CN" altLang="en-US" sz="2800"/>
              <a:t>propose a </a:t>
            </a:r>
            <a:r>
              <a:rPr lang="zh-CN" altLang="en-US" sz="2800" b="1"/>
              <a:t>flexible adaptation method</a:t>
            </a:r>
            <a:r>
              <a:rPr lang="zh-CN" altLang="en-US" sz="2800"/>
              <a:t> to generalize</a:t>
            </a:r>
            <a:r>
              <a:rPr lang="en-US" altLang="zh-CN" sz="2800"/>
              <a:t> </a:t>
            </a:r>
            <a:r>
              <a:rPr lang="zh-CN" altLang="en-US" sz="2800"/>
              <a:t>existing transferability metrics to work on segmentation</a:t>
            </a:r>
            <a:r>
              <a:rPr lang="en-US" altLang="zh-CN" sz="2800"/>
              <a:t> </a:t>
            </a:r>
            <a:r>
              <a:rPr lang="zh-CN" altLang="en-US" sz="2800"/>
              <a:t>data</a:t>
            </a:r>
            <a:endParaRPr lang="zh-CN" altLang="en-US" sz="2800"/>
          </a:p>
          <a:p>
            <a:r>
              <a:rPr lang="zh-CN" altLang="en-US" sz="2800"/>
              <a:t>propose a </a:t>
            </a:r>
            <a:r>
              <a:rPr lang="zh-CN" altLang="en-US" sz="2800" b="1"/>
              <a:t>transferability-weighted finetuning method</a:t>
            </a:r>
            <a:r>
              <a:rPr lang="zh-CN" altLang="en-US" sz="2800"/>
              <a:t> to improve the transfer accuracy for a given source-target task pair</a:t>
            </a:r>
            <a:endParaRPr lang="zh-CN" altLang="en-US" sz="2800"/>
          </a:p>
          <a:p>
            <a:r>
              <a:rPr lang="en-US" altLang="zh-CN" sz="2800"/>
              <a:t>apply the proposed method on </a:t>
            </a:r>
            <a:r>
              <a:rPr lang="en-US" altLang="zh-CN" sz="2800" b="1"/>
              <a:t>medical image segementation</a:t>
            </a:r>
            <a:r>
              <a:rPr lang="en-US" altLang="zh-CN" sz="2800"/>
              <a:t> and verify its validity, and find the most applicable scenarios for it</a:t>
            </a:r>
            <a:endParaRPr lang="en-US" altLang="zh-CN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4915" y="404495"/>
            <a:ext cx="9741535" cy="1143000"/>
          </a:xfrm>
        </p:spPr>
        <p:txBody>
          <a:bodyPr/>
          <a:p>
            <a:r>
              <a:rPr lang="en-US" altLang="zh-CN">
                <a:sym typeface="+mn-ea"/>
              </a:rPr>
              <a:t>Medical Image Segmentation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135" y="5085080"/>
            <a:ext cx="11921490" cy="1256030"/>
          </a:xfrm>
        </p:spPr>
        <p:txBody>
          <a:bodyPr/>
          <a:p>
            <a:r>
              <a:rPr lang="zh-CN" altLang="en-US" sz="2400">
                <a:sym typeface="+mn-ea"/>
              </a:rPr>
              <a:t>aims to make anatomical or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pathological structures changes in more clear in images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X-ray, Computed Tomography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(CT), Magnetic Resonance Imaging (MRI) and ultrasound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have become </a:t>
            </a:r>
            <a:r>
              <a:rPr lang="zh-CN" altLang="en-US" sz="2400" b="1">
                <a:sym typeface="+mn-ea"/>
              </a:rPr>
              <a:t>four important image assisted means</a:t>
            </a:r>
            <a:endParaRPr lang="zh-CN" altLang="en-US" sz="2400" b="1">
              <a:sym typeface="+mn-ea"/>
            </a:endParaRPr>
          </a:p>
          <a:p>
            <a:r>
              <a:rPr lang="zh-CN" altLang="en-US" sz="2400">
                <a:sym typeface="+mn-ea"/>
              </a:rPr>
              <a:t>difficult to acquire </a:t>
            </a:r>
            <a:r>
              <a:rPr lang="zh-CN" altLang="en-US" sz="2400" b="1">
                <a:sym typeface="+mn-ea"/>
              </a:rPr>
              <a:t>sufficient training data</a:t>
            </a:r>
            <a:r>
              <a:rPr lang="zh-CN" altLang="en-US" sz="2400">
                <a:sym typeface="+mn-ea"/>
              </a:rPr>
              <a:t> for diverse practical scenarios</a:t>
            </a:r>
            <a:endParaRPr lang="zh-CN" altLang="en-US" sz="2400">
              <a:sym typeface="+mn-ea"/>
            </a:endParaRPr>
          </a:p>
        </p:txBody>
      </p:sp>
      <p:sp>
        <p:nvSpPr>
          <p:cNvPr id="307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0"/>
            <a:ext cx="2823845" cy="7975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/>
              <a:t>Introduction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87170" y="1547495"/>
            <a:ext cx="9271000" cy="3270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Transfer Learning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742440"/>
          </a:xfrm>
        </p:spPr>
        <p:txBody>
          <a:bodyPr/>
          <a:p>
            <a:r>
              <a:rPr lang="zh-CN" altLang="en-US" sz="2400">
                <a:sym typeface="+mn-ea"/>
              </a:rPr>
              <a:t>a useful </a:t>
            </a:r>
            <a:r>
              <a:rPr lang="zh-CN" altLang="en-US" sz="2400" b="1">
                <a:sym typeface="+mn-ea"/>
              </a:rPr>
              <a:t>learning </a:t>
            </a:r>
            <a:r>
              <a:rPr lang="en-US" altLang="zh-CN" sz="2400" b="1">
                <a:sym typeface="+mn-ea"/>
              </a:rPr>
              <a:t>tool</a:t>
            </a:r>
            <a:r>
              <a:rPr lang="zh-CN" altLang="en-US" sz="2400">
                <a:sym typeface="+mn-ea"/>
              </a:rPr>
              <a:t> to improve the performance on target tasks with the help of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related source tasks (models)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especially when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 b="1">
                <a:sym typeface="+mn-ea"/>
              </a:rPr>
              <a:t>only few labeled target data</a:t>
            </a:r>
            <a:r>
              <a:rPr lang="zh-CN" altLang="en-US" sz="2400">
                <a:sym typeface="+mn-ea"/>
              </a:rPr>
              <a:t> are available for supervision</a:t>
            </a:r>
            <a:endParaRPr lang="zh-CN" altLang="en-US" sz="2400">
              <a:sym typeface="+mn-ea"/>
            </a:endParaRPr>
          </a:p>
          <a:p>
            <a:r>
              <a:rPr lang="en-US" altLang="zh-CN" sz="2400"/>
              <a:t>try to transfer the </a:t>
            </a:r>
            <a:r>
              <a:rPr lang="en-US" altLang="zh-CN" sz="2400" b="1"/>
              <a:t>knowledge from the source domain</a:t>
            </a:r>
            <a:r>
              <a:rPr lang="en-US" altLang="zh-CN" sz="2400"/>
              <a:t> to the target domain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1225" y="3860800"/>
            <a:ext cx="6265545" cy="2470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07935" y="3860800"/>
            <a:ext cx="3668395" cy="2604770"/>
          </a:xfrm>
          <a:prstGeom prst="rect">
            <a:avLst/>
          </a:prstGeom>
        </p:spPr>
      </p:pic>
      <p:sp>
        <p:nvSpPr>
          <p:cNvPr id="3073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0" y="0"/>
            <a:ext cx="2823845" cy="7975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/>
              <a:t>Introduction</a:t>
            </a:r>
            <a:endParaRPr lang="en-US" altLang="zh-CN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ransferability </a:t>
            </a:r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stimation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492375"/>
            <a:ext cx="10972800" cy="2346960"/>
          </a:xfrm>
        </p:spPr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Transferability estimation is the problem of </a:t>
            </a:r>
            <a:r>
              <a:rPr lang="zh-CN" altLang="en-US" b="1">
                <a:sym typeface="+mn-ea"/>
              </a:rPr>
              <a:t>quantitatively</a:t>
            </a:r>
            <a:r>
              <a:rPr lang="en-US" altLang="zh-CN" b="1">
                <a:sym typeface="+mn-ea"/>
              </a:rPr>
              <a:t> </a:t>
            </a:r>
            <a:r>
              <a:rPr lang="zh-CN" altLang="en-US" b="1">
                <a:sym typeface="+mn-ea"/>
              </a:rPr>
              <a:t>estimating</a:t>
            </a:r>
            <a:r>
              <a:rPr lang="zh-CN" altLang="en-US">
                <a:sym typeface="+mn-ea"/>
              </a:rPr>
              <a:t> how easy it is to transfer knowledge learned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from one task to another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without training on the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target task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307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0"/>
            <a:ext cx="2823845" cy="7975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/>
              <a:t>Introduction</a:t>
            </a:r>
            <a:endParaRPr lang="en-US" altLang="zh-CN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570" y="548323"/>
            <a:ext cx="10972800" cy="1143000"/>
          </a:xfrm>
        </p:spPr>
        <p:txBody>
          <a:bodyPr/>
          <a:p>
            <a:r>
              <a:rPr lang="en-US" altLang="zh-CN"/>
              <a:t>Analytical Transferability Metrics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4285" y="1909445"/>
            <a:ext cx="2691765" cy="3544570"/>
          </a:xfrm>
        </p:spPr>
        <p:txBody>
          <a:bodyPr/>
          <a:p>
            <a:pPr marL="0" indent="0" algn="ctr">
              <a:buNone/>
            </a:pPr>
            <a:r>
              <a:rPr lang="en-US" altLang="zh-CN"/>
              <a:t>LEEP</a:t>
            </a:r>
            <a:r>
              <a:rPr lang="en-US" altLang="zh-CN" sz="1800" baseline="30000"/>
              <a:t>1</a:t>
            </a:r>
            <a:endParaRPr lang="en-US" altLang="zh-CN"/>
          </a:p>
          <a:p>
            <a:endParaRPr lang="zh-CN" altLang="en-US" sz="2000">
              <a:sym typeface="+mn-ea"/>
            </a:endParaRPr>
          </a:p>
          <a:p>
            <a:pPr marL="0" indent="0" algn="l">
              <a:buNone/>
            </a:pPr>
            <a:r>
              <a:rPr lang="zh-CN" altLang="en-US" sz="2000">
                <a:sym typeface="+mn-ea"/>
              </a:rPr>
              <a:t>d</a:t>
            </a:r>
            <a:r>
              <a:rPr lang="zh-CN" altLang="en-US" sz="1800">
                <a:sym typeface="+mn-ea"/>
              </a:rPr>
              <a:t>efined by the average log-likelihood of the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expected empirical predictor</a:t>
            </a:r>
            <a:endParaRPr lang="zh-CN" altLang="en-US" sz="1800">
              <a:sym typeface="+mn-ea"/>
            </a:endParaRPr>
          </a:p>
          <a:p>
            <a:pPr marL="0" indent="0" algn="l">
              <a:buNone/>
            </a:pPr>
            <a:endParaRPr lang="en-US" altLang="zh-CN" sz="1800">
              <a:sym typeface="+mn-ea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84065" y="1916430"/>
            <a:ext cx="2942590" cy="225996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/>
              <a:t>HScore</a:t>
            </a:r>
            <a:r>
              <a:rPr lang="en-US" altLang="zh-CN" sz="1800" baseline="30000"/>
              <a:t>2</a:t>
            </a:r>
            <a:endParaRPr lang="en-US" altLang="zh-CN" sz="1800" baseline="30000"/>
          </a:p>
          <a:p>
            <a:pPr marL="0" indent="0" algn="l">
              <a:buNone/>
            </a:pPr>
            <a:endParaRPr lang="zh-CN" altLang="en-US" sz="1800">
              <a:sym typeface="+mn-ea"/>
            </a:endParaRPr>
          </a:p>
          <a:p>
            <a:pPr marL="0" indent="0" algn="l">
              <a:buNone/>
            </a:pPr>
            <a:r>
              <a:rPr lang="zh-CN" altLang="en-US" sz="1800">
                <a:sym typeface="+mn-ea"/>
              </a:rPr>
              <a:t>an information-theoretic approach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through solving a HGR maximum correlation problem</a:t>
            </a:r>
            <a:endParaRPr lang="en-US" altLang="zh-CN" sz="1800" baseline="30000"/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21040" y="1873250"/>
            <a:ext cx="3043555" cy="224028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/>
              <a:t>OTCE</a:t>
            </a:r>
            <a:r>
              <a:rPr lang="en-US" altLang="zh-CN" sz="1800" baseline="30000"/>
              <a:t>3</a:t>
            </a:r>
            <a:endParaRPr lang="en-US" altLang="zh-CN"/>
          </a:p>
          <a:p>
            <a:pPr marL="0" indent="0" algn="l">
              <a:buNone/>
            </a:pPr>
            <a:endParaRPr lang="zh-CN" altLang="en-US" sz="2000">
              <a:sym typeface="+mn-ea"/>
            </a:endParaRPr>
          </a:p>
          <a:p>
            <a:pPr marL="0" indent="0" algn="l">
              <a:buNone/>
            </a:pPr>
            <a:r>
              <a:rPr lang="zh-CN" altLang="en-US" sz="1800">
                <a:sym typeface="+mn-ea"/>
              </a:rPr>
              <a:t>characterizes transferability as a combination of domain difference and task difference</a:t>
            </a:r>
            <a:r>
              <a:rPr lang="en-US" altLang="zh-CN" sz="1800">
                <a:sym typeface="+mn-ea"/>
              </a:rPr>
              <a:t>,and evaluates them in a unified framework</a:t>
            </a:r>
            <a:endParaRPr lang="en-US" altLang="zh-CN" sz="1800">
              <a:sym typeface="+mn-ea"/>
            </a:endParaRPr>
          </a:p>
          <a:p>
            <a:pPr marL="0" lvl="0" indent="0" algn="ctr">
              <a:buNone/>
            </a:pPr>
            <a:endParaRPr lang="en-US" altLang="zh-CN" sz="180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9515" y="4476115"/>
            <a:ext cx="2774315" cy="530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84065" y="4519930"/>
            <a:ext cx="2990850" cy="25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15865" y="4969510"/>
            <a:ext cx="1895475" cy="430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755380" y="4249420"/>
            <a:ext cx="2132330" cy="504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83625" y="4773930"/>
            <a:ext cx="2447290" cy="6800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755380" y="5521325"/>
            <a:ext cx="2061210" cy="3086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35" y="6021070"/>
            <a:ext cx="1230312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000"/>
              <a:t>[1]. </a:t>
            </a:r>
            <a:r>
              <a:rPr lang="zh-CN" altLang="en-US" sz="1000"/>
              <a:t>Cuong V Nguyen, Tal Hassner, Cedric Archambeau,</a:t>
            </a:r>
            <a:r>
              <a:rPr lang="en-US" altLang="zh-CN" sz="1000"/>
              <a:t> </a:t>
            </a:r>
            <a:r>
              <a:rPr lang="zh-CN" altLang="en-US" sz="1000"/>
              <a:t>and Matthias Seeger, “Leep: A new measure to evaluate</a:t>
            </a:r>
            <a:r>
              <a:rPr lang="en-US" altLang="zh-CN" sz="1000"/>
              <a:t> </a:t>
            </a:r>
            <a:r>
              <a:rPr lang="zh-CN" altLang="en-US" sz="1000"/>
              <a:t>transferability of learned representations,” in International Conference on Machine Learning, 2020.</a:t>
            </a:r>
            <a:endParaRPr lang="zh-CN" altLang="en-US" sz="1000"/>
          </a:p>
          <a:p>
            <a:r>
              <a:rPr lang="en-US" altLang="zh-CN" sz="1000"/>
              <a:t>[2]. </a:t>
            </a:r>
            <a:r>
              <a:rPr lang="zh-CN" altLang="en-US" sz="1000"/>
              <a:t>Yajie Bao, Yang Li, Shao-Lun Huang, Lin Zhang,</a:t>
            </a:r>
            <a:r>
              <a:rPr lang="en-US" altLang="zh-CN" sz="1000"/>
              <a:t> </a:t>
            </a:r>
            <a:r>
              <a:rPr lang="zh-CN" altLang="en-US" sz="1000"/>
              <a:t>Lizhong Zheng, Amir Zamir, and Leonidas Guibas, “An</a:t>
            </a:r>
            <a:r>
              <a:rPr lang="en-US" altLang="zh-CN" sz="1000"/>
              <a:t> </a:t>
            </a:r>
            <a:r>
              <a:rPr lang="zh-CN" altLang="en-US" sz="1000"/>
              <a:t>information-theoretic approach to transferability in task</a:t>
            </a:r>
            <a:r>
              <a:rPr lang="en-US" altLang="zh-CN" sz="1000"/>
              <a:t> </a:t>
            </a:r>
            <a:r>
              <a:rPr lang="zh-CN" altLang="en-US" sz="1000"/>
              <a:t>transfer learning,” in 2019 IEEE</a:t>
            </a:r>
            <a:r>
              <a:rPr lang="en-US" altLang="zh-CN" sz="1000"/>
              <a:t> </a:t>
            </a:r>
            <a:r>
              <a:rPr lang="zh-CN" altLang="en-US" sz="1000"/>
              <a:t>International Conference on Image</a:t>
            </a:r>
            <a:r>
              <a:rPr lang="en-US" altLang="zh-CN" sz="1000"/>
              <a:t> </a:t>
            </a:r>
            <a:r>
              <a:rPr lang="zh-CN" altLang="en-US" sz="1000"/>
              <a:t>Processing (ICIP). IEEE, 2019, pp.</a:t>
            </a:r>
            <a:r>
              <a:rPr lang="en-US" altLang="zh-CN" sz="1000"/>
              <a:t> </a:t>
            </a:r>
            <a:r>
              <a:rPr lang="zh-CN" altLang="en-US" sz="1000"/>
              <a:t>2309–2313.</a:t>
            </a:r>
            <a:endParaRPr lang="zh-CN" altLang="en-US" sz="1000"/>
          </a:p>
          <a:p>
            <a:r>
              <a:rPr lang="en-US" altLang="zh-CN" sz="1000"/>
              <a:t>[3]. Yang Tan, Yang Li, and Shao-Lun Huang, “Otce: A transferability metric for cross-domain cross-task repre_x0002_sentations,” in Proceedings of the IEEE conference on computer vision and pattern recognition (CVPR), June 2021, pp. 15779–15788.</a:t>
            </a:r>
            <a:endParaRPr lang="en-US" altLang="zh-CN" sz="1000"/>
          </a:p>
        </p:txBody>
      </p:sp>
      <p:sp>
        <p:nvSpPr>
          <p:cNvPr id="3073" name="标题 1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0" y="0"/>
            <a:ext cx="2823845" cy="7975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/>
              <a:t>Methodology</a:t>
            </a:r>
            <a:endParaRPr lang="en-US" altLang="zh-CN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2735" y="404495"/>
            <a:ext cx="9217660" cy="1143000"/>
          </a:xfrm>
        </p:spPr>
        <p:txBody>
          <a:bodyPr/>
          <a:p>
            <a:r>
              <a:rPr lang="en-US" altLang="zh-CN"/>
              <a:t>Adaptation Method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85" y="1988820"/>
            <a:ext cx="5564505" cy="21532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82315" y="4289425"/>
            <a:ext cx="5346700" cy="9436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496185" y="5661025"/>
            <a:ext cx="7383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from global feature map to pixel-wise feature</a:t>
            </a:r>
            <a:endParaRPr lang="en-US" altLang="zh-CN" sz="2800">
              <a:sym typeface="+mn-ea"/>
            </a:endParaRPr>
          </a:p>
        </p:txBody>
      </p:sp>
      <p:sp>
        <p:nvSpPr>
          <p:cNvPr id="307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0" y="0"/>
            <a:ext cx="2823845" cy="7975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/>
              <a:t>Methodology</a:t>
            </a:r>
            <a:endParaRPr lang="en-US" altLang="zh-CN" sz="3600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-28575" y="6597015"/>
            <a:ext cx="1222057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000">
                <a:sym typeface="+mn-ea"/>
              </a:rPr>
              <a:t>[1]. </a:t>
            </a:r>
            <a:r>
              <a:rPr lang="zh-CN" altLang="en-US" sz="1000">
                <a:sym typeface="+mn-ea"/>
              </a:rPr>
              <a:t>Tan, Yang, Yicong Li, Yang Li and Xiao-Ping Zhang. “Efficient Prediction of Model Transferability in Semantic Segmentation Tasks.” 2023 IEEE International Conference on Image Processing (ICIP) (2023):</a:t>
            </a:r>
            <a:endParaRPr lang="zh-CN" altLang="en-US" sz="10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570" y="475933"/>
            <a:ext cx="10972800" cy="1143000"/>
          </a:xfrm>
        </p:spPr>
        <p:txBody>
          <a:bodyPr/>
          <a:p>
            <a:r>
              <a:rPr lang="en-US" altLang="zh-CN"/>
              <a:t>Transferability Weighted Map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64200" y="4220845"/>
            <a:ext cx="4560570" cy="866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92445" y="2492375"/>
            <a:ext cx="6557010" cy="101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5960" y="1844675"/>
            <a:ext cx="5006340" cy="3754755"/>
          </a:xfrm>
          <a:prstGeom prst="rect">
            <a:avLst/>
          </a:prstGeom>
        </p:spPr>
      </p:pic>
      <p:sp>
        <p:nvSpPr>
          <p:cNvPr id="3073" name="标题 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0" y="0"/>
            <a:ext cx="2823845" cy="7975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/>
              <a:t>Methodology</a:t>
            </a:r>
            <a:endParaRPr lang="en-US" altLang="zh-CN" sz="3600"/>
          </a:p>
        </p:txBody>
      </p:sp>
      <p:sp>
        <p:nvSpPr>
          <p:cNvPr id="5" name="矩形 4"/>
          <p:cNvSpPr/>
          <p:nvPr/>
        </p:nvSpPr>
        <p:spPr>
          <a:xfrm>
            <a:off x="9120505" y="2501265"/>
            <a:ext cx="1367790" cy="575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10944860" y="3068955"/>
            <a:ext cx="1085850" cy="575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972165" y="3140075"/>
            <a:ext cx="1180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for OTCE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9480550" y="2771775"/>
            <a:ext cx="219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for LEEP, HScore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-28575" y="6597015"/>
            <a:ext cx="1222057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000">
                <a:sym typeface="+mn-ea"/>
              </a:rPr>
              <a:t>[1]. </a:t>
            </a:r>
            <a:r>
              <a:rPr lang="zh-CN" altLang="en-US" sz="1000">
                <a:sym typeface="+mn-ea"/>
              </a:rPr>
              <a:t>Tan, Yang, Yicong Li, Yang Li and Xiao-Ping Zhang. “Efficient Prediction of Model Transferability in Semantic Segmentation Tasks.” 2023 IEEE International Conference on Image Processing (ICIP) (2023):</a:t>
            </a:r>
            <a:endParaRPr lang="zh-CN" altLang="en-US" sz="10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99515" y="5661025"/>
            <a:ext cx="9836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ym typeface="+mn-ea"/>
              </a:rPr>
              <a:t>p</a:t>
            </a:r>
            <a:r>
              <a:rPr lang="zh-CN" altLang="en-US" sz="2400">
                <a:sym typeface="+mn-ea"/>
              </a:rPr>
              <a:t>ixel-wise transferability reveals the hardness of transfer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at a local area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1950" y="548640"/>
            <a:ext cx="9499600" cy="1143000"/>
          </a:xfrm>
        </p:spPr>
        <p:txBody>
          <a:bodyPr/>
          <a:p>
            <a:r>
              <a:rPr lang="en-US" altLang="zh-CN"/>
              <a:t>Transferability Weighted Finetuning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1630" y="1844675"/>
            <a:ext cx="6883400" cy="2308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15690" y="4436745"/>
            <a:ext cx="4805045" cy="982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3266" t="14130" r="25714" b="11572"/>
          <a:stretch>
            <a:fillRect/>
          </a:stretch>
        </p:blipFill>
        <p:spPr>
          <a:xfrm>
            <a:off x="4511675" y="2266950"/>
            <a:ext cx="1729105" cy="15938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9425" y="5516880"/>
            <a:ext cx="114090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use </a:t>
            </a:r>
            <a:r>
              <a:rPr lang="en-US" altLang="zh-CN" sz="2400">
                <a:sym typeface="+mn-ea"/>
              </a:rPr>
              <a:t>transferability weighted map</a:t>
            </a:r>
            <a:r>
              <a:rPr lang="zh-CN" altLang="en-US" sz="2400">
                <a:sym typeface="+mn-ea"/>
              </a:rPr>
              <a:t> as a weighting coefficient to encourage the neural network to focus on the </a:t>
            </a:r>
            <a:r>
              <a:rPr lang="zh-CN" altLang="en-US" sz="2400" b="1">
                <a:sym typeface="+mn-ea"/>
              </a:rPr>
              <a:t>low</a:t>
            </a:r>
            <a:r>
              <a:rPr lang="en-US" altLang="zh-CN" sz="2400" b="1">
                <a:sym typeface="+mn-ea"/>
              </a:rPr>
              <a:t>-</a:t>
            </a:r>
            <a:r>
              <a:rPr lang="zh-CN" altLang="en-US" sz="2400" b="1">
                <a:sym typeface="+mn-ea"/>
              </a:rPr>
              <a:t>transferability regions</a:t>
            </a:r>
            <a:r>
              <a:rPr lang="zh-CN" altLang="en-US" sz="2400">
                <a:sym typeface="+mn-ea"/>
              </a:rPr>
              <a:t> during the finetuning phase.</a:t>
            </a:r>
            <a:endParaRPr lang="zh-CN" altLang="en-US" sz="2400">
              <a:sym typeface="+mn-ea"/>
            </a:endParaRPr>
          </a:p>
        </p:txBody>
      </p:sp>
      <p:sp>
        <p:nvSpPr>
          <p:cNvPr id="3073" name="标题 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0" y="0"/>
            <a:ext cx="2823845" cy="7975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/>
              <a:t>Methodology</a:t>
            </a:r>
            <a:endParaRPr lang="en-US" altLang="zh-CN" sz="3600"/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-28575" y="6597015"/>
            <a:ext cx="1222057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000">
                <a:sym typeface="+mn-ea"/>
              </a:rPr>
              <a:t>[1]. </a:t>
            </a:r>
            <a:r>
              <a:rPr lang="zh-CN" altLang="en-US" sz="1000">
                <a:sym typeface="+mn-ea"/>
              </a:rPr>
              <a:t>Tan, Yang, Yicong Li, Yang Li and Xiao-Ping Zhang. “Efficient Prediction of Model Transferability in Semantic Segmentation Tasks.” 2023 IEEE International Conference on Image Processing (ICIP) (2023):</a:t>
            </a:r>
            <a:endParaRPr lang="zh-CN" altLang="en-US" sz="10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23795" y="3197860"/>
            <a:ext cx="1245600" cy="1245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423795" y="1628775"/>
            <a:ext cx="1245235" cy="12452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22833" t="12000" r="20469" b="11028"/>
          <a:stretch>
            <a:fillRect/>
          </a:stretch>
        </p:blipFill>
        <p:spPr>
          <a:xfrm>
            <a:off x="796925" y="3197860"/>
            <a:ext cx="1222804" cy="1245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2833" t="12194" r="20469" b="12208"/>
          <a:stretch>
            <a:fillRect/>
          </a:stretch>
        </p:blipFill>
        <p:spPr>
          <a:xfrm>
            <a:off x="824230" y="1628775"/>
            <a:ext cx="1245600" cy="124560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3756660" y="2366010"/>
            <a:ext cx="395605" cy="7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3735705" y="3212465"/>
            <a:ext cx="488315" cy="741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-24130" y="0"/>
            <a:ext cx="3576320" cy="907415"/>
          </a:xfrm>
        </p:spPr>
        <p:txBody>
          <a:bodyPr anchor="ctr" anchorCtr="0"/>
          <a:p>
            <a:pPr algn="l"/>
            <a:r>
              <a:rPr lang="en-US" altLang="zh-CN" sz="3600"/>
              <a:t>experiments</a:t>
            </a:r>
            <a:endParaRPr lang="en-US" altLang="zh-CN" sz="3600"/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xfrm>
            <a:off x="623570" y="1196340"/>
            <a:ext cx="10972800" cy="5494655"/>
          </a:xfrm>
        </p:spPr>
        <p:txBody>
          <a:bodyPr anchor="t" anchorCtr="0"/>
          <a:p>
            <a:pPr marL="0" indent="0">
              <a:buNone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dataset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:FeTS2021 for brain tumor segmentation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 modalities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T1-weighted (T1)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T2-weighted (T2)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Fluid-Attenuated Inversion Recovery (FLAIR)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T1-Weighted Contrast-Enhanced (T1CE)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 labels: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edematous tissue (ED)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enhancing tumor (ET)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necrotic tumor core (NCR)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model: a classic 2D U-Net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24695" y="4436745"/>
            <a:ext cx="1893570" cy="1893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2833" t="12194" r="20469" b="12208"/>
          <a:stretch>
            <a:fillRect/>
          </a:stretch>
        </p:blipFill>
        <p:spPr>
          <a:xfrm>
            <a:off x="8889365" y="2253615"/>
            <a:ext cx="1657350" cy="1657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2833" t="12194" r="20469" b="12208"/>
          <a:stretch>
            <a:fillRect/>
          </a:stretch>
        </p:blipFill>
        <p:spPr>
          <a:xfrm>
            <a:off x="8904605" y="616585"/>
            <a:ext cx="1637030" cy="16370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22833" t="12194" r="20469" b="12208"/>
          <a:stretch>
            <a:fillRect/>
          </a:stretch>
        </p:blipFill>
        <p:spPr>
          <a:xfrm>
            <a:off x="10541635" y="2253615"/>
            <a:ext cx="1668780" cy="1668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22833" t="12194" r="20469" b="12208"/>
          <a:stretch>
            <a:fillRect/>
          </a:stretch>
        </p:blipFill>
        <p:spPr>
          <a:xfrm>
            <a:off x="10541000" y="617220"/>
            <a:ext cx="1669415" cy="16694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TABLE_BEAUTIFY" val="smartTable{adf56727-8a74-4db9-95e0-97fa027b35c9}"/>
  <p:tag name="KSO_WM_BEAUTIFY_FLAG" val=""/>
  <p:tag name="TABLE_ENDDRAG_ORIGIN_RECT" val="921*102"/>
  <p:tag name="TABLE_ENDDRAG_RECT" val="12*190*921*102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TABLE_BEAUTIFY" val="smartTable{4b9dc579-6c01-4baa-a90c-bda4cc0d92e1}"/>
  <p:tag name="KSO_WM_BEAUTIFY_FLAG" val=""/>
  <p:tag name="TABLE_ENDDRAG_ORIGIN_RECT" val="921*102"/>
  <p:tag name="TABLE_ENDDRAG_RECT" val="12*190*921*102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  <p:tag name="TABLE_ENDDRAG_ORIGIN_RECT" val="706*140"/>
  <p:tag name="TABLE_ENDDRAG_RECT" val="109*332*706*140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commondata" val="eyJoZGlkIjoiOWNmMDI1NDcxZWZlMzMxZjBkOTUwMjhkMzFhNzczMj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5309</Words>
  <Application>WPS 演示</Application>
  <PresentationFormat/>
  <Paragraphs>452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默认设计模板</vt:lpstr>
      <vt:lpstr>Transferability Weighted Finetuning in Medical Image Segmentation</vt:lpstr>
      <vt:lpstr>Medical Image Segmentation</vt:lpstr>
      <vt:lpstr>Transfer Learning</vt:lpstr>
      <vt:lpstr>Transferability Estimation</vt:lpstr>
      <vt:lpstr>Analytical Transferability Metrics</vt:lpstr>
      <vt:lpstr>Adaptation Method</vt:lpstr>
      <vt:lpstr>Transferability Weighted Map</vt:lpstr>
      <vt:lpstr>Transferability Weighted Finetuning</vt:lpstr>
      <vt:lpstr>experiments</vt:lpstr>
      <vt:lpstr>experiments</vt:lpstr>
      <vt:lpstr>experiments</vt:lpstr>
      <vt:lpstr>experiments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段抒彤</dc:creator>
  <cp:lastModifiedBy>段冠冠</cp:lastModifiedBy>
  <cp:revision>25</cp:revision>
  <dcterms:created xsi:type="dcterms:W3CDTF">2023-10-26T08:34:00Z</dcterms:created>
  <dcterms:modified xsi:type="dcterms:W3CDTF">2023-11-01T13:30:08Z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49345CEF50484601AF864E3FEEC0759D_12</vt:lpwstr>
  </property>
</Properties>
</file>