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64" r:id="rId4"/>
    <p:sldId id="258" r:id="rId5"/>
    <p:sldId id="259" r:id="rId6"/>
    <p:sldId id="260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3733"/>
  </p:normalViewPr>
  <p:slideViewPr>
    <p:cSldViewPr snapToGrid="0" snapToObjects="1">
      <p:cViewPr>
        <p:scale>
          <a:sx n="130" d="100"/>
          <a:sy n="130" d="100"/>
        </p:scale>
        <p:origin x="1120" y="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66E0D3-B633-1A49-825A-AB134CE3B4E8}" type="datetimeFigureOut">
              <a:rPr kumimoji="1" lang="zh-CN" altLang="en-US" smtClean="0"/>
              <a:t>2021/9/23</a:t>
            </a:fld>
            <a:endParaRPr kumimoji="1"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zh-CN" altLang="en-US"/>
              <a:t>单击此处编辑母版文本样式</a:t>
            </a:r>
          </a:p>
          <a:p>
            <a:pPr lvl="1"/>
            <a:r>
              <a:rPr kumimoji="1" lang="zh-CN" altLang="en-US"/>
              <a:t>二级</a:t>
            </a:r>
          </a:p>
          <a:p>
            <a:pPr lvl="2"/>
            <a:r>
              <a:rPr kumimoji="1" lang="zh-CN" altLang="en-US"/>
              <a:t>三级</a:t>
            </a:r>
          </a:p>
          <a:p>
            <a:pPr lvl="3"/>
            <a:r>
              <a:rPr kumimoji="1" lang="zh-CN" altLang="en-US"/>
              <a:t>四级</a:t>
            </a:r>
          </a:p>
          <a:p>
            <a:pPr lvl="4"/>
            <a:r>
              <a:rPr kumimoji="1"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BAA05D-24E3-484A-BFB8-7E8B73C0224C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29174264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kumimoji="1" lang="en-US" altLang="zh-CN" dirty="0"/>
              <a:t>F</a:t>
            </a:r>
            <a:r>
              <a:rPr kumimoji="1" lang="zh-CN" altLang="en-US" dirty="0"/>
              <a:t>拟合的是假想的最优解，怎么确定得到的</a:t>
            </a:r>
            <a:r>
              <a:rPr kumimoji="1" lang="en-US" altLang="zh-CN" dirty="0"/>
              <a:t>f</a:t>
            </a:r>
            <a:r>
              <a:rPr kumimoji="1" lang="zh-CN" altLang="en-US" dirty="0"/>
              <a:t>的真实准确率？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BAA05D-24E3-484A-BFB8-7E8B73C0224C}" type="slidenum">
              <a:rPr kumimoji="1" lang="zh-CN" altLang="en-US" smtClean="0"/>
              <a:t>6</a:t>
            </a:fld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463100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59259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284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87211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5188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4235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34750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6045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105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53784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772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20893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897BCBE-A2DD-2248-8676-657FEEB74689}" type="datetimeFigureOut">
              <a:rPr lang="en-US" smtClean="0"/>
              <a:t>9/22/21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ECF37-3CC2-C74D-A5F5-BBEAD8F9A4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347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7"/>
            <a:ext cx="7772400" cy="1470025"/>
          </a:xfrm>
        </p:spPr>
        <p:txBody>
          <a:bodyPr/>
          <a:lstStyle/>
          <a:p>
            <a:r>
              <a:rPr lang="en-US" dirty="0"/>
              <a:t>Paper notes</a:t>
            </a:r>
          </a:p>
        </p:txBody>
      </p:sp>
    </p:spTree>
    <p:extLst>
      <p:ext uri="{BB962C8B-B14F-4D97-AF65-F5344CB8AC3E}">
        <p14:creationId xmlns:p14="http://schemas.microsoft.com/office/powerpoint/2010/main" val="9422265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B236C-AB22-8B42-8594-DC4998B5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kumimoji="1" lang="en-US" altLang="zh-CN" dirty="0"/>
              <a:t>What is the optimal transport problem?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E377A-D0E0-6741-BB01-056837BD96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kumimoji="1" lang="zh-CN" altLang="en-US" sz="1800" dirty="0"/>
              <a:t>将存储在</a:t>
            </a:r>
            <a:r>
              <a:rPr kumimoji="1" lang="en" altLang="zh-CN" sz="1800" dirty="0"/>
              <a:t>A</a:t>
            </a:r>
            <a:r>
              <a:rPr kumimoji="1" lang="zh-CN" altLang="en-US" sz="1800" dirty="0"/>
              <a:t>地</a:t>
            </a:r>
            <a:r>
              <a:rPr kumimoji="1" lang="en" altLang="zh-CN" sz="1800" dirty="0"/>
              <a:t>N</a:t>
            </a:r>
            <a:r>
              <a:rPr kumimoji="1" lang="zh-CN" altLang="en-US" sz="1800" dirty="0"/>
              <a:t>个仓库的物资转移到</a:t>
            </a:r>
            <a:r>
              <a:rPr kumimoji="1" lang="en" altLang="zh-CN" sz="1800" dirty="0"/>
              <a:t>B</a:t>
            </a:r>
            <a:r>
              <a:rPr kumimoji="1" lang="zh-CN" altLang="en-US" sz="1800" dirty="0"/>
              <a:t>地</a:t>
            </a:r>
            <a:r>
              <a:rPr kumimoji="1" lang="en" altLang="zh-CN" sz="1800" dirty="0"/>
              <a:t>M</a:t>
            </a:r>
            <a:r>
              <a:rPr kumimoji="1" lang="zh-CN" altLang="en-US" sz="1800" dirty="0"/>
              <a:t>个仓库中，供需货物量相同，寻找最优运输策略使得运输成本</a:t>
            </a:r>
            <a:r>
              <a:rPr kumimoji="1" lang="en" altLang="zh-CN" sz="1800" dirty="0"/>
              <a:t>cost</a:t>
            </a:r>
            <a:r>
              <a:rPr kumimoji="1" lang="zh-CN" altLang="en-US" sz="1800" dirty="0"/>
              <a:t>最小。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700FDEF9-BBA8-4E4D-90DA-80E868B5D0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664542"/>
            <a:ext cx="9144000" cy="3016577"/>
          </a:xfrm>
          <a:prstGeom prst="rect">
            <a:avLst/>
          </a:prstGeom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51E4E010-DA09-7142-B1A6-B2D23B505C3D}"/>
              </a:ext>
            </a:extLst>
          </p:cNvPr>
          <p:cNvSpPr txBox="1"/>
          <p:nvPr/>
        </p:nvSpPr>
        <p:spPr>
          <a:xfrm>
            <a:off x="4114800" y="2974258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373082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9BCB46FB-2889-8749-93CB-D54D62300A2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5625" y="1837609"/>
            <a:ext cx="4160261" cy="836766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B0237CD4-42E9-474A-8FAC-80BF214A5E7D}"/>
              </a:ext>
            </a:extLst>
          </p:cNvPr>
          <p:cNvSpPr txBox="1"/>
          <p:nvPr/>
        </p:nvSpPr>
        <p:spPr>
          <a:xfrm>
            <a:off x="1135625" y="1510832"/>
            <a:ext cx="15981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-US" altLang="zh-CN" dirty="0"/>
              <a:t>Monge</a:t>
            </a:r>
            <a:r>
              <a:rPr kumimoji="1" lang="zh-CN" altLang="en-US" dirty="0"/>
              <a:t>形式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31620BA-C78F-EA40-BAE5-714114FFFBA5}"/>
              </a:ext>
            </a:extLst>
          </p:cNvPr>
          <p:cNvSpPr txBox="1"/>
          <p:nvPr/>
        </p:nvSpPr>
        <p:spPr>
          <a:xfrm>
            <a:off x="1135625" y="3036461"/>
            <a:ext cx="21049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kumimoji="1" lang="en" altLang="zh-CN" dirty="0"/>
              <a:t>Kantorovich </a:t>
            </a:r>
            <a:r>
              <a:rPr kumimoji="1" lang="zh-CN" altLang="en-US" dirty="0"/>
              <a:t>形式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559C9E25-B44C-E347-BB02-F3E0CFEB3C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5336" y="3405793"/>
            <a:ext cx="6651523" cy="146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6807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B236C-AB22-8B42-8594-DC4998B57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" altLang="zh-CN" dirty="0"/>
              <a:t>What is domain adaptation?</a:t>
            </a:r>
            <a:endParaRPr kumimoji="1" lang="zh-CN" altLang="en-US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3EE377A-D0E0-6741-BB01-056837BD96B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857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1800" dirty="0"/>
              <a:t>定义：</a:t>
            </a:r>
            <a:endParaRPr kumimoji="1" lang="en-US" altLang="zh-CN" sz="1800" dirty="0"/>
          </a:p>
          <a:p>
            <a:r>
              <a:rPr kumimoji="1" lang="en-US" altLang="zh-CN" sz="1800" dirty="0"/>
              <a:t>Domain adaptation aim at learning from a source data distribution a well performing model on a different (but related) target data distribution.</a:t>
            </a:r>
          </a:p>
          <a:p>
            <a:r>
              <a:rPr kumimoji="1" lang="zh-CN" altLang="en-US" sz="1800" dirty="0"/>
              <a:t>属于</a:t>
            </a:r>
            <a:r>
              <a:rPr kumimoji="1" lang="en" altLang="zh-CN" sz="1800" dirty="0" err="1"/>
              <a:t>Transductive</a:t>
            </a:r>
            <a:r>
              <a:rPr kumimoji="1" lang="en" altLang="zh-CN" sz="1800" dirty="0"/>
              <a:t> Transfer Learning</a:t>
            </a:r>
            <a:r>
              <a:rPr kumimoji="1" lang="zh-CN" altLang="en" sz="1800" dirty="0"/>
              <a:t>，</a:t>
            </a:r>
            <a:r>
              <a:rPr kumimoji="1" lang="zh-CN" altLang="en-US" sz="1800" dirty="0"/>
              <a:t>即</a:t>
            </a:r>
            <a:r>
              <a:rPr kumimoji="1" lang="en" altLang="zh-CN" sz="1800" dirty="0"/>
              <a:t>Ts=Tt</a:t>
            </a:r>
            <a:r>
              <a:rPr kumimoji="1" lang="zh-CN" altLang="en" sz="1800" dirty="0"/>
              <a:t>，</a:t>
            </a:r>
            <a:r>
              <a:rPr kumimoji="1" lang="en" altLang="zh-CN" sz="1800" dirty="0" err="1"/>
              <a:t>Ds≠Dt</a:t>
            </a:r>
            <a:r>
              <a:rPr kumimoji="1" lang="zh-CN" altLang="en" sz="1800" dirty="0"/>
              <a:t>，</a:t>
            </a:r>
            <a:r>
              <a:rPr kumimoji="1" lang="zh-CN" altLang="en-US" sz="1800" dirty="0"/>
              <a:t>包括</a:t>
            </a:r>
            <a:r>
              <a:rPr kumimoji="1" lang="en" altLang="zh-CN" sz="1800" dirty="0"/>
              <a:t>Homogeneous Domain Adaptation</a:t>
            </a:r>
            <a:r>
              <a:rPr kumimoji="1" lang="zh-CN" altLang="en-US" sz="1800" dirty="0"/>
              <a:t>和</a:t>
            </a:r>
            <a:r>
              <a:rPr kumimoji="1" lang="en" altLang="zh-CN" sz="1800" dirty="0" err="1"/>
              <a:t>Hetergeneous</a:t>
            </a:r>
            <a:r>
              <a:rPr kumimoji="1" lang="en" altLang="zh-CN" sz="1800" dirty="0"/>
              <a:t> Domain Adaptation</a:t>
            </a:r>
            <a:r>
              <a:rPr kumimoji="1" lang="zh-CN" altLang="en" sz="1800" dirty="0"/>
              <a:t>，</a:t>
            </a:r>
            <a:r>
              <a:rPr kumimoji="1" lang="zh-CN" altLang="en-US" sz="1800" dirty="0"/>
              <a:t>前者</a:t>
            </a:r>
            <a:r>
              <a:rPr kumimoji="1" lang="en" altLang="zh-CN" sz="1800" dirty="0" err="1"/>
              <a:t>Xs</a:t>
            </a:r>
            <a:r>
              <a:rPr kumimoji="1" lang="en" altLang="zh-CN" sz="1800" dirty="0"/>
              <a:t>=</a:t>
            </a:r>
            <a:r>
              <a:rPr kumimoji="1" lang="en" altLang="zh-CN" sz="1800" dirty="0" err="1"/>
              <a:t>Xt</a:t>
            </a:r>
            <a:r>
              <a:rPr kumimoji="1" lang="zh-CN" altLang="en" sz="1800" dirty="0"/>
              <a:t>，</a:t>
            </a:r>
            <a:r>
              <a:rPr kumimoji="1" lang="en" altLang="zh-CN" sz="1800" dirty="0"/>
              <a:t>P(</a:t>
            </a:r>
            <a:r>
              <a:rPr kumimoji="1" lang="en" altLang="zh-CN" sz="1800" dirty="0" err="1"/>
              <a:t>Xs</a:t>
            </a:r>
            <a:r>
              <a:rPr kumimoji="1" lang="en" altLang="zh-CN" sz="1800" dirty="0"/>
              <a:t>)≠P(</a:t>
            </a:r>
            <a:r>
              <a:rPr kumimoji="1" lang="en" altLang="zh-CN" sz="1800" dirty="0" err="1"/>
              <a:t>Xt</a:t>
            </a:r>
            <a:r>
              <a:rPr kumimoji="1" lang="en" altLang="zh-CN" sz="1800" dirty="0"/>
              <a:t>)</a:t>
            </a:r>
            <a:r>
              <a:rPr kumimoji="1" lang="zh-CN" altLang="en" sz="1800" dirty="0"/>
              <a:t>，</a:t>
            </a:r>
            <a:r>
              <a:rPr kumimoji="1" lang="zh-CN" altLang="en-US" sz="1800" dirty="0"/>
              <a:t>后者</a:t>
            </a:r>
            <a:r>
              <a:rPr kumimoji="1" lang="en" altLang="zh-CN" sz="1800" dirty="0" err="1"/>
              <a:t>Xs≠Xt</a:t>
            </a:r>
            <a:endParaRPr kumimoji="1" lang="en" altLang="zh-CN" sz="1800" dirty="0"/>
          </a:p>
          <a:p>
            <a:pPr marL="0" indent="0">
              <a:buNone/>
            </a:pPr>
            <a:endParaRPr kumimoji="1" lang="en" altLang="zh-CN" sz="1800" dirty="0"/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04C7B161-1021-FA4D-ACB6-C46164EE49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5504" y="3333136"/>
            <a:ext cx="5118897" cy="3106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76502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4EBB236C-AB22-8B42-8594-DC4998B573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11312"/>
          </a:xfrm>
        </p:spPr>
        <p:txBody>
          <a:bodyPr>
            <a:normAutofit/>
          </a:bodyPr>
          <a:lstStyle/>
          <a:p>
            <a:pPr algn="l"/>
            <a:r>
              <a:rPr kumimoji="1" lang="en" altLang="zh-CN" sz="2800" dirty="0"/>
              <a:t>How to use optimal transport to solve the domain adaptation problem in the original JDOT paper</a:t>
            </a:r>
            <a:r>
              <a:rPr kumimoji="1" lang="en-US" altLang="zh-CN" sz="2800" dirty="0"/>
              <a:t>?</a:t>
            </a:r>
            <a:endParaRPr kumimoji="1" lang="zh-CN" altLang="en-US" sz="28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EE377A-D0E0-6741-BB01-056837BD9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75403" y="3081159"/>
                <a:ext cx="7793191" cy="902110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 xmlns:m="http://schemas.openxmlformats.org/officeDocument/2006/math"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𝛾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kumimoji="1" lang="en-US" altLang="zh-CN" sz="1800" b="0" dirty="0"/>
                  <a:t>: </a:t>
                </a:r>
                <a:r>
                  <a:rPr kumimoji="1" lang="zh-CN" altLang="en-US" sz="1800" b="0" dirty="0"/>
                  <a:t>传输矩阵</a:t>
                </a:r>
                <a:endParaRPr kumimoji="1" lang="en-US" altLang="zh-CN" sz="1800" b="0" dirty="0"/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𝒟</m:t>
                    </m:r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;</m:t>
                        </m:r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b>
                            <m:r>
                              <a:rPr kumimoji="1" lang="en-US" altLang="zh-CN" sz="18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ℒ</m:t>
                    </m:r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sz="1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kumimoji="1" lang="en-US" altLang="zh-CN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en-US" altLang="zh-CN" sz="1800" b="0" dirty="0"/>
                  <a:t>: x</a:t>
                </a:r>
                <a:r>
                  <a:rPr kumimoji="1" lang="zh-CN" altLang="en-US" sz="1800" b="0" dirty="0"/>
                  <a:t>和</a:t>
                </a:r>
                <a:r>
                  <a:rPr kumimoji="1" lang="en-US" altLang="zh-CN" sz="1800" b="0" dirty="0"/>
                  <a:t>y</a:t>
                </a:r>
                <a:r>
                  <a:rPr kumimoji="1" lang="zh-CN" altLang="en-US" sz="1800" b="0" dirty="0"/>
                  <a:t>的联合分布损失函数</a:t>
                </a:r>
                <a:endParaRPr kumimoji="1" lang="en-US" altLang="zh-CN" sz="1800" b="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EE377A-D0E0-6741-BB01-056837BD9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75403" y="3081159"/>
                <a:ext cx="7793191" cy="902110"/>
              </a:xfrm>
              <a:blipFill>
                <a:blip r:embed="rId2"/>
                <a:stretch>
                  <a:fillRect t="-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9EF6D76C-BB82-D546-8E8A-487A4703F2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404" y="2144763"/>
            <a:ext cx="6311900" cy="77470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BBFECAC4-DFAC-BB44-9555-59072E2317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402" y="4098718"/>
            <a:ext cx="2387600" cy="533400"/>
          </a:xfrm>
          <a:prstGeom prst="rect">
            <a:avLst/>
          </a:prstGeom>
        </p:spPr>
      </p:pic>
      <p:sp>
        <p:nvSpPr>
          <p:cNvPr id="8" name="内容占位符 2">
            <a:extLst>
              <a:ext uri="{FF2B5EF4-FFF2-40B4-BE49-F238E27FC236}">
                <a16:creationId xmlns:a16="http://schemas.microsoft.com/office/drawing/2014/main" id="{AC3AF9B9-4D50-9444-A10C-1B3753553067}"/>
              </a:ext>
            </a:extLst>
          </p:cNvPr>
          <p:cNvSpPr txBox="1">
            <a:spLocks/>
          </p:cNvSpPr>
          <p:nvPr/>
        </p:nvSpPr>
        <p:spPr>
          <a:xfrm>
            <a:off x="675403" y="4470604"/>
            <a:ext cx="7793191" cy="90211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endParaRPr kumimoji="1" lang="en-US" altLang="zh-CN" sz="20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7DF4B8-015C-E84D-A704-190EA54361B8}"/>
                  </a:ext>
                </a:extLst>
              </p:cNvPr>
              <p:cNvSpPr txBox="1"/>
              <p:nvPr/>
            </p:nvSpPr>
            <p:spPr>
              <a:xfrm>
                <a:off x="675402" y="4817750"/>
                <a:ext cx="8951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目标</a:t>
                </a:r>
                <a:r>
                  <a:rPr kumimoji="1" lang="en-US" altLang="zh-CN" dirty="0"/>
                  <a:t>: 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zh-CN" altLang="en-US" dirty="0"/>
              </a:p>
            </p:txBody>
          </p:sp>
        </mc:Choice>
        <mc:Fallback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827DF4B8-015C-E84D-A704-190EA54361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402" y="4817750"/>
                <a:ext cx="895117" cy="369332"/>
              </a:xfrm>
              <a:prstGeom prst="rect">
                <a:avLst/>
              </a:prstGeom>
              <a:blipFill>
                <a:blip r:embed="rId5"/>
                <a:stretch>
                  <a:fillRect l="-7042" t="-1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图片 10">
            <a:extLst>
              <a:ext uri="{FF2B5EF4-FFF2-40B4-BE49-F238E27FC236}">
                <a16:creationId xmlns:a16="http://schemas.microsoft.com/office/drawing/2014/main" id="{0C80586F-A4CE-FA4B-A795-5BAB5BC0B8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402" y="5372714"/>
            <a:ext cx="5757501" cy="691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94077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EE377A-D0E0-6741-BB01-056837BD96B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688463"/>
                <a:ext cx="8229600" cy="2531603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en" altLang="zh-CN" sz="2200" dirty="0"/>
                  <a:t>Block Coordinate Descent (BCD)</a:t>
                </a:r>
                <a:r>
                  <a:rPr kumimoji="1" lang="zh-CN" altLang="en-US" sz="1900" dirty="0"/>
                  <a:t>即交替优化</a:t>
                </a:r>
                <a14:m>
                  <m:oMath xmlns:m="http://schemas.openxmlformats.org/officeDocument/2006/math">
                    <m:r>
                      <a:rPr kumimoji="1" lang="en-US" altLang="zh-CN" sz="1900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sz="1900" dirty="0"/>
                  <a:t>和</a:t>
                </a:r>
                <a14:m>
                  <m:oMath xmlns:m="http://schemas.openxmlformats.org/officeDocument/2006/math">
                    <m:r>
                      <a:rPr kumimoji="1" lang="en-US" altLang="zh-CN" sz="1900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en-US" altLang="zh-CN" sz="1900" dirty="0"/>
              </a:p>
              <a:p>
                <a:pPr marL="0" indent="0">
                  <a:buNone/>
                </a:pPr>
                <a:endParaRPr kumimoji="1" lang="en-US" altLang="zh-CN" sz="1900" dirty="0"/>
              </a:p>
              <a:p>
                <a:r>
                  <a:rPr kumimoji="1" lang="zh-CN" altLang="en-US" sz="1900" dirty="0"/>
                  <a:t>固定</a:t>
                </a:r>
                <a14:m>
                  <m:oMath xmlns:m="http://schemas.openxmlformats.org/officeDocument/2006/math">
                    <m:r>
                      <a:rPr kumimoji="1" lang="en-US" altLang="zh-CN" sz="1900" i="1" dirty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en-US" altLang="zh-CN" sz="1900" dirty="0"/>
              </a:p>
              <a:p>
                <a:pPr marL="0" indent="0">
                  <a:buNone/>
                </a:pPr>
                <a:r>
                  <a:rPr kumimoji="1" lang="zh-CN" altLang="en-US" sz="1900" dirty="0"/>
                  <a:t>      利用</a:t>
                </a:r>
                <a:r>
                  <a:rPr kumimoji="1" lang="en-US" altLang="zh-CN" sz="1900" dirty="0"/>
                  <a:t>OT</a:t>
                </a:r>
                <a:r>
                  <a:rPr kumimoji="1" lang="zh-CN" altLang="en-US" sz="1900" dirty="0"/>
                  <a:t> </a:t>
                </a:r>
                <a:r>
                  <a:rPr kumimoji="1" lang="en-US" altLang="zh-CN" sz="1900" dirty="0"/>
                  <a:t>solvers</a:t>
                </a:r>
                <a:r>
                  <a:rPr kumimoji="1" lang="zh-CN" altLang="en-US" sz="1900" dirty="0"/>
                  <a:t> 例如 </a:t>
                </a:r>
                <a:r>
                  <a:rPr kumimoji="1" lang="en" altLang="zh-CN" sz="1900" dirty="0" err="1"/>
                  <a:t>Sinkhorn</a:t>
                </a:r>
                <a:r>
                  <a:rPr kumimoji="1" lang="en" altLang="zh-CN" sz="1900" dirty="0"/>
                  <a:t> algorithm</a:t>
                </a:r>
                <a:r>
                  <a:rPr kumimoji="1" lang="zh-CN" altLang="en-US" sz="1900" dirty="0"/>
                  <a:t> 求传输矩阵</a:t>
                </a:r>
                <a14:m>
                  <m:oMath xmlns:m="http://schemas.openxmlformats.org/officeDocument/2006/math">
                    <m:r>
                      <a:rPr kumimoji="1" lang="en-US" altLang="zh-CN" sz="190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" altLang="zh-CN" sz="1900" dirty="0"/>
              </a:p>
              <a:p>
                <a:pPr marL="0" indent="0">
                  <a:buNone/>
                </a:pPr>
                <a:endParaRPr kumimoji="1" lang="en" altLang="zh-CN" sz="1900" dirty="0"/>
              </a:p>
              <a:p>
                <a:r>
                  <a:rPr kumimoji="1" lang="zh-CN" altLang="en" sz="1900" dirty="0"/>
                  <a:t>固定</a:t>
                </a:r>
                <a14:m>
                  <m:oMath xmlns:m="http://schemas.openxmlformats.org/officeDocument/2006/math">
                    <m:r>
                      <a:rPr kumimoji="1" lang="en-US" altLang="zh-CN" sz="1900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kumimoji="1" lang="en" altLang="zh-CN" sz="1900" dirty="0"/>
              </a:p>
              <a:p>
                <a:pPr marL="0" indent="0">
                  <a:buNone/>
                </a:pPr>
                <a:r>
                  <a:rPr kumimoji="1" lang="zh-CN" altLang="en-US" sz="1900" dirty="0"/>
                  <a:t>      原</a:t>
                </a:r>
                <a:r>
                  <a:rPr kumimoji="1" lang="zh-CN" altLang="en" sz="1900" dirty="0"/>
                  <a:t>问题</a:t>
                </a:r>
                <a:r>
                  <a:rPr kumimoji="1" lang="zh-CN" altLang="en-US" sz="1900" dirty="0"/>
                  <a:t>退化成如下形式</a:t>
                </a:r>
                <a:endParaRPr kumimoji="1" lang="en" altLang="zh-CN" sz="1900" dirty="0"/>
              </a:p>
              <a:p>
                <a:pPr marL="0" indent="0">
                  <a:buNone/>
                </a:pPr>
                <a:r>
                  <a:rPr kumimoji="1" lang="zh-CN" altLang="en-US" sz="2000" dirty="0"/>
                  <a:t>      </a:t>
                </a:r>
                <a:endParaRPr kumimoji="1" lang="en" altLang="zh-CN" sz="2000" dirty="0"/>
              </a:p>
            </p:txBody>
          </p:sp>
        </mc:Choice>
        <mc:Fallback>
          <p:sp>
            <p:nvSpPr>
              <p:cNvPr id="3" name="内容占位符 2">
                <a:extLst>
                  <a:ext uri="{FF2B5EF4-FFF2-40B4-BE49-F238E27FC236}">
                    <a16:creationId xmlns:a16="http://schemas.microsoft.com/office/drawing/2014/main" id="{A3EE377A-D0E0-6741-BB01-056837BD96B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688463"/>
                <a:ext cx="8229600" cy="2531603"/>
              </a:xfrm>
              <a:blipFill>
                <a:blip r:embed="rId3"/>
                <a:stretch>
                  <a:fillRect l="-772" t="-300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图片 3">
            <a:extLst>
              <a:ext uri="{FF2B5EF4-FFF2-40B4-BE49-F238E27FC236}">
                <a16:creationId xmlns:a16="http://schemas.microsoft.com/office/drawing/2014/main" id="{6E9C5834-48CE-E54C-8998-48F61FED0C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242" y="3109585"/>
            <a:ext cx="4241800" cy="749300"/>
          </a:xfrm>
          <a:prstGeom prst="rect">
            <a:avLst/>
          </a:prstGeom>
        </p:spPr>
      </p:pic>
      <p:sp>
        <p:nvSpPr>
          <p:cNvPr id="5" name="文本框 4">
            <a:extLst>
              <a:ext uri="{FF2B5EF4-FFF2-40B4-BE49-F238E27FC236}">
                <a16:creationId xmlns:a16="http://schemas.microsoft.com/office/drawing/2014/main" id="{B9A1FEEF-F9D4-1D4C-8F9C-5607C2679133}"/>
              </a:ext>
            </a:extLst>
          </p:cNvPr>
          <p:cNvSpPr txBox="1"/>
          <p:nvPr/>
        </p:nvSpPr>
        <p:spPr>
          <a:xfrm>
            <a:off x="766916" y="4043563"/>
            <a:ext cx="56468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" altLang="zh-CN" dirty="0"/>
              <a:t>for regression problems which regard 𝐿 as the squared</a:t>
            </a:r>
            <a:r>
              <a:rPr lang="zh-CN" altLang="en-US" dirty="0"/>
              <a:t> </a:t>
            </a:r>
            <a:r>
              <a:rPr lang="en" altLang="zh-CN" dirty="0"/>
              <a:t>loss</a:t>
            </a:r>
          </a:p>
          <a:p>
            <a:endParaRPr kumimoji="1"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F652EBE-5226-A241-8B8E-DA6F011AD3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916" y="4538022"/>
            <a:ext cx="4368800" cy="673100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AA6B7B13-1510-DD44-BC07-8882EF4BEAD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9073"/>
          <a:stretch/>
        </p:blipFill>
        <p:spPr>
          <a:xfrm>
            <a:off x="906820" y="5405541"/>
            <a:ext cx="1765300" cy="369529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3C2392-2D89-D34E-88AD-9B5AB8858A5C}"/>
                  </a:ext>
                </a:extLst>
              </p:cNvPr>
              <p:cNvSpPr txBox="1"/>
              <p:nvPr/>
            </p:nvSpPr>
            <p:spPr>
              <a:xfrm>
                <a:off x="766916" y="5969489"/>
                <a:ext cx="5950988" cy="41370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p>
                    </m:sSubSup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kumimoji="1" lang="zh-CN" altLang="en-US" dirty="0"/>
                  <a:t>需要去不断接近带权重的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  <m:sub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kumimoji="1" lang="en-US" altLang="zh-CN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sup>
                    </m:sSubSup>
                  </m:oMath>
                </a14:m>
                <a:r>
                  <a:rPr kumimoji="1" lang="zh-CN" altLang="en-US" dirty="0"/>
                  <a:t>，权重由传输矩阵</a:t>
                </a:r>
                <a14:m>
                  <m:oMath xmlns:m="http://schemas.openxmlformats.org/officeDocument/2006/math">
                    <m:r>
                      <a:rPr kumimoji="1" lang="en-US" altLang="zh-CN" i="1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dirty="0"/>
                  <a:t>确定</a:t>
                </a:r>
              </a:p>
            </p:txBody>
          </p:sp>
        </mc:Choice>
        <mc:Fallback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783C2392-2D89-D34E-88AD-9B5AB8858A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916" y="5969489"/>
                <a:ext cx="5950988" cy="413703"/>
              </a:xfrm>
              <a:prstGeom prst="rect">
                <a:avLst/>
              </a:prstGeom>
              <a:blipFill>
                <a:blip r:embed="rId7"/>
                <a:stretch>
                  <a:fillRect l="-213" t="-5882" b="-882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15724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DA0723EF-9864-2B47-876E-E1069B43AA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kumimoji="1" lang="en" altLang="zh-CN" sz="2800" dirty="0"/>
              <a:t>What is the improvement of </a:t>
            </a:r>
            <a:r>
              <a:rPr kumimoji="1" lang="en" altLang="zh-CN" sz="2800" dirty="0" err="1"/>
              <a:t>Zihao's</a:t>
            </a:r>
            <a:r>
              <a:rPr kumimoji="1" lang="en" altLang="zh-CN" sz="2800" dirty="0"/>
              <a:t> paper compared to the original JDOT?</a:t>
            </a:r>
            <a:endParaRPr kumimoji="1" lang="zh-CN" altLang="en-US" sz="280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20DD7C88-2BA2-7043-ACF4-B076C6A27E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61767"/>
            <a:ext cx="7147642" cy="538981"/>
          </a:xfrm>
        </p:spPr>
        <p:txBody>
          <a:bodyPr>
            <a:normAutofit/>
          </a:bodyPr>
          <a:lstStyle/>
          <a:p>
            <a:r>
              <a:rPr lang="en" altLang="zh-CN" sz="2000" dirty="0"/>
              <a:t>Semi-Supervised Joint Distribution</a:t>
            </a:r>
            <a:r>
              <a:rPr lang="zh-CN" altLang="en-US" sz="2000" dirty="0"/>
              <a:t> </a:t>
            </a:r>
            <a:r>
              <a:rPr lang="en" altLang="zh-CN" sz="2000" dirty="0"/>
              <a:t>Optimal Transport</a:t>
            </a:r>
          </a:p>
          <a:p>
            <a:endParaRPr kumimoji="1"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2AE8267F-C767-C447-A788-95AC5148E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945" y="2539081"/>
            <a:ext cx="5969000" cy="1295400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11DC4C-321C-E940-A4BA-3DBA0DD63932}"/>
                  </a:ext>
                </a:extLst>
              </p:cNvPr>
              <p:cNvSpPr txBox="1"/>
              <p:nvPr/>
            </p:nvSpPr>
            <p:spPr>
              <a:xfrm>
                <a:off x="634736" y="4324301"/>
                <a:ext cx="2914709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kumimoji="1" lang="zh-CN" altLang="en-US" dirty="0"/>
                  <a:t>同样利用</a:t>
                </a:r>
                <a:r>
                  <a:rPr kumimoji="1" lang="en-US" altLang="zh-CN" dirty="0"/>
                  <a:t>BCD</a:t>
                </a:r>
                <a:r>
                  <a:rPr kumimoji="1" lang="zh-CN" altLang="en-US" dirty="0"/>
                  <a:t>交替优化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r>
                  <a:rPr kumimoji="1" lang="zh-CN" altLang="en-US" dirty="0"/>
                  <a:t>和</a:t>
                </a:r>
                <a14:m>
                  <m:oMath xmlns:m="http://schemas.openxmlformats.org/officeDocument/2006/math">
                    <m:r>
                      <a:rPr kumimoji="1" lang="en-US" altLang="zh-CN" b="0" i="1" dirty="0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endParaRPr kumimoji="1" lang="en-US" altLang="zh-CN" dirty="0"/>
              </a:p>
              <a:p>
                <a:endParaRPr kumimoji="1" lang="zh-CN" altLang="en-US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B311DC4C-321C-E940-A4BA-3DBA0DD639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4736" y="4324301"/>
                <a:ext cx="2914709" cy="646331"/>
              </a:xfrm>
              <a:prstGeom prst="rect">
                <a:avLst/>
              </a:prstGeom>
              <a:blipFill>
                <a:blip r:embed="rId3"/>
                <a:stretch>
                  <a:fillRect l="-1299" t="-7692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5858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CAA6036-3B9D-954B-ADD6-BABCE0C990BC}"/>
                  </a:ext>
                </a:extLst>
              </p:cNvPr>
              <p:cNvSpPr txBox="1"/>
              <p:nvPr/>
            </p:nvSpPr>
            <p:spPr>
              <a:xfrm>
                <a:off x="528689" y="2603927"/>
                <a:ext cx="106292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固定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𝛾</m:t>
                    </m:r>
                  </m:oMath>
                </a14:m>
                <a:endParaRPr lang="en" altLang="zh-CN" dirty="0"/>
              </a:p>
            </p:txBody>
          </p:sp>
        </mc:Choice>
        <mc:Fallback>
          <p:sp>
            <p:nvSpPr>
              <p:cNvPr id="4" name="文本框 3">
                <a:extLst>
                  <a:ext uri="{FF2B5EF4-FFF2-40B4-BE49-F238E27FC236}">
                    <a16:creationId xmlns:a16="http://schemas.microsoft.com/office/drawing/2014/main" id="{5CAA6036-3B9D-954B-ADD6-BABCE0C99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9" y="2603927"/>
                <a:ext cx="1062920" cy="369332"/>
              </a:xfrm>
              <a:prstGeom prst="rect">
                <a:avLst/>
              </a:prstGeom>
              <a:blipFill>
                <a:blip r:embed="rId2"/>
                <a:stretch>
                  <a:fillRect l="-3529" t="-9677" b="-1935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BB9C58-7AA4-E942-A38F-5CE780E0D16D}"/>
                  </a:ext>
                </a:extLst>
              </p:cNvPr>
              <p:cNvSpPr txBox="1"/>
              <p:nvPr/>
            </p:nvSpPr>
            <p:spPr>
              <a:xfrm>
                <a:off x="528689" y="692269"/>
                <a:ext cx="513473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kumimoji="1" lang="zh-CN" altLang="en-US" dirty="0"/>
                  <a:t>固定</a:t>
                </a:r>
                <a14:m>
                  <m:oMath xmlns:m="http://schemas.openxmlformats.org/officeDocument/2006/math">
                    <m:r>
                      <a:rPr kumimoji="1" lang="en-US" altLang="zh-CN" b="0" i="1" smtClean="0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kumimoji="1" lang="en-US" altLang="zh-CN" dirty="0"/>
                  <a:t>,</a:t>
                </a:r>
                <a:r>
                  <a:rPr kumimoji="1" lang="zh-CN" altLang="en-US" dirty="0"/>
                  <a:t>使用</a:t>
                </a:r>
                <a:r>
                  <a:rPr lang="en" altLang="zh-CN" dirty="0" err="1"/>
                  <a:t>Sinkhorn</a:t>
                </a:r>
                <a:r>
                  <a:rPr lang="en" altLang="zh-CN" dirty="0"/>
                  <a:t> algorithm</a:t>
                </a:r>
                <a:r>
                  <a:rPr kumimoji="1" lang="zh-CN" altLang="en-US" dirty="0"/>
                  <a:t>算法求解</a:t>
                </a:r>
                <a:r>
                  <a:rPr kumimoji="1" lang="en-US" altLang="zh-CN" dirty="0"/>
                  <a:t>OT</a:t>
                </a:r>
                <a:r>
                  <a:rPr kumimoji="1" lang="zh-CN" altLang="en-US" dirty="0"/>
                  <a:t>问题</a:t>
                </a:r>
                <a:endParaRPr lang="en" altLang="zh-CN" dirty="0"/>
              </a:p>
            </p:txBody>
          </p:sp>
        </mc:Choice>
        <mc:Fallback>
          <p:sp>
            <p:nvSpPr>
              <p:cNvPr id="5" name="文本框 4">
                <a:extLst>
                  <a:ext uri="{FF2B5EF4-FFF2-40B4-BE49-F238E27FC236}">
                    <a16:creationId xmlns:a16="http://schemas.microsoft.com/office/drawing/2014/main" id="{71BB9C58-7AA4-E942-A38F-5CE780E0D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689" y="692269"/>
                <a:ext cx="5134739" cy="369332"/>
              </a:xfrm>
              <a:prstGeom prst="rect">
                <a:avLst/>
              </a:prstGeom>
              <a:blipFill>
                <a:blip r:embed="rId3"/>
                <a:stretch>
                  <a:fillRect l="-741" t="-13333" b="-26667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图片 5">
            <a:extLst>
              <a:ext uri="{FF2B5EF4-FFF2-40B4-BE49-F238E27FC236}">
                <a16:creationId xmlns:a16="http://schemas.microsoft.com/office/drawing/2014/main" id="{797A7A90-52CA-5442-AC30-E64FB75017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0865" y="1241307"/>
            <a:ext cx="6527800" cy="1143000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EBADC0A8-D8A6-D842-8BD9-681CFF3A5E7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8356" y="3243392"/>
            <a:ext cx="3492500" cy="1282700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42F4D0C9-7D18-0945-B8BD-75676AA250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018" r="6983"/>
          <a:stretch/>
        </p:blipFill>
        <p:spPr>
          <a:xfrm>
            <a:off x="4952419" y="2973259"/>
            <a:ext cx="4044130" cy="160006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AD250B53-AF6B-7B42-9726-9EF4698847C2}"/>
              </a:ext>
            </a:extLst>
          </p:cNvPr>
          <p:cNvSpPr txBox="1"/>
          <p:nvPr/>
        </p:nvSpPr>
        <p:spPr>
          <a:xfrm>
            <a:off x="3779619" y="3473733"/>
            <a:ext cx="108234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1400" b="1" dirty="0">
                <a:solidFill>
                  <a:srgbClr val="0070C0"/>
                </a:solidFill>
              </a:rPr>
              <a:t>引入核方法</a:t>
            </a:r>
          </a:p>
        </p:txBody>
      </p:sp>
      <p:cxnSp>
        <p:nvCxnSpPr>
          <p:cNvPr id="13" name="直线箭头连接符 12">
            <a:extLst>
              <a:ext uri="{FF2B5EF4-FFF2-40B4-BE49-F238E27FC236}">
                <a16:creationId xmlns:a16="http://schemas.microsoft.com/office/drawing/2014/main" id="{4AB7A904-7945-0C48-A9C9-A91DFBD0AFFF}"/>
              </a:ext>
            </a:extLst>
          </p:cNvPr>
          <p:cNvCxnSpPr>
            <a:cxnSpLocks/>
            <a:stCxn id="9" idx="3"/>
          </p:cNvCxnSpPr>
          <p:nvPr/>
        </p:nvCxnSpPr>
        <p:spPr>
          <a:xfrm>
            <a:off x="3820856" y="3884742"/>
            <a:ext cx="1041111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5" name="图片 14">
            <a:extLst>
              <a:ext uri="{FF2B5EF4-FFF2-40B4-BE49-F238E27FC236}">
                <a16:creationId xmlns:a16="http://schemas.microsoft.com/office/drawing/2014/main" id="{6175EFC6-EA2D-874E-BF26-F7DB79D1124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61967" y="5439679"/>
            <a:ext cx="4015296" cy="446144"/>
          </a:xfrm>
          <a:prstGeom prst="rect">
            <a:avLst/>
          </a:prstGeom>
        </p:spPr>
      </p:pic>
      <p:cxnSp>
        <p:nvCxnSpPr>
          <p:cNvPr id="21" name="直线箭头连接符 20">
            <a:extLst>
              <a:ext uri="{FF2B5EF4-FFF2-40B4-BE49-F238E27FC236}">
                <a16:creationId xmlns:a16="http://schemas.microsoft.com/office/drawing/2014/main" id="{6958A204-8AB8-F14A-ADB8-891C18AB279F}"/>
              </a:ext>
            </a:extLst>
          </p:cNvPr>
          <p:cNvCxnSpPr>
            <a:stCxn id="10" idx="2"/>
          </p:cNvCxnSpPr>
          <p:nvPr/>
        </p:nvCxnSpPr>
        <p:spPr>
          <a:xfrm>
            <a:off x="6974484" y="4573325"/>
            <a:ext cx="0" cy="775423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文本框 21">
            <a:extLst>
              <a:ext uri="{FF2B5EF4-FFF2-40B4-BE49-F238E27FC236}">
                <a16:creationId xmlns:a16="http://schemas.microsoft.com/office/drawing/2014/main" id="{F3ADCE17-A4FC-1D44-9417-9EF5A47FBAA2}"/>
              </a:ext>
            </a:extLst>
          </p:cNvPr>
          <p:cNvSpPr txBox="1"/>
          <p:nvPr/>
        </p:nvSpPr>
        <p:spPr>
          <a:xfrm>
            <a:off x="5198140" y="4664256"/>
            <a:ext cx="16714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" altLang="zh-CN" sz="1400" dirty="0" err="1">
                <a:solidFill>
                  <a:srgbClr val="0070C0"/>
                </a:solidFill>
              </a:rPr>
              <a:t>Lagrangian</a:t>
            </a:r>
            <a:r>
              <a:rPr kumimoji="1" lang="en" altLang="zh-CN" sz="1400" dirty="0">
                <a:solidFill>
                  <a:srgbClr val="0070C0"/>
                </a:solidFill>
              </a:rPr>
              <a:t> Function</a:t>
            </a:r>
            <a:r>
              <a:rPr kumimoji="1" lang="zh-CN" altLang="en-US" sz="1400" dirty="0">
                <a:solidFill>
                  <a:srgbClr val="0070C0"/>
                </a:solidFill>
              </a:rPr>
              <a:t> </a:t>
            </a:r>
            <a:endParaRPr kumimoji="1" lang="en-US" altLang="zh-CN" sz="1400" dirty="0">
              <a:solidFill>
                <a:srgbClr val="0070C0"/>
              </a:solidFill>
            </a:endParaRPr>
          </a:p>
          <a:p>
            <a:r>
              <a:rPr kumimoji="1" lang="en-US" altLang="zh-CN" sz="1400" dirty="0">
                <a:solidFill>
                  <a:srgbClr val="0070C0"/>
                </a:solidFill>
              </a:rPr>
              <a:t>and KKT conditions</a:t>
            </a:r>
          </a:p>
        </p:txBody>
      </p:sp>
      <p:pic>
        <p:nvPicPr>
          <p:cNvPr id="23" name="图片 22">
            <a:extLst>
              <a:ext uri="{FF2B5EF4-FFF2-40B4-BE49-F238E27FC236}">
                <a16:creationId xmlns:a16="http://schemas.microsoft.com/office/drawing/2014/main" id="{DC15DAA3-5DE6-CF4C-A9CE-5C513F4B9B3F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b="5312"/>
          <a:stretch/>
        </p:blipFill>
        <p:spPr>
          <a:xfrm>
            <a:off x="1210006" y="5148939"/>
            <a:ext cx="2848341" cy="422881"/>
          </a:xfrm>
          <a:prstGeom prst="rect">
            <a:avLst/>
          </a:prstGeom>
        </p:spPr>
      </p:pic>
      <p:sp>
        <p:nvSpPr>
          <p:cNvPr id="24" name="矩形 23">
            <a:extLst>
              <a:ext uri="{FF2B5EF4-FFF2-40B4-BE49-F238E27FC236}">
                <a16:creationId xmlns:a16="http://schemas.microsoft.com/office/drawing/2014/main" id="{1AD2A840-987C-464B-9395-881F77AE0CE2}"/>
              </a:ext>
            </a:extLst>
          </p:cNvPr>
          <p:cNvSpPr/>
          <p:nvPr/>
        </p:nvSpPr>
        <p:spPr>
          <a:xfrm>
            <a:off x="1060149" y="5094008"/>
            <a:ext cx="3148057" cy="568743"/>
          </a:xfrm>
          <a:prstGeom prst="rect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cxnSp>
        <p:nvCxnSpPr>
          <p:cNvPr id="26" name="直线箭头连接符 25">
            <a:extLst>
              <a:ext uri="{FF2B5EF4-FFF2-40B4-BE49-F238E27FC236}">
                <a16:creationId xmlns:a16="http://schemas.microsoft.com/office/drawing/2014/main" id="{AB5645C2-5DCE-594B-9BAB-AB8573396829}"/>
              </a:ext>
            </a:extLst>
          </p:cNvPr>
          <p:cNvCxnSpPr>
            <a:cxnSpLocks/>
            <a:endCxn id="24" idx="0"/>
          </p:cNvCxnSpPr>
          <p:nvPr/>
        </p:nvCxnSpPr>
        <p:spPr>
          <a:xfrm flipH="1">
            <a:off x="2634178" y="3907253"/>
            <a:ext cx="1637174" cy="118675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12310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>
            <a:extLst>
              <a:ext uri="{FF2B5EF4-FFF2-40B4-BE49-F238E27FC236}">
                <a16:creationId xmlns:a16="http://schemas.microsoft.com/office/drawing/2014/main" id="{CAFA48FA-4F25-0E48-9E89-B2D65D3E9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43476" y="334746"/>
            <a:ext cx="2433484" cy="48423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kumimoji="1" lang="zh-CN" altLang="en-US" sz="1800" dirty="0"/>
              <a:t>一阶导数等于</a:t>
            </a:r>
            <a:r>
              <a:rPr kumimoji="1" lang="en-US" altLang="zh-CN" sz="1800" dirty="0"/>
              <a:t>0</a:t>
            </a:r>
            <a:endParaRPr kumimoji="1" lang="zh-CN" altLang="en-US" sz="1800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1D5C2C2B-3FCD-934A-BD23-146E0421DC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3476" y="1007803"/>
            <a:ext cx="4671533" cy="875071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A911187A-CAB3-154D-B927-966D0C3FC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0236" y="2071692"/>
            <a:ext cx="5595398" cy="4250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1148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1559</TotalTime>
  <Words>302</Words>
  <Application>Microsoft Macintosh PowerPoint</Application>
  <PresentationFormat>全屏显示(4:3)</PresentationFormat>
  <Paragraphs>34</Paragraphs>
  <Slides>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4" baseType="lpstr">
      <vt:lpstr>等线</vt:lpstr>
      <vt:lpstr>Arial</vt:lpstr>
      <vt:lpstr>Calibri</vt:lpstr>
      <vt:lpstr>Cambria Math</vt:lpstr>
      <vt:lpstr>Office Theme</vt:lpstr>
      <vt:lpstr>Paper notes</vt:lpstr>
      <vt:lpstr>What is the optimal transport problem?</vt:lpstr>
      <vt:lpstr>PowerPoint 演示文稿</vt:lpstr>
      <vt:lpstr>What is domain adaptation?</vt:lpstr>
      <vt:lpstr>How to use optimal transport to solve the domain adaptation problem in the original JDOT paper?</vt:lpstr>
      <vt:lpstr>PowerPoint 演示文稿</vt:lpstr>
      <vt:lpstr>What is the improvement of Zihao's paper compared to the original JDOT?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Coral</dc:creator>
  <cp:lastModifiedBy>刘 寒冰</cp:lastModifiedBy>
  <cp:revision>2</cp:revision>
  <dcterms:created xsi:type="dcterms:W3CDTF">2014-01-14T12:05:24Z</dcterms:created>
  <dcterms:modified xsi:type="dcterms:W3CDTF">2021-09-23T13:49:32Z</dcterms:modified>
</cp:coreProperties>
</file>