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7" r:id="rId3"/>
    <p:sldId id="258" r:id="rId4"/>
    <p:sldId id="307" r:id="rId5"/>
    <p:sldId id="261" r:id="rId6"/>
    <p:sldId id="308" r:id="rId7"/>
    <p:sldId id="264" r:id="rId8"/>
    <p:sldId id="309" r:id="rId9"/>
    <p:sldId id="295" r:id="rId10"/>
    <p:sldId id="267" r:id="rId11"/>
    <p:sldId id="325" r:id="rId13"/>
    <p:sldId id="310" r:id="rId14"/>
    <p:sldId id="272" r:id="rId15"/>
    <p:sldId id="326" r:id="rId16"/>
    <p:sldId id="327" r:id="rId17"/>
    <p:sldId id="312" r:id="rId18"/>
    <p:sldId id="305" r:id="rId19"/>
    <p:sldId id="274" r:id="rId20"/>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2" userDrawn="1">
          <p15:clr>
            <a:srgbClr val="A4A3A4"/>
          </p15:clr>
        </p15:guide>
        <p15:guide id="2" pos="374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212"/>
        <p:guide pos="3743"/>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gs" Target="tags/tag9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18.png"/><Relationship Id="rId7" Type="http://schemas.openxmlformats.org/officeDocument/2006/relationships/image" Target="../media/image17.png"/><Relationship Id="rId6" Type="http://schemas.openxmlformats.org/officeDocument/2006/relationships/tags" Target="../tags/tag85.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tags" Target="../tags/tag8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0.png"/><Relationship Id="rId2" Type="http://schemas.openxmlformats.org/officeDocument/2006/relationships/tags" Target="../tags/tag87.xml"/><Relationship Id="rId1" Type="http://schemas.openxmlformats.org/officeDocument/2006/relationships/tags" Target="../tags/tag8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6.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image" Target="../media/image24.png"/></Relationships>
</file>

<file path=ppt/slides/_rels/slide2.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7" Type="http://schemas.openxmlformats.org/officeDocument/2006/relationships/slideLayout" Target="../slideLayouts/slideLayout7.xml"/><Relationship Id="rId16" Type="http://schemas.openxmlformats.org/officeDocument/2006/relationships/tags" Target="../tags/tag79.xml"/><Relationship Id="rId15" Type="http://schemas.openxmlformats.org/officeDocument/2006/relationships/tags" Target="../tags/tag78.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1.xml"/><Relationship Id="rId1" Type="http://schemas.openxmlformats.org/officeDocument/2006/relationships/tags" Target="../tags/tag80.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tags" Target="../tags/tag83.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tags" Target="../tags/tag82.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建筑与房屋的城市空拍图&#10;&#10;中度可信度描述已自动生成"/>
          <p:cNvPicPr>
            <a:picLocks noChangeAspect="1"/>
          </p:cNvPicPr>
          <p:nvPr/>
        </p:nvPicPr>
        <p:blipFill rotWithShape="1">
          <a:blip r:embed="rId1" cstate="print">
            <a:extLst>
              <a:ext uri="{28A0092B-C50C-407E-A947-70E740481C1C}">
                <a14:useLocalDpi xmlns:a14="http://schemas.microsoft.com/office/drawing/2010/main" val="0"/>
              </a:ext>
            </a:extLst>
          </a:blip>
          <a:srcRect l="38123" r="5473"/>
          <a:stretch>
            <a:fillRect/>
          </a:stretch>
        </p:blipFill>
        <p:spPr>
          <a:xfrm rot="5400000">
            <a:off x="4727575" y="-4753610"/>
            <a:ext cx="2720340" cy="12174220"/>
          </a:xfrm>
          <a:prstGeom prst="rect">
            <a:avLst/>
          </a:prstGeom>
        </p:spPr>
      </p:pic>
      <p:sp>
        <p:nvSpPr>
          <p:cNvPr id="6" name="文本框 5"/>
          <p:cNvSpPr txBox="1"/>
          <p:nvPr/>
        </p:nvSpPr>
        <p:spPr>
          <a:xfrm>
            <a:off x="10560496" y="620688"/>
            <a:ext cx="1080120" cy="646331"/>
          </a:xfrm>
          <a:prstGeom prst="rect">
            <a:avLst/>
          </a:prstGeom>
          <a:solidFill>
            <a:schemeClr val="bg1"/>
          </a:solidFill>
          <a:ln>
            <a:noFill/>
          </a:ln>
        </p:spPr>
        <p:txBody>
          <a:bodyPr wrap="square" rtlCol="0">
            <a:spAutoFit/>
          </a:bodyPr>
          <a:lstStyle/>
          <a:p>
            <a:pPr algn="dist"/>
            <a:r>
              <a:rPr lang="en-US" altLang="zh-CN" dirty="0">
                <a:latin typeface="Avenir Next LT Pro Light" panose="020B0304020202020204" pitchFamily="34" charset="0"/>
              </a:rPr>
              <a:t>IN THE FUTURE</a:t>
            </a:r>
            <a:endParaRPr lang="zh-CN" altLang="en-US" dirty="0">
              <a:latin typeface="Avenir Next LT Pro Light" panose="020B0304020202020204" pitchFamily="34" charset="0"/>
            </a:endParaRPr>
          </a:p>
        </p:txBody>
      </p:sp>
      <p:sp>
        <p:nvSpPr>
          <p:cNvPr id="7" name="文本框 6"/>
          <p:cNvSpPr txBox="1"/>
          <p:nvPr/>
        </p:nvSpPr>
        <p:spPr>
          <a:xfrm>
            <a:off x="551180" y="3318510"/>
            <a:ext cx="10656570" cy="1198880"/>
          </a:xfrm>
          <a:prstGeom prst="rect">
            <a:avLst/>
          </a:prstGeom>
          <a:noFill/>
        </p:spPr>
        <p:txBody>
          <a:bodyPr wrap="square" rtlCol="0">
            <a:spAutoFit/>
          </a:bodyPr>
          <a:lstStyle/>
          <a:p>
            <a:r>
              <a:rPr sz="3600" b="1" dirty="0">
                <a:solidFill>
                  <a:srgbClr val="8E654E"/>
                </a:solidFill>
                <a:latin typeface="微软雅黑" panose="020B0503020204020204" charset="-122"/>
                <a:ea typeface="微软雅黑" panose="020B0503020204020204" charset="-122"/>
              </a:rPr>
              <a:t>Compositional Exemplars for In-context Learning</a:t>
            </a:r>
            <a:r>
              <a:rPr lang="zh-CN" sz="3600" b="1" dirty="0">
                <a:solidFill>
                  <a:srgbClr val="8E654E"/>
                </a:solidFill>
                <a:latin typeface="微软雅黑" panose="020B0503020204020204" charset="-122"/>
                <a:ea typeface="微软雅黑" panose="020B0503020204020204" charset="-122"/>
              </a:rPr>
              <a:t>（</a:t>
            </a:r>
            <a:r>
              <a:rPr lang="en-US" altLang="zh-CN" sz="3600" b="1" dirty="0">
                <a:solidFill>
                  <a:srgbClr val="8E654E"/>
                </a:solidFill>
                <a:latin typeface="微软雅黑" panose="020B0503020204020204" charset="-122"/>
                <a:ea typeface="微软雅黑" panose="020B0503020204020204" charset="-122"/>
              </a:rPr>
              <a:t>ICML</a:t>
            </a:r>
            <a:r>
              <a:rPr lang="zh-CN" altLang="en-US" sz="3600" b="1" dirty="0">
                <a:solidFill>
                  <a:srgbClr val="8E654E"/>
                </a:solidFill>
                <a:latin typeface="微软雅黑" panose="020B0503020204020204" charset="-122"/>
                <a:ea typeface="微软雅黑" panose="020B0503020204020204" charset="-122"/>
              </a:rPr>
              <a:t>，</a:t>
            </a:r>
            <a:r>
              <a:rPr lang="en-US" altLang="zh-CN" sz="3600" b="1" dirty="0">
                <a:solidFill>
                  <a:srgbClr val="8E654E"/>
                </a:solidFill>
                <a:latin typeface="微软雅黑" panose="020B0503020204020204" charset="-122"/>
                <a:ea typeface="微软雅黑" panose="020B0503020204020204" charset="-122"/>
              </a:rPr>
              <a:t>2023</a:t>
            </a:r>
            <a:r>
              <a:rPr lang="zh-CN" sz="3600" b="1" dirty="0">
                <a:solidFill>
                  <a:srgbClr val="8E654E"/>
                </a:solidFill>
                <a:latin typeface="微软雅黑" panose="020B0503020204020204" charset="-122"/>
                <a:ea typeface="微软雅黑" panose="020B0503020204020204" charset="-122"/>
              </a:rPr>
              <a:t>）</a:t>
            </a:r>
            <a:endParaRPr lang="zh-CN" sz="3600" b="1" dirty="0">
              <a:solidFill>
                <a:srgbClr val="8E654E"/>
              </a:solidFill>
              <a:latin typeface="微软雅黑" panose="020B0503020204020204" charset="-122"/>
              <a:ea typeface="微软雅黑" panose="020B0503020204020204" charset="-122"/>
            </a:endParaRPr>
          </a:p>
        </p:txBody>
      </p:sp>
      <p:sp>
        <p:nvSpPr>
          <p:cNvPr id="2" name="矩形 1"/>
          <p:cNvSpPr/>
          <p:nvPr>
            <p:custDataLst>
              <p:tags r:id="rId2"/>
            </p:custDataLst>
          </p:nvPr>
        </p:nvSpPr>
        <p:spPr>
          <a:xfrm>
            <a:off x="8397875" y="5305425"/>
            <a:ext cx="3776980" cy="1287780"/>
          </a:xfrm>
          <a:prstGeom prst="rect">
            <a:avLst/>
          </a:prstGeom>
        </p:spPr>
        <p:txBody>
          <a:bodyPr wrap="none">
            <a:noAutofit/>
          </a:bodyPr>
          <a:lstStyle/>
          <a:p>
            <a:pPr marR="0" lvl="0" algn="l" defTabSz="914400" rtl="0" eaLnBrk="1" fontAlgn="auto" latinLnBrk="0" hangingPunct="1">
              <a:lnSpc>
                <a:spcPct val="200000"/>
              </a:lnSpc>
              <a:spcBef>
                <a:spcPts val="0"/>
              </a:spcBef>
              <a:spcAft>
                <a:spcPts val="0"/>
              </a:spcAft>
              <a:buClrTx/>
              <a:buSzTx/>
              <a:defRPr/>
            </a:pPr>
            <a:r>
              <a:rPr kumimoji="0" lang="en-US" altLang="zh-CN" sz="3600" b="1" i="0" u="none" strike="noStrike" kern="1200" cap="none" spc="0" normalizeH="0" noProof="0" dirty="0">
                <a:ln>
                  <a:noFill/>
                </a:ln>
                <a:solidFill>
                  <a:srgbClr val="775949"/>
                </a:solidFill>
                <a:effectLst/>
                <a:uLnTx/>
                <a:uFillTx/>
                <a:latin typeface="Arial" panose="020B0604020202020204" pitchFamily="34" charset="0"/>
                <a:ea typeface="微软雅黑" panose="020B0503020204020204" charset="-122"/>
                <a:cs typeface="+mn-cs"/>
              </a:rPr>
              <a:t>Shuhan Huang</a:t>
            </a:r>
            <a:endParaRPr kumimoji="0" lang="zh-CN" altLang="en-US" sz="3600" b="1" i="0" u="none" strike="noStrike" kern="1200" cap="none" spc="0" normalizeH="0" noProof="0" dirty="0">
              <a:ln>
                <a:noFill/>
              </a:ln>
              <a:solidFill>
                <a:srgbClr val="775949"/>
              </a:solidFill>
              <a:effectLst/>
              <a:uLnTx/>
              <a:uFillTx/>
              <a:latin typeface="Arial" panose="020B0604020202020204" pitchFamily="34" charset="0"/>
              <a:ea typeface="微软雅黑" panose="020B0503020204020204" charset="-122"/>
              <a:cs typeface="+mn-cs"/>
            </a:endParaRPr>
          </a:p>
          <a:p>
            <a:pPr marR="0" lvl="0" algn="l" defTabSz="914400" rtl="0" eaLnBrk="1" fontAlgn="auto" latinLnBrk="0" hangingPunct="1">
              <a:lnSpc>
                <a:spcPct val="200000"/>
              </a:lnSpc>
              <a:spcBef>
                <a:spcPts val="0"/>
              </a:spcBef>
              <a:spcAft>
                <a:spcPts val="0"/>
              </a:spcAft>
              <a:buClrTx/>
              <a:buSzTx/>
              <a:defRPr/>
            </a:pPr>
            <a:endParaRPr kumimoji="0" lang="zh-CN" altLang="en-US" sz="3600" b="1" i="0" u="none" strike="noStrike" kern="1200" cap="none" spc="0" normalizeH="0" noProof="0" dirty="0">
              <a:ln>
                <a:noFill/>
              </a:ln>
              <a:solidFill>
                <a:srgbClr val="775949"/>
              </a:solidFill>
              <a:effectLst/>
              <a:uLnTx/>
              <a:uFillTx/>
              <a:latin typeface="Arial" panose="020B0604020202020204" pitchFamily="34" charset="0"/>
              <a:ea typeface="微软雅黑" panose="020B0503020204020204" charset="-122"/>
              <a:cs typeface="+mn-cs"/>
            </a:endParaRPr>
          </a:p>
        </p:txBody>
      </p:sp>
      <p:sp>
        <p:nvSpPr>
          <p:cNvPr id="8" name="矩形 7"/>
          <p:cNvSpPr/>
          <p:nvPr>
            <p:custDataLst>
              <p:tags r:id="rId3"/>
            </p:custDataLst>
          </p:nvPr>
        </p:nvSpPr>
        <p:spPr>
          <a:xfrm>
            <a:off x="551180" y="4650740"/>
            <a:ext cx="8676640" cy="1287780"/>
          </a:xfrm>
          <a:prstGeom prst="rect">
            <a:avLst/>
          </a:prstGeom>
        </p:spPr>
        <p:txBody>
          <a:bodyPr wrap="none">
            <a:noAutofit/>
          </a:bodyPr>
          <a:p>
            <a:pPr marR="0" lvl="0" algn="l" defTabSz="914400" rtl="0" eaLnBrk="1" fontAlgn="auto" latinLnBrk="0" hangingPunct="1">
              <a:lnSpc>
                <a:spcPct val="200000"/>
              </a:lnSpc>
              <a:spcBef>
                <a:spcPts val="0"/>
              </a:spcBef>
              <a:spcAft>
                <a:spcPts val="0"/>
              </a:spcAft>
              <a:buClrTx/>
              <a:buSzTx/>
              <a:defRPr/>
            </a:pPr>
            <a:r>
              <a:rPr kumimoji="0" lang="en-US" altLang="zh-CN" sz="2000" b="1" i="0" u="none" strike="noStrike" kern="1200" cap="none" spc="0" normalizeH="0" noProof="0" dirty="0">
                <a:ln>
                  <a:noFill/>
                </a:ln>
                <a:solidFill>
                  <a:srgbClr val="775949"/>
                </a:solidFill>
                <a:effectLst/>
                <a:uLnTx/>
                <a:uFillTx/>
                <a:latin typeface="Arial" panose="020B0604020202020204" pitchFamily="34" charset="0"/>
                <a:ea typeface="微软雅黑" panose="020B0503020204020204" charset="-122"/>
                <a:cs typeface="+mn-cs"/>
              </a:rPr>
              <a:t>Autor: </a:t>
            </a:r>
            <a:r>
              <a:rPr kumimoji="0" lang="zh-CN" altLang="en-US" sz="2000" b="1" i="0" u="none" strike="noStrike" kern="1200" cap="none" spc="0" normalizeH="0" noProof="0" dirty="0">
                <a:ln>
                  <a:noFill/>
                </a:ln>
                <a:solidFill>
                  <a:srgbClr val="775949"/>
                </a:solidFill>
                <a:effectLst/>
                <a:uLnTx/>
                <a:uFillTx/>
                <a:latin typeface="Arial" panose="020B0604020202020204" pitchFamily="34" charset="0"/>
                <a:ea typeface="微软雅黑" panose="020B0503020204020204" charset="-122"/>
                <a:cs typeface="+mn-cs"/>
              </a:rPr>
              <a:t>Jiacheng Ye</a:t>
            </a:r>
            <a:r>
              <a:rPr kumimoji="0" lang="en-US" altLang="zh-CN" sz="2000" b="1" i="0" u="none" strike="noStrike" kern="1200" cap="none" spc="0" normalizeH="0" noProof="0" dirty="0">
                <a:ln>
                  <a:noFill/>
                </a:ln>
                <a:solidFill>
                  <a:srgbClr val="775949"/>
                </a:solidFill>
                <a:effectLst/>
                <a:uLnTx/>
                <a:uFillTx/>
                <a:latin typeface="Arial" panose="020B0604020202020204" pitchFamily="34" charset="0"/>
                <a:ea typeface="微软雅黑" panose="020B0503020204020204" charset="-122"/>
                <a:cs typeface="+mn-cs"/>
              </a:rPr>
              <a:t>,</a:t>
            </a:r>
            <a:r>
              <a:rPr kumimoji="0" lang="zh-CN" altLang="en-US" sz="2000" b="1" i="0" u="none" strike="noStrike" kern="1200" cap="none" spc="0" normalizeH="0" noProof="0" dirty="0">
                <a:ln>
                  <a:noFill/>
                </a:ln>
                <a:solidFill>
                  <a:srgbClr val="775949"/>
                </a:solidFill>
                <a:effectLst/>
                <a:uLnTx/>
                <a:uFillTx/>
                <a:latin typeface="Arial" panose="020B0604020202020204" pitchFamily="34" charset="0"/>
                <a:ea typeface="微软雅黑" panose="020B0503020204020204" charset="-122"/>
                <a:cs typeface="+mn-cs"/>
              </a:rPr>
              <a:t>Zhiyong Wu </a:t>
            </a:r>
            <a:r>
              <a:rPr kumimoji="0" lang="en-US" altLang="zh-CN" sz="2000" b="1" i="0" u="none" strike="noStrike" kern="1200" cap="none" spc="0" normalizeH="0" noProof="0" dirty="0">
                <a:ln>
                  <a:noFill/>
                </a:ln>
                <a:solidFill>
                  <a:srgbClr val="775949"/>
                </a:solidFill>
                <a:effectLst/>
                <a:uLnTx/>
                <a:uFillTx/>
                <a:latin typeface="Arial" panose="020B0604020202020204" pitchFamily="34" charset="0"/>
                <a:ea typeface="微软雅黑" panose="020B0503020204020204" charset="-122"/>
                <a:cs typeface="+mn-cs"/>
              </a:rPr>
              <a:t>,</a:t>
            </a:r>
            <a:r>
              <a:rPr kumimoji="0" lang="zh-CN" altLang="en-US" sz="2000" b="1" i="0" u="none" strike="noStrike" kern="1200" cap="none" spc="0" normalizeH="0" noProof="0" dirty="0">
                <a:ln>
                  <a:noFill/>
                </a:ln>
                <a:solidFill>
                  <a:srgbClr val="775949"/>
                </a:solidFill>
                <a:effectLst/>
                <a:uLnTx/>
                <a:uFillTx/>
                <a:latin typeface="Arial" panose="020B0604020202020204" pitchFamily="34" charset="0"/>
                <a:ea typeface="微软雅黑" panose="020B0503020204020204" charset="-122"/>
                <a:cs typeface="+mn-cs"/>
              </a:rPr>
              <a:t>Jiangtao Feng</a:t>
            </a:r>
            <a:r>
              <a:rPr kumimoji="0" lang="en-US" altLang="zh-CN" sz="2000" b="1" i="0" u="none" strike="noStrike" kern="1200" cap="none" spc="0" normalizeH="0" noProof="0" dirty="0">
                <a:ln>
                  <a:noFill/>
                </a:ln>
                <a:solidFill>
                  <a:srgbClr val="775949"/>
                </a:solidFill>
                <a:effectLst/>
                <a:uLnTx/>
                <a:uFillTx/>
                <a:latin typeface="Arial" panose="020B0604020202020204" pitchFamily="34" charset="0"/>
                <a:ea typeface="微软雅黑" panose="020B0503020204020204" charset="-122"/>
                <a:cs typeface="+mn-cs"/>
              </a:rPr>
              <a:t>,T</a:t>
            </a:r>
            <a:r>
              <a:rPr kumimoji="0" lang="zh-CN" altLang="en-US" sz="2000" b="1" i="0" u="none" strike="noStrike" kern="1200" cap="none" spc="0" normalizeH="0" noProof="0" dirty="0">
                <a:ln>
                  <a:noFill/>
                </a:ln>
                <a:solidFill>
                  <a:srgbClr val="775949"/>
                </a:solidFill>
                <a:effectLst/>
                <a:uLnTx/>
                <a:uFillTx/>
                <a:latin typeface="Arial" panose="020B0604020202020204" pitchFamily="34" charset="0"/>
                <a:ea typeface="微软雅黑" panose="020B0503020204020204" charset="-122"/>
                <a:cs typeface="+mn-cs"/>
              </a:rPr>
              <a:t>ao Yu</a:t>
            </a:r>
            <a:r>
              <a:rPr kumimoji="0" lang="en-US" altLang="zh-CN" sz="2000" b="1" i="0" u="none" strike="noStrike" kern="1200" cap="none" spc="0" normalizeH="0" noProof="0" dirty="0">
                <a:ln>
                  <a:noFill/>
                </a:ln>
                <a:solidFill>
                  <a:srgbClr val="775949"/>
                </a:solidFill>
                <a:effectLst/>
                <a:uLnTx/>
                <a:uFillTx/>
                <a:latin typeface="Arial" panose="020B0604020202020204" pitchFamily="34" charset="0"/>
                <a:ea typeface="微软雅黑" panose="020B0503020204020204" charset="-122"/>
                <a:cs typeface="+mn-cs"/>
              </a:rPr>
              <a:t>,</a:t>
            </a:r>
            <a:r>
              <a:rPr kumimoji="0" lang="zh-CN" altLang="en-US" sz="2000" b="1" i="0" u="none" strike="noStrike" kern="1200" cap="none" spc="0" normalizeH="0" noProof="0" dirty="0">
                <a:ln>
                  <a:noFill/>
                </a:ln>
                <a:solidFill>
                  <a:srgbClr val="775949"/>
                </a:solidFill>
                <a:effectLst/>
                <a:uLnTx/>
                <a:uFillTx/>
                <a:latin typeface="Arial" panose="020B0604020202020204" pitchFamily="34" charset="0"/>
                <a:ea typeface="微软雅黑" panose="020B0503020204020204" charset="-122"/>
                <a:cs typeface="+mn-cs"/>
              </a:rPr>
              <a:t>Lingpeng Kong </a:t>
            </a:r>
            <a:endParaRPr kumimoji="0" lang="zh-CN" altLang="en-US" sz="2000" b="1" i="0" u="none" strike="noStrike" kern="1200" cap="none" spc="0" normalizeH="0" noProof="0" dirty="0">
              <a:ln>
                <a:noFill/>
              </a:ln>
              <a:solidFill>
                <a:srgbClr val="775949"/>
              </a:solidFill>
              <a:effectLst/>
              <a:uLnTx/>
              <a:uFillTx/>
              <a:latin typeface="Arial" panose="020B0604020202020204" pitchFamily="34" charset="0"/>
              <a:ea typeface="微软雅黑" panose="020B0503020204020204" charset="-122"/>
              <a:cs typeface="+mn-cs"/>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组合 54"/>
          <p:cNvGrpSpPr/>
          <p:nvPr/>
        </p:nvGrpSpPr>
        <p:grpSpPr>
          <a:xfrm>
            <a:off x="-24765" y="-90483"/>
            <a:ext cx="4183455" cy="911174"/>
            <a:chOff x="-24765" y="1004734"/>
            <a:chExt cx="4183455" cy="911174"/>
          </a:xfrm>
        </p:grpSpPr>
        <p:grpSp>
          <p:nvGrpSpPr>
            <p:cNvPr id="56" name="组合 55"/>
            <p:cNvGrpSpPr/>
            <p:nvPr/>
          </p:nvGrpSpPr>
          <p:grpSpPr>
            <a:xfrm>
              <a:off x="0" y="1115199"/>
              <a:ext cx="767408" cy="800709"/>
              <a:chOff x="0" y="-1"/>
              <a:chExt cx="767408" cy="800709"/>
            </a:xfrm>
          </p:grpSpPr>
          <p:sp>
            <p:nvSpPr>
              <p:cNvPr id="61" name="梯形 60"/>
              <p:cNvSpPr/>
              <p:nvPr/>
            </p:nvSpPr>
            <p:spPr>
              <a:xfrm rot="5400000">
                <a:off x="-54006" y="242646"/>
                <a:ext cx="612068" cy="504056"/>
              </a:xfrm>
              <a:prstGeom prst="trapezoid">
                <a:avLst/>
              </a:prstGeom>
              <a:gradFill>
                <a:gsLst>
                  <a:gs pos="0">
                    <a:srgbClr val="8E654E"/>
                  </a:gs>
                  <a:gs pos="100000">
                    <a:srgbClr val="CA865F"/>
                  </a:gs>
                </a:gsLst>
                <a:lin ang="2700000" scaled="1"/>
              </a:gradFill>
              <a:ln w="12700" cap="flat" cmpd="sng" algn="ctr">
                <a:noFill/>
                <a:prstDash val="solid"/>
                <a:miter lim="800000"/>
              </a:ln>
              <a:effectLst>
                <a:outerShdw blurRad="330200" dist="152400" dir="2700000" sx="92000" sy="92000" algn="tl" rotWithShape="0">
                  <a:srgbClr val="CA865F">
                    <a:alpha val="4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gradFill>
                    <a:gsLst>
                      <a:gs pos="0">
                        <a:srgbClr val="CA865F">
                          <a:lumMod val="60000"/>
                          <a:lumOff val="40000"/>
                        </a:srgbClr>
                      </a:gs>
                      <a:gs pos="100000">
                        <a:srgbClr val="CA865F"/>
                      </a:gs>
                    </a:gsLst>
                    <a:lin ang="2700000" scaled="1"/>
                  </a:gradFill>
                  <a:effectLst/>
                  <a:uLnTx/>
                  <a:uFillTx/>
                  <a:latin typeface="Arial" panose="020B0604020202020204" pitchFamily="34" charset="0"/>
                  <a:ea typeface="微软雅黑" panose="020B0503020204020204" charset="-122"/>
                  <a:cs typeface="+mn-cs"/>
                </a:endParaRPr>
              </a:p>
            </p:txBody>
          </p:sp>
          <p:sp>
            <p:nvSpPr>
              <p:cNvPr id="62" name="梯形 61"/>
              <p:cNvSpPr/>
              <p:nvPr/>
            </p:nvSpPr>
            <p:spPr>
              <a:xfrm rot="5400000">
                <a:off x="33548" y="-33549"/>
                <a:ext cx="700311" cy="767408"/>
              </a:xfrm>
              <a:prstGeom prst="trapezoid">
                <a:avLst/>
              </a:prstGeom>
              <a:gradFill>
                <a:gsLst>
                  <a:gs pos="0">
                    <a:srgbClr val="8E654E"/>
                  </a:gs>
                  <a:gs pos="100000">
                    <a:srgbClr val="CA865F"/>
                  </a:gs>
                </a:gsLst>
                <a:lin ang="2700000" scaled="1"/>
              </a:gradFill>
              <a:ln w="12700" cap="flat" cmpd="sng" algn="ctr">
                <a:noFill/>
                <a:prstDash val="solid"/>
                <a:miter lim="800000"/>
              </a:ln>
              <a:effectLst>
                <a:outerShdw blurRad="330200" dist="152400" dir="2700000" sx="92000" sy="92000" algn="tl" rotWithShape="0">
                  <a:srgbClr val="CA865F">
                    <a:alpha val="4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gradFill>
                    <a:gsLst>
                      <a:gs pos="0">
                        <a:srgbClr val="CA865F">
                          <a:lumMod val="60000"/>
                          <a:lumOff val="40000"/>
                        </a:srgbClr>
                      </a:gs>
                      <a:gs pos="100000">
                        <a:srgbClr val="CA865F"/>
                      </a:gs>
                    </a:gsLst>
                    <a:lin ang="2700000" scaled="1"/>
                  </a:gradFill>
                  <a:effectLst/>
                  <a:uLnTx/>
                  <a:uFillTx/>
                  <a:latin typeface="Arial" panose="020B0604020202020204" pitchFamily="34" charset="0"/>
                  <a:ea typeface="微软雅黑" panose="020B0503020204020204" charset="-122"/>
                  <a:cs typeface="+mn-cs"/>
                </a:endParaRPr>
              </a:p>
            </p:txBody>
          </p:sp>
        </p:grpSp>
        <p:grpSp>
          <p:nvGrpSpPr>
            <p:cNvPr id="57" name="组合 56"/>
            <p:cNvGrpSpPr/>
            <p:nvPr/>
          </p:nvGrpSpPr>
          <p:grpSpPr>
            <a:xfrm>
              <a:off x="-24765" y="1004734"/>
              <a:ext cx="4183455" cy="829945"/>
              <a:chOff x="5169039" y="1897049"/>
              <a:chExt cx="4183455" cy="829945"/>
            </a:xfrm>
          </p:grpSpPr>
          <p:sp>
            <p:nvSpPr>
              <p:cNvPr id="59" name="矩形 58"/>
              <p:cNvSpPr/>
              <p:nvPr/>
            </p:nvSpPr>
            <p:spPr>
              <a:xfrm>
                <a:off x="5916509" y="1897049"/>
                <a:ext cx="3435985" cy="829945"/>
              </a:xfrm>
              <a:prstGeom prst="rect">
                <a:avLst/>
              </a:prstGeom>
            </p:spPr>
            <p:txBody>
              <a:bodyPr wrap="non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lang="en-US" altLang="zh-CN" sz="2400" noProof="0" dirty="0">
                    <a:ln>
                      <a:noFill/>
                    </a:ln>
                    <a:solidFill>
                      <a:srgbClr val="775949"/>
                    </a:solidFill>
                    <a:effectLst/>
                    <a:uLnTx/>
                    <a:uFillTx/>
                    <a:latin typeface="Arial" panose="020B0604020202020204" pitchFamily="34" charset="0"/>
                    <a:ea typeface="微软雅黑" panose="020B0503020204020204" charset="-122"/>
                    <a:sym typeface="+mn-ea"/>
                  </a:rPr>
                  <a:t>Proposed Model</a:t>
                </a:r>
                <a:r>
                  <a:rPr kumimoji="0" lang="zh-CN" altLang="en-US" sz="2400" b="0" i="0" u="none" strike="noStrike" kern="1200" cap="none" spc="0" normalizeH="0" baseline="0" noProof="0" dirty="0">
                    <a:ln>
                      <a:noFill/>
                    </a:ln>
                    <a:solidFill>
                      <a:srgbClr val="775949"/>
                    </a:solidFill>
                    <a:effectLst/>
                    <a:uLnTx/>
                    <a:uFillTx/>
                    <a:latin typeface="Arial" panose="020B0604020202020204" pitchFamily="34" charset="0"/>
                    <a:ea typeface="微软雅黑" panose="020B0503020204020204" charset="-122"/>
                    <a:cs typeface="+mn-cs"/>
                  </a:rPr>
                  <a:t>（</a:t>
                </a:r>
                <a:r>
                  <a:rPr kumimoji="0" lang="en-US" altLang="zh-CN" sz="2400" b="0" i="0" u="none" strike="noStrike" kern="1200" cap="none" spc="0" normalizeH="0" baseline="0" noProof="0" dirty="0">
                    <a:ln>
                      <a:noFill/>
                    </a:ln>
                    <a:solidFill>
                      <a:srgbClr val="775949"/>
                    </a:solidFill>
                    <a:effectLst/>
                    <a:uLnTx/>
                    <a:uFillTx/>
                    <a:latin typeface="Arial" panose="020B0604020202020204" pitchFamily="34" charset="0"/>
                    <a:ea typeface="微软雅黑" panose="020B0503020204020204" charset="-122"/>
                    <a:cs typeface="+mn-cs"/>
                  </a:rPr>
                  <a:t>3/3</a:t>
                </a:r>
                <a:r>
                  <a:rPr kumimoji="0" lang="zh-CN" altLang="en-US" sz="2400" b="0" i="0" u="none" strike="noStrike" kern="1200" cap="none" spc="0" normalizeH="0" baseline="0" noProof="0" dirty="0">
                    <a:ln>
                      <a:noFill/>
                    </a:ln>
                    <a:solidFill>
                      <a:srgbClr val="775949"/>
                    </a:solidFill>
                    <a:effectLst/>
                    <a:uLnTx/>
                    <a:uFillTx/>
                    <a:latin typeface="Arial" panose="020B0604020202020204" pitchFamily="34" charset="0"/>
                    <a:ea typeface="微软雅黑" panose="020B0503020204020204" charset="-122"/>
                    <a:cs typeface="+mn-cs"/>
                  </a:rPr>
                  <a:t>）</a:t>
                </a:r>
                <a:endParaRPr kumimoji="0" lang="zh-CN" altLang="en-US" sz="2400" b="0" i="0" u="none" strike="noStrike" kern="1200" cap="none" spc="0" normalizeH="0" baseline="0" noProof="0" dirty="0">
                  <a:ln>
                    <a:noFill/>
                  </a:ln>
                  <a:solidFill>
                    <a:srgbClr val="775949"/>
                  </a:solidFill>
                  <a:effectLst/>
                  <a:uLnTx/>
                  <a:uFillTx/>
                  <a:latin typeface="Arial" panose="020B0604020202020204" pitchFamily="34" charset="0"/>
                  <a:ea typeface="微软雅黑" panose="020B0503020204020204" charset="-122"/>
                  <a:cs typeface="+mn-cs"/>
                </a:endParaRPr>
              </a:p>
            </p:txBody>
          </p:sp>
          <p:sp>
            <p:nvSpPr>
              <p:cNvPr id="60" name="文本框 59"/>
              <p:cNvSpPr txBox="1"/>
              <p:nvPr/>
            </p:nvSpPr>
            <p:spPr>
              <a:xfrm>
                <a:off x="5169039" y="2049449"/>
                <a:ext cx="1509395"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600" dirty="0">
                    <a:solidFill>
                      <a:schemeClr val="bg1"/>
                    </a:solidFill>
                    <a:latin typeface="方正大标宋_GBK" panose="03000509000000000000" pitchFamily="65" charset="-122"/>
                    <a:ea typeface="方正大标宋_GBK" panose="03000509000000000000" pitchFamily="65" charset="-122"/>
                    <a:sym typeface="+mn-ea"/>
                  </a:rPr>
                  <a:t>03</a:t>
                </a:r>
                <a:endParaRPr kumimoji="0" lang="zh-CN" altLang="en-US"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mn-cs"/>
                </a:endParaRPr>
              </a:p>
            </p:txBody>
          </p:sp>
        </p:grpSp>
      </p:grpSp>
      <p:sp>
        <p:nvSpPr>
          <p:cNvPr id="13" name="矩形 12"/>
          <p:cNvSpPr/>
          <p:nvPr>
            <p:custDataLst>
              <p:tags r:id="rId1"/>
            </p:custDataLst>
          </p:nvPr>
        </p:nvSpPr>
        <p:spPr>
          <a:xfrm>
            <a:off x="90170" y="3833495"/>
            <a:ext cx="2021205" cy="787400"/>
          </a:xfrm>
          <a:prstGeom prst="rect">
            <a:avLst/>
          </a:prstGeom>
        </p:spPr>
        <p:txBody>
          <a:bodyPr wrap="square">
            <a:noAutofit/>
          </a:bodyPr>
          <a:p>
            <a:pPr marR="0" lvl="0" algn="l" defTabSz="914400" rtl="0" eaLnBrk="1" fontAlgn="auto" latinLnBrk="0" hangingPunct="1">
              <a:lnSpc>
                <a:spcPct val="200000"/>
              </a:lnSpc>
              <a:spcBef>
                <a:spcPts val="0"/>
              </a:spcBef>
              <a:spcAft>
                <a:spcPts val="0"/>
              </a:spcAft>
              <a:buClrTx/>
              <a:buSzTx/>
              <a:defRPr/>
            </a:pPr>
            <a:r>
              <a:rPr kumimoji="0" lang="en-US" altLang="zh-CN" sz="2400" b="1" i="0" u="none" strike="noStrike" kern="1200" cap="none" spc="0" normalizeH="0" noProof="0" dirty="0">
                <a:ln>
                  <a:noFill/>
                </a:ln>
                <a:solidFill>
                  <a:srgbClr val="775949"/>
                </a:solidFill>
                <a:effectLst/>
                <a:uLnTx/>
                <a:uFillTx/>
                <a:latin typeface="微软雅黑" panose="020B0503020204020204" charset="-122"/>
                <a:ea typeface="微软雅黑" panose="020B0503020204020204" charset="-122"/>
                <a:cs typeface="+mn-cs"/>
              </a:rPr>
              <a:t>Inference</a:t>
            </a:r>
            <a:endParaRPr kumimoji="0" lang="en-US" altLang="zh-CN" sz="2400" b="1" i="0" u="none" strike="noStrike" kern="1200" cap="none" spc="0" normalizeH="0" noProof="0" dirty="0">
              <a:ln>
                <a:noFill/>
              </a:ln>
              <a:solidFill>
                <a:srgbClr val="775949"/>
              </a:solidFill>
              <a:effectLst/>
              <a:uLnTx/>
              <a:uFillTx/>
              <a:latin typeface="微软雅黑" panose="020B0503020204020204" charset="-122"/>
              <a:ea typeface="微软雅黑" panose="020B0503020204020204" charset="-122"/>
              <a:cs typeface="+mn-cs"/>
            </a:endParaRPr>
          </a:p>
        </p:txBody>
      </p:sp>
      <p:pic>
        <p:nvPicPr>
          <p:cNvPr id="4" name="图片 3"/>
          <p:cNvPicPr>
            <a:picLocks noChangeAspect="1"/>
          </p:cNvPicPr>
          <p:nvPr/>
        </p:nvPicPr>
        <p:blipFill>
          <a:blip r:embed="rId2"/>
          <a:stretch>
            <a:fillRect/>
          </a:stretch>
        </p:blipFill>
        <p:spPr>
          <a:xfrm>
            <a:off x="-24765" y="601345"/>
            <a:ext cx="7663180" cy="3562985"/>
          </a:xfrm>
          <a:prstGeom prst="rect">
            <a:avLst/>
          </a:prstGeom>
        </p:spPr>
      </p:pic>
      <p:sp>
        <p:nvSpPr>
          <p:cNvPr id="2" name="文本框 1"/>
          <p:cNvSpPr txBox="1"/>
          <p:nvPr/>
        </p:nvSpPr>
        <p:spPr>
          <a:xfrm>
            <a:off x="7284085" y="208915"/>
            <a:ext cx="4714875" cy="2035810"/>
          </a:xfrm>
          <a:prstGeom prst="rect">
            <a:avLst/>
          </a:prstGeom>
          <a:noFill/>
        </p:spPr>
        <p:txBody>
          <a:bodyPr wrap="square" rtlCol="0">
            <a:noAutofit/>
          </a:bodyPr>
          <a:p>
            <a:pPr marL="285750" indent="-285750">
              <a:buFont typeface="Wingdings" panose="05000000000000000000" charset="0"/>
              <a:buChar char="Ø"/>
            </a:pPr>
          </a:p>
          <a:p>
            <a:pPr marL="285750" indent="-285750">
              <a:buFont typeface="Wingdings" panose="05000000000000000000" charset="0"/>
              <a:buChar char="Ø"/>
            </a:pPr>
            <a:r>
              <a:t>Since the context examples for each training instance </a:t>
            </a:r>
            <a:r>
              <a:rPr b="1">
                <a:solidFill>
                  <a:schemeClr val="accent1"/>
                </a:solidFill>
              </a:rPr>
              <a:t>do not have ground-truth labels, traditional maximum likelihood methods </a:t>
            </a:r>
            <a:r>
              <a:rPr>
                <a:solidFill>
                  <a:schemeClr val="tx1"/>
                </a:solidFill>
              </a:rPr>
              <a:t>cannot be used to learn the parameters.</a:t>
            </a:r>
            <a:r>
              <a:rPr b="1">
                <a:solidFill>
                  <a:schemeClr val="accent1"/>
                </a:solidFill>
              </a:rPr>
              <a:t> </a:t>
            </a:r>
            <a:r>
              <a:t>Therefore, a contrastive learning framework is adopted</a:t>
            </a:r>
            <a:r>
              <a:rPr lang="en-US"/>
              <a:t>.</a:t>
            </a:r>
            <a:endParaRPr lang="en-US"/>
          </a:p>
        </p:txBody>
      </p:sp>
      <p:sp>
        <p:nvSpPr>
          <p:cNvPr id="3" name="文本框 2"/>
          <p:cNvSpPr txBox="1"/>
          <p:nvPr/>
        </p:nvSpPr>
        <p:spPr>
          <a:xfrm>
            <a:off x="7163435" y="2170430"/>
            <a:ext cx="5133975" cy="1476375"/>
          </a:xfrm>
          <a:prstGeom prst="rect">
            <a:avLst/>
          </a:prstGeom>
          <a:noFill/>
        </p:spPr>
        <p:txBody>
          <a:bodyPr wrap="square" rtlCol="0">
            <a:spAutoFit/>
          </a:bodyPr>
          <a:p>
            <a:pPr marL="285750" indent="-285750">
              <a:buFont typeface="Wingdings" panose="05000000000000000000" charset="0"/>
              <a:buChar char="Ø"/>
            </a:pPr>
            <a:r>
              <a:t>First,</a:t>
            </a:r>
            <a:r>
              <a:rPr lang="en-US"/>
              <a:t> n  </a:t>
            </a:r>
            <a:r>
              <a:rPr lang="en-US" b="1">
                <a:solidFill>
                  <a:schemeClr val="accent1"/>
                </a:solidFill>
              </a:rPr>
              <a:t>relevant context</a:t>
            </a:r>
            <a:r>
              <a:rPr lang="en-US"/>
              <a:t> examples are pre-computed with DPP algorithm. Then, 𝑀context subsets are generated by </a:t>
            </a:r>
            <a:r>
              <a:rPr lang="en-US" b="1">
                <a:solidFill>
                  <a:schemeClr val="accent1"/>
                </a:solidFill>
              </a:rPr>
              <a:t>random sampling and combining these examples</a:t>
            </a:r>
            <a:r>
              <a:rPr lang="en-US"/>
              <a:t>, which are then </a:t>
            </a:r>
            <a:r>
              <a:rPr lang="en-US" b="1">
                <a:solidFill>
                  <a:schemeClr val="accent1"/>
                </a:solidFill>
              </a:rPr>
              <a:t>paired with the input</a:t>
            </a:r>
            <a:endParaRPr lang="en-US" b="1">
              <a:solidFill>
                <a:schemeClr val="accent1"/>
              </a:solidFill>
            </a:endParaRPr>
          </a:p>
        </p:txBody>
      </p:sp>
      <p:pic>
        <p:nvPicPr>
          <p:cNvPr id="5" name="图片 4"/>
          <p:cNvPicPr>
            <a:picLocks noChangeAspect="1"/>
          </p:cNvPicPr>
          <p:nvPr/>
        </p:nvPicPr>
        <p:blipFill>
          <a:blip r:embed="rId3"/>
          <a:stretch>
            <a:fillRect/>
          </a:stretch>
        </p:blipFill>
        <p:spPr>
          <a:xfrm>
            <a:off x="7638415" y="3646805"/>
            <a:ext cx="4016375" cy="416560"/>
          </a:xfrm>
          <a:prstGeom prst="rect">
            <a:avLst/>
          </a:prstGeom>
        </p:spPr>
      </p:pic>
      <p:sp>
        <p:nvSpPr>
          <p:cNvPr id="6" name="文本框 5"/>
          <p:cNvSpPr txBox="1"/>
          <p:nvPr/>
        </p:nvSpPr>
        <p:spPr>
          <a:xfrm>
            <a:off x="7391400" y="4083050"/>
            <a:ext cx="4537710" cy="922020"/>
          </a:xfrm>
          <a:prstGeom prst="rect">
            <a:avLst/>
          </a:prstGeom>
          <a:noFill/>
        </p:spPr>
        <p:txBody>
          <a:bodyPr wrap="square" rtlCol="0">
            <a:spAutoFit/>
          </a:bodyPr>
          <a:p>
            <a:pPr marL="285750" indent="-285750">
              <a:buFont typeface="Wingdings" panose="05000000000000000000" charset="0"/>
              <a:buChar char="Ø"/>
            </a:pPr>
            <a:r>
              <a:t>The retrieved context examples are scored using the LLM, resulting in scores</a:t>
            </a:r>
            <a:r>
              <a:rPr lang="en-US"/>
              <a:t> </a:t>
            </a:r>
            <a:r>
              <a:rPr lang="en-US" altLang="zh-CN"/>
              <a:t>sij</a:t>
            </a:r>
            <a:endParaRPr lang="en-US" altLang="zh-CN"/>
          </a:p>
        </p:txBody>
      </p:sp>
      <p:pic>
        <p:nvPicPr>
          <p:cNvPr id="7" name="图片 6"/>
          <p:cNvPicPr>
            <a:picLocks noChangeAspect="1"/>
          </p:cNvPicPr>
          <p:nvPr/>
        </p:nvPicPr>
        <p:blipFill>
          <a:blip r:embed="rId4"/>
          <a:stretch>
            <a:fillRect/>
          </a:stretch>
        </p:blipFill>
        <p:spPr>
          <a:xfrm>
            <a:off x="8872855" y="4620895"/>
            <a:ext cx="2339340" cy="464185"/>
          </a:xfrm>
          <a:prstGeom prst="rect">
            <a:avLst/>
          </a:prstGeom>
        </p:spPr>
      </p:pic>
      <p:sp>
        <p:nvSpPr>
          <p:cNvPr id="9" name="文本框 8"/>
          <p:cNvSpPr txBox="1"/>
          <p:nvPr/>
        </p:nvSpPr>
        <p:spPr>
          <a:xfrm>
            <a:off x="7391400" y="4993640"/>
            <a:ext cx="4676775" cy="922020"/>
          </a:xfrm>
          <a:prstGeom prst="rect">
            <a:avLst/>
          </a:prstGeom>
          <a:noFill/>
        </p:spPr>
        <p:txBody>
          <a:bodyPr wrap="square" rtlCol="0" anchor="t">
            <a:spAutoFit/>
          </a:bodyPr>
          <a:p>
            <a:pPr marL="285750" indent="-285750">
              <a:buFont typeface="Wingdings" panose="05000000000000000000" charset="0"/>
              <a:buChar char="Ø"/>
            </a:pPr>
            <a:r>
              <a:rPr lang="zh-CN" altLang="en-US"/>
              <a:t>Contrastive Loss：</a:t>
            </a:r>
            <a:r>
              <a:t>The </a:t>
            </a:r>
            <a:r>
              <a:rPr b="1">
                <a:solidFill>
                  <a:schemeClr val="accent1"/>
                </a:solidFill>
              </a:rPr>
              <a:t>LLM score</a:t>
            </a:r>
            <a:r>
              <a:t> and </a:t>
            </a:r>
            <a:r>
              <a:rPr b="1">
                <a:solidFill>
                  <a:schemeClr val="accent1"/>
                </a:solidFill>
              </a:rPr>
              <a:t>DPP preferences</a:t>
            </a:r>
            <a:r>
              <a:t> are fully utilized and aligned to select the optimal subset.</a:t>
            </a:r>
          </a:p>
        </p:txBody>
      </p:sp>
      <p:pic>
        <p:nvPicPr>
          <p:cNvPr id="10" name="图片 9"/>
          <p:cNvPicPr>
            <a:picLocks noChangeAspect="1"/>
          </p:cNvPicPr>
          <p:nvPr/>
        </p:nvPicPr>
        <p:blipFill>
          <a:blip r:embed="rId5"/>
          <a:stretch>
            <a:fillRect/>
          </a:stretch>
        </p:blipFill>
        <p:spPr>
          <a:xfrm>
            <a:off x="7681595" y="5854700"/>
            <a:ext cx="4097655" cy="1003300"/>
          </a:xfrm>
          <a:prstGeom prst="rect">
            <a:avLst/>
          </a:prstGeom>
        </p:spPr>
      </p:pic>
      <p:sp>
        <p:nvSpPr>
          <p:cNvPr id="11" name="矩形 10"/>
          <p:cNvSpPr/>
          <p:nvPr>
            <p:custDataLst>
              <p:tags r:id="rId6"/>
            </p:custDataLst>
          </p:nvPr>
        </p:nvSpPr>
        <p:spPr>
          <a:xfrm>
            <a:off x="7567295" y="-203835"/>
            <a:ext cx="1532255" cy="704850"/>
          </a:xfrm>
          <a:prstGeom prst="rect">
            <a:avLst/>
          </a:prstGeom>
        </p:spPr>
        <p:txBody>
          <a:bodyPr wrap="square">
            <a:noAutofit/>
          </a:bodyPr>
          <a:p>
            <a:pPr marR="0" lvl="0" algn="l" defTabSz="914400" rtl="0" eaLnBrk="1" fontAlgn="auto" latinLnBrk="0" hangingPunct="1">
              <a:lnSpc>
                <a:spcPct val="200000"/>
              </a:lnSpc>
              <a:spcBef>
                <a:spcPts val="0"/>
              </a:spcBef>
              <a:spcAft>
                <a:spcPts val="0"/>
              </a:spcAft>
              <a:buClrTx/>
              <a:buSzTx/>
              <a:defRPr/>
            </a:pPr>
            <a:r>
              <a:rPr kumimoji="0" lang="en-US" altLang="zh-CN" sz="2400" b="1" i="0" u="none" strike="noStrike" kern="1200" cap="none" spc="0" normalizeH="0" noProof="0" dirty="0">
                <a:ln>
                  <a:noFill/>
                </a:ln>
                <a:solidFill>
                  <a:srgbClr val="775949"/>
                </a:solidFill>
                <a:effectLst/>
                <a:uLnTx/>
                <a:uFillTx/>
                <a:latin typeface="微软雅黑" panose="020B0503020204020204" charset="-122"/>
                <a:ea typeface="微软雅黑" panose="020B0503020204020204" charset="-122"/>
                <a:cs typeface="+mn-cs"/>
              </a:rPr>
              <a:t>Training</a:t>
            </a:r>
            <a:endParaRPr kumimoji="0" lang="en-US" altLang="zh-CN" sz="2400" b="1" i="0" u="none" strike="noStrike" kern="1200" cap="none" spc="0" normalizeH="0" noProof="0" dirty="0">
              <a:ln>
                <a:noFill/>
              </a:ln>
              <a:solidFill>
                <a:srgbClr val="775949"/>
              </a:solidFill>
              <a:effectLst/>
              <a:uLnTx/>
              <a:uFillTx/>
              <a:latin typeface="微软雅黑" panose="020B0503020204020204" charset="-122"/>
              <a:ea typeface="微软雅黑" panose="020B0503020204020204" charset="-122"/>
              <a:cs typeface="+mn-cs"/>
            </a:endParaRPr>
          </a:p>
        </p:txBody>
      </p:sp>
      <p:sp>
        <p:nvSpPr>
          <p:cNvPr id="12" name="文本框 11"/>
          <p:cNvSpPr txBox="1"/>
          <p:nvPr/>
        </p:nvSpPr>
        <p:spPr>
          <a:xfrm>
            <a:off x="40640" y="4551680"/>
            <a:ext cx="7243445" cy="922020"/>
          </a:xfrm>
          <a:prstGeom prst="rect">
            <a:avLst/>
          </a:prstGeom>
          <a:noFill/>
        </p:spPr>
        <p:txBody>
          <a:bodyPr wrap="square" rtlCol="0">
            <a:spAutoFit/>
          </a:bodyPr>
          <a:p>
            <a:r>
              <a:t>The MAP algorithm is used to obtain context examples that simultaneously ensure </a:t>
            </a:r>
            <a:r>
              <a:rPr b="1">
                <a:solidFill>
                  <a:schemeClr val="accent1"/>
                </a:solidFill>
              </a:rPr>
              <a:t>both diversity and relevance (using a greedy strategy).</a:t>
            </a:r>
            <a:endParaRPr b="1">
              <a:solidFill>
                <a:schemeClr val="accent1"/>
              </a:solidFill>
            </a:endParaRPr>
          </a:p>
        </p:txBody>
      </p:sp>
      <p:pic>
        <p:nvPicPr>
          <p:cNvPr id="14" name="图片 13"/>
          <p:cNvPicPr>
            <a:picLocks noChangeAspect="1"/>
          </p:cNvPicPr>
          <p:nvPr/>
        </p:nvPicPr>
        <p:blipFill>
          <a:blip r:embed="rId7"/>
          <a:stretch>
            <a:fillRect/>
          </a:stretch>
        </p:blipFill>
        <p:spPr>
          <a:xfrm>
            <a:off x="504190" y="6047105"/>
            <a:ext cx="5948045" cy="706755"/>
          </a:xfrm>
          <a:prstGeom prst="rect">
            <a:avLst/>
          </a:prstGeom>
        </p:spPr>
      </p:pic>
      <p:pic>
        <p:nvPicPr>
          <p:cNvPr id="15" name="图片 14"/>
          <p:cNvPicPr>
            <a:picLocks noChangeAspect="1"/>
          </p:cNvPicPr>
          <p:nvPr/>
        </p:nvPicPr>
        <p:blipFill>
          <a:blip r:embed="rId8"/>
          <a:stretch>
            <a:fillRect/>
          </a:stretch>
        </p:blipFill>
        <p:spPr>
          <a:xfrm>
            <a:off x="504190" y="5473700"/>
            <a:ext cx="2509520" cy="573405"/>
          </a:xfrm>
          <a:prstGeom prst="rect">
            <a:avLst/>
          </a:prstGeom>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地图上有字&#10;&#10;低可信度描述已自动生成"/>
          <p:cNvPicPr>
            <a:picLocks noChangeAspect="1"/>
          </p:cNvPicPr>
          <p:nvPr/>
        </p:nvPicPr>
        <p:blipFill rotWithShape="1">
          <a:blip r:embed="rId1" cstate="print">
            <a:extLst>
              <a:ext uri="{28A0092B-C50C-407E-A947-70E740481C1C}">
                <a14:useLocalDpi xmlns:a14="http://schemas.microsoft.com/office/drawing/2010/main" val="0"/>
              </a:ext>
            </a:extLst>
          </a:blip>
          <a:srcRect b="12222"/>
          <a:stretch>
            <a:fillRect/>
          </a:stretch>
        </p:blipFill>
        <p:spPr>
          <a:xfrm>
            <a:off x="-77167" y="0"/>
            <a:ext cx="5208573" cy="6858000"/>
          </a:xfrm>
          <a:prstGeom prst="rect">
            <a:avLst/>
          </a:prstGeom>
        </p:spPr>
      </p:pic>
      <p:sp>
        <p:nvSpPr>
          <p:cNvPr id="8" name="矩形 7"/>
          <p:cNvSpPr/>
          <p:nvPr/>
        </p:nvSpPr>
        <p:spPr>
          <a:xfrm>
            <a:off x="5538644" y="2839745"/>
            <a:ext cx="6498590" cy="1445260"/>
          </a:xfrm>
          <a:prstGeom prst="rect">
            <a:avLst/>
          </a:prstGeom>
        </p:spPr>
        <p:txBody>
          <a:bodyPr wrap="none">
            <a:spAutoFit/>
          </a:bodyPr>
          <a:lstStyle/>
          <a:p>
            <a:pPr marR="0" lvl="0" algn="ctr" defTabSz="914400" rtl="0" eaLnBrk="1" fontAlgn="auto" latinLnBrk="0" hangingPunct="1">
              <a:lnSpc>
                <a:spcPct val="200000"/>
              </a:lnSpc>
              <a:spcBef>
                <a:spcPts val="0"/>
              </a:spcBef>
              <a:spcAft>
                <a:spcPts val="0"/>
              </a:spcAft>
              <a:buClrTx/>
              <a:buSzTx/>
              <a:defRPr/>
            </a:pPr>
            <a:r>
              <a:rPr kumimoji="0" lang="en-US" altLang="zh-CN" sz="4400" b="0" i="0" u="none" strike="noStrike" kern="1200" cap="none" spc="0" normalizeH="0" baseline="0" noProof="0" dirty="0">
                <a:ln>
                  <a:noFill/>
                </a:ln>
                <a:solidFill>
                  <a:srgbClr val="775949"/>
                </a:solidFill>
                <a:effectLst/>
                <a:uLnTx/>
                <a:uFillTx/>
                <a:latin typeface="Roboto"/>
                <a:ea typeface="方正大标宋_GBK" panose="03000509000000000000" pitchFamily="65" charset="-122"/>
                <a:cs typeface="+mn-cs"/>
              </a:rPr>
              <a:t>04 Experiment and Analysis</a:t>
            </a:r>
            <a:endParaRPr kumimoji="0" lang="en-US" altLang="zh-CN" sz="4400" b="0" i="0" u="none" strike="noStrike" kern="1200" cap="none" spc="0" normalizeH="0" baseline="0" noProof="0" dirty="0">
              <a:ln>
                <a:noFill/>
              </a:ln>
              <a:solidFill>
                <a:srgbClr val="775949"/>
              </a:solidFill>
              <a:effectLst/>
              <a:uLnTx/>
              <a:uFillTx/>
              <a:latin typeface="Roboto"/>
              <a:ea typeface="方正大标宋_GBK" panose="03000509000000000000" pitchFamily="65" charset="-122"/>
              <a:cs typeface="+mn-cs"/>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81915" y="-313"/>
            <a:ext cx="3533215" cy="911174"/>
            <a:chOff x="-24765" y="1004734"/>
            <a:chExt cx="3533215" cy="911174"/>
          </a:xfrm>
        </p:grpSpPr>
        <p:grpSp>
          <p:nvGrpSpPr>
            <p:cNvPr id="9" name="组合 8"/>
            <p:cNvGrpSpPr/>
            <p:nvPr/>
          </p:nvGrpSpPr>
          <p:grpSpPr>
            <a:xfrm>
              <a:off x="0" y="1115199"/>
              <a:ext cx="767408" cy="800709"/>
              <a:chOff x="0" y="-1"/>
              <a:chExt cx="767408" cy="800709"/>
            </a:xfrm>
          </p:grpSpPr>
          <p:sp>
            <p:nvSpPr>
              <p:cNvPr id="10" name="梯形 9"/>
              <p:cNvSpPr/>
              <p:nvPr/>
            </p:nvSpPr>
            <p:spPr>
              <a:xfrm rot="5400000">
                <a:off x="-54006" y="242646"/>
                <a:ext cx="612068" cy="504056"/>
              </a:xfrm>
              <a:prstGeom prst="trapezoid">
                <a:avLst/>
              </a:prstGeom>
              <a:gradFill>
                <a:gsLst>
                  <a:gs pos="0">
                    <a:srgbClr val="8E654E"/>
                  </a:gs>
                  <a:gs pos="100000">
                    <a:srgbClr val="CA865F"/>
                  </a:gs>
                </a:gsLst>
                <a:lin ang="2700000" scaled="1"/>
              </a:gradFill>
              <a:ln w="12700" cap="flat" cmpd="sng" algn="ctr">
                <a:noFill/>
                <a:prstDash val="solid"/>
                <a:miter lim="800000"/>
              </a:ln>
              <a:effectLst>
                <a:outerShdw blurRad="330200" dist="152400" dir="2700000" sx="92000" sy="92000" algn="tl" rotWithShape="0">
                  <a:srgbClr val="CA865F">
                    <a:alpha val="40000"/>
                  </a:srgbClr>
                </a:outerShdw>
              </a:effectLst>
            </p:spPr>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gradFill>
                    <a:gsLst>
                      <a:gs pos="0">
                        <a:srgbClr val="CA865F">
                          <a:lumMod val="60000"/>
                          <a:lumOff val="40000"/>
                        </a:srgbClr>
                      </a:gs>
                      <a:gs pos="100000">
                        <a:srgbClr val="CA865F"/>
                      </a:gs>
                    </a:gsLst>
                    <a:lin ang="2700000" scaled="1"/>
                  </a:gradFill>
                  <a:effectLst/>
                  <a:uLnTx/>
                  <a:uFillTx/>
                  <a:latin typeface="Arial" panose="020B0604020202020204" pitchFamily="34" charset="0"/>
                  <a:ea typeface="微软雅黑" panose="020B0503020204020204" charset="-122"/>
                  <a:cs typeface="+mn-cs"/>
                </a:endParaRPr>
              </a:p>
            </p:txBody>
          </p:sp>
          <p:sp>
            <p:nvSpPr>
              <p:cNvPr id="11" name="梯形 10"/>
              <p:cNvSpPr/>
              <p:nvPr/>
            </p:nvSpPr>
            <p:spPr>
              <a:xfrm rot="5400000">
                <a:off x="33548" y="-33549"/>
                <a:ext cx="700311" cy="767408"/>
              </a:xfrm>
              <a:prstGeom prst="trapezoid">
                <a:avLst/>
              </a:prstGeom>
              <a:gradFill>
                <a:gsLst>
                  <a:gs pos="0">
                    <a:srgbClr val="8E654E"/>
                  </a:gs>
                  <a:gs pos="100000">
                    <a:srgbClr val="CA865F"/>
                  </a:gs>
                </a:gsLst>
                <a:lin ang="2700000" scaled="1"/>
              </a:gradFill>
              <a:ln w="12700" cap="flat" cmpd="sng" algn="ctr">
                <a:noFill/>
                <a:prstDash val="solid"/>
                <a:miter lim="800000"/>
              </a:ln>
              <a:effectLst>
                <a:outerShdw blurRad="330200" dist="152400" dir="2700000" sx="92000" sy="92000" algn="tl" rotWithShape="0">
                  <a:srgbClr val="CA865F">
                    <a:alpha val="40000"/>
                  </a:srgbClr>
                </a:outerShdw>
              </a:effectLst>
            </p:spPr>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gradFill>
                    <a:gsLst>
                      <a:gs pos="0">
                        <a:srgbClr val="CA865F">
                          <a:lumMod val="60000"/>
                          <a:lumOff val="40000"/>
                        </a:srgbClr>
                      </a:gs>
                      <a:gs pos="100000">
                        <a:srgbClr val="CA865F"/>
                      </a:gs>
                    </a:gsLst>
                    <a:lin ang="2700000" scaled="1"/>
                  </a:gradFill>
                  <a:effectLst/>
                  <a:uLnTx/>
                  <a:uFillTx/>
                  <a:latin typeface="Arial" panose="020B0604020202020204" pitchFamily="34" charset="0"/>
                  <a:ea typeface="微软雅黑" panose="020B0503020204020204" charset="-122"/>
                  <a:cs typeface="+mn-cs"/>
                </a:endParaRPr>
              </a:p>
            </p:txBody>
          </p:sp>
        </p:grpSp>
        <p:grpSp>
          <p:nvGrpSpPr>
            <p:cNvPr id="12" name="组合 11"/>
            <p:cNvGrpSpPr/>
            <p:nvPr/>
          </p:nvGrpSpPr>
          <p:grpSpPr>
            <a:xfrm>
              <a:off x="-24765" y="1004734"/>
              <a:ext cx="3533215" cy="829945"/>
              <a:chOff x="5169039" y="1897049"/>
              <a:chExt cx="3533215" cy="829945"/>
            </a:xfrm>
          </p:grpSpPr>
          <p:sp>
            <p:nvSpPr>
              <p:cNvPr id="2" name="矩形 1"/>
              <p:cNvSpPr/>
              <p:nvPr/>
            </p:nvSpPr>
            <p:spPr>
              <a:xfrm>
                <a:off x="5961594" y="1897049"/>
                <a:ext cx="2740660" cy="829945"/>
              </a:xfrm>
              <a:prstGeom prst="rect">
                <a:avLst/>
              </a:prstGeom>
            </p:spPr>
            <p:txBody>
              <a:bodyPr wrap="none">
                <a:spAutoFit/>
              </a:bodyPr>
              <a:p>
                <a:pPr marL="0" marR="0" lvl="0" indent="0" algn="l" defTabSz="914400" rtl="0" eaLnBrk="1" fontAlgn="auto" latinLnBrk="0" hangingPunct="1">
                  <a:lnSpc>
                    <a:spcPct val="2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775949"/>
                    </a:solidFill>
                    <a:effectLst/>
                    <a:uLnTx/>
                    <a:uFillTx/>
                    <a:latin typeface="Arial" panose="020B0604020202020204" pitchFamily="34" charset="0"/>
                    <a:ea typeface="微软雅黑" panose="020B0503020204020204" charset="-122"/>
                    <a:cs typeface="+mn-cs"/>
                  </a:rPr>
                  <a:t>Expriments</a:t>
                </a:r>
                <a:r>
                  <a:rPr kumimoji="0" lang="zh-CN" altLang="en-US" sz="2400" b="0" i="0" u="none" strike="noStrike" kern="1200" cap="none" spc="0" normalizeH="0" baseline="0" noProof="0" dirty="0">
                    <a:ln>
                      <a:noFill/>
                    </a:ln>
                    <a:solidFill>
                      <a:srgbClr val="775949"/>
                    </a:solidFill>
                    <a:effectLst/>
                    <a:uLnTx/>
                    <a:uFillTx/>
                    <a:latin typeface="Arial" panose="020B0604020202020204" pitchFamily="34" charset="0"/>
                    <a:ea typeface="微软雅黑" panose="020B0503020204020204" charset="-122"/>
                    <a:cs typeface="+mn-cs"/>
                  </a:rPr>
                  <a:t>（</a:t>
                </a:r>
                <a:r>
                  <a:rPr kumimoji="0" lang="en-US" altLang="zh-CN" sz="2400" b="0" i="0" u="none" strike="noStrike" kern="1200" cap="none" spc="0" normalizeH="0" baseline="0" noProof="0" dirty="0">
                    <a:ln>
                      <a:noFill/>
                    </a:ln>
                    <a:solidFill>
                      <a:srgbClr val="775949"/>
                    </a:solidFill>
                    <a:effectLst/>
                    <a:uLnTx/>
                    <a:uFillTx/>
                    <a:latin typeface="Arial" panose="020B0604020202020204" pitchFamily="34" charset="0"/>
                    <a:ea typeface="微软雅黑" panose="020B0503020204020204" charset="-122"/>
                    <a:cs typeface="+mn-cs"/>
                  </a:rPr>
                  <a:t>1/3</a:t>
                </a:r>
                <a:r>
                  <a:rPr kumimoji="0" lang="zh-CN" altLang="en-US" sz="2400" b="0" i="0" u="none" strike="noStrike" kern="1200" cap="none" spc="0" normalizeH="0" baseline="0" noProof="0" dirty="0">
                    <a:ln>
                      <a:noFill/>
                    </a:ln>
                    <a:solidFill>
                      <a:srgbClr val="775949"/>
                    </a:solidFill>
                    <a:effectLst/>
                    <a:uLnTx/>
                    <a:uFillTx/>
                    <a:latin typeface="Arial" panose="020B0604020202020204" pitchFamily="34" charset="0"/>
                    <a:ea typeface="微软雅黑" panose="020B0503020204020204" charset="-122"/>
                    <a:cs typeface="+mn-cs"/>
                  </a:rPr>
                  <a:t>）</a:t>
                </a:r>
                <a:endParaRPr kumimoji="0" lang="zh-CN" altLang="en-US" sz="2400" b="0" i="0" u="none" strike="noStrike" kern="1200" cap="none" spc="0" normalizeH="0" baseline="0" noProof="0" dirty="0">
                  <a:ln>
                    <a:noFill/>
                  </a:ln>
                  <a:solidFill>
                    <a:srgbClr val="775949"/>
                  </a:solidFill>
                  <a:effectLst/>
                  <a:uLnTx/>
                  <a:uFillTx/>
                  <a:latin typeface="Arial" panose="020B0604020202020204" pitchFamily="34" charset="0"/>
                  <a:ea typeface="微软雅黑" panose="020B0503020204020204" charset="-122"/>
                  <a:cs typeface="+mn-cs"/>
                </a:endParaRPr>
              </a:p>
            </p:txBody>
          </p:sp>
          <p:sp>
            <p:nvSpPr>
              <p:cNvPr id="3" name="文本框 2"/>
              <p:cNvSpPr txBox="1"/>
              <p:nvPr/>
            </p:nvSpPr>
            <p:spPr>
              <a:xfrm>
                <a:off x="5169039" y="2049449"/>
                <a:ext cx="1509395" cy="64516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lang="en-US" altLang="zh-CN" sz="3600" dirty="0">
                    <a:solidFill>
                      <a:schemeClr val="bg1"/>
                    </a:solidFill>
                    <a:latin typeface="方正大标宋_GBK" panose="03000509000000000000" pitchFamily="65" charset="-122"/>
                    <a:ea typeface="方正大标宋_GBK" panose="03000509000000000000" pitchFamily="65" charset="-122"/>
                    <a:sym typeface="+mn-ea"/>
                  </a:rPr>
                  <a:t>04</a:t>
                </a:r>
                <a:endParaRPr kumimoji="0" lang="zh-CN" altLang="en-US"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mn-cs"/>
                </a:endParaRPr>
              </a:p>
            </p:txBody>
          </p:sp>
        </p:grpSp>
      </p:grpSp>
      <p:sp>
        <p:nvSpPr>
          <p:cNvPr id="5" name="矩形 4"/>
          <p:cNvSpPr/>
          <p:nvPr>
            <p:custDataLst>
              <p:tags r:id="rId1"/>
            </p:custDataLst>
          </p:nvPr>
        </p:nvSpPr>
        <p:spPr>
          <a:xfrm>
            <a:off x="106680" y="479425"/>
            <a:ext cx="5420995" cy="788670"/>
          </a:xfrm>
          <a:prstGeom prst="rect">
            <a:avLst/>
          </a:prstGeom>
        </p:spPr>
        <p:txBody>
          <a:bodyPr wrap="square">
            <a:noAutofit/>
          </a:bodyPr>
          <a:p>
            <a:pPr marL="342900" marR="0" lvl="0" indent="-342900" algn="l" defTabSz="914400" rtl="0" eaLnBrk="1" fontAlgn="auto" latinLnBrk="0" hangingPunct="1">
              <a:lnSpc>
                <a:spcPct val="200000"/>
              </a:lnSpc>
              <a:spcBef>
                <a:spcPts val="0"/>
              </a:spcBef>
              <a:spcAft>
                <a:spcPts val="0"/>
              </a:spcAft>
              <a:buClrTx/>
              <a:buSzTx/>
              <a:buFont typeface="Wingdings" panose="05000000000000000000" charset="0"/>
              <a:buChar char="Ø"/>
              <a:defRPr/>
            </a:pPr>
            <a:r>
              <a:rPr kumimoji="0" lang="en-US" altLang="zh-CN" sz="2400" b="1" i="0" u="none" strike="noStrike" kern="1200" cap="none" spc="0" normalizeH="0" noProof="0" dirty="0">
                <a:ln>
                  <a:noFill/>
                </a:ln>
                <a:solidFill>
                  <a:srgbClr val="775949"/>
                </a:solidFill>
                <a:effectLst/>
                <a:uLnTx/>
                <a:uFillTx/>
                <a:latin typeface="微软雅黑" panose="020B0503020204020204" charset="-122"/>
                <a:ea typeface="微软雅黑" panose="020B0503020204020204" charset="-122"/>
                <a:cs typeface="+mn-cs"/>
              </a:rPr>
              <a:t>Datasets</a:t>
            </a:r>
            <a:endParaRPr kumimoji="0" lang="en-US" altLang="zh-CN" sz="2400" b="1" i="0" u="none" strike="noStrike" kern="1200" cap="none" spc="0" normalizeH="0" noProof="0" dirty="0">
              <a:ln>
                <a:noFill/>
              </a:ln>
              <a:solidFill>
                <a:srgbClr val="775949"/>
              </a:solidFill>
              <a:effectLst/>
              <a:uLnTx/>
              <a:uFillTx/>
              <a:latin typeface="微软雅黑" panose="020B0503020204020204" charset="-122"/>
              <a:ea typeface="微软雅黑" panose="020B0503020204020204" charset="-122"/>
              <a:cs typeface="+mn-cs"/>
            </a:endParaRPr>
          </a:p>
        </p:txBody>
      </p:sp>
      <p:sp>
        <p:nvSpPr>
          <p:cNvPr id="4" name="矩形 3"/>
          <p:cNvSpPr/>
          <p:nvPr>
            <p:custDataLst>
              <p:tags r:id="rId2"/>
            </p:custDataLst>
          </p:nvPr>
        </p:nvSpPr>
        <p:spPr>
          <a:xfrm>
            <a:off x="6771005" y="555625"/>
            <a:ext cx="5420995" cy="788670"/>
          </a:xfrm>
          <a:prstGeom prst="rect">
            <a:avLst/>
          </a:prstGeom>
        </p:spPr>
        <p:txBody>
          <a:bodyPr wrap="square">
            <a:noAutofit/>
          </a:bodyPr>
          <a:p>
            <a:pPr marL="342900" marR="0" lvl="0" indent="-342900" algn="l" defTabSz="914400" rtl="0" eaLnBrk="1" fontAlgn="auto" latinLnBrk="0" hangingPunct="1">
              <a:lnSpc>
                <a:spcPct val="200000"/>
              </a:lnSpc>
              <a:spcBef>
                <a:spcPts val="0"/>
              </a:spcBef>
              <a:spcAft>
                <a:spcPts val="0"/>
              </a:spcAft>
              <a:buClrTx/>
              <a:buSzTx/>
              <a:buFont typeface="Wingdings" panose="05000000000000000000" charset="0"/>
              <a:buChar char="Ø"/>
              <a:defRPr/>
            </a:pPr>
            <a:r>
              <a:rPr kumimoji="0" lang="en-US" altLang="zh-CN" sz="2400" b="1" i="0" u="none" strike="noStrike" kern="1200" cap="none" spc="0" normalizeH="0" noProof="0" dirty="0">
                <a:ln>
                  <a:noFill/>
                </a:ln>
                <a:solidFill>
                  <a:srgbClr val="775949"/>
                </a:solidFill>
                <a:effectLst/>
                <a:uLnTx/>
                <a:uFillTx/>
                <a:latin typeface="微软雅黑" panose="020B0503020204020204" charset="-122"/>
                <a:ea typeface="微软雅黑" panose="020B0503020204020204" charset="-122"/>
                <a:cs typeface="+mn-cs"/>
              </a:rPr>
              <a:t>Implemental details</a:t>
            </a:r>
            <a:endParaRPr kumimoji="0" lang="en-US" altLang="zh-CN" sz="2400" b="1" i="0" u="none" strike="noStrike" kern="1200" cap="none" spc="0" normalizeH="0" noProof="0" dirty="0">
              <a:ln>
                <a:noFill/>
              </a:ln>
              <a:solidFill>
                <a:srgbClr val="775949"/>
              </a:solidFill>
              <a:effectLst/>
              <a:uLnTx/>
              <a:uFillTx/>
              <a:latin typeface="微软雅黑" panose="020B0503020204020204" charset="-122"/>
              <a:ea typeface="微软雅黑" panose="020B0503020204020204" charset="-122"/>
              <a:cs typeface="+mn-cs"/>
            </a:endParaRPr>
          </a:p>
        </p:txBody>
      </p:sp>
      <p:pic>
        <p:nvPicPr>
          <p:cNvPr id="18" name="图片 17"/>
          <p:cNvPicPr>
            <a:picLocks noChangeAspect="1"/>
          </p:cNvPicPr>
          <p:nvPr/>
        </p:nvPicPr>
        <p:blipFill>
          <a:blip r:embed="rId3"/>
          <a:stretch>
            <a:fillRect/>
          </a:stretch>
        </p:blipFill>
        <p:spPr>
          <a:xfrm>
            <a:off x="0" y="1344295"/>
            <a:ext cx="6451600" cy="2763520"/>
          </a:xfrm>
          <a:prstGeom prst="rect">
            <a:avLst/>
          </a:prstGeom>
        </p:spPr>
      </p:pic>
      <p:sp>
        <p:nvSpPr>
          <p:cNvPr id="19" name="文本框 18"/>
          <p:cNvSpPr txBox="1"/>
          <p:nvPr/>
        </p:nvSpPr>
        <p:spPr>
          <a:xfrm>
            <a:off x="6771005" y="1594485"/>
            <a:ext cx="5420995" cy="922020"/>
          </a:xfrm>
          <a:prstGeom prst="rect">
            <a:avLst/>
          </a:prstGeom>
          <a:noFill/>
        </p:spPr>
        <p:txBody>
          <a:bodyPr wrap="square" rtlCol="0">
            <a:spAutoFit/>
          </a:bodyPr>
          <a:p>
            <a:r>
              <a:t>LLM: GPT-Neo (2.7B)</a:t>
            </a:r>
          </a:p>
          <a:p>
            <a:r>
              <a:t>Evaluation metrics:</a:t>
            </a:r>
          </a:p>
          <a:p>
            <a:r>
              <a:t>Acc (</a:t>
            </a:r>
            <a:r>
              <a:rPr>
                <a:sym typeface="+mn-ea"/>
              </a:rPr>
              <a:t>classification</a:t>
            </a:r>
            <a:r>
              <a:t>)</a:t>
            </a:r>
            <a:r>
              <a:rPr lang="en-US"/>
              <a:t>;  </a:t>
            </a:r>
            <a:r>
              <a:t>EM (</a:t>
            </a:r>
            <a:r>
              <a:rPr>
                <a:sym typeface="+mn-ea"/>
              </a:rPr>
              <a:t>generation</a:t>
            </a:r>
            <a:r>
              <a:t>) </a:t>
            </a:r>
          </a:p>
        </p:txBody>
      </p:sp>
      <p:sp>
        <p:nvSpPr>
          <p:cNvPr id="20" name="文本框 19"/>
          <p:cNvSpPr txBox="1"/>
          <p:nvPr/>
        </p:nvSpPr>
        <p:spPr>
          <a:xfrm>
            <a:off x="6771005" y="2691765"/>
            <a:ext cx="4064000" cy="368300"/>
          </a:xfrm>
          <a:prstGeom prst="rect">
            <a:avLst/>
          </a:prstGeom>
          <a:noFill/>
        </p:spPr>
        <p:txBody>
          <a:bodyPr wrap="square" rtlCol="0">
            <a:spAutoFit/>
          </a:bodyPr>
          <a:p>
            <a:r>
              <a:rPr lang="en-US" altLang="zh-CN"/>
              <a:t>Tasks</a:t>
            </a:r>
            <a:r>
              <a:rPr lang="zh-CN" altLang="en-US"/>
              <a:t>：</a:t>
            </a:r>
            <a:r>
              <a:rPr>
                <a:sym typeface="+mn-ea"/>
              </a:rPr>
              <a:t>classification</a:t>
            </a:r>
            <a:r>
              <a:rPr lang="en-US">
                <a:sym typeface="+mn-ea"/>
              </a:rPr>
              <a:t> and Generation</a:t>
            </a:r>
            <a:endParaRPr lang="en-US">
              <a:sym typeface="+mn-ea"/>
            </a:endParaRPr>
          </a:p>
        </p:txBody>
      </p:sp>
      <p:sp>
        <p:nvSpPr>
          <p:cNvPr id="21" name="文本框 20"/>
          <p:cNvSpPr txBox="1"/>
          <p:nvPr/>
        </p:nvSpPr>
        <p:spPr>
          <a:xfrm>
            <a:off x="6771005" y="3235325"/>
            <a:ext cx="5421630" cy="1198880"/>
          </a:xfrm>
          <a:prstGeom prst="rect">
            <a:avLst/>
          </a:prstGeom>
          <a:noFill/>
        </p:spPr>
        <p:txBody>
          <a:bodyPr wrap="square" rtlCol="0">
            <a:spAutoFit/>
          </a:bodyPr>
          <a:p>
            <a:r>
              <a:t>Classification task: The answer generation process involves providing the context examples and corresponding options to the LLM, then selecting the answer using the maximum likelihood method.</a:t>
            </a:r>
          </a:p>
        </p:txBody>
      </p:sp>
      <p:sp>
        <p:nvSpPr>
          <p:cNvPr id="22" name="文本框 21"/>
          <p:cNvSpPr txBox="1"/>
          <p:nvPr/>
        </p:nvSpPr>
        <p:spPr>
          <a:xfrm>
            <a:off x="6771005" y="4609465"/>
            <a:ext cx="5052695" cy="645160"/>
          </a:xfrm>
          <a:prstGeom prst="rect">
            <a:avLst/>
          </a:prstGeom>
          <a:noFill/>
        </p:spPr>
        <p:txBody>
          <a:bodyPr wrap="square" rtlCol="0">
            <a:spAutoFit/>
          </a:bodyPr>
          <a:p>
            <a:r>
              <a:t>Generation task: A greedy strategy is used for decoding.</a:t>
            </a:r>
          </a:p>
        </p:txBody>
      </p:sp>
      <p:sp>
        <p:nvSpPr>
          <p:cNvPr id="23" name="文本框 22"/>
          <p:cNvSpPr txBox="1"/>
          <p:nvPr/>
        </p:nvSpPr>
        <p:spPr>
          <a:xfrm>
            <a:off x="6771005" y="5429885"/>
            <a:ext cx="4748530" cy="1101090"/>
          </a:xfrm>
          <a:prstGeom prst="rect">
            <a:avLst/>
          </a:prstGeom>
          <a:noFill/>
        </p:spPr>
        <p:txBody>
          <a:bodyPr wrap="square" rtlCol="0">
            <a:noAutofit/>
          </a:bodyPr>
          <a:p/>
          <a:p>
            <a:r>
              <a:t>The number of retrieved context examples is limited to less than 50.</a:t>
            </a:r>
          </a:p>
          <a:p/>
          <a:p/>
          <a:p/>
          <a:p/>
          <a:p/>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81915" y="-313"/>
            <a:ext cx="2618180" cy="911174"/>
            <a:chOff x="-24765" y="1004734"/>
            <a:chExt cx="2618180" cy="911174"/>
          </a:xfrm>
        </p:grpSpPr>
        <p:grpSp>
          <p:nvGrpSpPr>
            <p:cNvPr id="9" name="组合 8"/>
            <p:cNvGrpSpPr/>
            <p:nvPr/>
          </p:nvGrpSpPr>
          <p:grpSpPr>
            <a:xfrm>
              <a:off x="0" y="1115199"/>
              <a:ext cx="767408" cy="800709"/>
              <a:chOff x="0" y="-1"/>
              <a:chExt cx="767408" cy="800709"/>
            </a:xfrm>
          </p:grpSpPr>
          <p:sp>
            <p:nvSpPr>
              <p:cNvPr id="10" name="梯形 9"/>
              <p:cNvSpPr/>
              <p:nvPr/>
            </p:nvSpPr>
            <p:spPr>
              <a:xfrm rot="5400000">
                <a:off x="-54006" y="242646"/>
                <a:ext cx="612068" cy="504056"/>
              </a:xfrm>
              <a:prstGeom prst="trapezoid">
                <a:avLst/>
              </a:prstGeom>
              <a:gradFill>
                <a:gsLst>
                  <a:gs pos="0">
                    <a:srgbClr val="8E654E"/>
                  </a:gs>
                  <a:gs pos="100000">
                    <a:srgbClr val="CA865F"/>
                  </a:gs>
                </a:gsLst>
                <a:lin ang="2700000" scaled="1"/>
              </a:gradFill>
              <a:ln w="12700" cap="flat" cmpd="sng" algn="ctr">
                <a:noFill/>
                <a:prstDash val="solid"/>
                <a:miter lim="800000"/>
              </a:ln>
              <a:effectLst>
                <a:outerShdw blurRad="330200" dist="152400" dir="2700000" sx="92000" sy="92000" algn="tl" rotWithShape="0">
                  <a:srgbClr val="CA865F">
                    <a:alpha val="40000"/>
                  </a:srgbClr>
                </a:outerShdw>
              </a:effectLst>
            </p:spPr>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gradFill>
                    <a:gsLst>
                      <a:gs pos="0">
                        <a:srgbClr val="CA865F">
                          <a:lumMod val="60000"/>
                          <a:lumOff val="40000"/>
                        </a:srgbClr>
                      </a:gs>
                      <a:gs pos="100000">
                        <a:srgbClr val="CA865F"/>
                      </a:gs>
                    </a:gsLst>
                    <a:lin ang="2700000" scaled="1"/>
                  </a:gradFill>
                  <a:effectLst/>
                  <a:uLnTx/>
                  <a:uFillTx/>
                  <a:latin typeface="Arial" panose="020B0604020202020204" pitchFamily="34" charset="0"/>
                  <a:ea typeface="微软雅黑" panose="020B0503020204020204" charset="-122"/>
                  <a:cs typeface="+mn-cs"/>
                </a:endParaRPr>
              </a:p>
            </p:txBody>
          </p:sp>
          <p:sp>
            <p:nvSpPr>
              <p:cNvPr id="11" name="梯形 10"/>
              <p:cNvSpPr/>
              <p:nvPr/>
            </p:nvSpPr>
            <p:spPr>
              <a:xfrm rot="5400000">
                <a:off x="33548" y="-33549"/>
                <a:ext cx="700311" cy="767408"/>
              </a:xfrm>
              <a:prstGeom prst="trapezoid">
                <a:avLst/>
              </a:prstGeom>
              <a:gradFill>
                <a:gsLst>
                  <a:gs pos="0">
                    <a:srgbClr val="8E654E"/>
                  </a:gs>
                  <a:gs pos="100000">
                    <a:srgbClr val="CA865F"/>
                  </a:gs>
                </a:gsLst>
                <a:lin ang="2700000" scaled="1"/>
              </a:gradFill>
              <a:ln w="12700" cap="flat" cmpd="sng" algn="ctr">
                <a:noFill/>
                <a:prstDash val="solid"/>
                <a:miter lim="800000"/>
              </a:ln>
              <a:effectLst>
                <a:outerShdw blurRad="330200" dist="152400" dir="2700000" sx="92000" sy="92000" algn="tl" rotWithShape="0">
                  <a:srgbClr val="CA865F">
                    <a:alpha val="40000"/>
                  </a:srgbClr>
                </a:outerShdw>
              </a:effectLst>
            </p:spPr>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gradFill>
                    <a:gsLst>
                      <a:gs pos="0">
                        <a:srgbClr val="CA865F">
                          <a:lumMod val="60000"/>
                          <a:lumOff val="40000"/>
                        </a:srgbClr>
                      </a:gs>
                      <a:gs pos="100000">
                        <a:srgbClr val="CA865F"/>
                      </a:gs>
                    </a:gsLst>
                    <a:lin ang="2700000" scaled="1"/>
                  </a:gradFill>
                  <a:effectLst/>
                  <a:uLnTx/>
                  <a:uFillTx/>
                  <a:latin typeface="Arial" panose="020B0604020202020204" pitchFamily="34" charset="0"/>
                  <a:ea typeface="微软雅黑" panose="020B0503020204020204" charset="-122"/>
                  <a:cs typeface="+mn-cs"/>
                </a:endParaRPr>
              </a:p>
            </p:txBody>
          </p:sp>
        </p:grpSp>
        <p:grpSp>
          <p:nvGrpSpPr>
            <p:cNvPr id="12" name="组合 11"/>
            <p:cNvGrpSpPr/>
            <p:nvPr/>
          </p:nvGrpSpPr>
          <p:grpSpPr>
            <a:xfrm>
              <a:off x="-24765" y="1004734"/>
              <a:ext cx="2618180" cy="829945"/>
              <a:chOff x="5169039" y="1897049"/>
              <a:chExt cx="2618180" cy="829945"/>
            </a:xfrm>
          </p:grpSpPr>
          <p:sp>
            <p:nvSpPr>
              <p:cNvPr id="2" name="矩形 1"/>
              <p:cNvSpPr/>
              <p:nvPr/>
            </p:nvSpPr>
            <p:spPr>
              <a:xfrm>
                <a:off x="5961594" y="1897049"/>
                <a:ext cx="1825625" cy="829945"/>
              </a:xfrm>
              <a:prstGeom prst="rect">
                <a:avLst/>
              </a:prstGeom>
            </p:spPr>
            <p:txBody>
              <a:bodyPr wrap="none">
                <a:spAutoFit/>
              </a:bodyPr>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775949"/>
                    </a:solidFill>
                    <a:effectLst/>
                    <a:uLnTx/>
                    <a:uFillTx/>
                    <a:latin typeface="Arial" panose="020B0604020202020204" pitchFamily="34" charset="0"/>
                    <a:ea typeface="微软雅黑" panose="020B0503020204020204" charset="-122"/>
                    <a:cs typeface="+mn-cs"/>
                  </a:rPr>
                  <a:t>实验（</a:t>
                </a:r>
                <a:r>
                  <a:rPr kumimoji="0" lang="en-US" altLang="zh-CN" sz="2400" b="0" i="0" u="none" strike="noStrike" kern="1200" cap="none" spc="0" normalizeH="0" baseline="0" noProof="0" dirty="0">
                    <a:ln>
                      <a:noFill/>
                    </a:ln>
                    <a:solidFill>
                      <a:srgbClr val="775949"/>
                    </a:solidFill>
                    <a:effectLst/>
                    <a:uLnTx/>
                    <a:uFillTx/>
                    <a:latin typeface="Arial" panose="020B0604020202020204" pitchFamily="34" charset="0"/>
                    <a:ea typeface="微软雅黑" panose="020B0503020204020204" charset="-122"/>
                    <a:cs typeface="+mn-cs"/>
                  </a:rPr>
                  <a:t>2/3</a:t>
                </a:r>
                <a:r>
                  <a:rPr kumimoji="0" lang="zh-CN" altLang="en-US" sz="2400" b="0" i="0" u="none" strike="noStrike" kern="1200" cap="none" spc="0" normalizeH="0" baseline="0" noProof="0" dirty="0">
                    <a:ln>
                      <a:noFill/>
                    </a:ln>
                    <a:solidFill>
                      <a:srgbClr val="775949"/>
                    </a:solidFill>
                    <a:effectLst/>
                    <a:uLnTx/>
                    <a:uFillTx/>
                    <a:latin typeface="Arial" panose="020B0604020202020204" pitchFamily="34" charset="0"/>
                    <a:ea typeface="微软雅黑" panose="020B0503020204020204" charset="-122"/>
                    <a:cs typeface="+mn-cs"/>
                  </a:rPr>
                  <a:t>）</a:t>
                </a:r>
                <a:endParaRPr kumimoji="0" lang="zh-CN" altLang="en-US" sz="2400" b="0" i="0" u="none" strike="noStrike" kern="1200" cap="none" spc="0" normalizeH="0" baseline="0" noProof="0" dirty="0">
                  <a:ln>
                    <a:noFill/>
                  </a:ln>
                  <a:solidFill>
                    <a:srgbClr val="775949"/>
                  </a:solidFill>
                  <a:effectLst/>
                  <a:uLnTx/>
                  <a:uFillTx/>
                  <a:latin typeface="Arial" panose="020B0604020202020204" pitchFamily="34" charset="0"/>
                  <a:ea typeface="微软雅黑" panose="020B0503020204020204" charset="-122"/>
                  <a:cs typeface="+mn-cs"/>
                </a:endParaRPr>
              </a:p>
            </p:txBody>
          </p:sp>
          <p:sp>
            <p:nvSpPr>
              <p:cNvPr id="3" name="文本框 2"/>
              <p:cNvSpPr txBox="1"/>
              <p:nvPr/>
            </p:nvSpPr>
            <p:spPr>
              <a:xfrm>
                <a:off x="5169039" y="2049449"/>
                <a:ext cx="1509395" cy="64516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lang="en-US" altLang="zh-CN" sz="3600" dirty="0">
                    <a:solidFill>
                      <a:schemeClr val="bg1"/>
                    </a:solidFill>
                    <a:latin typeface="方正大标宋_GBK" panose="03000509000000000000" pitchFamily="65" charset="-122"/>
                    <a:ea typeface="方正大标宋_GBK" panose="03000509000000000000" pitchFamily="65" charset="-122"/>
                    <a:sym typeface="+mn-ea"/>
                  </a:rPr>
                  <a:t>04</a:t>
                </a:r>
                <a:endParaRPr kumimoji="0" lang="zh-CN" altLang="en-US"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mn-cs"/>
                </a:endParaRPr>
              </a:p>
            </p:txBody>
          </p:sp>
        </p:grpSp>
      </p:grpSp>
      <p:pic>
        <p:nvPicPr>
          <p:cNvPr id="5" name="图片 4"/>
          <p:cNvPicPr>
            <a:picLocks noChangeAspect="1"/>
          </p:cNvPicPr>
          <p:nvPr/>
        </p:nvPicPr>
        <p:blipFill>
          <a:blip r:embed="rId1"/>
          <a:stretch>
            <a:fillRect/>
          </a:stretch>
        </p:blipFill>
        <p:spPr>
          <a:xfrm>
            <a:off x="0" y="1513205"/>
            <a:ext cx="8502650" cy="2208530"/>
          </a:xfrm>
          <a:prstGeom prst="rect">
            <a:avLst/>
          </a:prstGeom>
        </p:spPr>
      </p:pic>
      <p:sp>
        <p:nvSpPr>
          <p:cNvPr id="6" name="文本框 5"/>
          <p:cNvSpPr txBox="1"/>
          <p:nvPr/>
        </p:nvSpPr>
        <p:spPr>
          <a:xfrm>
            <a:off x="106680" y="1052830"/>
            <a:ext cx="4064000" cy="460375"/>
          </a:xfrm>
          <a:prstGeom prst="rect">
            <a:avLst/>
          </a:prstGeom>
          <a:noFill/>
        </p:spPr>
        <p:txBody>
          <a:bodyPr wrap="square" rtlCol="0">
            <a:spAutoFit/>
          </a:bodyPr>
          <a:p>
            <a:pPr marL="342900" indent="-342900">
              <a:buFont typeface="Wingdings" panose="05000000000000000000" charset="0"/>
              <a:buChar char="Ø"/>
            </a:pPr>
            <a:r>
              <a:rPr lang="en-US" altLang="zh-CN" sz="2400" b="1">
                <a:solidFill>
                  <a:schemeClr val="accent3">
                    <a:lumMod val="50000"/>
                  </a:schemeClr>
                </a:solidFill>
              </a:rPr>
              <a:t>Comparable Experiment</a:t>
            </a:r>
            <a:r>
              <a:rPr lang="zh-CN" altLang="en-US" sz="2400" b="1">
                <a:solidFill>
                  <a:schemeClr val="accent3">
                    <a:lumMod val="50000"/>
                  </a:schemeClr>
                </a:solidFill>
              </a:rPr>
              <a:t>：</a:t>
            </a:r>
            <a:endParaRPr lang="zh-CN" altLang="en-US" sz="2400" b="1">
              <a:solidFill>
                <a:schemeClr val="accent3">
                  <a:lumMod val="50000"/>
                </a:schemeClr>
              </a:solidFill>
            </a:endParaRPr>
          </a:p>
        </p:txBody>
      </p:sp>
      <p:pic>
        <p:nvPicPr>
          <p:cNvPr id="13" name="图片 12"/>
          <p:cNvPicPr>
            <a:picLocks noChangeAspect="1"/>
          </p:cNvPicPr>
          <p:nvPr/>
        </p:nvPicPr>
        <p:blipFill>
          <a:blip r:embed="rId2"/>
          <a:stretch>
            <a:fillRect/>
          </a:stretch>
        </p:blipFill>
        <p:spPr>
          <a:xfrm>
            <a:off x="81915" y="3512820"/>
            <a:ext cx="7597140" cy="3268980"/>
          </a:xfrm>
          <a:prstGeom prst="rect">
            <a:avLst/>
          </a:prstGeom>
        </p:spPr>
      </p:pic>
      <p:sp>
        <p:nvSpPr>
          <p:cNvPr id="14" name="文本框 13"/>
          <p:cNvSpPr txBox="1"/>
          <p:nvPr/>
        </p:nvSpPr>
        <p:spPr>
          <a:xfrm>
            <a:off x="8502650" y="1052830"/>
            <a:ext cx="4064000" cy="460375"/>
          </a:xfrm>
          <a:prstGeom prst="rect">
            <a:avLst/>
          </a:prstGeom>
          <a:noFill/>
        </p:spPr>
        <p:txBody>
          <a:bodyPr wrap="square" rtlCol="0">
            <a:spAutoFit/>
          </a:bodyPr>
          <a:p>
            <a:pPr marL="342900" indent="-342900">
              <a:buFont typeface="Wingdings" panose="05000000000000000000" charset="0"/>
              <a:buChar char="Ø"/>
            </a:pPr>
            <a:r>
              <a:rPr lang="en-US" altLang="zh-CN" sz="2400" b="1">
                <a:solidFill>
                  <a:schemeClr val="accent3">
                    <a:lumMod val="50000"/>
                  </a:schemeClr>
                </a:solidFill>
              </a:rPr>
              <a:t>Analysis</a:t>
            </a:r>
            <a:r>
              <a:rPr lang="zh-CN" altLang="en-US" sz="2400" b="1">
                <a:solidFill>
                  <a:schemeClr val="accent3">
                    <a:lumMod val="50000"/>
                  </a:schemeClr>
                </a:solidFill>
              </a:rPr>
              <a:t>：</a:t>
            </a:r>
            <a:endParaRPr lang="zh-CN" altLang="en-US" sz="2400" b="1">
              <a:solidFill>
                <a:schemeClr val="accent3">
                  <a:lumMod val="50000"/>
                </a:schemeClr>
              </a:solidFill>
            </a:endParaRPr>
          </a:p>
        </p:txBody>
      </p:sp>
      <p:sp>
        <p:nvSpPr>
          <p:cNvPr id="16" name="文本框 15"/>
          <p:cNvSpPr txBox="1"/>
          <p:nvPr/>
        </p:nvSpPr>
        <p:spPr>
          <a:xfrm>
            <a:off x="8364855" y="1586865"/>
            <a:ext cx="4064000" cy="398780"/>
          </a:xfrm>
          <a:prstGeom prst="rect">
            <a:avLst/>
          </a:prstGeom>
          <a:noFill/>
        </p:spPr>
        <p:txBody>
          <a:bodyPr wrap="square" rtlCol="0">
            <a:spAutoFit/>
          </a:bodyPr>
          <a:p>
            <a:pPr marL="342900" indent="-342900">
              <a:buFont typeface="Wingdings" panose="05000000000000000000" charset="0"/>
              <a:buChar char="n"/>
            </a:pPr>
            <a:r>
              <a:rPr lang="en-US" altLang="zh-CN" sz="2000" b="1"/>
              <a:t>Comopsitionality</a:t>
            </a:r>
            <a:endParaRPr lang="en-US" altLang="zh-CN" sz="2000" b="1"/>
          </a:p>
        </p:txBody>
      </p:sp>
      <p:sp>
        <p:nvSpPr>
          <p:cNvPr id="18" name="文本框 17"/>
          <p:cNvSpPr txBox="1"/>
          <p:nvPr/>
        </p:nvSpPr>
        <p:spPr>
          <a:xfrm>
            <a:off x="8186420" y="1985645"/>
            <a:ext cx="4064000" cy="4795520"/>
          </a:xfrm>
          <a:prstGeom prst="rect">
            <a:avLst/>
          </a:prstGeom>
          <a:noFill/>
        </p:spPr>
        <p:txBody>
          <a:bodyPr wrap="square" rtlCol="0">
            <a:noAutofit/>
          </a:bodyPr>
          <a:p/>
          <a:p>
            <a:r>
              <a:t>As seen in Table 2, with the increase in the number of context examples, </a:t>
            </a:r>
            <a:r>
              <a:rPr b="1">
                <a:solidFill>
                  <a:schemeClr val="accent1"/>
                </a:solidFill>
              </a:rPr>
              <a:t>the performance improvement also increases, </a:t>
            </a:r>
            <a:r>
              <a:t>indicating that CEIL has successfully</a:t>
            </a:r>
            <a:r>
              <a:rPr b="1">
                <a:solidFill>
                  <a:schemeClr val="accent1"/>
                </a:solidFill>
              </a:rPr>
              <a:t> retrieved combined context examples</a:t>
            </a:r>
            <a:r>
              <a:t>, leading to enhanced performance. In the inference phase, the LM in CEIL has not seen the combined examples, whereas </a:t>
            </a:r>
            <a:r>
              <a:rPr b="1">
                <a:solidFill>
                  <a:schemeClr val="accent1"/>
                </a:solidFill>
              </a:rPr>
              <a:t>in the training phase, it is trained with the combined context examples.</a:t>
            </a:r>
            <a:endParaRPr b="1">
              <a:solidFill>
                <a:schemeClr val="accen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81915" y="-313"/>
            <a:ext cx="3702760" cy="911174"/>
            <a:chOff x="-24765" y="1004734"/>
            <a:chExt cx="3702760" cy="911174"/>
          </a:xfrm>
        </p:grpSpPr>
        <p:grpSp>
          <p:nvGrpSpPr>
            <p:cNvPr id="9" name="组合 8"/>
            <p:cNvGrpSpPr/>
            <p:nvPr/>
          </p:nvGrpSpPr>
          <p:grpSpPr>
            <a:xfrm>
              <a:off x="0" y="1115199"/>
              <a:ext cx="767408" cy="800709"/>
              <a:chOff x="0" y="-1"/>
              <a:chExt cx="767408" cy="800709"/>
            </a:xfrm>
          </p:grpSpPr>
          <p:sp>
            <p:nvSpPr>
              <p:cNvPr id="10" name="梯形 9"/>
              <p:cNvSpPr/>
              <p:nvPr/>
            </p:nvSpPr>
            <p:spPr>
              <a:xfrm rot="5400000">
                <a:off x="-54006" y="242646"/>
                <a:ext cx="612068" cy="504056"/>
              </a:xfrm>
              <a:prstGeom prst="trapezoid">
                <a:avLst/>
              </a:prstGeom>
              <a:gradFill>
                <a:gsLst>
                  <a:gs pos="0">
                    <a:srgbClr val="8E654E"/>
                  </a:gs>
                  <a:gs pos="100000">
                    <a:srgbClr val="CA865F"/>
                  </a:gs>
                </a:gsLst>
                <a:lin ang="2700000" scaled="1"/>
              </a:gradFill>
              <a:ln w="12700" cap="flat" cmpd="sng" algn="ctr">
                <a:noFill/>
                <a:prstDash val="solid"/>
                <a:miter lim="800000"/>
              </a:ln>
              <a:effectLst>
                <a:outerShdw blurRad="330200" dist="152400" dir="2700000" sx="92000" sy="92000" algn="tl" rotWithShape="0">
                  <a:srgbClr val="CA865F">
                    <a:alpha val="40000"/>
                  </a:srgbClr>
                </a:outerShdw>
              </a:effectLst>
            </p:spPr>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gradFill>
                    <a:gsLst>
                      <a:gs pos="0">
                        <a:srgbClr val="CA865F">
                          <a:lumMod val="60000"/>
                          <a:lumOff val="40000"/>
                        </a:srgbClr>
                      </a:gs>
                      <a:gs pos="100000">
                        <a:srgbClr val="CA865F"/>
                      </a:gs>
                    </a:gsLst>
                    <a:lin ang="2700000" scaled="1"/>
                  </a:gradFill>
                  <a:effectLst/>
                  <a:uLnTx/>
                  <a:uFillTx/>
                  <a:latin typeface="Arial" panose="020B0604020202020204" pitchFamily="34" charset="0"/>
                  <a:ea typeface="微软雅黑" panose="020B0503020204020204" charset="-122"/>
                  <a:cs typeface="+mn-cs"/>
                </a:endParaRPr>
              </a:p>
            </p:txBody>
          </p:sp>
          <p:sp>
            <p:nvSpPr>
              <p:cNvPr id="11" name="梯形 10"/>
              <p:cNvSpPr/>
              <p:nvPr/>
            </p:nvSpPr>
            <p:spPr>
              <a:xfrm rot="5400000">
                <a:off x="33548" y="-33549"/>
                <a:ext cx="700311" cy="767408"/>
              </a:xfrm>
              <a:prstGeom prst="trapezoid">
                <a:avLst/>
              </a:prstGeom>
              <a:gradFill>
                <a:gsLst>
                  <a:gs pos="0">
                    <a:srgbClr val="8E654E"/>
                  </a:gs>
                  <a:gs pos="100000">
                    <a:srgbClr val="CA865F"/>
                  </a:gs>
                </a:gsLst>
                <a:lin ang="2700000" scaled="1"/>
              </a:gradFill>
              <a:ln w="12700" cap="flat" cmpd="sng" algn="ctr">
                <a:noFill/>
                <a:prstDash val="solid"/>
                <a:miter lim="800000"/>
              </a:ln>
              <a:effectLst>
                <a:outerShdw blurRad="330200" dist="152400" dir="2700000" sx="92000" sy="92000" algn="tl" rotWithShape="0">
                  <a:srgbClr val="CA865F">
                    <a:alpha val="40000"/>
                  </a:srgbClr>
                </a:outerShdw>
              </a:effectLst>
            </p:spPr>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gradFill>
                    <a:gsLst>
                      <a:gs pos="0">
                        <a:srgbClr val="CA865F">
                          <a:lumMod val="60000"/>
                          <a:lumOff val="40000"/>
                        </a:srgbClr>
                      </a:gs>
                      <a:gs pos="100000">
                        <a:srgbClr val="CA865F"/>
                      </a:gs>
                    </a:gsLst>
                    <a:lin ang="2700000" scaled="1"/>
                  </a:gradFill>
                  <a:effectLst/>
                  <a:uLnTx/>
                  <a:uFillTx/>
                  <a:latin typeface="Arial" panose="020B0604020202020204" pitchFamily="34" charset="0"/>
                  <a:ea typeface="微软雅黑" panose="020B0503020204020204" charset="-122"/>
                  <a:cs typeface="+mn-cs"/>
                </a:endParaRPr>
              </a:p>
            </p:txBody>
          </p:sp>
        </p:grpSp>
        <p:grpSp>
          <p:nvGrpSpPr>
            <p:cNvPr id="12" name="组合 11"/>
            <p:cNvGrpSpPr/>
            <p:nvPr/>
          </p:nvGrpSpPr>
          <p:grpSpPr>
            <a:xfrm>
              <a:off x="-24765" y="1004734"/>
              <a:ext cx="3702760" cy="829945"/>
              <a:chOff x="5169039" y="1897049"/>
              <a:chExt cx="3702760" cy="829945"/>
            </a:xfrm>
          </p:grpSpPr>
          <p:sp>
            <p:nvSpPr>
              <p:cNvPr id="2" name="矩形 1"/>
              <p:cNvSpPr/>
              <p:nvPr/>
            </p:nvSpPr>
            <p:spPr>
              <a:xfrm>
                <a:off x="5961594" y="1897049"/>
                <a:ext cx="2910205" cy="829945"/>
              </a:xfrm>
              <a:prstGeom prst="rect">
                <a:avLst/>
              </a:prstGeom>
            </p:spPr>
            <p:txBody>
              <a:bodyPr wrap="none">
                <a:spAutoFit/>
              </a:bodyPr>
              <a:p>
                <a:pPr marL="0" marR="0" lvl="0" indent="0" algn="l" defTabSz="914400" rtl="0" eaLnBrk="1" fontAlgn="auto" latinLnBrk="0" hangingPunct="1">
                  <a:lnSpc>
                    <a:spcPct val="2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775949"/>
                    </a:solidFill>
                    <a:effectLst/>
                    <a:uLnTx/>
                    <a:uFillTx/>
                    <a:latin typeface="Arial" panose="020B0604020202020204" pitchFamily="34" charset="0"/>
                    <a:ea typeface="微软雅黑" panose="020B0503020204020204" charset="-122"/>
                    <a:cs typeface="+mn-cs"/>
                  </a:rPr>
                  <a:t>Experiments</a:t>
                </a:r>
                <a:r>
                  <a:rPr kumimoji="0" lang="zh-CN" altLang="en-US" sz="2400" b="0" i="0" u="none" strike="noStrike" kern="1200" cap="none" spc="0" normalizeH="0" baseline="0" noProof="0" dirty="0">
                    <a:ln>
                      <a:noFill/>
                    </a:ln>
                    <a:solidFill>
                      <a:srgbClr val="775949"/>
                    </a:solidFill>
                    <a:effectLst/>
                    <a:uLnTx/>
                    <a:uFillTx/>
                    <a:latin typeface="Arial" panose="020B0604020202020204" pitchFamily="34" charset="0"/>
                    <a:ea typeface="微软雅黑" panose="020B0503020204020204" charset="-122"/>
                    <a:cs typeface="+mn-cs"/>
                  </a:rPr>
                  <a:t>（</a:t>
                </a:r>
                <a:r>
                  <a:rPr kumimoji="0" lang="en-US" altLang="zh-CN" sz="2400" b="0" i="0" u="none" strike="noStrike" kern="1200" cap="none" spc="0" normalizeH="0" baseline="0" noProof="0" dirty="0">
                    <a:ln>
                      <a:noFill/>
                    </a:ln>
                    <a:solidFill>
                      <a:srgbClr val="775949"/>
                    </a:solidFill>
                    <a:effectLst/>
                    <a:uLnTx/>
                    <a:uFillTx/>
                    <a:latin typeface="Arial" panose="020B0604020202020204" pitchFamily="34" charset="0"/>
                    <a:ea typeface="微软雅黑" panose="020B0503020204020204" charset="-122"/>
                    <a:cs typeface="+mn-cs"/>
                  </a:rPr>
                  <a:t>3/3</a:t>
                </a:r>
                <a:r>
                  <a:rPr kumimoji="0" lang="zh-CN" altLang="en-US" sz="2400" b="0" i="0" u="none" strike="noStrike" kern="1200" cap="none" spc="0" normalizeH="0" baseline="0" noProof="0" dirty="0">
                    <a:ln>
                      <a:noFill/>
                    </a:ln>
                    <a:solidFill>
                      <a:srgbClr val="775949"/>
                    </a:solidFill>
                    <a:effectLst/>
                    <a:uLnTx/>
                    <a:uFillTx/>
                    <a:latin typeface="Arial" panose="020B0604020202020204" pitchFamily="34" charset="0"/>
                    <a:ea typeface="微软雅黑" panose="020B0503020204020204" charset="-122"/>
                    <a:cs typeface="+mn-cs"/>
                  </a:rPr>
                  <a:t>）</a:t>
                </a:r>
                <a:endParaRPr kumimoji="0" lang="zh-CN" altLang="en-US" sz="2400" b="0" i="0" u="none" strike="noStrike" kern="1200" cap="none" spc="0" normalizeH="0" baseline="0" noProof="0" dirty="0">
                  <a:ln>
                    <a:noFill/>
                  </a:ln>
                  <a:solidFill>
                    <a:srgbClr val="775949"/>
                  </a:solidFill>
                  <a:effectLst/>
                  <a:uLnTx/>
                  <a:uFillTx/>
                  <a:latin typeface="Arial" panose="020B0604020202020204" pitchFamily="34" charset="0"/>
                  <a:ea typeface="微软雅黑" panose="020B0503020204020204" charset="-122"/>
                  <a:cs typeface="+mn-cs"/>
                </a:endParaRPr>
              </a:p>
            </p:txBody>
          </p:sp>
          <p:sp>
            <p:nvSpPr>
              <p:cNvPr id="3" name="文本框 2"/>
              <p:cNvSpPr txBox="1"/>
              <p:nvPr/>
            </p:nvSpPr>
            <p:spPr>
              <a:xfrm>
                <a:off x="5169039" y="2049449"/>
                <a:ext cx="1509395" cy="64516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lang="en-US" altLang="zh-CN" sz="3600" dirty="0">
                    <a:solidFill>
                      <a:schemeClr val="bg1"/>
                    </a:solidFill>
                    <a:latin typeface="方正大标宋_GBK" panose="03000509000000000000" pitchFamily="65" charset="-122"/>
                    <a:ea typeface="方正大标宋_GBK" panose="03000509000000000000" pitchFamily="65" charset="-122"/>
                    <a:sym typeface="+mn-ea"/>
                  </a:rPr>
                  <a:t>04</a:t>
                </a:r>
                <a:endParaRPr kumimoji="0" lang="zh-CN" altLang="en-US"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mn-cs"/>
                </a:endParaRPr>
              </a:p>
            </p:txBody>
          </p:sp>
        </p:grpSp>
      </p:grpSp>
      <p:pic>
        <p:nvPicPr>
          <p:cNvPr id="6" name="图片 5"/>
          <p:cNvPicPr>
            <a:picLocks noChangeAspect="1"/>
          </p:cNvPicPr>
          <p:nvPr/>
        </p:nvPicPr>
        <p:blipFill>
          <a:blip r:embed="rId1"/>
          <a:stretch>
            <a:fillRect/>
          </a:stretch>
        </p:blipFill>
        <p:spPr>
          <a:xfrm>
            <a:off x="106680" y="910590"/>
            <a:ext cx="5996940" cy="2303145"/>
          </a:xfrm>
          <a:prstGeom prst="rect">
            <a:avLst/>
          </a:prstGeom>
        </p:spPr>
      </p:pic>
      <p:sp>
        <p:nvSpPr>
          <p:cNvPr id="7" name="文本框 6"/>
          <p:cNvSpPr txBox="1"/>
          <p:nvPr/>
        </p:nvSpPr>
        <p:spPr>
          <a:xfrm>
            <a:off x="6310630" y="1398905"/>
            <a:ext cx="5782310" cy="2030095"/>
          </a:xfrm>
          <a:prstGeom prst="rect">
            <a:avLst/>
          </a:prstGeom>
          <a:noFill/>
        </p:spPr>
        <p:txBody>
          <a:bodyPr wrap="square" rtlCol="0">
            <a:spAutoFit/>
          </a:bodyPr>
          <a:p/>
          <a:p>
            <a:r>
              <a:t>In the inference phase, it can be observed that the transferred retriever performs </a:t>
            </a:r>
            <a:r>
              <a:rPr b="1"/>
              <a:t>better</a:t>
            </a:r>
            <a:r>
              <a:t> on the MRPC dataset than the specially trained retriever. This suggests that, in addition to learning from the target LM, it may </a:t>
            </a:r>
            <a:r>
              <a:rPr b="1">
                <a:solidFill>
                  <a:schemeClr val="accent1"/>
                </a:solidFill>
              </a:rPr>
              <a:t>bring additional knowledge (such as the compositional features of natural language).</a:t>
            </a:r>
            <a:endParaRPr b="1">
              <a:solidFill>
                <a:schemeClr val="accent1"/>
              </a:solidFill>
            </a:endParaRPr>
          </a:p>
        </p:txBody>
      </p:sp>
      <p:sp>
        <p:nvSpPr>
          <p:cNvPr id="14" name="文本框 13"/>
          <p:cNvSpPr txBox="1"/>
          <p:nvPr/>
        </p:nvSpPr>
        <p:spPr>
          <a:xfrm>
            <a:off x="6310630" y="895985"/>
            <a:ext cx="4064000" cy="398780"/>
          </a:xfrm>
          <a:prstGeom prst="rect">
            <a:avLst/>
          </a:prstGeom>
          <a:noFill/>
        </p:spPr>
        <p:txBody>
          <a:bodyPr wrap="square" rtlCol="0">
            <a:spAutoFit/>
          </a:bodyPr>
          <a:p>
            <a:pPr marL="342900" indent="-342900">
              <a:buFont typeface="Wingdings" panose="05000000000000000000" charset="0"/>
              <a:buChar char="n"/>
            </a:pPr>
            <a:r>
              <a:rPr lang="zh-CN" altLang="en-US" sz="2000"/>
              <a:t>Transfer across LMs</a:t>
            </a:r>
            <a:endParaRPr lang="zh-CN" altLang="en-US" sz="2000"/>
          </a:p>
        </p:txBody>
      </p:sp>
      <p:sp>
        <p:nvSpPr>
          <p:cNvPr id="15" name="文本框 14"/>
          <p:cNvSpPr txBox="1"/>
          <p:nvPr/>
        </p:nvSpPr>
        <p:spPr>
          <a:xfrm>
            <a:off x="6115050" y="290195"/>
            <a:ext cx="4064000" cy="460375"/>
          </a:xfrm>
          <a:prstGeom prst="rect">
            <a:avLst/>
          </a:prstGeom>
          <a:noFill/>
        </p:spPr>
        <p:txBody>
          <a:bodyPr wrap="square" rtlCol="0">
            <a:spAutoFit/>
          </a:bodyPr>
          <a:p>
            <a:pPr marL="342900" indent="-342900">
              <a:buFont typeface="Wingdings" panose="05000000000000000000" charset="0"/>
              <a:buChar char="Ø"/>
            </a:pPr>
            <a:r>
              <a:rPr lang="en-US" altLang="zh-CN" sz="2400" b="1"/>
              <a:t>Transferability</a:t>
            </a:r>
            <a:endParaRPr lang="en-US" altLang="zh-CN" sz="2400" b="1"/>
          </a:p>
        </p:txBody>
      </p:sp>
      <p:sp>
        <p:nvSpPr>
          <p:cNvPr id="20" name="文本框 19"/>
          <p:cNvSpPr txBox="1"/>
          <p:nvPr/>
        </p:nvSpPr>
        <p:spPr>
          <a:xfrm>
            <a:off x="6230620" y="3533140"/>
            <a:ext cx="4064000" cy="398780"/>
          </a:xfrm>
          <a:prstGeom prst="rect">
            <a:avLst/>
          </a:prstGeom>
          <a:noFill/>
        </p:spPr>
        <p:txBody>
          <a:bodyPr wrap="square" rtlCol="0">
            <a:spAutoFit/>
          </a:bodyPr>
          <a:p>
            <a:pPr marL="342900" indent="-342900">
              <a:buFont typeface="Wingdings" panose="05000000000000000000" charset="0"/>
              <a:buChar char="n"/>
            </a:pPr>
            <a:r>
              <a:rPr lang="zh-CN" altLang="en-US" sz="2000"/>
              <a:t>Transfer across</a:t>
            </a:r>
            <a:r>
              <a:rPr lang="en-US" altLang="zh-CN" sz="2000"/>
              <a:t> datasets</a:t>
            </a:r>
            <a:endParaRPr lang="en-US" altLang="zh-CN" sz="2000"/>
          </a:p>
        </p:txBody>
      </p:sp>
      <p:sp>
        <p:nvSpPr>
          <p:cNvPr id="21" name="文本框 20"/>
          <p:cNvSpPr txBox="1"/>
          <p:nvPr/>
        </p:nvSpPr>
        <p:spPr>
          <a:xfrm>
            <a:off x="6310630" y="4291330"/>
            <a:ext cx="5499735" cy="1753235"/>
          </a:xfrm>
          <a:prstGeom prst="rect">
            <a:avLst/>
          </a:prstGeom>
          <a:noFill/>
        </p:spPr>
        <p:txBody>
          <a:bodyPr wrap="square" rtlCol="0">
            <a:spAutoFit/>
          </a:bodyPr>
          <a:p>
            <a:r>
              <a:t>It was found that almost all retrievers NLI tasks such as QNLI and MNLI</a:t>
            </a:r>
            <a:r>
              <a:rPr lang="en-US"/>
              <a:t>, </a:t>
            </a:r>
            <a:r>
              <a:t>achieved better performance than TOPK-BERT. However, for other individual input tasks, we only found that </a:t>
            </a:r>
            <a:r>
              <a:rPr b="1">
                <a:solidFill>
                  <a:schemeClr val="accent1"/>
                </a:solidFill>
              </a:rPr>
              <a:t>retrievers trained on similar tasks/datasets</a:t>
            </a:r>
            <a:r>
              <a:t> (e.g., code generation and semantic parsing) </a:t>
            </a:r>
            <a:r>
              <a:rPr b="1">
                <a:solidFill>
                  <a:schemeClr val="accent1"/>
                </a:solidFill>
              </a:rPr>
              <a:t>exhibited transferability.</a:t>
            </a:r>
            <a:endParaRPr b="1">
              <a:solidFill>
                <a:schemeClr val="accen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矩形 99"/>
          <p:cNvSpPr/>
          <p:nvPr/>
        </p:nvSpPr>
        <p:spPr>
          <a:xfrm>
            <a:off x="6651297" y="2780928"/>
            <a:ext cx="3566160" cy="1445260"/>
          </a:xfrm>
          <a:prstGeom prst="rect">
            <a:avLst/>
          </a:prstGeom>
        </p:spPr>
        <p:txBody>
          <a:bodyPr wrap="none">
            <a:spAutoFit/>
          </a:bodyPr>
          <a:lstStyle/>
          <a:p>
            <a:pPr marR="0" lvl="0" algn="ctr" defTabSz="914400" rtl="0" eaLnBrk="1" fontAlgn="auto" latinLnBrk="0" hangingPunct="1">
              <a:lnSpc>
                <a:spcPct val="200000"/>
              </a:lnSpc>
              <a:spcBef>
                <a:spcPts val="0"/>
              </a:spcBef>
              <a:spcAft>
                <a:spcPts val="0"/>
              </a:spcAft>
              <a:buClrTx/>
              <a:buSzTx/>
              <a:defRPr/>
            </a:pPr>
            <a:r>
              <a:rPr kumimoji="0" lang="en-US" altLang="zh-CN" sz="4400" b="0" i="0" u="none" strike="noStrike" kern="1200" cap="none" spc="0" normalizeH="0" baseline="0" noProof="0" dirty="0">
                <a:ln>
                  <a:noFill/>
                </a:ln>
                <a:solidFill>
                  <a:srgbClr val="775949"/>
                </a:solidFill>
                <a:effectLst/>
                <a:uLnTx/>
                <a:uFillTx/>
                <a:latin typeface="Roboto"/>
                <a:ea typeface="方正大标宋_GBK" panose="03000509000000000000" pitchFamily="65" charset="-122"/>
                <a:cs typeface="+mn-cs"/>
              </a:rPr>
              <a:t>06 Conclusion </a:t>
            </a:r>
            <a:endParaRPr kumimoji="0" lang="zh-CN" altLang="en-US" sz="4400" b="0" i="0" u="none" strike="noStrike" kern="1200" cap="none" spc="0" normalizeH="0" baseline="0" noProof="0" dirty="0">
              <a:ln>
                <a:noFill/>
              </a:ln>
              <a:solidFill>
                <a:srgbClr val="775949"/>
              </a:solidFill>
              <a:effectLst/>
              <a:uLnTx/>
              <a:uFillTx/>
              <a:latin typeface="Roboto"/>
              <a:ea typeface="方正大标宋_GBK" panose="03000509000000000000" pitchFamily="65" charset="-122"/>
              <a:cs typeface="+mn-cs"/>
            </a:endParaRPr>
          </a:p>
        </p:txBody>
      </p:sp>
      <p:pic>
        <p:nvPicPr>
          <p:cNvPr id="75" name="图片 74" descr="街道上的风景&#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093" y="0"/>
            <a:ext cx="5143500" cy="6858000"/>
          </a:xfrm>
          <a:prstGeom prst="rect">
            <a:avLst/>
          </a:prstGeom>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81915" y="-313"/>
            <a:ext cx="3517340" cy="911174"/>
            <a:chOff x="-24765" y="1004734"/>
            <a:chExt cx="3517340" cy="911174"/>
          </a:xfrm>
        </p:grpSpPr>
        <p:grpSp>
          <p:nvGrpSpPr>
            <p:cNvPr id="9" name="组合 8"/>
            <p:cNvGrpSpPr/>
            <p:nvPr/>
          </p:nvGrpSpPr>
          <p:grpSpPr>
            <a:xfrm>
              <a:off x="0" y="1115199"/>
              <a:ext cx="767408" cy="800709"/>
              <a:chOff x="0" y="-1"/>
              <a:chExt cx="767408" cy="800709"/>
            </a:xfrm>
          </p:grpSpPr>
          <p:sp>
            <p:nvSpPr>
              <p:cNvPr id="10" name="梯形 9"/>
              <p:cNvSpPr/>
              <p:nvPr/>
            </p:nvSpPr>
            <p:spPr>
              <a:xfrm rot="5400000">
                <a:off x="-54006" y="242646"/>
                <a:ext cx="612068" cy="504056"/>
              </a:xfrm>
              <a:prstGeom prst="trapezoid">
                <a:avLst/>
              </a:prstGeom>
              <a:gradFill>
                <a:gsLst>
                  <a:gs pos="0">
                    <a:srgbClr val="8E654E"/>
                  </a:gs>
                  <a:gs pos="100000">
                    <a:srgbClr val="CA865F"/>
                  </a:gs>
                </a:gsLst>
                <a:lin ang="2700000" scaled="1"/>
              </a:gradFill>
              <a:ln w="12700" cap="flat" cmpd="sng" algn="ctr">
                <a:noFill/>
                <a:prstDash val="solid"/>
                <a:miter lim="800000"/>
              </a:ln>
              <a:effectLst>
                <a:outerShdw blurRad="330200" dist="152400" dir="2700000" sx="92000" sy="92000" algn="tl" rotWithShape="0">
                  <a:srgbClr val="CA865F">
                    <a:alpha val="40000"/>
                  </a:srgbClr>
                </a:outerShdw>
              </a:effectLst>
            </p:spPr>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gradFill>
                    <a:gsLst>
                      <a:gs pos="0">
                        <a:srgbClr val="CA865F">
                          <a:lumMod val="60000"/>
                          <a:lumOff val="40000"/>
                        </a:srgbClr>
                      </a:gs>
                      <a:gs pos="100000">
                        <a:srgbClr val="CA865F"/>
                      </a:gs>
                    </a:gsLst>
                    <a:lin ang="2700000" scaled="1"/>
                  </a:gradFill>
                  <a:effectLst/>
                  <a:uLnTx/>
                  <a:uFillTx/>
                  <a:latin typeface="Arial" panose="020B0604020202020204" pitchFamily="34" charset="0"/>
                  <a:ea typeface="微软雅黑" panose="020B0503020204020204" charset="-122"/>
                  <a:cs typeface="+mn-cs"/>
                </a:endParaRPr>
              </a:p>
            </p:txBody>
          </p:sp>
          <p:sp>
            <p:nvSpPr>
              <p:cNvPr id="11" name="梯形 10"/>
              <p:cNvSpPr/>
              <p:nvPr/>
            </p:nvSpPr>
            <p:spPr>
              <a:xfrm rot="5400000">
                <a:off x="33548" y="-33549"/>
                <a:ext cx="700311" cy="767408"/>
              </a:xfrm>
              <a:prstGeom prst="trapezoid">
                <a:avLst/>
              </a:prstGeom>
              <a:gradFill>
                <a:gsLst>
                  <a:gs pos="0">
                    <a:srgbClr val="8E654E"/>
                  </a:gs>
                  <a:gs pos="100000">
                    <a:srgbClr val="CA865F"/>
                  </a:gs>
                </a:gsLst>
                <a:lin ang="2700000" scaled="1"/>
              </a:gradFill>
              <a:ln w="12700" cap="flat" cmpd="sng" algn="ctr">
                <a:noFill/>
                <a:prstDash val="solid"/>
                <a:miter lim="800000"/>
              </a:ln>
              <a:effectLst>
                <a:outerShdw blurRad="330200" dist="152400" dir="2700000" sx="92000" sy="92000" algn="tl" rotWithShape="0">
                  <a:srgbClr val="CA865F">
                    <a:alpha val="40000"/>
                  </a:srgbClr>
                </a:outerShdw>
              </a:effectLst>
            </p:spPr>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gradFill>
                    <a:gsLst>
                      <a:gs pos="0">
                        <a:srgbClr val="CA865F">
                          <a:lumMod val="60000"/>
                          <a:lumOff val="40000"/>
                        </a:srgbClr>
                      </a:gs>
                      <a:gs pos="100000">
                        <a:srgbClr val="CA865F"/>
                      </a:gs>
                    </a:gsLst>
                    <a:lin ang="2700000" scaled="1"/>
                  </a:gradFill>
                  <a:effectLst/>
                  <a:uLnTx/>
                  <a:uFillTx/>
                  <a:latin typeface="Arial" panose="020B0604020202020204" pitchFamily="34" charset="0"/>
                  <a:ea typeface="微软雅黑" panose="020B0503020204020204" charset="-122"/>
                  <a:cs typeface="+mn-cs"/>
                </a:endParaRPr>
              </a:p>
            </p:txBody>
          </p:sp>
        </p:grpSp>
        <p:grpSp>
          <p:nvGrpSpPr>
            <p:cNvPr id="12" name="组合 11"/>
            <p:cNvGrpSpPr/>
            <p:nvPr/>
          </p:nvGrpSpPr>
          <p:grpSpPr>
            <a:xfrm>
              <a:off x="-24765" y="1004734"/>
              <a:ext cx="3517340" cy="829945"/>
              <a:chOff x="5169039" y="1897049"/>
              <a:chExt cx="3517340" cy="829945"/>
            </a:xfrm>
          </p:grpSpPr>
          <p:sp>
            <p:nvSpPr>
              <p:cNvPr id="2" name="矩形 1"/>
              <p:cNvSpPr/>
              <p:nvPr/>
            </p:nvSpPr>
            <p:spPr>
              <a:xfrm>
                <a:off x="5961594" y="1897049"/>
                <a:ext cx="2724785" cy="829945"/>
              </a:xfrm>
              <a:prstGeom prst="rect">
                <a:avLst/>
              </a:prstGeom>
            </p:spPr>
            <p:txBody>
              <a:bodyPr wrap="none">
                <a:spAutoFit/>
              </a:bodyPr>
              <a:p>
                <a:pPr marL="0" marR="0" lvl="0" indent="0" algn="l" defTabSz="914400" rtl="0" eaLnBrk="1" fontAlgn="auto" latinLnBrk="0" hangingPunct="1">
                  <a:lnSpc>
                    <a:spcPct val="2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775949"/>
                    </a:solidFill>
                    <a:effectLst/>
                    <a:uLnTx/>
                    <a:uFillTx/>
                    <a:latin typeface="Arial" panose="020B0604020202020204" pitchFamily="34" charset="0"/>
                    <a:ea typeface="微软雅黑" panose="020B0503020204020204" charset="-122"/>
                    <a:cs typeface="+mn-cs"/>
                  </a:rPr>
                  <a:t>Conclusion</a:t>
                </a:r>
                <a:r>
                  <a:rPr kumimoji="0" lang="zh-CN" altLang="en-US" sz="2400" b="0" i="0" u="none" strike="noStrike" kern="1200" cap="none" spc="0" normalizeH="0" baseline="0" noProof="0" dirty="0">
                    <a:ln>
                      <a:noFill/>
                    </a:ln>
                    <a:solidFill>
                      <a:srgbClr val="775949"/>
                    </a:solidFill>
                    <a:effectLst/>
                    <a:uLnTx/>
                    <a:uFillTx/>
                    <a:latin typeface="Arial" panose="020B0604020202020204" pitchFamily="34" charset="0"/>
                    <a:ea typeface="微软雅黑" panose="020B0503020204020204" charset="-122"/>
                    <a:cs typeface="+mn-cs"/>
                  </a:rPr>
                  <a:t>（</a:t>
                </a:r>
                <a:r>
                  <a:rPr kumimoji="0" lang="en-US" altLang="zh-CN" sz="2400" b="0" i="0" u="none" strike="noStrike" kern="1200" cap="none" spc="0" normalizeH="0" baseline="0" noProof="0" dirty="0">
                    <a:ln>
                      <a:noFill/>
                    </a:ln>
                    <a:solidFill>
                      <a:srgbClr val="775949"/>
                    </a:solidFill>
                    <a:effectLst/>
                    <a:uLnTx/>
                    <a:uFillTx/>
                    <a:latin typeface="Arial" panose="020B0604020202020204" pitchFamily="34" charset="0"/>
                    <a:ea typeface="微软雅黑" panose="020B0503020204020204" charset="-122"/>
                    <a:cs typeface="+mn-cs"/>
                  </a:rPr>
                  <a:t>1/1</a:t>
                </a:r>
                <a:r>
                  <a:rPr kumimoji="0" lang="zh-CN" altLang="en-US" sz="2400" b="0" i="0" u="none" strike="noStrike" kern="1200" cap="none" spc="0" normalizeH="0" baseline="0" noProof="0" dirty="0">
                    <a:ln>
                      <a:noFill/>
                    </a:ln>
                    <a:solidFill>
                      <a:srgbClr val="775949"/>
                    </a:solidFill>
                    <a:effectLst/>
                    <a:uLnTx/>
                    <a:uFillTx/>
                    <a:latin typeface="Arial" panose="020B0604020202020204" pitchFamily="34" charset="0"/>
                    <a:ea typeface="微软雅黑" panose="020B0503020204020204" charset="-122"/>
                    <a:cs typeface="+mn-cs"/>
                  </a:rPr>
                  <a:t>）</a:t>
                </a:r>
                <a:endParaRPr kumimoji="0" lang="zh-CN" altLang="en-US" sz="2400" b="0" i="0" u="none" strike="noStrike" kern="1200" cap="none" spc="0" normalizeH="0" baseline="0" noProof="0" dirty="0">
                  <a:ln>
                    <a:noFill/>
                  </a:ln>
                  <a:solidFill>
                    <a:srgbClr val="775949"/>
                  </a:solidFill>
                  <a:effectLst/>
                  <a:uLnTx/>
                  <a:uFillTx/>
                  <a:latin typeface="Arial" panose="020B0604020202020204" pitchFamily="34" charset="0"/>
                  <a:ea typeface="微软雅黑" panose="020B0503020204020204" charset="-122"/>
                  <a:cs typeface="+mn-cs"/>
                </a:endParaRPr>
              </a:p>
            </p:txBody>
          </p:sp>
          <p:sp>
            <p:nvSpPr>
              <p:cNvPr id="3" name="文本框 2"/>
              <p:cNvSpPr txBox="1"/>
              <p:nvPr/>
            </p:nvSpPr>
            <p:spPr>
              <a:xfrm>
                <a:off x="5169039" y="2049449"/>
                <a:ext cx="1509395" cy="64516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lang="en-US" altLang="zh-CN" sz="3600" dirty="0">
                    <a:solidFill>
                      <a:schemeClr val="bg1"/>
                    </a:solidFill>
                    <a:latin typeface="方正大标宋_GBK" panose="03000509000000000000" pitchFamily="65" charset="-122"/>
                    <a:ea typeface="方正大标宋_GBK" panose="03000509000000000000" pitchFamily="65" charset="-122"/>
                    <a:sym typeface="+mn-ea"/>
                  </a:rPr>
                  <a:t>06</a:t>
                </a:r>
                <a:endParaRPr kumimoji="0" lang="zh-CN" altLang="en-US"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mn-cs"/>
                </a:endParaRPr>
              </a:p>
            </p:txBody>
          </p:sp>
        </p:grpSp>
      </p:grpSp>
      <p:sp>
        <p:nvSpPr>
          <p:cNvPr id="4" name="文本框 3"/>
          <p:cNvSpPr txBox="1"/>
          <p:nvPr/>
        </p:nvSpPr>
        <p:spPr>
          <a:xfrm>
            <a:off x="106680" y="1478915"/>
            <a:ext cx="5046345" cy="3784600"/>
          </a:xfrm>
          <a:prstGeom prst="rect">
            <a:avLst/>
          </a:prstGeom>
          <a:noFill/>
        </p:spPr>
        <p:txBody>
          <a:bodyPr wrap="square" rtlCol="0">
            <a:spAutoFit/>
          </a:bodyPr>
          <a:p>
            <a:r>
              <a:rPr sz="2000"/>
              <a:t>In this paper, the authors redefine context example selection as an end-to-end optimization problem and propose CEIL, which uses DPP to model the probability of entire subsets of context examples. Through a contrastive learning framework, CEIL learns to </a:t>
            </a:r>
            <a:r>
              <a:rPr sz="2000" b="1">
                <a:solidFill>
                  <a:schemeClr val="accent1"/>
                </a:solidFill>
              </a:rPr>
              <a:t>select better context examples</a:t>
            </a:r>
            <a:r>
              <a:rPr sz="2000"/>
              <a:t>. </a:t>
            </a:r>
            <a:r>
              <a:rPr lang="en-US" sz="2000"/>
              <a:t>Through Experiments,</a:t>
            </a:r>
            <a:r>
              <a:rPr sz="2000"/>
              <a:t>The retriever learned in CEIL also demonstrates surprising transferability across LMs and datasets, as well as composability for combination tasks.</a:t>
            </a:r>
            <a:endParaRPr sz="2000"/>
          </a:p>
        </p:txBody>
      </p:sp>
      <p:sp>
        <p:nvSpPr>
          <p:cNvPr id="5" name="文本框 4"/>
          <p:cNvSpPr txBox="1"/>
          <p:nvPr/>
        </p:nvSpPr>
        <p:spPr>
          <a:xfrm>
            <a:off x="6475095" y="1629410"/>
            <a:ext cx="4961255" cy="5015865"/>
          </a:xfrm>
          <a:prstGeom prst="rect">
            <a:avLst/>
          </a:prstGeom>
          <a:noFill/>
        </p:spPr>
        <p:txBody>
          <a:bodyPr wrap="square" rtlCol="0">
            <a:spAutoFit/>
          </a:bodyPr>
          <a:p>
            <a:pPr marL="342900" indent="-342900">
              <a:buFont typeface="Wingdings" panose="05000000000000000000" charset="0"/>
              <a:buChar char="n"/>
            </a:pPr>
            <a:r>
              <a:rPr lang="zh-CN" altLang="en-US" sz="2000" b="1">
                <a:solidFill>
                  <a:schemeClr val="accent1">
                    <a:lumMod val="75000"/>
                  </a:schemeClr>
                </a:solidFill>
              </a:rPr>
              <a:t>From a model design perspective：</a:t>
            </a:r>
            <a:r>
              <a:rPr sz="2000"/>
              <a:t>In the training phase, the concept of combination is integrated by </a:t>
            </a:r>
            <a:r>
              <a:rPr sz="2000" b="1">
                <a:solidFill>
                  <a:schemeClr val="accent1"/>
                </a:solidFill>
              </a:rPr>
              <a:t>combining the input with context examples</a:t>
            </a:r>
            <a:r>
              <a:rPr sz="2000"/>
              <a:t>, and bias correction is performed through a contrastive learning approach to </a:t>
            </a:r>
            <a:r>
              <a:rPr sz="2000" b="1">
                <a:solidFill>
                  <a:schemeClr val="accent1"/>
                </a:solidFill>
              </a:rPr>
              <a:t>select higher-quality context examples.</a:t>
            </a:r>
            <a:r>
              <a:rPr sz="2000"/>
              <a:t> This validates the </a:t>
            </a:r>
            <a:r>
              <a:rPr sz="2000" b="1">
                <a:solidFill>
                  <a:schemeClr val="accent1"/>
                </a:solidFill>
              </a:rPr>
              <a:t>generalization ability of the model trained with combined examples in unseen scenarios.</a:t>
            </a:r>
            <a:endParaRPr sz="2000"/>
          </a:p>
          <a:p>
            <a:endParaRPr lang="zh-CN" altLang="en-US" sz="2000" b="1">
              <a:solidFill>
                <a:schemeClr val="accent1">
                  <a:lumMod val="75000"/>
                </a:schemeClr>
              </a:solidFill>
            </a:endParaRPr>
          </a:p>
          <a:p>
            <a:pPr marL="342900" indent="-342900">
              <a:buFont typeface="Wingdings" panose="05000000000000000000" charset="0"/>
              <a:buChar char="n"/>
            </a:pPr>
            <a:r>
              <a:rPr lang="zh-CN" altLang="en-US" sz="2000" b="1">
                <a:solidFill>
                  <a:schemeClr val="accent1">
                    <a:lumMod val="75000"/>
                  </a:schemeClr>
                </a:solidFill>
              </a:rPr>
              <a:t>Interpretability：</a:t>
            </a:r>
            <a:r>
              <a:rPr lang="zh-CN" altLang="en-US" sz="2000"/>
              <a:t>The superior performance of the model i</a:t>
            </a:r>
            <a:r>
              <a:rPr lang="zh-CN" altLang="en-US" sz="2000" b="1">
                <a:solidFill>
                  <a:schemeClr val="accent1"/>
                </a:solidFill>
              </a:rPr>
              <a:t>s explained by evaluating its composability and transferability.</a:t>
            </a:r>
            <a:endParaRPr lang="zh-CN" altLang="en-US" sz="2000" b="1">
              <a:solidFill>
                <a:schemeClr val="accent1"/>
              </a:solidFill>
            </a:endParaRPr>
          </a:p>
        </p:txBody>
      </p:sp>
      <p:sp>
        <p:nvSpPr>
          <p:cNvPr id="17" name="文本框 16"/>
          <p:cNvSpPr txBox="1"/>
          <p:nvPr/>
        </p:nvSpPr>
        <p:spPr>
          <a:xfrm>
            <a:off x="204470" y="1018540"/>
            <a:ext cx="4064000" cy="460375"/>
          </a:xfrm>
          <a:prstGeom prst="rect">
            <a:avLst/>
          </a:prstGeom>
          <a:noFill/>
        </p:spPr>
        <p:txBody>
          <a:bodyPr wrap="square" rtlCol="0">
            <a:spAutoFit/>
          </a:bodyPr>
          <a:p>
            <a:pPr marL="342900" indent="-342900">
              <a:buFont typeface="Wingdings" panose="05000000000000000000" charset="0"/>
              <a:buChar char="Ø"/>
            </a:pPr>
            <a:r>
              <a:rPr lang="en-US" altLang="zh-CN" sz="2400" b="1">
                <a:solidFill>
                  <a:schemeClr val="accent3">
                    <a:lumMod val="50000"/>
                  </a:schemeClr>
                </a:solidFill>
              </a:rPr>
              <a:t>Conclusion</a:t>
            </a:r>
            <a:r>
              <a:rPr lang="zh-CN" altLang="en-US" sz="2400" b="1">
                <a:solidFill>
                  <a:schemeClr val="accent3">
                    <a:lumMod val="50000"/>
                  </a:schemeClr>
                </a:solidFill>
              </a:rPr>
              <a:t>：</a:t>
            </a:r>
            <a:endParaRPr lang="zh-CN" altLang="en-US" sz="2400" b="1">
              <a:solidFill>
                <a:schemeClr val="accent3">
                  <a:lumMod val="50000"/>
                </a:schemeClr>
              </a:solidFill>
            </a:endParaRPr>
          </a:p>
        </p:txBody>
      </p:sp>
      <p:sp>
        <p:nvSpPr>
          <p:cNvPr id="18" name="文本框 17"/>
          <p:cNvSpPr txBox="1"/>
          <p:nvPr/>
        </p:nvSpPr>
        <p:spPr>
          <a:xfrm>
            <a:off x="6418580" y="362585"/>
            <a:ext cx="4885055" cy="1198880"/>
          </a:xfrm>
          <a:prstGeom prst="rect">
            <a:avLst/>
          </a:prstGeom>
          <a:noFill/>
        </p:spPr>
        <p:txBody>
          <a:bodyPr wrap="square" rtlCol="0">
            <a:spAutoFit/>
          </a:bodyPr>
          <a:p>
            <a:pPr marL="342900" indent="-342900">
              <a:buFont typeface="Wingdings" panose="05000000000000000000" charset="0"/>
              <a:buChar char="Ø"/>
            </a:pPr>
            <a:endParaRPr lang="zh-CN" altLang="en-US" sz="2400" b="1">
              <a:solidFill>
                <a:schemeClr val="accent3">
                  <a:lumMod val="50000"/>
                </a:schemeClr>
              </a:solidFill>
            </a:endParaRPr>
          </a:p>
          <a:p>
            <a:pPr marL="342900" indent="-342900">
              <a:buFont typeface="Wingdings" panose="05000000000000000000" charset="0"/>
              <a:buChar char="Ø"/>
            </a:pPr>
            <a:r>
              <a:rPr lang="zh-CN" altLang="en-US" sz="2400" b="1">
                <a:solidFill>
                  <a:schemeClr val="accent3">
                    <a:lumMod val="50000"/>
                  </a:schemeClr>
                </a:solidFill>
              </a:rPr>
              <a:t>The combinatorial learning discussed in this paper:</a:t>
            </a:r>
            <a:endParaRPr lang="zh-CN" altLang="en-US" sz="2400" b="1">
              <a:solidFill>
                <a:schemeClr val="accent3">
                  <a:lumMod val="50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49652" y="-733425"/>
            <a:ext cx="5709467" cy="8340856"/>
          </a:xfrm>
          <a:prstGeom prst="rect">
            <a:avLst/>
          </a:prstGeom>
          <a:noFill/>
          <a:extLst>
            <a:ext uri="{909E8E84-426E-40DD-AFC4-6F175D3DCCD1}">
              <a14:hiddenFill xmlns:a14="http://schemas.microsoft.com/office/drawing/2010/main">
                <a:solidFill>
                  <a:srgbClr val="FFFFFF"/>
                </a:solidFill>
              </a14:hiddenFill>
            </a:ext>
          </a:extLst>
        </p:spPr>
      </p:pic>
      <p:sp>
        <p:nvSpPr>
          <p:cNvPr id="12" name="PA_文本框 140"/>
          <p:cNvSpPr txBox="1"/>
          <p:nvPr>
            <p:custDataLst>
              <p:tags r:id="rId2"/>
            </p:custDataLst>
          </p:nvPr>
        </p:nvSpPr>
        <p:spPr>
          <a:xfrm>
            <a:off x="5274310" y="1661795"/>
            <a:ext cx="4180840" cy="1106805"/>
          </a:xfrm>
          <a:prstGeom prst="rect">
            <a:avLst/>
          </a:prstGeom>
          <a:noFill/>
        </p:spPr>
        <p:txBody>
          <a:bodyPr wrap="square" rtlCol="0">
            <a:spAutoFit/>
          </a:bodyPr>
          <a:lstStyle/>
          <a:p>
            <a:r>
              <a:rPr lang="en-US" altLang="zh-CN" sz="6600" b="1" dirty="0">
                <a:solidFill>
                  <a:srgbClr val="5596A7"/>
                </a:solidFill>
                <a:latin typeface="Arial" panose="020B0604020202020204"/>
                <a:ea typeface="微软雅黑" panose="020B0503020204020204" charset="-122"/>
                <a:cs typeface="+mn-ea"/>
                <a:sym typeface="Arial" panose="020B0604020202020204"/>
              </a:rPr>
              <a:t>Thanks</a:t>
            </a:r>
            <a:r>
              <a:rPr lang="zh-CN" altLang="en-US" sz="6600" b="1" dirty="0">
                <a:solidFill>
                  <a:srgbClr val="5596A7"/>
                </a:solidFill>
                <a:latin typeface="Arial" panose="020B0604020202020204"/>
                <a:ea typeface="微软雅黑" panose="020B0503020204020204" charset="-122"/>
                <a:cs typeface="+mn-ea"/>
                <a:sym typeface="Arial" panose="020B0604020202020204"/>
              </a:rPr>
              <a:t>！ </a:t>
            </a:r>
            <a:endParaRPr lang="zh-CN" altLang="en-US" sz="6600" b="1" dirty="0">
              <a:solidFill>
                <a:schemeClr val="tx1">
                  <a:lumMod val="75000"/>
                  <a:lumOff val="25000"/>
                </a:schemeClr>
              </a:solidFill>
              <a:latin typeface="Arial" panose="020B0604020202020204"/>
              <a:ea typeface="微软雅黑" panose="020B0503020204020204" charset="-122"/>
              <a:cs typeface="+mn-ea"/>
              <a:sym typeface="Arial" panose="020B0604020202020204"/>
            </a:endParaRPr>
          </a:p>
        </p:txBody>
      </p:sp>
      <p:pic>
        <p:nvPicPr>
          <p:cNvPr id="13"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rot="16200000">
            <a:off x="7047604" y="3211684"/>
            <a:ext cx="5709467" cy="8340856"/>
          </a:xfrm>
          <a:prstGeom prst="rect">
            <a:avLst/>
          </a:prstGeom>
          <a:noFill/>
          <a:extLst>
            <a:ext uri="{909E8E84-426E-40DD-AFC4-6F175D3DCCD1}">
              <a14:hiddenFill xmlns:a14="http://schemas.microsoft.com/office/drawing/2010/main">
                <a:solidFill>
                  <a:srgbClr val="FFFFFF"/>
                </a:solidFill>
              </a14:hiddenFill>
            </a:ext>
          </a:extLst>
        </p:spPr>
      </p:pic>
      <p:sp>
        <p:nvSpPr>
          <p:cNvPr id="2" name="PA_圆角矩形 159"/>
          <p:cNvSpPr/>
          <p:nvPr>
            <p:custDataLst>
              <p:tags r:id="rId3"/>
            </p:custDataLst>
          </p:nvPr>
        </p:nvSpPr>
        <p:spPr>
          <a:xfrm>
            <a:off x="4547235" y="3673475"/>
            <a:ext cx="5212715" cy="1018540"/>
          </a:xfrm>
          <a:prstGeom prst="roundRect">
            <a:avLst>
              <a:gd name="adj" fmla="val 50000"/>
            </a:avLst>
          </a:prstGeom>
          <a:solidFill>
            <a:srgbClr val="5596A7"/>
          </a:solidFill>
          <a:ln w="25400">
            <a:gradFill>
              <a:gsLst>
                <a:gs pos="0">
                  <a:schemeClr val="tx2">
                    <a:lumMod val="40000"/>
                    <a:lumOff val="60000"/>
                  </a:schemeClr>
                </a:gs>
                <a:gs pos="100000">
                  <a:schemeClr val="bg1"/>
                </a:gs>
              </a:gsLst>
              <a:lin ang="5400000" scaled="1"/>
            </a:gradFill>
          </a:ln>
          <a:effectLst>
            <a:innerShdw blurRad="1270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dirty="0">
                <a:solidFill>
                  <a:prstClr val="white"/>
                </a:solidFill>
                <a:latin typeface="Arial" panose="020B0604020202020204"/>
                <a:ea typeface="微软雅黑" panose="020B0503020204020204" charset="-122"/>
                <a:sym typeface="Arial" panose="020B0604020202020204"/>
              </a:rPr>
              <a:t>Shuhan Huang</a:t>
            </a:r>
            <a:endParaRPr lang="en-US" altLang="zh-CN" sz="3200" dirty="0">
              <a:solidFill>
                <a:prstClr val="white"/>
              </a:solidFill>
              <a:latin typeface="Arial" panose="020B0604020202020204"/>
              <a:ea typeface="微软雅黑" panose="020B0503020204020204" charset="-122"/>
              <a:sym typeface="Arial" panose="020B0604020202020204"/>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p14:conveyor dir="l"/>
      </p:transition>
    </mc:Choice>
    <mc:Fallback>
      <p:transition>
        <p:fade/>
      </p:transition>
    </mc:Fallback>
  </mc:AlternateContent>
  <p:timing>
    <p:tnLst>
      <p:par>
        <p:cTn id="1" dur="indefinite" restart="never" nodeType="tmRoot"/>
      </p:par>
    </p:tnLst>
    <p:bldLst>
      <p:bldP spid="12" grpId="0"/>
      <p:bldP spid="12" grpId="1"/>
      <p:bldP spid="12"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矩形 99"/>
          <p:cNvSpPr/>
          <p:nvPr/>
        </p:nvSpPr>
        <p:spPr>
          <a:xfrm>
            <a:off x="6429375" y="-347980"/>
            <a:ext cx="3641090" cy="1569720"/>
          </a:xfrm>
          <a:prstGeom prst="rect">
            <a:avLst/>
          </a:prstGeom>
        </p:spPr>
        <p:txBody>
          <a:bodyPr wrap="none">
            <a:noAutofit/>
          </a:bodyPr>
          <a:lstStyle/>
          <a:p>
            <a:pPr marR="0" lvl="0" algn="ctr" defTabSz="914400" rtl="0" eaLnBrk="1" fontAlgn="auto" latinLnBrk="0" hangingPunct="1">
              <a:lnSpc>
                <a:spcPct val="200000"/>
              </a:lnSpc>
              <a:spcBef>
                <a:spcPts val="0"/>
              </a:spcBef>
              <a:spcAft>
                <a:spcPts val="0"/>
              </a:spcAft>
              <a:buClrTx/>
              <a:buSzTx/>
              <a:defRPr/>
            </a:pPr>
            <a:r>
              <a:rPr lang="en-US" altLang="zh-CN" sz="4400" b="1" noProof="0" dirty="0">
                <a:ln>
                  <a:noFill/>
                </a:ln>
                <a:solidFill>
                  <a:srgbClr val="775949"/>
                </a:solidFill>
                <a:effectLst/>
                <a:uLnTx/>
                <a:uFillTx/>
                <a:latin typeface="微软雅黑" panose="020B0503020204020204" charset="-122"/>
                <a:ea typeface="微软雅黑" panose="020B0503020204020204" charset="-122"/>
                <a:sym typeface="+mn-ea"/>
              </a:rPr>
              <a:t>Category</a:t>
            </a:r>
            <a:endParaRPr lang="en-US" altLang="zh-CN" sz="4400" b="1" noProof="0" dirty="0">
              <a:ln>
                <a:noFill/>
              </a:ln>
              <a:solidFill>
                <a:srgbClr val="775949"/>
              </a:solidFill>
              <a:effectLst/>
              <a:uLnTx/>
              <a:uFillTx/>
              <a:latin typeface="微软雅黑" panose="020B0503020204020204" charset="-122"/>
              <a:ea typeface="微软雅黑" panose="020B0503020204020204" charset="-122"/>
              <a:sym typeface="+mn-ea"/>
            </a:endParaRPr>
          </a:p>
        </p:txBody>
      </p:sp>
      <p:pic>
        <p:nvPicPr>
          <p:cNvPr id="75" name="图片 74" descr="街道上的风景&#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093" y="0"/>
            <a:ext cx="5143500" cy="6858000"/>
          </a:xfrm>
          <a:prstGeom prst="rect">
            <a:avLst/>
          </a:prstGeom>
        </p:spPr>
      </p:pic>
      <p:sp>
        <p:nvSpPr>
          <p:cNvPr id="6" name="矩形 5"/>
          <p:cNvSpPr/>
          <p:nvPr>
            <p:custDataLst>
              <p:tags r:id="rId2"/>
            </p:custDataLst>
          </p:nvPr>
        </p:nvSpPr>
        <p:spPr>
          <a:xfrm>
            <a:off x="7371715" y="2073910"/>
            <a:ext cx="3399155" cy="953135"/>
          </a:xfrm>
          <a:prstGeom prst="rect">
            <a:avLst/>
          </a:prstGeom>
        </p:spPr>
        <p:txBody>
          <a:bodyPr wrap="square">
            <a:spAutoFit/>
          </a:bodyPr>
          <a:lstStyle/>
          <a:p>
            <a:pPr marR="0" lvl="0" algn="l" defTabSz="914400" rtl="0" eaLnBrk="1" fontAlgn="auto" latinLnBrk="0" hangingPunct="1">
              <a:lnSpc>
                <a:spcPct val="200000"/>
              </a:lnSpc>
              <a:spcBef>
                <a:spcPts val="0"/>
              </a:spcBef>
              <a:spcAft>
                <a:spcPts val="0"/>
              </a:spcAft>
              <a:buClrTx/>
              <a:buSzTx/>
              <a:defRPr/>
            </a:pPr>
            <a:r>
              <a:rPr kumimoji="0" lang="en-US" altLang="zh-CN" sz="2800" b="1" i="0" u="none" strike="noStrike" kern="1200" cap="none" spc="0" normalizeH="0" baseline="0" noProof="0" dirty="0">
                <a:ln>
                  <a:noFill/>
                </a:ln>
                <a:solidFill>
                  <a:srgbClr val="775949"/>
                </a:solidFill>
                <a:effectLst/>
                <a:uLnTx/>
                <a:uFillTx/>
                <a:latin typeface="微软雅黑" panose="020B0503020204020204" charset="-122"/>
                <a:ea typeface="微软雅黑" panose="020B0503020204020204" charset="-122"/>
              </a:rPr>
              <a:t>Related </a:t>
            </a:r>
            <a:r>
              <a:rPr kumimoji="0" lang="en-US" altLang="zh-CN" sz="2800" b="1" i="0" u="none" strike="noStrike" kern="1200" cap="none" spc="0" normalizeH="0" baseline="0" noProof="0" dirty="0">
                <a:ln>
                  <a:noFill/>
                </a:ln>
                <a:solidFill>
                  <a:srgbClr val="775949"/>
                </a:solidFill>
                <a:effectLst/>
                <a:uLnTx/>
                <a:uFillTx/>
                <a:latin typeface="微软雅黑" panose="020B0503020204020204" charset="-122"/>
                <a:ea typeface="微软雅黑" panose="020B0503020204020204" charset="-122"/>
              </a:rPr>
              <a:t>Work</a:t>
            </a:r>
            <a:endParaRPr kumimoji="0" lang="en-US" altLang="zh-CN" sz="2800" b="1" i="0" u="none" strike="noStrike" kern="1200" cap="none" spc="0" normalizeH="0" baseline="0" noProof="0" dirty="0">
              <a:ln>
                <a:noFill/>
              </a:ln>
              <a:solidFill>
                <a:srgbClr val="775949"/>
              </a:solidFill>
              <a:effectLst/>
              <a:uLnTx/>
              <a:uFillTx/>
              <a:latin typeface="微软雅黑" panose="020B0503020204020204" charset="-122"/>
              <a:ea typeface="微软雅黑" panose="020B0503020204020204" charset="-122"/>
            </a:endParaRPr>
          </a:p>
        </p:txBody>
      </p:sp>
      <p:sp>
        <p:nvSpPr>
          <p:cNvPr id="26" name="文本框 25"/>
          <p:cNvSpPr txBox="1"/>
          <p:nvPr>
            <p:custDataLst>
              <p:tags r:id="rId3"/>
            </p:custDataLst>
          </p:nvPr>
        </p:nvSpPr>
        <p:spPr>
          <a:xfrm>
            <a:off x="6563209" y="2403916"/>
            <a:ext cx="864245" cy="521970"/>
          </a:xfrm>
          <a:prstGeom prst="rect">
            <a:avLst/>
          </a:prstGeom>
          <a:noFill/>
        </p:spPr>
        <p:txBody>
          <a:bodyPr wrap="square" rtlCol="0">
            <a:spAutoFit/>
          </a:bodyPr>
          <a:lstStyle/>
          <a:p>
            <a:r>
              <a:rPr lang="en-US" altLang="zh-CN" sz="2800" dirty="0">
                <a:solidFill>
                  <a:srgbClr val="775949"/>
                </a:solidFill>
                <a:latin typeface="Arial" panose="020B0604020202020204" pitchFamily="34" charset="0"/>
                <a:ea typeface="方正大标宋_GBK" panose="03000509000000000000" pitchFamily="65" charset="-122"/>
                <a:cs typeface="Arial" panose="020B0604020202020204" pitchFamily="34" charset="0"/>
              </a:rPr>
              <a:t>02</a:t>
            </a:r>
            <a:endParaRPr lang="en-US" altLang="zh-CN" sz="2800" dirty="0">
              <a:solidFill>
                <a:srgbClr val="775949"/>
              </a:solidFill>
              <a:latin typeface="Arial" panose="020B0604020202020204" pitchFamily="34" charset="0"/>
              <a:ea typeface="方正大标宋_GBK" panose="03000509000000000000" pitchFamily="65" charset="-122"/>
              <a:cs typeface="Arial" panose="020B0604020202020204" pitchFamily="34" charset="0"/>
            </a:endParaRPr>
          </a:p>
        </p:txBody>
      </p:sp>
      <p:cxnSp>
        <p:nvCxnSpPr>
          <p:cNvPr id="68" name="直接连接符 67"/>
          <p:cNvCxnSpPr/>
          <p:nvPr>
            <p:custDataLst>
              <p:tags r:id="rId4"/>
            </p:custDataLst>
          </p:nvPr>
        </p:nvCxnSpPr>
        <p:spPr>
          <a:xfrm>
            <a:off x="6215390" y="3160686"/>
            <a:ext cx="4240730" cy="0"/>
          </a:xfrm>
          <a:prstGeom prst="line">
            <a:avLst/>
          </a:prstGeom>
          <a:ln w="3175">
            <a:solidFill>
              <a:srgbClr val="775949"/>
            </a:solidFill>
            <a:headEnd type="oval"/>
          </a:ln>
        </p:spPr>
        <p:style>
          <a:lnRef idx="1">
            <a:schemeClr val="accent1"/>
          </a:lnRef>
          <a:fillRef idx="0">
            <a:schemeClr val="accent1"/>
          </a:fillRef>
          <a:effectRef idx="0">
            <a:schemeClr val="accent1"/>
          </a:effectRef>
          <a:fontRef idx="minor">
            <a:schemeClr val="tx1"/>
          </a:fontRef>
        </p:style>
      </p:cxnSp>
      <p:sp>
        <p:nvSpPr>
          <p:cNvPr id="5" name="矩形 4"/>
          <p:cNvSpPr/>
          <p:nvPr>
            <p:custDataLst>
              <p:tags r:id="rId5"/>
            </p:custDataLst>
          </p:nvPr>
        </p:nvSpPr>
        <p:spPr>
          <a:xfrm>
            <a:off x="7371715" y="1142365"/>
            <a:ext cx="4295140" cy="953135"/>
          </a:xfrm>
          <a:prstGeom prst="rect">
            <a:avLst/>
          </a:prstGeom>
        </p:spPr>
        <p:txBody>
          <a:bodyPr wrap="square">
            <a:spAutoFit/>
          </a:bodyPr>
          <a:lstStyle/>
          <a:p>
            <a:pPr marR="0" lvl="0" algn="l" defTabSz="914400" rtl="0" eaLnBrk="1" fontAlgn="auto" latinLnBrk="0" hangingPunct="1">
              <a:lnSpc>
                <a:spcPct val="200000"/>
              </a:lnSpc>
              <a:spcBef>
                <a:spcPts val="0"/>
              </a:spcBef>
              <a:spcAft>
                <a:spcPts val="0"/>
              </a:spcAft>
              <a:buClrTx/>
              <a:buSzTx/>
              <a:defRPr/>
            </a:pPr>
            <a:r>
              <a:rPr kumimoji="0" lang="en-US" altLang="zh-CN" sz="2800" b="1" i="0" u="none" strike="noStrike" kern="1200" cap="none" spc="0" normalizeH="0" noProof="0" dirty="0">
                <a:ln>
                  <a:noFill/>
                </a:ln>
                <a:solidFill>
                  <a:srgbClr val="775949"/>
                </a:solidFill>
                <a:effectLst/>
                <a:uLnTx/>
                <a:uFillTx/>
                <a:latin typeface="微软雅黑" panose="020B0503020204020204" charset="-122"/>
                <a:ea typeface="微软雅黑" panose="020B0503020204020204" charset="-122"/>
                <a:cs typeface="+mn-cs"/>
              </a:rPr>
              <a:t>Background</a:t>
            </a:r>
            <a:endParaRPr kumimoji="0" lang="en-US" altLang="zh-CN" sz="2800" b="1" i="0" u="none" strike="noStrike" kern="1200" cap="none" spc="0" normalizeH="0" noProof="0" dirty="0">
              <a:ln>
                <a:noFill/>
              </a:ln>
              <a:solidFill>
                <a:srgbClr val="775949"/>
              </a:solidFill>
              <a:effectLst/>
              <a:uLnTx/>
              <a:uFillTx/>
              <a:latin typeface="微软雅黑" panose="020B0503020204020204" charset="-122"/>
              <a:ea typeface="微软雅黑" panose="020B0503020204020204" charset="-122"/>
              <a:cs typeface="+mn-cs"/>
            </a:endParaRPr>
          </a:p>
        </p:txBody>
      </p:sp>
      <p:sp>
        <p:nvSpPr>
          <p:cNvPr id="25" name="文本框 24"/>
          <p:cNvSpPr txBox="1"/>
          <p:nvPr>
            <p:custDataLst>
              <p:tags r:id="rId6"/>
            </p:custDataLst>
          </p:nvPr>
        </p:nvSpPr>
        <p:spPr>
          <a:xfrm>
            <a:off x="6563397" y="1492458"/>
            <a:ext cx="936253" cy="521970"/>
          </a:xfrm>
          <a:prstGeom prst="rect">
            <a:avLst/>
          </a:prstGeom>
          <a:noFill/>
        </p:spPr>
        <p:txBody>
          <a:bodyPr wrap="square" rtlCol="0">
            <a:spAutoFit/>
          </a:bodyPr>
          <a:lstStyle/>
          <a:p>
            <a:r>
              <a:rPr lang="en-US" altLang="zh-CN" sz="2800" dirty="0">
                <a:solidFill>
                  <a:srgbClr val="775949"/>
                </a:solidFill>
                <a:latin typeface="Arial" panose="020B0604020202020204" pitchFamily="34" charset="0"/>
                <a:ea typeface="方正大标宋_GBK" panose="03000509000000000000" pitchFamily="65" charset="-122"/>
              </a:rPr>
              <a:t>01</a:t>
            </a:r>
            <a:endParaRPr lang="zh-CN" altLang="en-US" sz="2800" dirty="0">
              <a:solidFill>
                <a:srgbClr val="775949"/>
              </a:solidFill>
              <a:latin typeface="Arial" panose="020B0604020202020204" pitchFamily="34" charset="0"/>
              <a:ea typeface="方正大标宋_GBK" panose="03000509000000000000" pitchFamily="65" charset="-122"/>
            </a:endParaRPr>
          </a:p>
        </p:txBody>
      </p:sp>
      <p:cxnSp>
        <p:nvCxnSpPr>
          <p:cNvPr id="71" name="直接连接符 70"/>
          <p:cNvCxnSpPr/>
          <p:nvPr>
            <p:custDataLst>
              <p:tags r:id="rId7"/>
            </p:custDataLst>
          </p:nvPr>
        </p:nvCxnSpPr>
        <p:spPr>
          <a:xfrm>
            <a:off x="6129665" y="2249862"/>
            <a:ext cx="4240730" cy="0"/>
          </a:xfrm>
          <a:prstGeom prst="line">
            <a:avLst/>
          </a:prstGeom>
          <a:ln w="3175">
            <a:solidFill>
              <a:srgbClr val="775949"/>
            </a:solidFill>
            <a:headEnd type="oval"/>
          </a:ln>
        </p:spPr>
        <p:style>
          <a:lnRef idx="1">
            <a:schemeClr val="accent1"/>
          </a:lnRef>
          <a:fillRef idx="0">
            <a:schemeClr val="accent1"/>
          </a:fillRef>
          <a:effectRef idx="0">
            <a:schemeClr val="accent1"/>
          </a:effectRef>
          <a:fontRef idx="minor">
            <a:schemeClr val="tx1"/>
          </a:fontRef>
        </p:style>
      </p:cxnSp>
      <p:sp>
        <p:nvSpPr>
          <p:cNvPr id="2" name="矩形 1"/>
          <p:cNvSpPr/>
          <p:nvPr>
            <p:custDataLst>
              <p:tags r:id="rId8"/>
            </p:custDataLst>
          </p:nvPr>
        </p:nvSpPr>
        <p:spPr>
          <a:xfrm>
            <a:off x="7427595" y="2967990"/>
            <a:ext cx="4014470" cy="953135"/>
          </a:xfrm>
          <a:prstGeom prst="rect">
            <a:avLst/>
          </a:prstGeom>
        </p:spPr>
        <p:txBody>
          <a:bodyPr wrap="square">
            <a:spAutoFit/>
          </a:bodyPr>
          <a:lstStyle/>
          <a:p>
            <a:pPr marR="0" lvl="0" algn="l" defTabSz="914400" rtl="0" eaLnBrk="1" fontAlgn="auto" latinLnBrk="0" hangingPunct="1">
              <a:lnSpc>
                <a:spcPct val="200000"/>
              </a:lnSpc>
              <a:spcBef>
                <a:spcPts val="0"/>
              </a:spcBef>
              <a:spcAft>
                <a:spcPts val="0"/>
              </a:spcAft>
              <a:buClrTx/>
              <a:buSzTx/>
              <a:defRPr/>
            </a:pPr>
            <a:r>
              <a:rPr lang="en-US" altLang="zh-CN" sz="2800" b="1" dirty="0">
                <a:solidFill>
                  <a:srgbClr val="775949"/>
                </a:solidFill>
                <a:latin typeface="微软雅黑" panose="020B0503020204020204" charset="-122"/>
                <a:ea typeface="微软雅黑" panose="020B0503020204020204" charset="-122"/>
              </a:rPr>
              <a:t>Proposed </a:t>
            </a:r>
            <a:r>
              <a:rPr lang="en-US" altLang="zh-CN" sz="2800" b="1" dirty="0">
                <a:solidFill>
                  <a:srgbClr val="775949"/>
                </a:solidFill>
                <a:latin typeface="微软雅黑" panose="020B0503020204020204" charset="-122"/>
                <a:ea typeface="微软雅黑" panose="020B0503020204020204" charset="-122"/>
              </a:rPr>
              <a:t>Model</a:t>
            </a:r>
            <a:endParaRPr lang="en-US" altLang="zh-CN" sz="2800" b="1" dirty="0">
              <a:solidFill>
                <a:srgbClr val="775949"/>
              </a:solidFill>
              <a:latin typeface="微软雅黑" panose="020B0503020204020204" charset="-122"/>
              <a:ea typeface="微软雅黑" panose="020B0503020204020204" charset="-122"/>
            </a:endParaRPr>
          </a:p>
        </p:txBody>
      </p:sp>
      <p:sp>
        <p:nvSpPr>
          <p:cNvPr id="3" name="文本框 2"/>
          <p:cNvSpPr txBox="1"/>
          <p:nvPr>
            <p:custDataLst>
              <p:tags r:id="rId9"/>
            </p:custDataLst>
          </p:nvPr>
        </p:nvSpPr>
        <p:spPr>
          <a:xfrm>
            <a:off x="6563527" y="3315759"/>
            <a:ext cx="864245" cy="521970"/>
          </a:xfrm>
          <a:prstGeom prst="rect">
            <a:avLst/>
          </a:prstGeom>
          <a:noFill/>
        </p:spPr>
        <p:txBody>
          <a:bodyPr wrap="square" rtlCol="0">
            <a:spAutoFit/>
          </a:bodyPr>
          <a:lstStyle/>
          <a:p>
            <a:r>
              <a:rPr lang="en-US" altLang="zh-CN" sz="2800" dirty="0">
                <a:solidFill>
                  <a:srgbClr val="775949"/>
                </a:solidFill>
                <a:latin typeface="Arial" panose="020B0604020202020204" pitchFamily="34" charset="0"/>
                <a:ea typeface="方正大标宋_GBK" panose="03000509000000000000" pitchFamily="65" charset="-122"/>
                <a:cs typeface="Arial" panose="020B0604020202020204" pitchFamily="34" charset="0"/>
              </a:rPr>
              <a:t>03</a:t>
            </a:r>
            <a:endParaRPr lang="zh-CN" altLang="en-US" sz="2800" dirty="0">
              <a:solidFill>
                <a:srgbClr val="775949"/>
              </a:solidFill>
              <a:latin typeface="Arial" panose="020B0604020202020204" pitchFamily="34" charset="0"/>
              <a:ea typeface="方正大标宋_GBK" panose="03000509000000000000" pitchFamily="65" charset="-122"/>
              <a:cs typeface="Arial" panose="020B0604020202020204" pitchFamily="34" charset="0"/>
            </a:endParaRPr>
          </a:p>
        </p:txBody>
      </p:sp>
      <p:cxnSp>
        <p:nvCxnSpPr>
          <p:cNvPr id="4" name="直接连接符 3"/>
          <p:cNvCxnSpPr/>
          <p:nvPr>
            <p:custDataLst>
              <p:tags r:id="rId10"/>
            </p:custDataLst>
          </p:nvPr>
        </p:nvCxnSpPr>
        <p:spPr>
          <a:xfrm>
            <a:off x="6215073" y="4129044"/>
            <a:ext cx="4240730" cy="0"/>
          </a:xfrm>
          <a:prstGeom prst="line">
            <a:avLst/>
          </a:prstGeom>
          <a:ln w="3175">
            <a:solidFill>
              <a:srgbClr val="775949"/>
            </a:solidFill>
            <a:headEnd type="oval"/>
          </a:ln>
        </p:spPr>
        <p:style>
          <a:lnRef idx="1">
            <a:schemeClr val="accent1"/>
          </a:lnRef>
          <a:fillRef idx="0">
            <a:schemeClr val="accent1"/>
          </a:fillRef>
          <a:effectRef idx="0">
            <a:schemeClr val="accent1"/>
          </a:effectRef>
          <a:fontRef idx="minor">
            <a:schemeClr val="tx1"/>
          </a:fontRef>
        </p:style>
      </p:cxnSp>
      <p:sp>
        <p:nvSpPr>
          <p:cNvPr id="7" name="文本框 6"/>
          <p:cNvSpPr txBox="1"/>
          <p:nvPr>
            <p:custDataLst>
              <p:tags r:id="rId11"/>
            </p:custDataLst>
          </p:nvPr>
        </p:nvSpPr>
        <p:spPr>
          <a:xfrm>
            <a:off x="6635282" y="4352714"/>
            <a:ext cx="864245" cy="521970"/>
          </a:xfrm>
          <a:prstGeom prst="rect">
            <a:avLst/>
          </a:prstGeom>
          <a:noFill/>
        </p:spPr>
        <p:txBody>
          <a:bodyPr wrap="square" rtlCol="0">
            <a:spAutoFit/>
          </a:bodyPr>
          <a:p>
            <a:r>
              <a:rPr lang="en-US" altLang="zh-CN" sz="2800" dirty="0">
                <a:solidFill>
                  <a:srgbClr val="775949"/>
                </a:solidFill>
                <a:latin typeface="Arial" panose="020B0604020202020204" pitchFamily="34" charset="0"/>
                <a:ea typeface="方正大标宋_GBK" panose="03000509000000000000" pitchFamily="65" charset="-122"/>
                <a:cs typeface="Arial" panose="020B0604020202020204" pitchFamily="34" charset="0"/>
              </a:rPr>
              <a:t>04</a:t>
            </a:r>
            <a:endParaRPr lang="zh-CN" altLang="en-US" sz="2800" dirty="0">
              <a:solidFill>
                <a:srgbClr val="775949"/>
              </a:solidFill>
              <a:latin typeface="Arial" panose="020B0604020202020204" pitchFamily="34" charset="0"/>
              <a:ea typeface="方正大标宋_GBK" panose="03000509000000000000" pitchFamily="65" charset="-122"/>
              <a:cs typeface="Arial" panose="020B0604020202020204" pitchFamily="34" charset="0"/>
            </a:endParaRPr>
          </a:p>
        </p:txBody>
      </p:sp>
      <p:sp>
        <p:nvSpPr>
          <p:cNvPr id="8" name="矩形 7"/>
          <p:cNvSpPr/>
          <p:nvPr>
            <p:custDataLst>
              <p:tags r:id="rId12"/>
            </p:custDataLst>
          </p:nvPr>
        </p:nvSpPr>
        <p:spPr>
          <a:xfrm>
            <a:off x="7427595" y="3963035"/>
            <a:ext cx="5621020" cy="953135"/>
          </a:xfrm>
          <a:prstGeom prst="rect">
            <a:avLst/>
          </a:prstGeom>
        </p:spPr>
        <p:txBody>
          <a:bodyPr wrap="square">
            <a:spAutoFit/>
          </a:bodyPr>
          <a:p>
            <a:pPr marR="0" lvl="0" algn="l" defTabSz="914400" rtl="0" eaLnBrk="1" fontAlgn="auto" latinLnBrk="0" hangingPunct="1">
              <a:lnSpc>
                <a:spcPct val="200000"/>
              </a:lnSpc>
              <a:spcBef>
                <a:spcPts val="0"/>
              </a:spcBef>
              <a:spcAft>
                <a:spcPts val="0"/>
              </a:spcAft>
              <a:buClrTx/>
              <a:buSzTx/>
              <a:defRPr/>
            </a:pPr>
            <a:r>
              <a:rPr lang="en-US" altLang="zh-CN" sz="2800" b="1" dirty="0">
                <a:solidFill>
                  <a:srgbClr val="775949"/>
                </a:solidFill>
                <a:latin typeface="微软雅黑" panose="020B0503020204020204" charset="-122"/>
                <a:ea typeface="微软雅黑" panose="020B0503020204020204" charset="-122"/>
              </a:rPr>
              <a:t>Experiment and </a:t>
            </a:r>
            <a:r>
              <a:rPr lang="en-US" altLang="zh-CN" sz="2800" b="1" dirty="0">
                <a:solidFill>
                  <a:srgbClr val="775949"/>
                </a:solidFill>
                <a:latin typeface="微软雅黑" panose="020B0503020204020204" charset="-122"/>
                <a:ea typeface="微软雅黑" panose="020B0503020204020204" charset="-122"/>
              </a:rPr>
              <a:t>Analysis</a:t>
            </a:r>
            <a:endParaRPr lang="en-US" altLang="zh-CN" sz="2800" b="1" dirty="0">
              <a:solidFill>
                <a:srgbClr val="775949"/>
              </a:solidFill>
              <a:latin typeface="微软雅黑" panose="020B0503020204020204" charset="-122"/>
              <a:ea typeface="微软雅黑" panose="020B0503020204020204" charset="-122"/>
            </a:endParaRPr>
          </a:p>
        </p:txBody>
      </p:sp>
      <p:cxnSp>
        <p:nvCxnSpPr>
          <p:cNvPr id="9" name="直接连接符 8"/>
          <p:cNvCxnSpPr/>
          <p:nvPr>
            <p:custDataLst>
              <p:tags r:id="rId13"/>
            </p:custDataLst>
          </p:nvPr>
        </p:nvCxnSpPr>
        <p:spPr>
          <a:xfrm>
            <a:off x="6286828" y="5099324"/>
            <a:ext cx="4240730" cy="0"/>
          </a:xfrm>
          <a:prstGeom prst="line">
            <a:avLst/>
          </a:prstGeom>
          <a:ln w="3175">
            <a:solidFill>
              <a:srgbClr val="775949"/>
            </a:solidFill>
            <a:headEnd type="oval"/>
          </a:ln>
        </p:spPr>
        <p:style>
          <a:lnRef idx="1">
            <a:schemeClr val="accent1"/>
          </a:lnRef>
          <a:fillRef idx="0">
            <a:schemeClr val="accent1"/>
          </a:fillRef>
          <a:effectRef idx="0">
            <a:schemeClr val="accent1"/>
          </a:effectRef>
          <a:fontRef idx="minor">
            <a:schemeClr val="tx1"/>
          </a:fontRef>
        </p:style>
      </p:cxnSp>
      <p:sp>
        <p:nvSpPr>
          <p:cNvPr id="10" name="文本框 9"/>
          <p:cNvSpPr txBox="1"/>
          <p:nvPr>
            <p:custDataLst>
              <p:tags r:id="rId14"/>
            </p:custDataLst>
          </p:nvPr>
        </p:nvSpPr>
        <p:spPr>
          <a:xfrm>
            <a:off x="6635282" y="5453804"/>
            <a:ext cx="864245" cy="521970"/>
          </a:xfrm>
          <a:prstGeom prst="rect">
            <a:avLst/>
          </a:prstGeom>
          <a:noFill/>
        </p:spPr>
        <p:txBody>
          <a:bodyPr wrap="square" rtlCol="0">
            <a:spAutoFit/>
          </a:bodyPr>
          <a:p>
            <a:r>
              <a:rPr lang="en-US" altLang="zh-CN" sz="2800" dirty="0">
                <a:solidFill>
                  <a:srgbClr val="775949"/>
                </a:solidFill>
                <a:latin typeface="Arial" panose="020B0604020202020204" pitchFamily="34" charset="0"/>
                <a:ea typeface="方正大标宋_GBK" panose="03000509000000000000" pitchFamily="65" charset="-122"/>
                <a:cs typeface="Arial" panose="020B0604020202020204" pitchFamily="34" charset="0"/>
              </a:rPr>
              <a:t>05</a:t>
            </a:r>
            <a:endParaRPr lang="zh-CN" altLang="en-US" sz="2800" dirty="0">
              <a:solidFill>
                <a:srgbClr val="775949"/>
              </a:solidFill>
              <a:latin typeface="Arial" panose="020B0604020202020204" pitchFamily="34" charset="0"/>
              <a:ea typeface="方正大标宋_GBK" panose="03000509000000000000" pitchFamily="65" charset="-122"/>
              <a:cs typeface="Arial" panose="020B0604020202020204" pitchFamily="34" charset="0"/>
            </a:endParaRPr>
          </a:p>
        </p:txBody>
      </p:sp>
      <p:sp>
        <p:nvSpPr>
          <p:cNvPr id="14" name="矩形 13"/>
          <p:cNvSpPr/>
          <p:nvPr>
            <p:custDataLst>
              <p:tags r:id="rId15"/>
            </p:custDataLst>
          </p:nvPr>
        </p:nvSpPr>
        <p:spPr>
          <a:xfrm>
            <a:off x="7499350" y="5022215"/>
            <a:ext cx="2870835" cy="673100"/>
          </a:xfrm>
          <a:prstGeom prst="rect">
            <a:avLst/>
          </a:prstGeom>
        </p:spPr>
        <p:txBody>
          <a:bodyPr wrap="square">
            <a:noAutofit/>
          </a:bodyPr>
          <a:p>
            <a:pPr marR="0" lvl="0" algn="l" defTabSz="914400" rtl="0" eaLnBrk="1" fontAlgn="auto" latinLnBrk="0" hangingPunct="1">
              <a:lnSpc>
                <a:spcPct val="200000"/>
              </a:lnSpc>
              <a:spcBef>
                <a:spcPts val="0"/>
              </a:spcBef>
              <a:spcAft>
                <a:spcPts val="0"/>
              </a:spcAft>
              <a:buClrTx/>
              <a:buSzTx/>
              <a:defRPr/>
            </a:pPr>
            <a:r>
              <a:rPr lang="en-US" altLang="zh-CN" sz="2800" b="1" dirty="0">
                <a:solidFill>
                  <a:srgbClr val="775949"/>
                </a:solidFill>
                <a:latin typeface="微软雅黑" panose="020B0503020204020204" charset="-122"/>
                <a:ea typeface="微软雅黑" panose="020B0503020204020204" charset="-122"/>
              </a:rPr>
              <a:t>Conclusion</a:t>
            </a:r>
            <a:endParaRPr lang="en-US" altLang="zh-CN" sz="2800" b="1" dirty="0">
              <a:solidFill>
                <a:srgbClr val="775949"/>
              </a:solidFill>
              <a:latin typeface="微软雅黑" panose="020B0503020204020204" charset="-122"/>
              <a:ea typeface="微软雅黑" panose="020B0503020204020204" charset="-122"/>
            </a:endParaRPr>
          </a:p>
        </p:txBody>
      </p:sp>
      <p:cxnSp>
        <p:nvCxnSpPr>
          <p:cNvPr id="16" name="直接连接符 15"/>
          <p:cNvCxnSpPr/>
          <p:nvPr>
            <p:custDataLst>
              <p:tags r:id="rId16"/>
            </p:custDataLst>
          </p:nvPr>
        </p:nvCxnSpPr>
        <p:spPr>
          <a:xfrm>
            <a:off x="6290638" y="6069604"/>
            <a:ext cx="4240730" cy="0"/>
          </a:xfrm>
          <a:prstGeom prst="line">
            <a:avLst/>
          </a:prstGeom>
          <a:ln w="3175">
            <a:solidFill>
              <a:srgbClr val="775949"/>
            </a:solidFill>
            <a:head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街道上的风景&#10;&#10;中度可信度描述已自动生成"/>
          <p:cNvPicPr>
            <a:picLocks noChangeAspect="1"/>
          </p:cNvPicPr>
          <p:nvPr/>
        </p:nvPicPr>
        <p:blipFill rotWithShape="1">
          <a:blip r:embed="rId1" cstate="print">
            <a:extLst>
              <a:ext uri="{28A0092B-C50C-407E-A947-70E740481C1C}">
                <a14:useLocalDpi xmlns:a14="http://schemas.microsoft.com/office/drawing/2010/main" val="0"/>
              </a:ext>
            </a:extLst>
          </a:blip>
          <a:srcRect r="310"/>
          <a:stretch>
            <a:fillRect/>
          </a:stretch>
        </p:blipFill>
        <p:spPr>
          <a:xfrm>
            <a:off x="3837" y="0"/>
            <a:ext cx="5127570" cy="6858000"/>
          </a:xfrm>
          <a:prstGeom prst="rect">
            <a:avLst/>
          </a:prstGeom>
        </p:spPr>
      </p:pic>
      <p:sp>
        <p:nvSpPr>
          <p:cNvPr id="5" name="矩形 4"/>
          <p:cNvSpPr/>
          <p:nvPr/>
        </p:nvSpPr>
        <p:spPr>
          <a:xfrm>
            <a:off x="6121072" y="2176408"/>
            <a:ext cx="4267200" cy="2799715"/>
          </a:xfrm>
          <a:prstGeom prst="rect">
            <a:avLst/>
          </a:prstGeom>
        </p:spPr>
        <p:txBody>
          <a:bodyPr wrap="none">
            <a:spAutoFit/>
          </a:bodyPr>
          <a:lstStyle/>
          <a:p>
            <a:pPr marR="0" lvl="0" algn="ctr" defTabSz="914400" rtl="0" eaLnBrk="1" fontAlgn="auto" latinLnBrk="0" hangingPunct="1">
              <a:lnSpc>
                <a:spcPct val="200000"/>
              </a:lnSpc>
              <a:spcBef>
                <a:spcPts val="0"/>
              </a:spcBef>
              <a:spcAft>
                <a:spcPts val="0"/>
              </a:spcAft>
              <a:buClrTx/>
              <a:buSzTx/>
              <a:defRPr/>
            </a:pPr>
            <a:r>
              <a:rPr kumimoji="0" lang="en-US" altLang="zh-CN" sz="4400" b="0" i="0" u="none" strike="noStrike" kern="1200" cap="none" spc="0" normalizeH="0" baseline="0" noProof="0" dirty="0">
                <a:ln>
                  <a:noFill/>
                </a:ln>
                <a:solidFill>
                  <a:srgbClr val="775949"/>
                </a:solidFill>
                <a:effectLst/>
                <a:uLnTx/>
                <a:uFillTx/>
                <a:latin typeface="Roboto"/>
                <a:ea typeface="方正大标宋_GBK" panose="03000509000000000000" pitchFamily="65" charset="-122"/>
                <a:cs typeface="+mn-cs"/>
              </a:rPr>
              <a:t>01 </a:t>
            </a:r>
            <a:r>
              <a:rPr lang="en-US" altLang="zh-CN" sz="4400" b="1" noProof="0" dirty="0">
                <a:ln>
                  <a:noFill/>
                </a:ln>
                <a:solidFill>
                  <a:srgbClr val="775949"/>
                </a:solidFill>
                <a:effectLst/>
                <a:uLnTx/>
                <a:uFillTx/>
                <a:latin typeface="微软雅黑" panose="020B0503020204020204" charset="-122"/>
                <a:ea typeface="微软雅黑" panose="020B0503020204020204" charset="-122"/>
                <a:sym typeface="+mn-ea"/>
              </a:rPr>
              <a:t>Background</a:t>
            </a:r>
            <a:endParaRPr kumimoji="0" lang="en-US" altLang="zh-CN" sz="4400" b="1" i="0" u="none" strike="noStrike" kern="1200" cap="none" spc="0" normalizeH="0" noProof="0" dirty="0">
              <a:ln>
                <a:noFill/>
              </a:ln>
              <a:solidFill>
                <a:srgbClr val="775949"/>
              </a:solidFill>
              <a:effectLst/>
              <a:uLnTx/>
              <a:uFillTx/>
              <a:latin typeface="微软雅黑" panose="020B0503020204020204" charset="-122"/>
              <a:ea typeface="微软雅黑" panose="020B0503020204020204" charset="-122"/>
              <a:cs typeface="+mn-cs"/>
            </a:endParaRPr>
          </a:p>
          <a:p>
            <a:pPr marR="0" lvl="0" algn="ctr" defTabSz="914400" rtl="0" eaLnBrk="1" fontAlgn="auto" latinLnBrk="0" hangingPunct="1">
              <a:lnSpc>
                <a:spcPct val="200000"/>
              </a:lnSpc>
              <a:spcBef>
                <a:spcPts val="0"/>
              </a:spcBef>
              <a:spcAft>
                <a:spcPts val="0"/>
              </a:spcAft>
              <a:buClrTx/>
              <a:buSzTx/>
              <a:defRPr/>
            </a:pPr>
            <a:endParaRPr kumimoji="0" lang="zh-CN" altLang="en-US" sz="4400" b="0" i="0" u="none" strike="noStrike" kern="1200" cap="none" spc="0" normalizeH="0" baseline="0" noProof="0" dirty="0">
              <a:ln>
                <a:noFill/>
              </a:ln>
              <a:solidFill>
                <a:srgbClr val="775949"/>
              </a:solidFill>
              <a:effectLst/>
              <a:uLnTx/>
              <a:uFillTx/>
              <a:latin typeface="Roboto"/>
              <a:ea typeface="方正大标宋_GBK" panose="03000509000000000000" pitchFamily="65" charset="-122"/>
              <a:cs typeface="+mn-cs"/>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
            <a:ext cx="767408" cy="800709"/>
            <a:chOff x="0" y="-1"/>
            <a:chExt cx="767408" cy="800709"/>
          </a:xfrm>
        </p:grpSpPr>
        <p:sp>
          <p:nvSpPr>
            <p:cNvPr id="2" name="梯形 1"/>
            <p:cNvSpPr/>
            <p:nvPr/>
          </p:nvSpPr>
          <p:spPr>
            <a:xfrm rot="5400000">
              <a:off x="-54006" y="242646"/>
              <a:ext cx="612068" cy="504056"/>
            </a:xfrm>
            <a:prstGeom prst="trapezoid">
              <a:avLst/>
            </a:prstGeom>
            <a:gradFill>
              <a:gsLst>
                <a:gs pos="0">
                  <a:srgbClr val="8E654E"/>
                </a:gs>
                <a:gs pos="100000">
                  <a:srgbClr val="CA865F"/>
                </a:gs>
              </a:gsLst>
              <a:lin ang="2700000" scaled="1"/>
            </a:gradFill>
            <a:ln w="12700" cap="flat" cmpd="sng" algn="ctr">
              <a:noFill/>
              <a:prstDash val="solid"/>
              <a:miter lim="800000"/>
            </a:ln>
            <a:effectLst>
              <a:outerShdw blurRad="330200" dist="152400" dir="2700000" sx="92000" sy="92000" algn="tl" rotWithShape="0">
                <a:srgbClr val="CA865F">
                  <a:alpha val="40000"/>
                </a:srgbClr>
              </a:outerShdw>
            </a:effectLst>
          </p:spPr>
          <p:txBody>
            <a:bodyPr rtlCol="0" anchor="ctr"/>
            <a:lstStyle/>
            <a:p>
              <a:pPr algn="ctr"/>
              <a:endParaRPr lang="zh-CN" altLang="en-US" sz="1200" kern="0">
                <a:gradFill>
                  <a:gsLst>
                    <a:gs pos="0">
                      <a:srgbClr val="CA865F">
                        <a:lumMod val="60000"/>
                        <a:lumOff val="40000"/>
                      </a:srgbClr>
                    </a:gs>
                    <a:gs pos="100000">
                      <a:srgbClr val="CA865F"/>
                    </a:gs>
                  </a:gsLst>
                  <a:lin ang="2700000" scaled="1"/>
                </a:gradFill>
                <a:latin typeface="Roboto"/>
                <a:ea typeface="思源黑体 CN Regular"/>
              </a:endParaRPr>
            </a:p>
          </p:txBody>
        </p:sp>
        <p:sp>
          <p:nvSpPr>
            <p:cNvPr id="3" name="梯形 2"/>
            <p:cNvSpPr/>
            <p:nvPr/>
          </p:nvSpPr>
          <p:spPr>
            <a:xfrm rot="5400000">
              <a:off x="33548" y="-33549"/>
              <a:ext cx="700311" cy="767408"/>
            </a:xfrm>
            <a:prstGeom prst="trapezoid">
              <a:avLst/>
            </a:prstGeom>
            <a:gradFill>
              <a:gsLst>
                <a:gs pos="0">
                  <a:srgbClr val="8E654E"/>
                </a:gs>
                <a:gs pos="100000">
                  <a:srgbClr val="CA865F"/>
                </a:gs>
              </a:gsLst>
              <a:lin ang="2700000" scaled="1"/>
            </a:gradFill>
            <a:ln w="12700" cap="flat" cmpd="sng" algn="ctr">
              <a:noFill/>
              <a:prstDash val="solid"/>
              <a:miter lim="800000"/>
            </a:ln>
            <a:effectLst>
              <a:outerShdw blurRad="330200" dist="152400" dir="2700000" sx="92000" sy="92000" algn="tl" rotWithShape="0">
                <a:srgbClr val="CA865F">
                  <a:alpha val="40000"/>
                </a:srgbClr>
              </a:outerShdw>
            </a:effectLst>
          </p:spPr>
          <p:txBody>
            <a:bodyPr rtlCol="0" anchor="ctr"/>
            <a:lstStyle/>
            <a:p>
              <a:pPr algn="ctr"/>
              <a:endParaRPr lang="zh-CN" altLang="en-US" sz="1200" kern="0">
                <a:gradFill>
                  <a:gsLst>
                    <a:gs pos="0">
                      <a:srgbClr val="CA865F">
                        <a:lumMod val="60000"/>
                        <a:lumOff val="40000"/>
                      </a:srgbClr>
                    </a:gs>
                    <a:gs pos="100000">
                      <a:srgbClr val="CA865F"/>
                    </a:gs>
                  </a:gsLst>
                  <a:lin ang="2700000" scaled="1"/>
                </a:gradFill>
                <a:latin typeface="Roboto"/>
                <a:ea typeface="思源黑体 CN Regular"/>
              </a:endParaRPr>
            </a:p>
          </p:txBody>
        </p:sp>
      </p:grpSp>
      <p:sp>
        <p:nvSpPr>
          <p:cNvPr id="53" name="文本框 52"/>
          <p:cNvSpPr txBox="1"/>
          <p:nvPr/>
        </p:nvSpPr>
        <p:spPr>
          <a:xfrm>
            <a:off x="1095729" y="1806839"/>
            <a:ext cx="2514779" cy="461665"/>
          </a:xfrm>
          <a:prstGeom prst="rect">
            <a:avLst/>
          </a:prstGeom>
          <a:noFill/>
        </p:spPr>
        <p:txBody>
          <a:bodyPr wrap="square" rtlCol="0">
            <a:spAutoFit/>
          </a:bodyPr>
          <a:lstStyle/>
          <a:p>
            <a:pPr algn="ctr">
              <a:defRPr/>
            </a:pPr>
            <a:r>
              <a:rPr lang="zh-CN" altLang="en-US" sz="2400" dirty="0">
                <a:solidFill>
                  <a:prstClr val="white"/>
                </a:solidFill>
                <a:latin typeface="方正大标宋_GBK" panose="03000509000000000000" pitchFamily="65" charset="-122"/>
                <a:ea typeface="方正大标宋_GBK" panose="03000509000000000000" pitchFamily="65" charset="-122"/>
              </a:rPr>
              <a:t>在此填充内容</a:t>
            </a:r>
            <a:endParaRPr lang="zh-CN" altLang="en-US" sz="2400" dirty="0">
              <a:solidFill>
                <a:prstClr val="white"/>
              </a:solidFill>
              <a:latin typeface="方正大标宋_GBK" panose="03000509000000000000" pitchFamily="65" charset="-122"/>
              <a:ea typeface="方正大标宋_GBK" panose="03000509000000000000" pitchFamily="65" charset="-122"/>
            </a:endParaRPr>
          </a:p>
        </p:txBody>
      </p:sp>
      <p:grpSp>
        <p:nvGrpSpPr>
          <p:cNvPr id="14" name="组合 13"/>
          <p:cNvGrpSpPr/>
          <p:nvPr/>
        </p:nvGrpSpPr>
        <p:grpSpPr>
          <a:xfrm>
            <a:off x="0" y="-93725"/>
            <a:ext cx="3440010" cy="829945"/>
            <a:chOff x="5147944" y="992454"/>
            <a:chExt cx="3440010" cy="829945"/>
          </a:xfrm>
        </p:grpSpPr>
        <p:sp>
          <p:nvSpPr>
            <p:cNvPr id="11" name="矩形 10"/>
            <p:cNvSpPr/>
            <p:nvPr/>
          </p:nvSpPr>
          <p:spPr>
            <a:xfrm>
              <a:off x="5916509" y="992454"/>
              <a:ext cx="2671445" cy="829945"/>
            </a:xfrm>
            <a:prstGeom prst="rect">
              <a:avLst/>
            </a:prstGeom>
          </p:spPr>
          <p:txBody>
            <a:bodyPr wrap="none">
              <a:spAutoFit/>
            </a:bodyPr>
            <a:lstStyle/>
            <a:p>
              <a:pPr marR="0" lvl="0" algn="l" defTabSz="914400" rtl="0" eaLnBrk="1" fontAlgn="auto" latinLnBrk="0" hangingPunct="1">
                <a:lnSpc>
                  <a:spcPct val="200000"/>
                </a:lnSpc>
                <a:spcBef>
                  <a:spcPts val="0"/>
                </a:spcBef>
                <a:spcAft>
                  <a:spcPts val="0"/>
                </a:spcAft>
                <a:buClrTx/>
                <a:buSzTx/>
                <a:defRPr/>
              </a:pPr>
              <a:r>
                <a:rPr kumimoji="0" lang="en-US" altLang="zh-CN" sz="2400" b="0" i="0" u="none" strike="noStrike" kern="1200" cap="none" spc="0" normalizeH="0" baseline="0" noProof="0" dirty="0">
                  <a:ln>
                    <a:noFill/>
                  </a:ln>
                  <a:solidFill>
                    <a:srgbClr val="775949"/>
                  </a:solidFill>
                  <a:effectLst/>
                  <a:uLnTx/>
                  <a:uFillTx/>
                  <a:latin typeface="Roboto"/>
                  <a:ea typeface="方正大标宋_GBK" panose="03000509000000000000" pitchFamily="65" charset="-122"/>
                  <a:cs typeface="+mn-cs"/>
                </a:rPr>
                <a:t>Back</a:t>
              </a:r>
              <a:r>
                <a:rPr kumimoji="0" lang="en-US" altLang="zh-CN" sz="2400" b="0" i="0" u="none" strike="noStrike" kern="1200" cap="none" spc="0" normalizeH="0" baseline="0" noProof="0" dirty="0">
                  <a:ln>
                    <a:noFill/>
                  </a:ln>
                  <a:solidFill>
                    <a:srgbClr val="775949"/>
                  </a:solidFill>
                  <a:effectLst/>
                  <a:uLnTx/>
                  <a:uFillTx/>
                  <a:latin typeface="Roboto"/>
                  <a:ea typeface="方正大标宋_GBK" panose="03000509000000000000" pitchFamily="65" charset="-122"/>
                  <a:cs typeface="+mn-cs"/>
                </a:rPr>
                <a:t>ground</a:t>
              </a:r>
              <a:r>
                <a:rPr kumimoji="0" lang="zh-CN" altLang="en-US" sz="2400" b="0" i="0" u="none" strike="noStrike" kern="1200" cap="none" spc="0" normalizeH="0" baseline="0" noProof="0" dirty="0">
                  <a:ln>
                    <a:noFill/>
                  </a:ln>
                  <a:solidFill>
                    <a:srgbClr val="775949"/>
                  </a:solidFill>
                  <a:effectLst/>
                  <a:uLnTx/>
                  <a:uFillTx/>
                  <a:latin typeface="Roboto"/>
                  <a:ea typeface="方正大标宋_GBK" panose="03000509000000000000" pitchFamily="65" charset="-122"/>
                  <a:cs typeface="+mn-cs"/>
                </a:rPr>
                <a:t>（</a:t>
              </a:r>
              <a:r>
                <a:rPr kumimoji="0" lang="en-US" altLang="zh-CN" sz="2400" b="0" i="0" u="none" strike="noStrike" kern="1200" cap="none" spc="0" normalizeH="0" baseline="0" noProof="0" dirty="0">
                  <a:ln>
                    <a:noFill/>
                  </a:ln>
                  <a:solidFill>
                    <a:srgbClr val="775949"/>
                  </a:solidFill>
                  <a:effectLst/>
                  <a:uLnTx/>
                  <a:uFillTx/>
                  <a:latin typeface="Roboto"/>
                  <a:ea typeface="方正大标宋_GBK" panose="03000509000000000000" pitchFamily="65" charset="-122"/>
                  <a:cs typeface="+mn-cs"/>
                </a:rPr>
                <a:t>1/2</a:t>
              </a:r>
              <a:r>
                <a:rPr kumimoji="0" lang="zh-CN" altLang="en-US" sz="2400" b="0" i="0" u="none" strike="noStrike" kern="1200" cap="none" spc="0" normalizeH="0" baseline="0" noProof="0" dirty="0">
                  <a:ln>
                    <a:noFill/>
                  </a:ln>
                  <a:solidFill>
                    <a:srgbClr val="775949"/>
                  </a:solidFill>
                  <a:effectLst/>
                  <a:uLnTx/>
                  <a:uFillTx/>
                  <a:latin typeface="Roboto"/>
                  <a:ea typeface="方正大标宋_GBK" panose="03000509000000000000" pitchFamily="65" charset="-122"/>
                  <a:cs typeface="+mn-cs"/>
                </a:rPr>
                <a:t>）</a:t>
              </a:r>
              <a:endParaRPr kumimoji="0" lang="zh-CN" altLang="en-US" sz="2400" b="0" i="0" u="none" strike="noStrike" kern="1200" cap="none" spc="0" normalizeH="0" baseline="0" noProof="0" dirty="0">
                <a:ln>
                  <a:noFill/>
                </a:ln>
                <a:solidFill>
                  <a:srgbClr val="775949"/>
                </a:solidFill>
                <a:effectLst/>
                <a:uLnTx/>
                <a:uFillTx/>
                <a:latin typeface="Roboto"/>
                <a:ea typeface="方正大标宋_GBK" panose="03000509000000000000" pitchFamily="65" charset="-122"/>
                <a:cs typeface="+mn-cs"/>
              </a:endParaRPr>
            </a:p>
          </p:txBody>
        </p:sp>
        <p:sp>
          <p:nvSpPr>
            <p:cNvPr id="13" name="文本框 12"/>
            <p:cNvSpPr txBox="1"/>
            <p:nvPr/>
          </p:nvSpPr>
          <p:spPr>
            <a:xfrm>
              <a:off x="5147944" y="1140159"/>
              <a:ext cx="648072" cy="646331"/>
            </a:xfrm>
            <a:prstGeom prst="rect">
              <a:avLst/>
            </a:prstGeom>
            <a:noFill/>
          </p:spPr>
          <p:txBody>
            <a:bodyPr wrap="square" rtlCol="0">
              <a:spAutoFit/>
            </a:bodyPr>
            <a:lstStyle/>
            <a:p>
              <a:r>
                <a:rPr lang="en-US" altLang="zh-CN" sz="3600" dirty="0">
                  <a:solidFill>
                    <a:schemeClr val="bg1"/>
                  </a:solidFill>
                  <a:latin typeface="方正大标宋_GBK" panose="03000509000000000000" pitchFamily="65" charset="-122"/>
                  <a:ea typeface="方正大标宋_GBK" panose="03000509000000000000" pitchFamily="65" charset="-122"/>
                </a:rPr>
                <a:t>01</a:t>
              </a:r>
              <a:endParaRPr lang="zh-CN" altLang="en-US" sz="3600" dirty="0">
                <a:solidFill>
                  <a:schemeClr val="bg1"/>
                </a:solidFill>
                <a:latin typeface="方正大标宋_GBK" panose="03000509000000000000" pitchFamily="65" charset="-122"/>
                <a:ea typeface="方正大标宋_GBK" panose="03000509000000000000" pitchFamily="65" charset="-122"/>
              </a:endParaRPr>
            </a:p>
          </p:txBody>
        </p:sp>
      </p:grpSp>
      <p:sp>
        <p:nvSpPr>
          <p:cNvPr id="15" name="矩形 14"/>
          <p:cNvSpPr/>
          <p:nvPr/>
        </p:nvSpPr>
        <p:spPr>
          <a:xfrm>
            <a:off x="148590" y="800735"/>
            <a:ext cx="11894185" cy="5922010"/>
          </a:xfrm>
          <a:prstGeom prst="rect">
            <a:avLst/>
          </a:prstGeom>
          <a:blipFill>
            <a:blip r:embed="rId1"/>
            <a:stretch>
              <a:fillRect/>
            </a:stretch>
          </a:blipFill>
          <a:ln>
            <a:solidFill>
              <a:srgbClr val="D09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48590" y="800735"/>
            <a:ext cx="11325225" cy="1190625"/>
          </a:xfrm>
          <a:prstGeom prst="rect">
            <a:avLst/>
          </a:prstGeom>
          <a:noFill/>
        </p:spPr>
        <p:txBody>
          <a:bodyPr wrap="square" rtlCol="0">
            <a:noAutofit/>
          </a:bodyPr>
          <a:p>
            <a:r>
              <a:rPr lang="en-US" altLang="zh-CN" sz="2000" b="1">
                <a:solidFill>
                  <a:srgbClr val="00B0F0"/>
                </a:solidFill>
              </a:rPr>
              <a:t>Background</a:t>
            </a:r>
            <a:r>
              <a:rPr lang="zh-CN" altLang="en-US" sz="2000" b="1">
                <a:solidFill>
                  <a:srgbClr val="00B0F0"/>
                </a:solidFill>
              </a:rPr>
              <a:t>：</a:t>
            </a:r>
            <a:endParaRPr lang="zh-CN" altLang="en-US" sz="2000" b="1">
              <a:solidFill>
                <a:srgbClr val="00B0F0"/>
              </a:solidFill>
            </a:endParaRPr>
          </a:p>
          <a:p>
            <a:r>
              <a:rPr sz="2000"/>
              <a:t>LLMs have demonstrated exceptional in-context learning (ICL) capabilities, where the model learns to perform an unseen task through prompts consisting of input-output examples, without requiring any parameter updates. The performance of ICL largely depends on </a:t>
            </a:r>
            <a:r>
              <a:rPr sz="2000" b="1"/>
              <a:t>the quality of the selected context examples.</a:t>
            </a:r>
            <a:endParaRPr sz="2000" b="1"/>
          </a:p>
        </p:txBody>
      </p:sp>
      <p:sp>
        <p:nvSpPr>
          <p:cNvPr id="10" name="文本框 9"/>
          <p:cNvSpPr txBox="1"/>
          <p:nvPr/>
        </p:nvSpPr>
        <p:spPr>
          <a:xfrm>
            <a:off x="148590" y="2417445"/>
            <a:ext cx="11324590" cy="2153285"/>
          </a:xfrm>
          <a:prstGeom prst="rect">
            <a:avLst/>
          </a:prstGeom>
          <a:noFill/>
        </p:spPr>
        <p:txBody>
          <a:bodyPr wrap="square" rtlCol="0">
            <a:noAutofit/>
          </a:bodyPr>
          <a:p>
            <a:r>
              <a:rPr lang="en-US" altLang="zh-CN" sz="2000" b="1">
                <a:solidFill>
                  <a:srgbClr val="00B0F0"/>
                </a:solidFill>
                <a:latin typeface="+mn-ea"/>
                <a:cs typeface="+mn-ea"/>
              </a:rPr>
              <a:t>Motivation</a:t>
            </a:r>
            <a:r>
              <a:rPr lang="zh-CN" altLang="en-US" sz="2000" b="1">
                <a:solidFill>
                  <a:srgbClr val="00B0F0"/>
                </a:solidFill>
                <a:latin typeface="+mn-ea"/>
                <a:cs typeface="+mn-ea"/>
              </a:rPr>
              <a:t>：</a:t>
            </a:r>
            <a:endParaRPr lang="zh-CN" altLang="en-US" sz="2000" b="1">
              <a:solidFill>
                <a:srgbClr val="00B0F0"/>
              </a:solidFill>
              <a:latin typeface="+mn-ea"/>
              <a:cs typeface="+mn-ea"/>
            </a:endParaRPr>
          </a:p>
          <a:p>
            <a:r>
              <a:rPr sz="2000">
                <a:latin typeface="+mn-ea"/>
                <a:cs typeface="+mn-ea"/>
              </a:rPr>
              <a:t>Previous selection methods were mostly based on </a:t>
            </a:r>
            <a:r>
              <a:rPr sz="2000" b="1">
                <a:latin typeface="+mn-ea"/>
                <a:cs typeface="+mn-ea"/>
              </a:rPr>
              <a:t>simple heuristic algorithms</a:t>
            </a:r>
            <a:r>
              <a:rPr sz="2000">
                <a:latin typeface="+mn-ea"/>
                <a:cs typeface="+mn-ea"/>
              </a:rPr>
              <a:t>, yielding relatively </a:t>
            </a:r>
            <a:r>
              <a:rPr lang="en-US" sz="2000">
                <a:latin typeface="+mn-ea"/>
                <a:cs typeface="+mn-ea"/>
              </a:rPr>
              <a:t>suboptimal</a:t>
            </a:r>
            <a:r>
              <a:rPr sz="2000">
                <a:latin typeface="+mn-ea"/>
                <a:cs typeface="+mn-ea"/>
              </a:rPr>
              <a:t> performance</a:t>
            </a:r>
            <a:r>
              <a:rPr lang="en-US" sz="2000">
                <a:latin typeface="+mn-ea"/>
                <a:cs typeface="+mn-ea"/>
              </a:rPr>
              <a:t>,because s</a:t>
            </a:r>
            <a:r>
              <a:rPr sz="2000">
                <a:latin typeface="+mn-ea"/>
                <a:cs typeface="+mn-ea"/>
              </a:rPr>
              <a:t>uch methods often overlook the interactions and relationships between these examples (e.g., ignoring redundancy, which results in many identical or similar context examples). Given the input length limitations of LLM prompts, </a:t>
            </a:r>
            <a:r>
              <a:rPr sz="2000" b="1">
                <a:latin typeface="+mn-ea"/>
                <a:cs typeface="+mn-ea"/>
              </a:rPr>
              <a:t>selecting high-quality, diverse context examples</a:t>
            </a:r>
            <a:r>
              <a:rPr sz="2000">
                <a:latin typeface="+mn-ea"/>
                <a:cs typeface="+mn-ea"/>
              </a:rPr>
              <a:t> is therefore a critical objective for this task.</a:t>
            </a:r>
            <a:endParaRPr sz="2000">
              <a:latin typeface="+mn-ea"/>
              <a:cs typeface="+mn-ea"/>
            </a:endParaRPr>
          </a:p>
        </p:txBody>
      </p:sp>
      <p:sp>
        <p:nvSpPr>
          <p:cNvPr id="12" name="文本框 11"/>
          <p:cNvSpPr txBox="1"/>
          <p:nvPr/>
        </p:nvSpPr>
        <p:spPr>
          <a:xfrm>
            <a:off x="148590" y="4570730"/>
            <a:ext cx="11586845" cy="2138045"/>
          </a:xfrm>
          <a:prstGeom prst="rect">
            <a:avLst/>
          </a:prstGeom>
          <a:noFill/>
        </p:spPr>
        <p:txBody>
          <a:bodyPr wrap="square" rtlCol="0">
            <a:noAutofit/>
          </a:bodyPr>
          <a:p>
            <a:r>
              <a:rPr lang="en-US" altLang="zh-CN" sz="2000" b="1">
                <a:solidFill>
                  <a:srgbClr val="00B0F0"/>
                </a:solidFill>
              </a:rPr>
              <a:t>Contributions</a:t>
            </a:r>
            <a:r>
              <a:rPr lang="zh-CN" altLang="en-US" sz="2000" b="1">
                <a:solidFill>
                  <a:srgbClr val="00B0F0"/>
                </a:solidFill>
              </a:rPr>
              <a:t>：</a:t>
            </a:r>
            <a:endParaRPr lang="zh-CN" altLang="en-US" sz="2000" b="1">
              <a:solidFill>
                <a:srgbClr val="00B0F0"/>
              </a:solidFill>
            </a:endParaRPr>
          </a:p>
          <a:p>
            <a:pPr marL="457200" indent="-457200">
              <a:buFont typeface="+mj-ea"/>
              <a:buAutoNum type="circleNumDbPlain"/>
            </a:pPr>
            <a:r>
              <a:rPr sz="2000">
                <a:sym typeface="+mn-ea"/>
              </a:rPr>
              <a:t>The CEIL model was designed to utilize the</a:t>
            </a:r>
            <a:r>
              <a:rPr sz="2000" b="1">
                <a:sym typeface="+mn-ea"/>
              </a:rPr>
              <a:t> DPP algorithm</a:t>
            </a:r>
            <a:r>
              <a:rPr sz="2000">
                <a:sym typeface="+mn-ea"/>
              </a:rPr>
              <a:t> to model the probability of context example subsets and employ a </a:t>
            </a:r>
            <a:r>
              <a:rPr sz="2000" b="1">
                <a:sym typeface="+mn-ea"/>
              </a:rPr>
              <a:t>contrastive learning strategy for retrieval</a:t>
            </a:r>
            <a:r>
              <a:rPr sz="2000">
                <a:sym typeface="+mn-ea"/>
              </a:rPr>
              <a:t>.</a:t>
            </a:r>
            <a:endParaRPr sz="2000">
              <a:sym typeface="+mn-ea"/>
            </a:endParaRPr>
          </a:p>
          <a:p>
            <a:pPr marL="457200" indent="-457200">
              <a:buFont typeface="+mj-ea"/>
              <a:buAutoNum type="circleNumDbPlain"/>
            </a:pPr>
            <a:r>
              <a:rPr sz="2000" b="1">
                <a:sym typeface="+mn-ea"/>
              </a:rPr>
              <a:t>Training: </a:t>
            </a:r>
            <a:r>
              <a:rPr sz="2000">
                <a:sym typeface="+mn-ea"/>
              </a:rPr>
              <a:t>A contrastive learning strategy is employed to </a:t>
            </a:r>
            <a:r>
              <a:rPr sz="2000" b="1">
                <a:sym typeface="+mn-ea"/>
              </a:rPr>
              <a:t>refine the embeddings of each context example and training instance</a:t>
            </a:r>
            <a:r>
              <a:rPr sz="2000">
                <a:sym typeface="+mn-ea"/>
              </a:rPr>
              <a:t>, ensuring that the "good" subsets of training instances have a </a:t>
            </a:r>
            <a:r>
              <a:rPr sz="2000" b="1">
                <a:sym typeface="+mn-ea"/>
              </a:rPr>
              <a:t>higher probability of being retrieved</a:t>
            </a:r>
            <a:r>
              <a:rPr sz="2000">
                <a:sym typeface="+mn-ea"/>
              </a:rPr>
              <a:t> compared to the "poor" subsets.</a:t>
            </a:r>
            <a:endParaRPr sz="2000">
              <a:sym typeface="+mn-ea"/>
            </a:endParaRPr>
          </a:p>
          <a:p>
            <a:pPr marL="457200" indent="-457200">
              <a:buFont typeface="+mj-ea"/>
              <a:buAutoNum type="circleNumDbPlain"/>
            </a:pPr>
            <a:r>
              <a:rPr sz="2000" b="1">
                <a:sym typeface="+mn-ea"/>
              </a:rPr>
              <a:t>Inference: </a:t>
            </a:r>
            <a:r>
              <a:rPr sz="2000">
                <a:sym typeface="+mn-ea"/>
              </a:rPr>
              <a:t>The learned DPP module is used to perform Maximum A Posteriori (MAP) inference.</a:t>
            </a:r>
            <a:endParaRPr sz="2000">
              <a:sym typeface="+mn-ea"/>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人在轨道上&#10;&#10;低可信度描述已自动生成"/>
          <p:cNvPicPr>
            <a:picLocks noChangeAspect="1"/>
          </p:cNvPicPr>
          <p:nvPr/>
        </p:nvPicPr>
        <p:blipFill rotWithShape="1">
          <a:blip r:embed="rId1" cstate="print">
            <a:extLst>
              <a:ext uri="{28A0092B-C50C-407E-A947-70E740481C1C}">
                <a14:useLocalDpi xmlns:a14="http://schemas.microsoft.com/office/drawing/2010/main" val="0"/>
              </a:ext>
            </a:extLst>
          </a:blip>
          <a:srcRect b="10688"/>
          <a:stretch>
            <a:fillRect/>
          </a:stretch>
        </p:blipFill>
        <p:spPr>
          <a:xfrm>
            <a:off x="-1" y="-7326"/>
            <a:ext cx="5131407" cy="6865326"/>
          </a:xfrm>
          <a:prstGeom prst="rect">
            <a:avLst/>
          </a:prstGeom>
        </p:spPr>
      </p:pic>
      <p:sp>
        <p:nvSpPr>
          <p:cNvPr id="2" name="矩形 1"/>
          <p:cNvSpPr/>
          <p:nvPr/>
        </p:nvSpPr>
        <p:spPr>
          <a:xfrm>
            <a:off x="6282045" y="2176408"/>
            <a:ext cx="3945255" cy="1445260"/>
          </a:xfrm>
          <a:prstGeom prst="rect">
            <a:avLst/>
          </a:prstGeom>
        </p:spPr>
        <p:txBody>
          <a:bodyPr wrap="none">
            <a:spAutoFit/>
          </a:bodyPr>
          <a:p>
            <a:pPr marR="0" lvl="0" algn="ctr" defTabSz="914400" rtl="0" eaLnBrk="1" fontAlgn="auto" latinLnBrk="0" hangingPunct="1">
              <a:lnSpc>
                <a:spcPct val="200000"/>
              </a:lnSpc>
              <a:spcBef>
                <a:spcPts val="0"/>
              </a:spcBef>
              <a:spcAft>
                <a:spcPts val="0"/>
              </a:spcAft>
              <a:buClrTx/>
              <a:buSzTx/>
              <a:defRPr/>
            </a:pPr>
            <a:r>
              <a:rPr kumimoji="0" lang="en-US" altLang="zh-CN" sz="4400" b="0" i="0" u="none" strike="noStrike" kern="1200" cap="none" spc="0" normalizeH="0" baseline="0" noProof="0" dirty="0">
                <a:ln>
                  <a:noFill/>
                </a:ln>
                <a:solidFill>
                  <a:srgbClr val="775949"/>
                </a:solidFill>
                <a:effectLst/>
                <a:uLnTx/>
                <a:uFillTx/>
                <a:latin typeface="Roboto"/>
                <a:ea typeface="方正大标宋_GBK" panose="03000509000000000000" pitchFamily="65" charset="-122"/>
                <a:cs typeface="+mn-cs"/>
              </a:rPr>
              <a:t>02 Related Work</a:t>
            </a:r>
            <a:endParaRPr kumimoji="0" lang="en-US" altLang="zh-CN" sz="4400" b="0" i="0" u="none" strike="noStrike" kern="1200" cap="none" spc="0" normalizeH="0" baseline="0" noProof="0" dirty="0">
              <a:ln>
                <a:noFill/>
              </a:ln>
              <a:solidFill>
                <a:srgbClr val="775949"/>
              </a:solidFill>
              <a:effectLst/>
              <a:uLnTx/>
              <a:uFillTx/>
              <a:latin typeface="Roboto"/>
              <a:ea typeface="方正大标宋_GBK" panose="03000509000000000000" pitchFamily="65" charset="-122"/>
              <a:cs typeface="+mn-cs"/>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0" y="0"/>
            <a:ext cx="767408" cy="800708"/>
            <a:chOff x="0" y="0"/>
            <a:chExt cx="767408" cy="800708"/>
          </a:xfrm>
        </p:grpSpPr>
        <p:sp>
          <p:nvSpPr>
            <p:cNvPr id="36" name="梯形 35"/>
            <p:cNvSpPr/>
            <p:nvPr/>
          </p:nvSpPr>
          <p:spPr>
            <a:xfrm rot="5400000">
              <a:off x="-54006" y="242646"/>
              <a:ext cx="612068" cy="504056"/>
            </a:xfrm>
            <a:prstGeom prst="trapezoid">
              <a:avLst/>
            </a:prstGeom>
            <a:gradFill>
              <a:gsLst>
                <a:gs pos="0">
                  <a:srgbClr val="8E654E"/>
                </a:gs>
                <a:gs pos="100000">
                  <a:srgbClr val="CA865F"/>
                </a:gs>
              </a:gsLst>
              <a:lin ang="2700000" scaled="1"/>
            </a:gradFill>
            <a:ln w="12700" cap="flat" cmpd="sng" algn="ctr">
              <a:noFill/>
              <a:prstDash val="solid"/>
              <a:miter lim="800000"/>
            </a:ln>
            <a:effectLst>
              <a:outerShdw blurRad="330200" dist="152400" dir="2700000" sx="92000" sy="92000" algn="tl" rotWithShape="0">
                <a:srgbClr val="CA865F">
                  <a:alpha val="4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gradFill>
                  <a:gsLst>
                    <a:gs pos="0">
                      <a:srgbClr val="CA865F">
                        <a:lumMod val="60000"/>
                        <a:lumOff val="40000"/>
                      </a:srgbClr>
                    </a:gs>
                    <a:gs pos="100000">
                      <a:srgbClr val="CA865F"/>
                    </a:gs>
                  </a:gsLst>
                  <a:lin ang="2700000" scaled="1"/>
                </a:gradFill>
                <a:effectLst/>
                <a:uLnTx/>
                <a:uFillTx/>
                <a:latin typeface="Roboto"/>
                <a:ea typeface="思源黑体 CN Regular"/>
                <a:cs typeface="+mn-cs"/>
              </a:endParaRPr>
            </a:p>
          </p:txBody>
        </p:sp>
        <p:sp>
          <p:nvSpPr>
            <p:cNvPr id="37" name="梯形 36"/>
            <p:cNvSpPr/>
            <p:nvPr/>
          </p:nvSpPr>
          <p:spPr>
            <a:xfrm rot="5400000">
              <a:off x="77670" y="-77670"/>
              <a:ext cx="612068" cy="767408"/>
            </a:xfrm>
            <a:prstGeom prst="trapezoid">
              <a:avLst/>
            </a:prstGeom>
            <a:gradFill>
              <a:gsLst>
                <a:gs pos="0">
                  <a:srgbClr val="8E654E"/>
                </a:gs>
                <a:gs pos="100000">
                  <a:srgbClr val="CA865F"/>
                </a:gs>
              </a:gsLst>
              <a:lin ang="2700000" scaled="1"/>
            </a:gradFill>
            <a:ln w="12700" cap="flat" cmpd="sng" algn="ctr">
              <a:noFill/>
              <a:prstDash val="solid"/>
              <a:miter lim="800000"/>
            </a:ln>
            <a:effectLst>
              <a:outerShdw blurRad="330200" dist="152400" dir="2700000" sx="92000" sy="92000" algn="tl" rotWithShape="0">
                <a:srgbClr val="CA865F">
                  <a:alpha val="4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dirty="0">
                <a:ln>
                  <a:noFill/>
                </a:ln>
                <a:gradFill>
                  <a:gsLst>
                    <a:gs pos="0">
                      <a:srgbClr val="CA865F">
                        <a:lumMod val="60000"/>
                        <a:lumOff val="40000"/>
                      </a:srgbClr>
                    </a:gs>
                    <a:gs pos="100000">
                      <a:srgbClr val="CA865F"/>
                    </a:gs>
                  </a:gsLst>
                  <a:lin ang="2700000" scaled="1"/>
                </a:gradFill>
                <a:effectLst/>
                <a:uLnTx/>
                <a:uFillTx/>
                <a:latin typeface="Roboto"/>
                <a:ea typeface="思源黑体 CN Regular"/>
                <a:cs typeface="+mn-cs"/>
              </a:endParaRPr>
            </a:p>
          </p:txBody>
        </p:sp>
      </p:grpSp>
      <p:sp>
        <p:nvSpPr>
          <p:cNvPr id="74" name="文本框 73"/>
          <p:cNvSpPr txBox="1"/>
          <p:nvPr/>
        </p:nvSpPr>
        <p:spPr>
          <a:xfrm>
            <a:off x="38100" y="61716"/>
            <a:ext cx="648072"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white"/>
                </a:solidFill>
                <a:effectLst/>
                <a:uLnTx/>
                <a:uFillTx/>
                <a:latin typeface="方正大标宋_GBK" panose="03000509000000000000" pitchFamily="65" charset="-122"/>
                <a:ea typeface="方正大标宋_GBK" panose="03000509000000000000" pitchFamily="65" charset="-122"/>
                <a:cs typeface="+mn-cs"/>
              </a:rPr>
              <a:t>02</a:t>
            </a:r>
            <a:endParaRPr kumimoji="0" lang="zh-CN" altLang="en-US" sz="3600" b="0" i="0" u="none" strike="noStrike" kern="1200" cap="none" spc="0" normalizeH="0" baseline="0" noProof="0" dirty="0">
              <a:ln>
                <a:noFill/>
              </a:ln>
              <a:solidFill>
                <a:prstClr val="white"/>
              </a:solidFill>
              <a:effectLst/>
              <a:uLnTx/>
              <a:uFillTx/>
              <a:latin typeface="方正大标宋_GBK" panose="03000509000000000000" pitchFamily="65" charset="-122"/>
              <a:ea typeface="方正大标宋_GBK" panose="03000509000000000000" pitchFamily="65" charset="-122"/>
              <a:cs typeface="+mn-cs"/>
            </a:endParaRPr>
          </a:p>
        </p:txBody>
      </p:sp>
      <p:sp>
        <p:nvSpPr>
          <p:cNvPr id="2" name="矩形 1"/>
          <p:cNvSpPr/>
          <p:nvPr/>
        </p:nvSpPr>
        <p:spPr>
          <a:xfrm>
            <a:off x="768565" y="-122935"/>
            <a:ext cx="2851785" cy="829945"/>
          </a:xfrm>
          <a:prstGeom prst="rect">
            <a:avLst/>
          </a:prstGeom>
        </p:spPr>
        <p:txBody>
          <a:bodyPr wrap="none">
            <a:spAutoFit/>
          </a:bodyPr>
          <a:p>
            <a:pPr marR="0" lvl="0" algn="l" defTabSz="914400" rtl="0" eaLnBrk="1" fontAlgn="auto" latinLnBrk="0" hangingPunct="1">
              <a:lnSpc>
                <a:spcPct val="200000"/>
              </a:lnSpc>
              <a:spcBef>
                <a:spcPts val="0"/>
              </a:spcBef>
              <a:spcAft>
                <a:spcPts val="0"/>
              </a:spcAft>
              <a:buClrTx/>
              <a:buSzTx/>
              <a:defRPr/>
            </a:pPr>
            <a:r>
              <a:rPr kumimoji="0" lang="en-US" altLang="zh-CN" sz="2400" b="0" i="0" u="none" strike="noStrike" kern="1200" cap="none" spc="0" normalizeH="0" baseline="0" noProof="0" dirty="0">
                <a:ln>
                  <a:noFill/>
                </a:ln>
                <a:solidFill>
                  <a:srgbClr val="775949"/>
                </a:solidFill>
                <a:effectLst/>
                <a:uLnTx/>
                <a:uFillTx/>
                <a:latin typeface="Roboto"/>
                <a:ea typeface="方正大标宋_GBK" panose="03000509000000000000" pitchFamily="65" charset="-122"/>
                <a:cs typeface="+mn-cs"/>
              </a:rPr>
              <a:t>Related Work</a:t>
            </a:r>
            <a:r>
              <a:rPr kumimoji="0" lang="zh-CN" altLang="en-US" sz="2400" b="0" i="0" u="none" strike="noStrike" kern="1200" cap="none" spc="0" normalizeH="0" baseline="0" noProof="0" dirty="0">
                <a:ln>
                  <a:noFill/>
                </a:ln>
                <a:solidFill>
                  <a:srgbClr val="775949"/>
                </a:solidFill>
                <a:effectLst/>
                <a:uLnTx/>
                <a:uFillTx/>
                <a:latin typeface="Roboto"/>
                <a:ea typeface="方正大标宋_GBK" panose="03000509000000000000" pitchFamily="65" charset="-122"/>
                <a:cs typeface="+mn-cs"/>
              </a:rPr>
              <a:t>（</a:t>
            </a:r>
            <a:r>
              <a:rPr kumimoji="0" lang="en-US" altLang="zh-CN" sz="2400" b="0" i="0" u="none" strike="noStrike" kern="1200" cap="none" spc="0" normalizeH="0" baseline="0" noProof="0" dirty="0">
                <a:ln>
                  <a:noFill/>
                </a:ln>
                <a:solidFill>
                  <a:srgbClr val="775949"/>
                </a:solidFill>
                <a:effectLst/>
                <a:uLnTx/>
                <a:uFillTx/>
                <a:latin typeface="Roboto"/>
                <a:ea typeface="方正大标宋_GBK" panose="03000509000000000000" pitchFamily="65" charset="-122"/>
                <a:cs typeface="+mn-cs"/>
              </a:rPr>
              <a:t>1/1</a:t>
            </a:r>
            <a:r>
              <a:rPr kumimoji="0" lang="zh-CN" altLang="en-US" sz="2400" b="0" i="0" u="none" strike="noStrike" kern="1200" cap="none" spc="0" normalizeH="0" baseline="0" noProof="0" dirty="0">
                <a:ln>
                  <a:noFill/>
                </a:ln>
                <a:solidFill>
                  <a:srgbClr val="775949"/>
                </a:solidFill>
                <a:effectLst/>
                <a:uLnTx/>
                <a:uFillTx/>
                <a:latin typeface="Roboto"/>
                <a:ea typeface="方正大标宋_GBK" panose="03000509000000000000" pitchFamily="65" charset="-122"/>
                <a:cs typeface="+mn-cs"/>
              </a:rPr>
              <a:t>）</a:t>
            </a:r>
            <a:endParaRPr kumimoji="0" lang="zh-CN" altLang="en-US" sz="2400" b="0" i="0" u="none" strike="noStrike" kern="1200" cap="none" spc="0" normalizeH="0" baseline="0" noProof="0" dirty="0">
              <a:ln>
                <a:noFill/>
              </a:ln>
              <a:solidFill>
                <a:srgbClr val="775949"/>
              </a:solidFill>
              <a:effectLst/>
              <a:uLnTx/>
              <a:uFillTx/>
              <a:latin typeface="Roboto"/>
              <a:ea typeface="方正大标宋_GBK" panose="03000509000000000000" pitchFamily="65" charset="-122"/>
              <a:cs typeface="+mn-cs"/>
            </a:endParaRPr>
          </a:p>
        </p:txBody>
      </p:sp>
      <p:sp>
        <p:nvSpPr>
          <p:cNvPr id="4" name="矩形 3"/>
          <p:cNvSpPr/>
          <p:nvPr>
            <p:custDataLst>
              <p:tags r:id="rId1"/>
            </p:custDataLst>
          </p:nvPr>
        </p:nvSpPr>
        <p:spPr>
          <a:xfrm>
            <a:off x="384175" y="873760"/>
            <a:ext cx="11443335" cy="5504815"/>
          </a:xfrm>
          <a:prstGeom prst="rect">
            <a:avLst/>
          </a:prstGeom>
          <a:gradFill flip="none" rotWithShape="1">
            <a:gsLst>
              <a:gs pos="0">
                <a:srgbClr val="945833">
                  <a:lumMod val="20000"/>
                  <a:lumOff val="80000"/>
                  <a:alpha val="0"/>
                </a:srgbClr>
              </a:gs>
              <a:gs pos="100000">
                <a:srgbClr val="945833">
                  <a:lumMod val="40000"/>
                  <a:lumOff val="60000"/>
                </a:srgbClr>
              </a:gs>
            </a:gsLst>
            <a:lin ang="5400000" scaled="1"/>
            <a:tileRect/>
          </a:gradFill>
          <a:ln w="12700" cap="flat" cmpd="sng" algn="ctr">
            <a:noFill/>
            <a:prstDash val="solid"/>
            <a:miter lim="800000"/>
          </a:ln>
          <a:effectLst/>
        </p:spPr>
        <p:txBody>
          <a:bodyPr wrap="none"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lumMod val="95000"/>
                </a:prstClr>
              </a:solidFill>
              <a:effectLst/>
              <a:uLnTx/>
              <a:uFillTx/>
              <a:latin typeface="Roboto"/>
              <a:ea typeface="思源黑体 CN Regular"/>
              <a:cs typeface="+mn-cs"/>
            </a:endParaRPr>
          </a:p>
        </p:txBody>
      </p:sp>
      <p:sp>
        <p:nvSpPr>
          <p:cNvPr id="20" name="文本框 19"/>
          <p:cNvSpPr txBox="1"/>
          <p:nvPr>
            <p:custDataLst>
              <p:tags r:id="rId2"/>
            </p:custDataLst>
          </p:nvPr>
        </p:nvSpPr>
        <p:spPr>
          <a:xfrm>
            <a:off x="504190" y="800735"/>
            <a:ext cx="11559540" cy="6141720"/>
          </a:xfrm>
          <a:prstGeom prst="rect">
            <a:avLst/>
          </a:prstGeom>
          <a:noFill/>
        </p:spPr>
        <p:txBody>
          <a:bodyPr wrap="square" rtlCol="0">
            <a:noAutofit/>
          </a:bodyPr>
          <a:p>
            <a:pPr algn="l">
              <a:lnSpc>
                <a:spcPct val="130000"/>
              </a:lnSpc>
              <a:defRPr/>
            </a:pPr>
            <a:r>
              <a:rPr kumimoji="0" lang="en-US" altLang="zh-CN" sz="2000" i="0" u="none" strike="noStrike" kern="1200" cap="none" spc="300" normalizeH="0" baseline="0" noProof="0" dirty="0">
                <a:ln>
                  <a:noFill/>
                </a:ln>
                <a:solidFill>
                  <a:prstClr val="black"/>
                </a:solidFill>
                <a:effectLst/>
                <a:uLnTx/>
                <a:uFillTx/>
                <a:latin typeface="微软雅黑" panose="020B0503020204020204" charset="-122"/>
                <a:ea typeface="微软雅黑" panose="020B0503020204020204" charset="-122"/>
                <a:cs typeface="+mn-cs"/>
              </a:rPr>
              <a:t>In-context Learning</a:t>
            </a:r>
            <a:r>
              <a:rPr kumimoji="0" lang="zh-CN" altLang="en-US" sz="2000" i="0" u="none" strike="noStrike" kern="1200" cap="none" spc="300" normalizeH="0" baseline="0" noProof="0" dirty="0">
                <a:ln>
                  <a:noFill/>
                </a:ln>
                <a:solidFill>
                  <a:prstClr val="black"/>
                </a:solidFill>
                <a:effectLst/>
                <a:uLnTx/>
                <a:uFillTx/>
                <a:latin typeface="微软雅黑" panose="020B0503020204020204" charset="-122"/>
                <a:ea typeface="微软雅黑" panose="020B0503020204020204" charset="-122"/>
                <a:cs typeface="+mn-cs"/>
              </a:rPr>
              <a:t>：</a:t>
            </a:r>
            <a:r>
              <a:rPr kumimoji="0" sz="2000" i="0" u="none" strike="noStrike" kern="1200" cap="none" spc="300" normalizeH="0" baseline="0" noProof="0" dirty="0">
                <a:ln>
                  <a:noFill/>
                </a:ln>
                <a:solidFill>
                  <a:prstClr val="black"/>
                </a:solidFill>
                <a:effectLst/>
                <a:uLnTx/>
                <a:uFillTx/>
                <a:latin typeface="微软雅黑" panose="020B0503020204020204" charset="-122"/>
                <a:ea typeface="微软雅黑" panose="020B0503020204020204" charset="-122"/>
                <a:cs typeface="+mn-cs"/>
              </a:rPr>
              <a:t>The methods are divided into learning-free and learning-based approaches</a:t>
            </a:r>
            <a:r>
              <a:rPr kumimoji="0" i="0" u="none" strike="noStrike" kern="1200" cap="none" spc="300" normalizeH="0" baseline="0" noProof="0" dirty="0">
                <a:ln>
                  <a:noFill/>
                </a:ln>
                <a:solidFill>
                  <a:prstClr val="black"/>
                </a:solidFill>
                <a:effectLst/>
                <a:uLnTx/>
                <a:uFillTx/>
                <a:latin typeface="微软雅黑" panose="020B0503020204020204" charset="-122"/>
                <a:ea typeface="微软雅黑" panose="020B0503020204020204" charset="-122"/>
                <a:cs typeface="+mn-cs"/>
              </a:rPr>
              <a:t>.</a:t>
            </a:r>
            <a:endParaRPr kumimoji="0" sz="2000" i="0" u="none" strike="noStrike" kern="1200" cap="none" spc="30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algn="l">
              <a:lnSpc>
                <a:spcPct val="130000"/>
              </a:lnSpc>
              <a:defRPr/>
            </a:pPr>
            <a:r>
              <a:rPr kumimoji="0" lang="en-US" altLang="zh-CN" sz="2000" b="1" i="0" u="none" strike="noStrike" kern="1200" cap="none" spc="300" normalizeH="0" baseline="0" noProof="0" dirty="0">
                <a:ln>
                  <a:noFill/>
                </a:ln>
                <a:solidFill>
                  <a:prstClr val="black"/>
                </a:solidFill>
                <a:effectLst/>
                <a:uLnTx/>
                <a:uFillTx/>
                <a:latin typeface="微软雅黑" panose="020B0503020204020204" charset="-122"/>
                <a:ea typeface="微软雅黑" panose="020B0503020204020204" charset="-122"/>
                <a:cs typeface="+mn-cs"/>
              </a:rPr>
              <a:t>Learning-free</a:t>
            </a:r>
            <a:r>
              <a:rPr kumimoji="0" lang="zh-CN" altLang="en-US" sz="2000" b="1" i="0" u="none" strike="noStrike" kern="1200" cap="none" spc="300" normalizeH="0" baseline="0" noProof="0" dirty="0">
                <a:ln>
                  <a:noFill/>
                </a:ln>
                <a:solidFill>
                  <a:prstClr val="black"/>
                </a:solidFill>
                <a:effectLst/>
                <a:uLnTx/>
                <a:uFillTx/>
                <a:latin typeface="微软雅黑" panose="020B0503020204020204" charset="-122"/>
                <a:ea typeface="微软雅黑" panose="020B0503020204020204" charset="-122"/>
                <a:cs typeface="+mn-cs"/>
              </a:rPr>
              <a:t>：</a:t>
            </a:r>
            <a:r>
              <a:rPr kumimoji="0" sz="2000" b="1" i="0" u="none" strike="noStrike" kern="1200" cap="none" spc="300" normalizeH="0" baseline="0" noProof="0" dirty="0">
                <a:ln>
                  <a:noFill/>
                </a:ln>
                <a:solidFill>
                  <a:schemeClr val="accent1"/>
                </a:solidFill>
                <a:effectLst/>
                <a:uLnTx/>
                <a:uFillTx/>
                <a:latin typeface="微软雅黑" panose="020B0503020204020204" charset="-122"/>
                <a:ea typeface="微软雅黑" panose="020B0503020204020204" charset="-122"/>
                <a:cs typeface="+mn-cs"/>
              </a:rPr>
              <a:t>Heuristic evaluation metrics</a:t>
            </a:r>
            <a:r>
              <a:rPr kumimoji="0" sz="2000" i="0" u="none" strike="noStrike" kern="1200" cap="none" spc="300" normalizeH="0" baseline="0" noProof="0" dirty="0">
                <a:ln>
                  <a:noFill/>
                </a:ln>
                <a:effectLst/>
                <a:uLnTx/>
                <a:uFillTx/>
                <a:latin typeface="微软雅黑" panose="020B0503020204020204" charset="-122"/>
                <a:ea typeface="微软雅黑" panose="020B0503020204020204" charset="-122"/>
                <a:cs typeface="+mn-cs"/>
              </a:rPr>
              <a:t> for ICL capabilities, such as diversity and entropy, have been proposed. However, these methods typically </a:t>
            </a:r>
            <a:r>
              <a:rPr kumimoji="0" sz="2000" b="1" i="0" u="none" strike="noStrike" kern="1200" cap="none" spc="300" normalizeH="0" baseline="0" noProof="0" dirty="0">
                <a:ln>
                  <a:noFill/>
                </a:ln>
                <a:solidFill>
                  <a:schemeClr val="accent1"/>
                </a:solidFill>
                <a:effectLst/>
                <a:uLnTx/>
                <a:uFillTx/>
                <a:latin typeface="微软雅黑" panose="020B0503020204020204" charset="-122"/>
                <a:ea typeface="微软雅黑" panose="020B0503020204020204" charset="-122"/>
                <a:cs typeface="+mn-cs"/>
              </a:rPr>
              <a:t>rely on human expertise and task-specific design</a:t>
            </a:r>
            <a:r>
              <a:rPr kumimoji="0" sz="2000" i="0" u="none" strike="noStrike" kern="1200" cap="none" spc="300" normalizeH="0" baseline="0" noProof="0" dirty="0">
                <a:ln>
                  <a:noFill/>
                </a:ln>
                <a:effectLst/>
                <a:uLnTx/>
                <a:uFillTx/>
                <a:latin typeface="微软雅黑" panose="020B0503020204020204" charset="-122"/>
                <a:ea typeface="微软雅黑" panose="020B0503020204020204" charset="-122"/>
                <a:cs typeface="+mn-cs"/>
              </a:rPr>
              <a:t>,</a:t>
            </a:r>
            <a:r>
              <a:rPr kumimoji="0" lang="en-US" sz="2000" i="0" u="none" strike="noStrike" kern="1200" cap="none" spc="300" normalizeH="0" baseline="0" noProof="0" dirty="0">
                <a:ln>
                  <a:noFill/>
                </a:ln>
                <a:effectLst/>
                <a:uLnTx/>
                <a:uFillTx/>
                <a:latin typeface="微软雅黑" panose="020B0503020204020204" charset="-122"/>
                <a:ea typeface="微软雅黑" panose="020B0503020204020204" charset="-122"/>
                <a:cs typeface="+mn-cs"/>
              </a:rPr>
              <a:t>Sometimes it just selected based on diversity or similarity,</a:t>
            </a:r>
            <a:r>
              <a:rPr kumimoji="0" sz="2000" i="0" u="none" strike="noStrike" kern="1200" cap="none" spc="300" normalizeH="0" baseline="0" noProof="0" dirty="0">
                <a:ln>
                  <a:noFill/>
                </a:ln>
                <a:effectLst/>
                <a:uLnTx/>
                <a:uFillTx/>
                <a:latin typeface="微软雅黑" panose="020B0503020204020204" charset="-122"/>
                <a:ea typeface="微软雅黑" panose="020B0503020204020204" charset="-122"/>
                <a:cs typeface="+mn-cs"/>
              </a:rPr>
              <a:t> leading to sub</a:t>
            </a:r>
            <a:r>
              <a:rPr kumimoji="0" lang="en-US" sz="2000" i="0" u="none" strike="noStrike" kern="1200" cap="none" spc="300" normalizeH="0" baseline="0" noProof="0" dirty="0">
                <a:ln>
                  <a:noFill/>
                </a:ln>
                <a:effectLst/>
                <a:uLnTx/>
                <a:uFillTx/>
                <a:latin typeface="微软雅黑" panose="020B0503020204020204" charset="-122"/>
                <a:ea typeface="微软雅黑" panose="020B0503020204020204" charset="-122"/>
                <a:cs typeface="+mn-cs"/>
              </a:rPr>
              <a:t>optimal</a:t>
            </a:r>
            <a:r>
              <a:rPr kumimoji="0" sz="2000" i="0" u="none" strike="noStrike" kern="1200" cap="none" spc="300" normalizeH="0" baseline="0" noProof="0" dirty="0">
                <a:ln>
                  <a:noFill/>
                </a:ln>
                <a:effectLst/>
                <a:uLnTx/>
                <a:uFillTx/>
                <a:latin typeface="微软雅黑" panose="020B0503020204020204" charset="-122"/>
                <a:ea typeface="微软雅黑" panose="020B0503020204020204" charset="-122"/>
                <a:cs typeface="+mn-cs"/>
              </a:rPr>
              <a:t> performance.</a:t>
            </a:r>
            <a:endParaRPr kumimoji="0" sz="2000" i="0" u="none" strike="noStrike" kern="1200" cap="none" spc="300" normalizeH="0" baseline="0" noProof="0" dirty="0">
              <a:ln>
                <a:noFill/>
              </a:ln>
              <a:effectLst/>
              <a:uLnTx/>
              <a:uFillTx/>
              <a:latin typeface="微软雅黑" panose="020B0503020204020204" charset="-122"/>
              <a:ea typeface="微软雅黑" panose="020B0503020204020204" charset="-122"/>
              <a:cs typeface="+mn-cs"/>
            </a:endParaRPr>
          </a:p>
          <a:p>
            <a:pPr algn="l">
              <a:lnSpc>
                <a:spcPct val="130000"/>
              </a:lnSpc>
              <a:defRPr/>
            </a:pPr>
            <a:endParaRPr kumimoji="0" sz="2000" b="1" i="0" u="none" strike="noStrike" kern="1200" cap="none" spc="300" normalizeH="0" baseline="0" noProof="0" dirty="0">
              <a:ln>
                <a:noFill/>
              </a:ln>
              <a:effectLst/>
              <a:uLnTx/>
              <a:uFillTx/>
              <a:latin typeface="微软雅黑" panose="020B0503020204020204" charset="-122"/>
              <a:ea typeface="微软雅黑" panose="020B0503020204020204" charset="-122"/>
              <a:cs typeface="+mn-cs"/>
            </a:endParaRPr>
          </a:p>
          <a:p>
            <a:pPr algn="l">
              <a:lnSpc>
                <a:spcPct val="130000"/>
              </a:lnSpc>
              <a:defRPr/>
            </a:pPr>
            <a:r>
              <a:rPr kumimoji="0" sz="2000" b="1" i="0" u="none" strike="noStrike" kern="1200" cap="none" spc="300" normalizeH="0" baseline="0" noProof="0" dirty="0">
                <a:ln>
                  <a:noFill/>
                </a:ln>
                <a:effectLst/>
                <a:uLnTx/>
                <a:uFillTx/>
                <a:latin typeface="微软雅黑" panose="020B0503020204020204" charset="-122"/>
                <a:ea typeface="微软雅黑" panose="020B0503020204020204" charset="-122"/>
                <a:cs typeface="+mn-cs"/>
              </a:rPr>
              <a:t>Learning-based:</a:t>
            </a:r>
            <a:r>
              <a:rPr kumimoji="0" sz="2000" i="0" u="none" strike="noStrike" kern="1200" cap="none" spc="300" normalizeH="0" baseline="0" noProof="0" dirty="0">
                <a:ln>
                  <a:noFill/>
                </a:ln>
                <a:effectLst/>
                <a:uLnTx/>
                <a:uFillTx/>
                <a:latin typeface="微软雅黑" panose="020B0503020204020204" charset="-122"/>
                <a:ea typeface="微软雅黑" panose="020B0503020204020204" charset="-122"/>
                <a:cs typeface="+mn-cs"/>
              </a:rPr>
              <a:t> Rubin et al. proposed training a </a:t>
            </a:r>
            <a:r>
              <a:rPr kumimoji="0" sz="2000" b="1" i="0" u="none" strike="noStrike" kern="1200" cap="none" spc="300" normalizeH="0" baseline="0" noProof="0" dirty="0">
                <a:ln>
                  <a:noFill/>
                </a:ln>
                <a:solidFill>
                  <a:schemeClr val="accent1"/>
                </a:solidFill>
                <a:effectLst/>
                <a:uLnTx/>
                <a:uFillTx/>
                <a:latin typeface="微软雅黑" panose="020B0503020204020204" charset="-122"/>
                <a:ea typeface="微软雅黑" panose="020B0503020204020204" charset="-122"/>
                <a:cs typeface="+mn-cs"/>
              </a:rPr>
              <a:t>single-example scorer</a:t>
            </a:r>
            <a:r>
              <a:rPr kumimoji="0" sz="2000" i="0" u="none" strike="noStrike" kern="1200" cap="none" spc="300" normalizeH="0" baseline="0" noProof="0" dirty="0">
                <a:ln>
                  <a:noFill/>
                </a:ln>
                <a:effectLst/>
                <a:uLnTx/>
                <a:uFillTx/>
                <a:latin typeface="微软雅黑" panose="020B0503020204020204" charset="-122"/>
                <a:ea typeface="微软雅黑" panose="020B0503020204020204" charset="-122"/>
                <a:cs typeface="+mn-cs"/>
              </a:rPr>
              <a:t> using contrastive learning and signals from a language model (LM) inferencer. Research by Shi and Lei et al. explored </a:t>
            </a:r>
            <a:r>
              <a:rPr kumimoji="0" sz="2000" b="1" i="0" u="none" strike="noStrike" kern="1200" cap="none" spc="300" normalizeH="0" baseline="0" noProof="0" dirty="0">
                <a:ln>
                  <a:noFill/>
                </a:ln>
                <a:effectLst/>
                <a:uLnTx/>
                <a:uFillTx/>
                <a:latin typeface="微软雅黑" panose="020B0503020204020204" charset="-122"/>
                <a:ea typeface="微软雅黑" panose="020B0503020204020204" charset="-122"/>
                <a:cs typeface="+mn-cs"/>
              </a:rPr>
              <a:t>multi-channel ICL</a:t>
            </a:r>
            <a:r>
              <a:rPr kumimoji="0" sz="2000" i="0" u="none" strike="noStrike" kern="1200" cap="none" spc="300" normalizeH="0" baseline="0" noProof="0" dirty="0">
                <a:ln>
                  <a:noFill/>
                </a:ln>
                <a:effectLst/>
                <a:uLnTx/>
                <a:uFillTx/>
                <a:latin typeface="微软雅黑" panose="020B0503020204020204" charset="-122"/>
                <a:ea typeface="微软雅黑" panose="020B0503020204020204" charset="-122"/>
                <a:cs typeface="+mn-cs"/>
              </a:rPr>
              <a:t>, which</a:t>
            </a:r>
            <a:r>
              <a:rPr kumimoji="0" sz="2000" b="1" i="0" u="none" strike="noStrike" kern="1200" cap="none" spc="300" normalizeH="0" baseline="0" noProof="0" dirty="0">
                <a:ln>
                  <a:noFill/>
                </a:ln>
                <a:effectLst/>
                <a:uLnTx/>
                <a:uFillTx/>
                <a:latin typeface="微软雅黑" panose="020B0503020204020204" charset="-122"/>
                <a:ea typeface="微软雅黑" panose="020B0503020204020204" charset="-122"/>
                <a:cs typeface="+mn-cs"/>
              </a:rPr>
              <a:t> </a:t>
            </a:r>
            <a:r>
              <a:rPr kumimoji="0" sz="2000" b="1" i="0" u="none" strike="noStrike" kern="1200" cap="none" spc="300" normalizeH="0" baseline="0" noProof="0" dirty="0">
                <a:ln>
                  <a:noFill/>
                </a:ln>
                <a:solidFill>
                  <a:schemeClr val="accent1"/>
                </a:solidFill>
                <a:effectLst/>
                <a:uLnTx/>
                <a:uFillTx/>
                <a:latin typeface="微软雅黑" panose="020B0503020204020204" charset="-122"/>
                <a:ea typeface="微软雅黑" panose="020B0503020204020204" charset="-122"/>
                <a:cs typeface="+mn-cs"/>
              </a:rPr>
              <a:t>generates multiple responses from different subsets of examples and then aggregates them</a:t>
            </a:r>
            <a:r>
              <a:rPr kumimoji="0" sz="2000" i="0" u="none" strike="noStrike" kern="1200" cap="none" spc="300" normalizeH="0" baseline="0" noProof="0" dirty="0">
                <a:ln>
                  <a:noFill/>
                </a:ln>
                <a:effectLst/>
                <a:uLnTx/>
                <a:uFillTx/>
                <a:latin typeface="微软雅黑" panose="020B0503020204020204" charset="-122"/>
                <a:ea typeface="微软雅黑" panose="020B0503020204020204" charset="-122"/>
                <a:cs typeface="+mn-cs"/>
              </a:rPr>
              <a:t>. However, this approach is inefficient and </a:t>
            </a:r>
            <a:r>
              <a:rPr kumimoji="0" sz="2000" b="1" i="0" u="none" strike="noStrike" kern="1200" cap="none" spc="300" normalizeH="0" baseline="0" noProof="0" dirty="0">
                <a:ln>
                  <a:noFill/>
                </a:ln>
                <a:solidFill>
                  <a:schemeClr val="accent1"/>
                </a:solidFill>
                <a:effectLst/>
                <a:uLnTx/>
                <a:uFillTx/>
                <a:latin typeface="微软雅黑" panose="020B0503020204020204" charset="-122"/>
                <a:ea typeface="微软雅黑" panose="020B0503020204020204" charset="-122"/>
                <a:cs typeface="+mn-cs"/>
              </a:rPr>
              <a:t>time-consuming</a:t>
            </a:r>
            <a:r>
              <a:rPr kumimoji="0" sz="2000" i="0" u="none" strike="noStrike" kern="1200" cap="none" spc="300" normalizeH="0" baseline="0" noProof="0" dirty="0">
                <a:ln>
                  <a:noFill/>
                </a:ln>
                <a:effectLst/>
                <a:uLnTx/>
                <a:uFillTx/>
                <a:latin typeface="微软雅黑" panose="020B0503020204020204" charset="-122"/>
                <a:ea typeface="微软雅黑" panose="020B0503020204020204" charset="-122"/>
                <a:cs typeface="+mn-cs"/>
              </a:rPr>
              <a:t>.</a:t>
            </a:r>
            <a:endParaRPr kumimoji="0" sz="2000" i="0" u="none" strike="noStrike" kern="1200" cap="none" spc="300" normalizeH="0" baseline="0" noProof="0" dirty="0">
              <a:ln>
                <a:noFill/>
              </a:ln>
              <a:effectLst/>
              <a:uLnTx/>
              <a:uFillTx/>
              <a:latin typeface="微软雅黑" panose="020B0503020204020204" charset="-122"/>
              <a:ea typeface="微软雅黑" panose="020B0503020204020204" charset="-122"/>
              <a:cs typeface="+mn-cs"/>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示, 工程绘图&#10;&#10;描述已自动生成"/>
          <p:cNvPicPr>
            <a:picLocks noChangeAspect="1"/>
          </p:cNvPicPr>
          <p:nvPr/>
        </p:nvPicPr>
        <p:blipFill rotWithShape="1">
          <a:blip r:embed="rId1" cstate="print">
            <a:extLst>
              <a:ext uri="{28A0092B-C50C-407E-A947-70E740481C1C}">
                <a14:useLocalDpi xmlns:a14="http://schemas.microsoft.com/office/drawing/2010/main" val="0"/>
              </a:ext>
            </a:extLst>
          </a:blip>
          <a:srcRect r="-3672"/>
          <a:stretch>
            <a:fillRect/>
          </a:stretch>
        </p:blipFill>
        <p:spPr>
          <a:xfrm>
            <a:off x="-12093" y="0"/>
            <a:ext cx="5332379" cy="6858000"/>
          </a:xfrm>
          <a:prstGeom prst="rect">
            <a:avLst/>
          </a:prstGeom>
        </p:spPr>
      </p:pic>
      <p:sp>
        <p:nvSpPr>
          <p:cNvPr id="8" name="矩形 7"/>
          <p:cNvSpPr/>
          <p:nvPr/>
        </p:nvSpPr>
        <p:spPr>
          <a:xfrm>
            <a:off x="6329045" y="2488842"/>
            <a:ext cx="4559300" cy="1445260"/>
          </a:xfrm>
          <a:prstGeom prst="rect">
            <a:avLst/>
          </a:prstGeom>
        </p:spPr>
        <p:txBody>
          <a:bodyPr wrap="none">
            <a:spAutoFit/>
          </a:bodyPr>
          <a:lstStyle/>
          <a:p>
            <a:pPr marR="0" lvl="0" algn="ctr" defTabSz="914400" rtl="0" eaLnBrk="1" fontAlgn="auto" latinLnBrk="0" hangingPunct="1">
              <a:lnSpc>
                <a:spcPct val="200000"/>
              </a:lnSpc>
              <a:spcBef>
                <a:spcPts val="0"/>
              </a:spcBef>
              <a:spcAft>
                <a:spcPts val="0"/>
              </a:spcAft>
              <a:buClrTx/>
              <a:buSzTx/>
              <a:defRPr/>
            </a:pPr>
            <a:r>
              <a:rPr kumimoji="0" lang="en-US" altLang="zh-CN" sz="4400" b="0" i="0" u="none" strike="noStrike" kern="1200" cap="none" spc="0" normalizeH="0" baseline="0" noProof="0" dirty="0">
                <a:ln>
                  <a:noFill/>
                </a:ln>
                <a:solidFill>
                  <a:srgbClr val="775949"/>
                </a:solidFill>
                <a:effectLst/>
                <a:uLnTx/>
                <a:uFillTx/>
                <a:latin typeface="Roboto"/>
                <a:ea typeface="方正大标宋_GBK" panose="03000509000000000000" pitchFamily="65" charset="-122"/>
                <a:cs typeface="+mn-cs"/>
              </a:rPr>
              <a:t>03 Proposed Model</a:t>
            </a:r>
            <a:endParaRPr kumimoji="0" lang="en-US" altLang="zh-CN" sz="4400" b="0" i="0" u="none" strike="noStrike" kern="1200" cap="none" spc="0" normalizeH="0" baseline="0" noProof="0" dirty="0">
              <a:ln>
                <a:noFill/>
              </a:ln>
              <a:solidFill>
                <a:srgbClr val="775949"/>
              </a:solidFill>
              <a:effectLst/>
              <a:uLnTx/>
              <a:uFillTx/>
              <a:latin typeface="Roboto"/>
              <a:ea typeface="方正大标宋_GBK" panose="03000509000000000000" pitchFamily="65" charset="-122"/>
              <a:cs typeface="+mn-cs"/>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组合 54"/>
          <p:cNvGrpSpPr/>
          <p:nvPr/>
        </p:nvGrpSpPr>
        <p:grpSpPr>
          <a:xfrm>
            <a:off x="-24765" y="-90483"/>
            <a:ext cx="4183455" cy="911174"/>
            <a:chOff x="-24765" y="1004734"/>
            <a:chExt cx="4183455" cy="911174"/>
          </a:xfrm>
        </p:grpSpPr>
        <p:grpSp>
          <p:nvGrpSpPr>
            <p:cNvPr id="56" name="组合 55"/>
            <p:cNvGrpSpPr/>
            <p:nvPr/>
          </p:nvGrpSpPr>
          <p:grpSpPr>
            <a:xfrm>
              <a:off x="0" y="1115199"/>
              <a:ext cx="767408" cy="800709"/>
              <a:chOff x="0" y="-1"/>
              <a:chExt cx="767408" cy="800709"/>
            </a:xfrm>
          </p:grpSpPr>
          <p:sp>
            <p:nvSpPr>
              <p:cNvPr id="61" name="梯形 60"/>
              <p:cNvSpPr/>
              <p:nvPr/>
            </p:nvSpPr>
            <p:spPr>
              <a:xfrm rot="5400000">
                <a:off x="-54006" y="242646"/>
                <a:ext cx="612068" cy="504056"/>
              </a:xfrm>
              <a:prstGeom prst="trapezoid">
                <a:avLst/>
              </a:prstGeom>
              <a:gradFill>
                <a:gsLst>
                  <a:gs pos="0">
                    <a:srgbClr val="8E654E"/>
                  </a:gs>
                  <a:gs pos="100000">
                    <a:srgbClr val="CA865F"/>
                  </a:gs>
                </a:gsLst>
                <a:lin ang="2700000" scaled="1"/>
              </a:gradFill>
              <a:ln w="12700" cap="flat" cmpd="sng" algn="ctr">
                <a:noFill/>
                <a:prstDash val="solid"/>
                <a:miter lim="800000"/>
              </a:ln>
              <a:effectLst>
                <a:outerShdw blurRad="330200" dist="152400" dir="2700000" sx="92000" sy="92000" algn="tl" rotWithShape="0">
                  <a:srgbClr val="CA865F">
                    <a:alpha val="4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gradFill>
                    <a:gsLst>
                      <a:gs pos="0">
                        <a:srgbClr val="CA865F">
                          <a:lumMod val="60000"/>
                          <a:lumOff val="40000"/>
                        </a:srgbClr>
                      </a:gs>
                      <a:gs pos="100000">
                        <a:srgbClr val="CA865F"/>
                      </a:gs>
                    </a:gsLst>
                    <a:lin ang="2700000" scaled="1"/>
                  </a:gradFill>
                  <a:effectLst/>
                  <a:uLnTx/>
                  <a:uFillTx/>
                  <a:latin typeface="Arial" panose="020B0604020202020204" pitchFamily="34" charset="0"/>
                  <a:ea typeface="微软雅黑" panose="020B0503020204020204" charset="-122"/>
                  <a:cs typeface="+mn-cs"/>
                </a:endParaRPr>
              </a:p>
            </p:txBody>
          </p:sp>
          <p:sp>
            <p:nvSpPr>
              <p:cNvPr id="62" name="梯形 61"/>
              <p:cNvSpPr/>
              <p:nvPr/>
            </p:nvSpPr>
            <p:spPr>
              <a:xfrm rot="5400000">
                <a:off x="33548" y="-33549"/>
                <a:ext cx="700311" cy="767408"/>
              </a:xfrm>
              <a:prstGeom prst="trapezoid">
                <a:avLst/>
              </a:prstGeom>
              <a:gradFill>
                <a:gsLst>
                  <a:gs pos="0">
                    <a:srgbClr val="8E654E"/>
                  </a:gs>
                  <a:gs pos="100000">
                    <a:srgbClr val="CA865F"/>
                  </a:gs>
                </a:gsLst>
                <a:lin ang="2700000" scaled="1"/>
              </a:gradFill>
              <a:ln w="12700" cap="flat" cmpd="sng" algn="ctr">
                <a:noFill/>
                <a:prstDash val="solid"/>
                <a:miter lim="800000"/>
              </a:ln>
              <a:effectLst>
                <a:outerShdw blurRad="330200" dist="152400" dir="2700000" sx="92000" sy="92000" algn="tl" rotWithShape="0">
                  <a:srgbClr val="CA865F">
                    <a:alpha val="4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gradFill>
                    <a:gsLst>
                      <a:gs pos="0">
                        <a:srgbClr val="CA865F">
                          <a:lumMod val="60000"/>
                          <a:lumOff val="40000"/>
                        </a:srgbClr>
                      </a:gs>
                      <a:gs pos="100000">
                        <a:srgbClr val="CA865F"/>
                      </a:gs>
                    </a:gsLst>
                    <a:lin ang="2700000" scaled="1"/>
                  </a:gradFill>
                  <a:effectLst/>
                  <a:uLnTx/>
                  <a:uFillTx/>
                  <a:latin typeface="Arial" panose="020B0604020202020204" pitchFamily="34" charset="0"/>
                  <a:ea typeface="微软雅黑" panose="020B0503020204020204" charset="-122"/>
                  <a:cs typeface="+mn-cs"/>
                </a:endParaRPr>
              </a:p>
            </p:txBody>
          </p:sp>
        </p:grpSp>
        <p:grpSp>
          <p:nvGrpSpPr>
            <p:cNvPr id="57" name="组合 56"/>
            <p:cNvGrpSpPr/>
            <p:nvPr/>
          </p:nvGrpSpPr>
          <p:grpSpPr>
            <a:xfrm>
              <a:off x="-24765" y="1004734"/>
              <a:ext cx="4183455" cy="829945"/>
              <a:chOff x="5169039" y="1897049"/>
              <a:chExt cx="4183455" cy="829945"/>
            </a:xfrm>
          </p:grpSpPr>
          <p:sp>
            <p:nvSpPr>
              <p:cNvPr id="59" name="矩形 58"/>
              <p:cNvSpPr/>
              <p:nvPr/>
            </p:nvSpPr>
            <p:spPr>
              <a:xfrm>
                <a:off x="5916509" y="1897049"/>
                <a:ext cx="3435985" cy="829945"/>
              </a:xfrm>
              <a:prstGeom prst="rect">
                <a:avLst/>
              </a:prstGeom>
            </p:spPr>
            <p:txBody>
              <a:bodyPr wrap="non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775949"/>
                    </a:solidFill>
                    <a:effectLst/>
                    <a:uLnTx/>
                    <a:uFillTx/>
                    <a:latin typeface="Arial" panose="020B0604020202020204" pitchFamily="34" charset="0"/>
                    <a:ea typeface="微软雅黑" panose="020B0503020204020204" charset="-122"/>
                    <a:cs typeface="+mn-cs"/>
                  </a:rPr>
                  <a:t>Proposed Model</a:t>
                </a:r>
                <a:r>
                  <a:rPr kumimoji="0" lang="zh-CN" altLang="en-US" sz="2400" b="0" i="0" u="none" strike="noStrike" kern="1200" cap="none" spc="0" normalizeH="0" baseline="0" noProof="0" dirty="0">
                    <a:ln>
                      <a:noFill/>
                    </a:ln>
                    <a:solidFill>
                      <a:srgbClr val="775949"/>
                    </a:solidFill>
                    <a:effectLst/>
                    <a:uLnTx/>
                    <a:uFillTx/>
                    <a:latin typeface="Arial" panose="020B0604020202020204" pitchFamily="34" charset="0"/>
                    <a:ea typeface="微软雅黑" panose="020B0503020204020204" charset="-122"/>
                    <a:cs typeface="+mn-cs"/>
                  </a:rPr>
                  <a:t>（</a:t>
                </a:r>
                <a:r>
                  <a:rPr kumimoji="0" lang="en-US" altLang="zh-CN" sz="2400" b="0" i="0" u="none" strike="noStrike" kern="1200" cap="none" spc="0" normalizeH="0" baseline="0" noProof="0" dirty="0">
                    <a:ln>
                      <a:noFill/>
                    </a:ln>
                    <a:solidFill>
                      <a:srgbClr val="775949"/>
                    </a:solidFill>
                    <a:effectLst/>
                    <a:uLnTx/>
                    <a:uFillTx/>
                    <a:latin typeface="Arial" panose="020B0604020202020204" pitchFamily="34" charset="0"/>
                    <a:ea typeface="微软雅黑" panose="020B0503020204020204" charset="-122"/>
                    <a:cs typeface="+mn-cs"/>
                  </a:rPr>
                  <a:t>1/3</a:t>
                </a:r>
                <a:r>
                  <a:rPr kumimoji="0" lang="zh-CN" altLang="en-US" sz="2400" b="0" i="0" u="none" strike="noStrike" kern="1200" cap="none" spc="0" normalizeH="0" baseline="0" noProof="0" dirty="0">
                    <a:ln>
                      <a:noFill/>
                    </a:ln>
                    <a:solidFill>
                      <a:srgbClr val="775949"/>
                    </a:solidFill>
                    <a:effectLst/>
                    <a:uLnTx/>
                    <a:uFillTx/>
                    <a:latin typeface="Arial" panose="020B0604020202020204" pitchFamily="34" charset="0"/>
                    <a:ea typeface="微软雅黑" panose="020B0503020204020204" charset="-122"/>
                    <a:cs typeface="+mn-cs"/>
                  </a:rPr>
                  <a:t>）</a:t>
                </a:r>
                <a:endParaRPr kumimoji="0" lang="zh-CN" altLang="en-US" sz="2400" b="0" i="0" u="none" strike="noStrike" kern="1200" cap="none" spc="0" normalizeH="0" baseline="0" noProof="0" dirty="0">
                  <a:ln>
                    <a:noFill/>
                  </a:ln>
                  <a:solidFill>
                    <a:srgbClr val="775949"/>
                  </a:solidFill>
                  <a:effectLst/>
                  <a:uLnTx/>
                  <a:uFillTx/>
                  <a:latin typeface="Arial" panose="020B0604020202020204" pitchFamily="34" charset="0"/>
                  <a:ea typeface="微软雅黑" panose="020B0503020204020204" charset="-122"/>
                  <a:cs typeface="+mn-cs"/>
                </a:endParaRPr>
              </a:p>
            </p:txBody>
          </p:sp>
          <p:sp>
            <p:nvSpPr>
              <p:cNvPr id="60" name="文本框 59"/>
              <p:cNvSpPr txBox="1"/>
              <p:nvPr/>
            </p:nvSpPr>
            <p:spPr>
              <a:xfrm>
                <a:off x="5169039" y="2049449"/>
                <a:ext cx="1509395"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600" dirty="0">
                    <a:solidFill>
                      <a:schemeClr val="bg1"/>
                    </a:solidFill>
                    <a:latin typeface="方正大标宋_GBK" panose="03000509000000000000" pitchFamily="65" charset="-122"/>
                    <a:ea typeface="方正大标宋_GBK" panose="03000509000000000000" pitchFamily="65" charset="-122"/>
                    <a:sym typeface="+mn-ea"/>
                  </a:rPr>
                  <a:t>03</a:t>
                </a:r>
                <a:endParaRPr kumimoji="0" lang="zh-CN" altLang="en-US"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mn-cs"/>
                </a:endParaRPr>
              </a:p>
            </p:txBody>
          </p:sp>
        </p:grpSp>
      </p:grpSp>
      <p:sp>
        <p:nvSpPr>
          <p:cNvPr id="8" name="矩形 7"/>
          <p:cNvSpPr/>
          <p:nvPr>
            <p:custDataLst>
              <p:tags r:id="rId1"/>
            </p:custDataLst>
          </p:nvPr>
        </p:nvSpPr>
        <p:spPr>
          <a:xfrm>
            <a:off x="116205" y="476250"/>
            <a:ext cx="5296535" cy="704850"/>
          </a:xfrm>
          <a:prstGeom prst="rect">
            <a:avLst/>
          </a:prstGeom>
        </p:spPr>
        <p:txBody>
          <a:bodyPr wrap="square">
            <a:noAutofit/>
          </a:bodyPr>
          <a:p>
            <a:pPr marR="0" lvl="0" algn="l" defTabSz="914400" rtl="0" eaLnBrk="1" fontAlgn="auto" latinLnBrk="0" hangingPunct="1">
              <a:lnSpc>
                <a:spcPct val="200000"/>
              </a:lnSpc>
              <a:spcBef>
                <a:spcPts val="0"/>
              </a:spcBef>
              <a:spcAft>
                <a:spcPts val="0"/>
              </a:spcAft>
              <a:buClrTx/>
              <a:buSzTx/>
              <a:defRPr/>
            </a:pPr>
            <a:r>
              <a:rPr kumimoji="0" lang="en-US" altLang="zh-CN" sz="2400" b="1" i="0" u="none" strike="noStrike" kern="1200" cap="none" spc="0" normalizeH="0" noProof="0" dirty="0">
                <a:ln>
                  <a:noFill/>
                </a:ln>
                <a:solidFill>
                  <a:srgbClr val="775949"/>
                </a:solidFill>
                <a:effectLst/>
                <a:uLnTx/>
                <a:uFillTx/>
                <a:latin typeface="微软雅黑" panose="020B0503020204020204" charset="-122"/>
                <a:ea typeface="微软雅黑" panose="020B0503020204020204" charset="-122"/>
                <a:cs typeface="+mn-cs"/>
              </a:rPr>
              <a:t>In-context </a:t>
            </a:r>
            <a:r>
              <a:rPr kumimoji="0" lang="en-US" altLang="zh-CN" sz="2400" b="1" i="0" u="none" strike="noStrike" kern="1200" cap="none" spc="0" normalizeH="0" noProof="0" dirty="0">
                <a:ln>
                  <a:noFill/>
                </a:ln>
                <a:solidFill>
                  <a:srgbClr val="775949"/>
                </a:solidFill>
                <a:effectLst/>
                <a:uLnTx/>
                <a:uFillTx/>
                <a:latin typeface="微软雅黑" panose="020B0503020204020204" charset="-122"/>
                <a:ea typeface="微软雅黑" panose="020B0503020204020204" charset="-122"/>
                <a:cs typeface="+mn-cs"/>
              </a:rPr>
              <a:t>Learning</a:t>
            </a:r>
            <a:endParaRPr kumimoji="0" lang="en-US" altLang="zh-CN" sz="2400" b="1" i="0" u="none" strike="noStrike" kern="1200" cap="none" spc="0" normalizeH="0" noProof="0" dirty="0">
              <a:ln>
                <a:noFill/>
              </a:ln>
              <a:solidFill>
                <a:srgbClr val="775949"/>
              </a:solidFill>
              <a:effectLst/>
              <a:uLnTx/>
              <a:uFillTx/>
              <a:latin typeface="微软雅黑" panose="020B0503020204020204" charset="-122"/>
              <a:ea typeface="微软雅黑" panose="020B0503020204020204" charset="-122"/>
              <a:cs typeface="+mn-cs"/>
            </a:endParaRPr>
          </a:p>
        </p:txBody>
      </p:sp>
      <p:sp>
        <p:nvSpPr>
          <p:cNvPr id="9" name="文本框 8"/>
          <p:cNvSpPr txBox="1"/>
          <p:nvPr/>
        </p:nvSpPr>
        <p:spPr>
          <a:xfrm>
            <a:off x="7071995" y="408305"/>
            <a:ext cx="4064000" cy="368300"/>
          </a:xfrm>
          <a:prstGeom prst="rect">
            <a:avLst/>
          </a:prstGeom>
          <a:noFill/>
        </p:spPr>
        <p:txBody>
          <a:bodyPr wrap="square" rtlCol="0">
            <a:spAutoFit/>
          </a:bodyPr>
          <a:p>
            <a:endParaRPr lang="zh-CN" altLang="en-US"/>
          </a:p>
        </p:txBody>
      </p:sp>
      <p:cxnSp>
        <p:nvCxnSpPr>
          <p:cNvPr id="4" name="直接连接符 3"/>
          <p:cNvCxnSpPr/>
          <p:nvPr/>
        </p:nvCxnSpPr>
        <p:spPr>
          <a:xfrm flipH="1" flipV="1">
            <a:off x="5594985" y="-10160"/>
            <a:ext cx="20320" cy="6933565"/>
          </a:xfrm>
          <a:prstGeom prst="line">
            <a:avLst/>
          </a:prstGeom>
        </p:spPr>
        <p:style>
          <a:lnRef idx="2">
            <a:schemeClr val="accent1"/>
          </a:lnRef>
          <a:fillRef idx="0">
            <a:srgbClr val="FFFFFF"/>
          </a:fillRef>
          <a:effectRef idx="0">
            <a:srgbClr val="FFFFFF"/>
          </a:effectRef>
          <a:fontRef idx="minor">
            <a:schemeClr val="tx1"/>
          </a:fontRef>
        </p:style>
      </p:cxnSp>
      <p:pic>
        <p:nvPicPr>
          <p:cNvPr id="5" name="图片 4"/>
          <p:cNvPicPr>
            <a:picLocks noChangeAspect="1"/>
          </p:cNvPicPr>
          <p:nvPr/>
        </p:nvPicPr>
        <p:blipFill>
          <a:blip r:embed="rId2"/>
          <a:stretch>
            <a:fillRect/>
          </a:stretch>
        </p:blipFill>
        <p:spPr>
          <a:xfrm>
            <a:off x="116205" y="1225550"/>
            <a:ext cx="4747260" cy="3077845"/>
          </a:xfrm>
          <a:prstGeom prst="rect">
            <a:avLst/>
          </a:prstGeom>
        </p:spPr>
      </p:pic>
      <p:pic>
        <p:nvPicPr>
          <p:cNvPr id="13" name="图片 12"/>
          <p:cNvPicPr>
            <a:picLocks noChangeAspect="1"/>
          </p:cNvPicPr>
          <p:nvPr/>
        </p:nvPicPr>
        <p:blipFill>
          <a:blip r:embed="rId3"/>
          <a:stretch>
            <a:fillRect/>
          </a:stretch>
        </p:blipFill>
        <p:spPr>
          <a:xfrm>
            <a:off x="6599555" y="3166745"/>
            <a:ext cx="2968625" cy="941070"/>
          </a:xfrm>
          <a:prstGeom prst="rect">
            <a:avLst/>
          </a:prstGeom>
        </p:spPr>
      </p:pic>
      <p:sp>
        <p:nvSpPr>
          <p:cNvPr id="14" name="矩形 13"/>
          <p:cNvSpPr/>
          <p:nvPr>
            <p:custDataLst>
              <p:tags r:id="rId4"/>
            </p:custDataLst>
          </p:nvPr>
        </p:nvSpPr>
        <p:spPr>
          <a:xfrm>
            <a:off x="6182360" y="476250"/>
            <a:ext cx="5296535" cy="704850"/>
          </a:xfrm>
          <a:prstGeom prst="rect">
            <a:avLst/>
          </a:prstGeom>
        </p:spPr>
        <p:txBody>
          <a:bodyPr wrap="square">
            <a:noAutofit/>
          </a:bodyPr>
          <a:p>
            <a:pPr marR="0" lvl="0" algn="l" defTabSz="914400" rtl="0" eaLnBrk="1" fontAlgn="auto" latinLnBrk="0" hangingPunct="1">
              <a:lnSpc>
                <a:spcPct val="200000"/>
              </a:lnSpc>
              <a:spcBef>
                <a:spcPts val="0"/>
              </a:spcBef>
              <a:spcAft>
                <a:spcPts val="0"/>
              </a:spcAft>
              <a:buClrTx/>
              <a:buSzTx/>
              <a:defRPr/>
            </a:pPr>
            <a:r>
              <a:rPr lang="en-US" altLang="zh-CN" sz="2400" b="1" noProof="0" dirty="0">
                <a:ln>
                  <a:noFill/>
                </a:ln>
                <a:solidFill>
                  <a:srgbClr val="775949"/>
                </a:solidFill>
                <a:effectLst/>
                <a:uLnTx/>
                <a:uFillTx/>
                <a:latin typeface="微软雅黑" panose="020B0503020204020204" charset="-122"/>
                <a:ea typeface="微软雅黑" panose="020B0503020204020204" charset="-122"/>
                <a:sym typeface="+mn-ea"/>
              </a:rPr>
              <a:t>Determinantal Point Processes</a:t>
            </a:r>
            <a:endParaRPr lang="en-US" altLang="zh-CN" sz="2400" b="1" noProof="0" dirty="0">
              <a:ln>
                <a:noFill/>
              </a:ln>
              <a:solidFill>
                <a:srgbClr val="775949"/>
              </a:solidFill>
              <a:effectLst/>
              <a:uLnTx/>
              <a:uFillTx/>
              <a:latin typeface="微软雅黑" panose="020B0503020204020204" charset="-122"/>
              <a:ea typeface="微软雅黑" panose="020B0503020204020204" charset="-122"/>
              <a:sym typeface="+mn-ea"/>
            </a:endParaRPr>
          </a:p>
        </p:txBody>
      </p:sp>
      <mc:AlternateContent xmlns:mc="http://schemas.openxmlformats.org/markup-compatibility/2006">
        <mc:Choice xmlns:a14="http://schemas.microsoft.com/office/drawing/2010/main" Requires="a14">
          <p:sp>
            <p:nvSpPr>
              <p:cNvPr id="17" name="文本框 16"/>
              <p:cNvSpPr txBox="1"/>
              <p:nvPr/>
            </p:nvSpPr>
            <p:spPr>
              <a:xfrm>
                <a:off x="6181725" y="1225550"/>
                <a:ext cx="5297170" cy="2041525"/>
              </a:xfrm>
              <a:prstGeom prst="rect">
                <a:avLst/>
              </a:prstGeom>
              <a:noFill/>
            </p:spPr>
            <p:txBody>
              <a:bodyPr wrap="square" rtlCol="0">
                <a:spAutoFit/>
              </a:bodyPr>
              <a:p>
                <a:r>
                  <a:t>For an item set </a:t>
                </a:r>
                <a:r>
                  <a:rPr lang="en-US" altLang="zh-CN"/>
                  <a:t>Z </a:t>
                </a:r>
                <a14:m>
                  <m:oMath xmlns:m="http://schemas.openxmlformats.org/officeDocument/2006/math">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1</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2</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𝑁</m:t>
                    </m:r>
                    <m:r>
                      <a:rPr lang="en-US" altLang="zh-CN" i="1">
                        <a:latin typeface="Cambria Math" panose="02040503050406030204" charset="0"/>
                        <a:cs typeface="Cambria Math" panose="02040503050406030204" charset="0"/>
                      </a:rPr>
                      <m:t>}</m:t>
                    </m:r>
                  </m:oMath>
                </a14:m>
                <a:r>
                  <a:rPr lang="en-US" altLang="zh-CN"/>
                  <a:t>,its corresponding subsets total </a:t>
                </a:r>
                <a14:m>
                  <m:oMath xmlns:m="http://schemas.openxmlformats.org/officeDocument/2006/math">
                    <m:sSup>
                      <m:sSupPr>
                        <m:ctrlPr>
                          <a:rPr lang="en-US" altLang="zh-CN" i="1">
                            <a:latin typeface="Cambria Math" panose="02040503050406030204" charset="0"/>
                            <a:cs typeface="Cambria Math" panose="02040503050406030204" charset="0"/>
                          </a:rPr>
                        </m:ctrlPr>
                      </m:sSupPr>
                      <m:e>
                        <m:r>
                          <a:rPr lang="en-US" altLang="zh-CN" i="1">
                            <a:latin typeface="Cambria Math" panose="02040503050406030204" charset="0"/>
                            <a:cs typeface="Cambria Math" panose="02040503050406030204" charset="0"/>
                          </a:rPr>
                          <m:t>2</m:t>
                        </m:r>
                      </m:e>
                      <m:sup>
                        <m:r>
                          <a:rPr lang="en-US" altLang="zh-CN" i="1">
                            <a:latin typeface="Cambria Math" panose="02040503050406030204" charset="0"/>
                            <a:cs typeface="Cambria Math" panose="02040503050406030204" charset="0"/>
                          </a:rPr>
                          <m:t>𝑁</m:t>
                        </m:r>
                      </m:sup>
                    </m:sSup>
                    <m:r>
                      <a:rPr lang="zh-CN" altLang="en-US" i="1">
                        <a:latin typeface="Cambria Math" panose="02040503050406030204" charset="0"/>
                        <a:cs typeface="Cambria Math" panose="02040503050406030204" charset="0"/>
                      </a:rPr>
                      <m:t>个</m:t>
                    </m:r>
                  </m:oMath>
                </a14:m>
                <a:r>
                  <a:rPr lang="zh-CN" altLang="en-US">
                    <a:latin typeface="Cambria Math" panose="02040503050406030204" charset="0"/>
                    <a:cs typeface="Cambria Math" panose="02040503050406030204" charset="0"/>
                  </a:rPr>
                  <a:t>，</a:t>
                </a:r>
                <a:r>
                  <a:rPr>
                    <a:latin typeface="Cambria Math" panose="02040503050406030204" charset="0"/>
                    <a:cs typeface="Cambria Math" panose="02040503050406030204" charset="0"/>
                  </a:rPr>
                  <a:t>For the feature vectors of the items, the DPP calculates an</a:t>
                </a:r>
                <a:r>
                  <a:rPr lang="en-US">
                    <a:latin typeface="Cambria Math" panose="02040503050406030204" charset="0"/>
                    <a:cs typeface="Cambria Math" panose="02040503050406030204" charset="0"/>
                  </a:rPr>
                  <a:t> </a:t>
                </a:r>
                <a:r>
                  <a:rPr lang="en-US" altLang="zh-CN">
                    <a:latin typeface="Cambria Math" panose="02040503050406030204" charset="0"/>
                    <a:cs typeface="Cambria Math" panose="02040503050406030204" charset="0"/>
                  </a:rPr>
                  <a:t>N</a:t>
                </a:r>
                <a:r>
                  <a:rPr lang="zh-CN" altLang="en-US">
                    <a:latin typeface="Cambria Math" panose="02040503050406030204" charset="0"/>
                    <a:cs typeface="Cambria Math" panose="02040503050406030204" charset="0"/>
                  </a:rPr>
                  <a:t>×</a:t>
                </a:r>
                <a:r>
                  <a:rPr lang="en-US" altLang="zh-CN">
                    <a:latin typeface="Cambria Math" panose="02040503050406030204" charset="0"/>
                    <a:cs typeface="Cambria Math" panose="02040503050406030204" charset="0"/>
                  </a:rPr>
                  <a:t>N</a:t>
                </a:r>
                <a:r>
                  <a:rPr lang="zh-CN" altLang="en-US">
                    <a:latin typeface="Cambria Math" panose="02040503050406030204" charset="0"/>
                    <a:cs typeface="Cambria Math" panose="02040503050406030204" charset="0"/>
                  </a:rPr>
                  <a:t>positive semi-definite kernel matrix</a:t>
                </a:r>
                <a:r>
                  <a:rPr lang="en-US" altLang="zh-CN">
                    <a:latin typeface="Cambria Math" panose="02040503050406030204" charset="0"/>
                    <a:cs typeface="Cambria Math" panose="02040503050406030204" charset="0"/>
                  </a:rPr>
                  <a:t> L</a:t>
                </a:r>
                <a:r>
                  <a:rPr lang="zh-CN" altLang="en-US">
                    <a:latin typeface="Cambria Math" panose="02040503050406030204" charset="0"/>
                    <a:cs typeface="Cambria Math" panose="02040503050406030204" charset="0"/>
                  </a:rPr>
                  <a:t>，</a:t>
                </a:r>
                <a:r>
                  <a:rPr lang="en-US" altLang="zh-CN">
                    <a:latin typeface="Cambria Math" panose="02040503050406030204" charset="0"/>
                    <a:cs typeface="Cambria Math" panose="02040503050406030204" charset="0"/>
                  </a:rPr>
                  <a:t>where </a:t>
                </a:r>
                <a:r>
                  <a:rPr lang="zh-CN" altLang="en-US">
                    <a:latin typeface="Cambria Math" panose="02040503050406030204" charset="0"/>
                    <a:cs typeface="Cambria Math" panose="02040503050406030204" charset="0"/>
                  </a:rPr>
                  <a:t>Lij = k(ai, aj )，</a:t>
                </a:r>
                <a:r>
                  <a:rPr lang="en-US" altLang="zh-CN">
                    <a:latin typeface="Cambria Math" panose="02040503050406030204" charset="0"/>
                    <a:cs typeface="Cambria Math" panose="02040503050406030204" charset="0"/>
                  </a:rPr>
                  <a:t>a </a:t>
                </a:r>
                <a:r>
                  <a:rPr lang="zh-CN" altLang="en-US">
                    <a:latin typeface="Cambria Math" panose="02040503050406030204" charset="0"/>
                    <a:cs typeface="Cambria Math" panose="02040503050406030204" charset="0"/>
                  </a:rPr>
                  <a:t>represents the feature vector，k(·, ·) </a:t>
                </a:r>
                <a:r>
                  <a:rPr lang="en-US" altLang="zh-CN">
                    <a:latin typeface="Cambria Math" panose="02040503050406030204" charset="0"/>
                    <a:cs typeface="Cambria Math" panose="02040503050406030204" charset="0"/>
                  </a:rPr>
                  <a:t> </a:t>
                </a:r>
                <a:r>
                  <a:rPr lang="zh-CN" altLang="en-US">
                    <a:latin typeface="Cambria Math" panose="02040503050406030204" charset="0"/>
                    <a:cs typeface="Cambria Math" panose="02040503050406030204" charset="0"/>
                  </a:rPr>
                  <a:t>is the kernel function， </a:t>
                </a:r>
                <a:r>
                  <a:rPr lang="en-US" altLang="zh-CN">
                    <a:latin typeface="Cambria Math" panose="02040503050406030204" charset="0"/>
                    <a:cs typeface="Cambria Math" panose="02040503050406030204" charset="0"/>
                  </a:rPr>
                  <a:t>S is a subset of Z</a:t>
                </a:r>
                <a:r>
                  <a:rPr lang="zh-CN" altLang="en-US">
                    <a:latin typeface="Cambria Math" panose="02040503050406030204" charset="0"/>
                    <a:cs typeface="Cambria Math" panose="02040503050406030204" charset="0"/>
                  </a:rPr>
                  <a:t>，</a:t>
                </a:r>
                <a:r>
                  <a:rPr>
                    <a:latin typeface="Cambria Math" panose="02040503050406030204" charset="0"/>
                    <a:cs typeface="Cambria Math" panose="02040503050406030204" charset="0"/>
                  </a:rPr>
                  <a:t>the probability of a subset of items can be expressed as:</a:t>
                </a:r>
                <a:endParaRPr>
                  <a:latin typeface="Cambria Math" panose="02040503050406030204" charset="0"/>
                  <a:cs typeface="Cambria Math" panose="02040503050406030204" charset="0"/>
                </a:endParaRPr>
              </a:p>
            </p:txBody>
          </p:sp>
        </mc:Choice>
        <mc:Fallback>
          <p:sp>
            <p:nvSpPr>
              <p:cNvPr id="17" name="文本框 16"/>
              <p:cNvSpPr txBox="1">
                <a:spLocks noRot="1" noChangeAspect="1" noMove="1" noResize="1" noEditPoints="1" noAdjustHandles="1" noChangeArrowheads="1" noChangeShapeType="1" noTextEdit="1"/>
              </p:cNvSpPr>
              <p:nvPr/>
            </p:nvSpPr>
            <p:spPr>
              <a:xfrm>
                <a:off x="6181725" y="1225550"/>
                <a:ext cx="5297170" cy="2041525"/>
              </a:xfrm>
              <a:prstGeom prst="rect">
                <a:avLst/>
              </a:prstGeom>
              <a:blipFill rotWithShape="1">
                <a:blip r:embed="rId5"/>
                <a:stretch>
                  <a:fillRect/>
                </a:stretch>
              </a:blipFill>
            </p:spPr>
            <p:txBody>
              <a:bodyPr/>
              <a:lstStyle/>
              <a:p>
                <a:r>
                  <a:rPr lang="zh-CN" altLang="en-US">
                    <a:noFill/>
                  </a:rPr>
                  <a:t> </a:t>
                </a:r>
              </a:p>
            </p:txBody>
          </p:sp>
        </mc:Fallback>
      </mc:AlternateContent>
      <p:sp>
        <p:nvSpPr>
          <p:cNvPr id="18" name="文本框 17"/>
          <p:cNvSpPr txBox="1"/>
          <p:nvPr/>
        </p:nvSpPr>
        <p:spPr>
          <a:xfrm>
            <a:off x="6268720" y="4466590"/>
            <a:ext cx="4588510" cy="2306955"/>
          </a:xfrm>
          <a:prstGeom prst="rect">
            <a:avLst/>
          </a:prstGeom>
          <a:noFill/>
        </p:spPr>
        <p:txBody>
          <a:bodyPr wrap="square" rtlCol="0">
            <a:spAutoFit/>
          </a:bodyPr>
          <a:p>
            <a:r>
              <a:t>As the number of item</a:t>
            </a:r>
            <a:r>
              <a:rPr b="1">
                <a:solidFill>
                  <a:schemeClr val="accent1"/>
                </a:solidFill>
              </a:rPr>
              <a:t> features increases,</a:t>
            </a:r>
            <a:r>
              <a:t> the probability of sets containing the </a:t>
            </a:r>
            <a:r>
              <a:rPr b="1">
                <a:solidFill>
                  <a:schemeClr val="accent1"/>
                </a:solidFill>
              </a:rPr>
              <a:t>item also increases</a:t>
            </a:r>
            <a:r>
              <a:t>. At the same time, as the </a:t>
            </a:r>
            <a:r>
              <a:rPr b="1">
                <a:solidFill>
                  <a:schemeClr val="accent1"/>
                </a:solidFill>
              </a:rPr>
              <a:t>similarity between two items increases</a:t>
            </a:r>
            <a:r>
              <a:t>, the probability of a set </a:t>
            </a:r>
            <a:r>
              <a:rPr b="1">
                <a:solidFill>
                  <a:schemeClr val="accent1"/>
                </a:solidFill>
              </a:rPr>
              <a:t>containing both items decreases.</a:t>
            </a:r>
            <a:r>
              <a:t> This aligns well with the goal of retrieving more </a:t>
            </a:r>
            <a:r>
              <a:rPr b="1"/>
              <a:t>diverse and rich context examples.</a:t>
            </a:r>
            <a:endParaRPr b="1"/>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组合 54"/>
          <p:cNvGrpSpPr/>
          <p:nvPr/>
        </p:nvGrpSpPr>
        <p:grpSpPr>
          <a:xfrm>
            <a:off x="-24765" y="-90483"/>
            <a:ext cx="4183455" cy="911174"/>
            <a:chOff x="-24765" y="1004734"/>
            <a:chExt cx="4183455" cy="911174"/>
          </a:xfrm>
        </p:grpSpPr>
        <p:grpSp>
          <p:nvGrpSpPr>
            <p:cNvPr id="56" name="组合 55"/>
            <p:cNvGrpSpPr/>
            <p:nvPr/>
          </p:nvGrpSpPr>
          <p:grpSpPr>
            <a:xfrm>
              <a:off x="0" y="1115199"/>
              <a:ext cx="767408" cy="800709"/>
              <a:chOff x="0" y="-1"/>
              <a:chExt cx="767408" cy="800709"/>
            </a:xfrm>
          </p:grpSpPr>
          <p:sp>
            <p:nvSpPr>
              <p:cNvPr id="61" name="梯形 60"/>
              <p:cNvSpPr/>
              <p:nvPr/>
            </p:nvSpPr>
            <p:spPr>
              <a:xfrm rot="5400000">
                <a:off x="-54006" y="242646"/>
                <a:ext cx="612068" cy="504056"/>
              </a:xfrm>
              <a:prstGeom prst="trapezoid">
                <a:avLst/>
              </a:prstGeom>
              <a:gradFill>
                <a:gsLst>
                  <a:gs pos="0">
                    <a:srgbClr val="8E654E"/>
                  </a:gs>
                  <a:gs pos="100000">
                    <a:srgbClr val="CA865F"/>
                  </a:gs>
                </a:gsLst>
                <a:lin ang="2700000" scaled="1"/>
              </a:gradFill>
              <a:ln w="12700" cap="flat" cmpd="sng" algn="ctr">
                <a:noFill/>
                <a:prstDash val="solid"/>
                <a:miter lim="800000"/>
              </a:ln>
              <a:effectLst>
                <a:outerShdw blurRad="330200" dist="152400" dir="2700000" sx="92000" sy="92000" algn="tl" rotWithShape="0">
                  <a:srgbClr val="CA865F">
                    <a:alpha val="4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gradFill>
                    <a:gsLst>
                      <a:gs pos="0">
                        <a:srgbClr val="CA865F">
                          <a:lumMod val="60000"/>
                          <a:lumOff val="40000"/>
                        </a:srgbClr>
                      </a:gs>
                      <a:gs pos="100000">
                        <a:srgbClr val="CA865F"/>
                      </a:gs>
                    </a:gsLst>
                    <a:lin ang="2700000" scaled="1"/>
                  </a:gradFill>
                  <a:effectLst/>
                  <a:uLnTx/>
                  <a:uFillTx/>
                  <a:latin typeface="Arial" panose="020B0604020202020204" pitchFamily="34" charset="0"/>
                  <a:ea typeface="微软雅黑" panose="020B0503020204020204" charset="-122"/>
                  <a:cs typeface="+mn-cs"/>
                </a:endParaRPr>
              </a:p>
            </p:txBody>
          </p:sp>
          <p:sp>
            <p:nvSpPr>
              <p:cNvPr id="62" name="梯形 61"/>
              <p:cNvSpPr/>
              <p:nvPr/>
            </p:nvSpPr>
            <p:spPr>
              <a:xfrm rot="5400000">
                <a:off x="33548" y="-33549"/>
                <a:ext cx="700311" cy="767408"/>
              </a:xfrm>
              <a:prstGeom prst="trapezoid">
                <a:avLst/>
              </a:prstGeom>
              <a:gradFill>
                <a:gsLst>
                  <a:gs pos="0">
                    <a:srgbClr val="8E654E"/>
                  </a:gs>
                  <a:gs pos="100000">
                    <a:srgbClr val="CA865F"/>
                  </a:gs>
                </a:gsLst>
                <a:lin ang="2700000" scaled="1"/>
              </a:gradFill>
              <a:ln w="12700" cap="flat" cmpd="sng" algn="ctr">
                <a:noFill/>
                <a:prstDash val="solid"/>
                <a:miter lim="800000"/>
              </a:ln>
              <a:effectLst>
                <a:outerShdw blurRad="330200" dist="152400" dir="2700000" sx="92000" sy="92000" algn="tl" rotWithShape="0">
                  <a:srgbClr val="CA865F">
                    <a:alpha val="4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gradFill>
                    <a:gsLst>
                      <a:gs pos="0">
                        <a:srgbClr val="CA865F">
                          <a:lumMod val="60000"/>
                          <a:lumOff val="40000"/>
                        </a:srgbClr>
                      </a:gs>
                      <a:gs pos="100000">
                        <a:srgbClr val="CA865F"/>
                      </a:gs>
                    </a:gsLst>
                    <a:lin ang="2700000" scaled="1"/>
                  </a:gradFill>
                  <a:effectLst/>
                  <a:uLnTx/>
                  <a:uFillTx/>
                  <a:latin typeface="Arial" panose="020B0604020202020204" pitchFamily="34" charset="0"/>
                  <a:ea typeface="微软雅黑" panose="020B0503020204020204" charset="-122"/>
                  <a:cs typeface="+mn-cs"/>
                </a:endParaRPr>
              </a:p>
            </p:txBody>
          </p:sp>
        </p:grpSp>
        <p:grpSp>
          <p:nvGrpSpPr>
            <p:cNvPr id="57" name="组合 56"/>
            <p:cNvGrpSpPr/>
            <p:nvPr/>
          </p:nvGrpSpPr>
          <p:grpSpPr>
            <a:xfrm>
              <a:off x="-24765" y="1004734"/>
              <a:ext cx="4183455" cy="829945"/>
              <a:chOff x="5169039" y="1897049"/>
              <a:chExt cx="4183455" cy="829945"/>
            </a:xfrm>
          </p:grpSpPr>
          <p:sp>
            <p:nvSpPr>
              <p:cNvPr id="59" name="矩形 58"/>
              <p:cNvSpPr/>
              <p:nvPr/>
            </p:nvSpPr>
            <p:spPr>
              <a:xfrm>
                <a:off x="5916509" y="1897049"/>
                <a:ext cx="3435985" cy="829945"/>
              </a:xfrm>
              <a:prstGeom prst="rect">
                <a:avLst/>
              </a:prstGeom>
            </p:spPr>
            <p:txBody>
              <a:bodyPr wrap="non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775949"/>
                    </a:solidFill>
                    <a:effectLst/>
                    <a:uLnTx/>
                    <a:uFillTx/>
                    <a:latin typeface="Arial" panose="020B0604020202020204" pitchFamily="34" charset="0"/>
                    <a:ea typeface="微软雅黑" panose="020B0503020204020204" charset="-122"/>
                    <a:cs typeface="+mn-cs"/>
                  </a:rPr>
                  <a:t>Proposed Model</a:t>
                </a:r>
                <a:r>
                  <a:rPr kumimoji="0" lang="zh-CN" altLang="en-US" sz="2400" b="0" i="0" u="none" strike="noStrike" kern="1200" cap="none" spc="0" normalizeH="0" baseline="0" noProof="0" dirty="0">
                    <a:ln>
                      <a:noFill/>
                    </a:ln>
                    <a:solidFill>
                      <a:srgbClr val="775949"/>
                    </a:solidFill>
                    <a:effectLst/>
                    <a:uLnTx/>
                    <a:uFillTx/>
                    <a:latin typeface="Arial" panose="020B0604020202020204" pitchFamily="34" charset="0"/>
                    <a:ea typeface="微软雅黑" panose="020B0503020204020204" charset="-122"/>
                    <a:cs typeface="+mn-cs"/>
                  </a:rPr>
                  <a:t>（</a:t>
                </a:r>
                <a:r>
                  <a:rPr kumimoji="0" lang="en-US" altLang="zh-CN" sz="2400" b="0" i="0" u="none" strike="noStrike" kern="1200" cap="none" spc="0" normalizeH="0" baseline="0" noProof="0" dirty="0">
                    <a:ln>
                      <a:noFill/>
                    </a:ln>
                    <a:solidFill>
                      <a:srgbClr val="775949"/>
                    </a:solidFill>
                    <a:effectLst/>
                    <a:uLnTx/>
                    <a:uFillTx/>
                    <a:latin typeface="Arial" panose="020B0604020202020204" pitchFamily="34" charset="0"/>
                    <a:ea typeface="微软雅黑" panose="020B0503020204020204" charset="-122"/>
                    <a:cs typeface="+mn-cs"/>
                  </a:rPr>
                  <a:t>2/3</a:t>
                </a:r>
                <a:r>
                  <a:rPr kumimoji="0" lang="zh-CN" altLang="en-US" sz="2400" b="0" i="0" u="none" strike="noStrike" kern="1200" cap="none" spc="0" normalizeH="0" baseline="0" noProof="0" dirty="0">
                    <a:ln>
                      <a:noFill/>
                    </a:ln>
                    <a:solidFill>
                      <a:srgbClr val="775949"/>
                    </a:solidFill>
                    <a:effectLst/>
                    <a:uLnTx/>
                    <a:uFillTx/>
                    <a:latin typeface="Arial" panose="020B0604020202020204" pitchFamily="34" charset="0"/>
                    <a:ea typeface="微软雅黑" panose="020B0503020204020204" charset="-122"/>
                    <a:cs typeface="+mn-cs"/>
                  </a:rPr>
                  <a:t>）</a:t>
                </a:r>
                <a:endParaRPr kumimoji="0" lang="zh-CN" altLang="en-US" sz="2400" b="0" i="0" u="none" strike="noStrike" kern="1200" cap="none" spc="0" normalizeH="0" baseline="0" noProof="0" dirty="0">
                  <a:ln>
                    <a:noFill/>
                  </a:ln>
                  <a:solidFill>
                    <a:srgbClr val="775949"/>
                  </a:solidFill>
                  <a:effectLst/>
                  <a:uLnTx/>
                  <a:uFillTx/>
                  <a:latin typeface="Arial" panose="020B0604020202020204" pitchFamily="34" charset="0"/>
                  <a:ea typeface="微软雅黑" panose="020B0503020204020204" charset="-122"/>
                  <a:cs typeface="+mn-cs"/>
                </a:endParaRPr>
              </a:p>
            </p:txBody>
          </p:sp>
          <p:sp>
            <p:nvSpPr>
              <p:cNvPr id="60" name="文本框 59"/>
              <p:cNvSpPr txBox="1"/>
              <p:nvPr/>
            </p:nvSpPr>
            <p:spPr>
              <a:xfrm>
                <a:off x="5169039" y="2049449"/>
                <a:ext cx="1509395"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600" dirty="0">
                    <a:solidFill>
                      <a:schemeClr val="bg1"/>
                    </a:solidFill>
                    <a:latin typeface="方正大标宋_GBK" panose="03000509000000000000" pitchFamily="65" charset="-122"/>
                    <a:ea typeface="方正大标宋_GBK" panose="03000509000000000000" pitchFamily="65" charset="-122"/>
                    <a:sym typeface="+mn-ea"/>
                  </a:rPr>
                  <a:t>03</a:t>
                </a:r>
                <a:endParaRPr kumimoji="0" lang="zh-CN" altLang="en-US"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mn-cs"/>
                </a:endParaRPr>
              </a:p>
            </p:txBody>
          </p:sp>
        </p:grpSp>
      </p:grpSp>
      <p:pic>
        <p:nvPicPr>
          <p:cNvPr id="4" name="图片 3"/>
          <p:cNvPicPr>
            <a:picLocks noChangeAspect="1"/>
          </p:cNvPicPr>
          <p:nvPr/>
        </p:nvPicPr>
        <p:blipFill>
          <a:blip r:embed="rId1"/>
          <a:stretch>
            <a:fillRect/>
          </a:stretch>
        </p:blipFill>
        <p:spPr>
          <a:xfrm>
            <a:off x="83185" y="1009015"/>
            <a:ext cx="7663180" cy="3562985"/>
          </a:xfrm>
          <a:prstGeom prst="rect">
            <a:avLst/>
          </a:prstGeom>
        </p:spPr>
      </p:pic>
      <p:sp>
        <p:nvSpPr>
          <p:cNvPr id="6" name="文本框 5"/>
          <p:cNvSpPr txBox="1"/>
          <p:nvPr/>
        </p:nvSpPr>
        <p:spPr>
          <a:xfrm>
            <a:off x="200660" y="4944745"/>
            <a:ext cx="7427595" cy="1753235"/>
          </a:xfrm>
          <a:prstGeom prst="rect">
            <a:avLst/>
          </a:prstGeom>
          <a:noFill/>
        </p:spPr>
        <p:txBody>
          <a:bodyPr wrap="square" rtlCol="0">
            <a:spAutoFit/>
          </a:bodyPr>
          <a:p>
            <a:r>
              <a:rPr lang="zh-CN" altLang="en-US">
                <a:sym typeface="+mn-ea"/>
              </a:rPr>
              <a:t>CEIL does not independently retrieve each context example; instead, it models the </a:t>
            </a:r>
            <a:r>
              <a:rPr lang="zh-CN" altLang="en-US" b="1">
                <a:solidFill>
                  <a:schemeClr val="accent1"/>
                </a:solidFill>
                <a:sym typeface="+mn-ea"/>
              </a:rPr>
              <a:t>entire sample set by learning their joint probability using conditional DPP.</a:t>
            </a:r>
            <a:r>
              <a:rPr lang="zh-CN" altLang="en-US">
                <a:sym typeface="+mn-ea"/>
              </a:rPr>
              <a:t> This model is further trained with </a:t>
            </a:r>
            <a:r>
              <a:rPr lang="zh-CN" altLang="en-US" b="1">
                <a:solidFill>
                  <a:schemeClr val="accent1"/>
                </a:solidFill>
                <a:sym typeface="+mn-ea"/>
              </a:rPr>
              <a:t>contrastive loss</a:t>
            </a:r>
            <a:r>
              <a:rPr lang="zh-CN" altLang="en-US">
                <a:sym typeface="+mn-ea"/>
              </a:rPr>
              <a:t> to align with the LM score. During inference, for a given test input, the learned DPP retriever </a:t>
            </a:r>
            <a:r>
              <a:rPr lang="zh-CN" altLang="en-US" b="1">
                <a:solidFill>
                  <a:schemeClr val="accent1"/>
                </a:solidFill>
                <a:sym typeface="+mn-ea"/>
              </a:rPr>
              <a:t>obtains the optimal example set through MAP inference</a:t>
            </a:r>
            <a:r>
              <a:rPr lang="zh-CN" altLang="en-US">
                <a:sym typeface="+mn-ea"/>
              </a:rPr>
              <a:t>. Throughout this process, the black-box LM is frozen.</a:t>
            </a:r>
            <a:endParaRPr lang="zh-CN" altLang="en-US"/>
          </a:p>
        </p:txBody>
      </p:sp>
      <p:sp>
        <p:nvSpPr>
          <p:cNvPr id="7" name="文本框 6"/>
          <p:cNvSpPr txBox="1"/>
          <p:nvPr/>
        </p:nvSpPr>
        <p:spPr>
          <a:xfrm>
            <a:off x="7628255" y="539750"/>
            <a:ext cx="4305935" cy="2306955"/>
          </a:xfrm>
          <a:prstGeom prst="rect">
            <a:avLst/>
          </a:prstGeom>
          <a:noFill/>
        </p:spPr>
        <p:txBody>
          <a:bodyPr wrap="square" rtlCol="0">
            <a:spAutoFit/>
          </a:bodyPr>
          <a:p>
            <a:r>
              <a:rPr b="1">
                <a:solidFill>
                  <a:schemeClr val="accent1"/>
                </a:solidFill>
              </a:rPr>
              <a:t>Relevance and diversity</a:t>
            </a:r>
            <a:r>
              <a:t> are two important metrics for evaluating context examples. However, the DPP algorithm</a:t>
            </a:r>
            <a:r>
              <a:rPr b="1">
                <a:solidFill>
                  <a:schemeClr val="accent1"/>
                </a:solidFill>
              </a:rPr>
              <a:t> ignores relevance</a:t>
            </a:r>
            <a:r>
              <a:t>. Therefore, </a:t>
            </a:r>
            <a:r>
              <a:rPr lang="en-US"/>
              <a:t>the authors modified the algorithm for adding the kernel functiong.It helps to evaluate the relevance quality of the selected examples .</a:t>
            </a:r>
            <a:endParaRPr lang="en-US"/>
          </a:p>
        </p:txBody>
      </p:sp>
      <p:pic>
        <p:nvPicPr>
          <p:cNvPr id="15" name="图片 14"/>
          <p:cNvPicPr>
            <a:picLocks noChangeAspect="1"/>
          </p:cNvPicPr>
          <p:nvPr/>
        </p:nvPicPr>
        <p:blipFill>
          <a:blip r:embed="rId2"/>
          <a:stretch>
            <a:fillRect/>
          </a:stretch>
        </p:blipFill>
        <p:spPr>
          <a:xfrm>
            <a:off x="8254365" y="2907665"/>
            <a:ext cx="2450465" cy="316230"/>
          </a:xfrm>
          <a:prstGeom prst="rect">
            <a:avLst/>
          </a:prstGeom>
        </p:spPr>
      </p:pic>
      <p:pic>
        <p:nvPicPr>
          <p:cNvPr id="16" name="图片 15"/>
          <p:cNvPicPr>
            <a:picLocks noChangeAspect="1"/>
          </p:cNvPicPr>
          <p:nvPr/>
        </p:nvPicPr>
        <p:blipFill>
          <a:blip r:embed="rId3"/>
          <a:stretch>
            <a:fillRect/>
          </a:stretch>
        </p:blipFill>
        <p:spPr>
          <a:xfrm>
            <a:off x="7752715" y="5137785"/>
            <a:ext cx="3536315" cy="660400"/>
          </a:xfrm>
          <a:prstGeom prst="rect">
            <a:avLst/>
          </a:prstGeom>
        </p:spPr>
      </p:pic>
      <p:sp>
        <p:nvSpPr>
          <p:cNvPr id="18" name="文本框 17"/>
          <p:cNvSpPr txBox="1"/>
          <p:nvPr/>
        </p:nvSpPr>
        <p:spPr>
          <a:xfrm>
            <a:off x="7870825" y="3824605"/>
            <a:ext cx="4064000" cy="1198880"/>
          </a:xfrm>
          <a:prstGeom prst="rect">
            <a:avLst/>
          </a:prstGeom>
          <a:noFill/>
        </p:spPr>
        <p:txBody>
          <a:bodyPr wrap="square" rtlCol="0">
            <a:spAutoFit/>
          </a:bodyPr>
          <a:p>
            <a:r>
              <a:t>To balance the importance of relevance and diversity for different inputs, a parameter 𝜆 is introduced for control.</a:t>
            </a:r>
          </a:p>
        </p:txBody>
      </p:sp>
      <p:pic>
        <p:nvPicPr>
          <p:cNvPr id="20" name="图片 19"/>
          <p:cNvPicPr>
            <a:picLocks noChangeAspect="1"/>
          </p:cNvPicPr>
          <p:nvPr/>
        </p:nvPicPr>
        <p:blipFill>
          <a:blip r:embed="rId4"/>
          <a:stretch>
            <a:fillRect/>
          </a:stretch>
        </p:blipFill>
        <p:spPr>
          <a:xfrm>
            <a:off x="8034655" y="3237865"/>
            <a:ext cx="2971800" cy="472440"/>
          </a:xfrm>
          <a:prstGeom prst="rect">
            <a:avLst/>
          </a:prstGeom>
        </p:spPr>
      </p:pic>
    </p:spTree>
  </p:cSld>
  <p:clrMapOvr>
    <a:masterClrMapping/>
  </p:clrMapOvr>
  <p:transition>
    <p:fade/>
  </p:transition>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DIAGRAM_VIRTUALLY_FRAME" val="{&quot;height&quot;:426.56952755905513,&quot;left&quot;:411.96094488188976,&quot;top&quot;:72.0079527559055,&quot;width&quot;:345.2555905511811}"/>
</p:tagLst>
</file>

<file path=ppt/tags/tag64.xml><?xml version="1.0" encoding="utf-8"?>
<p:tagLst xmlns:p="http://schemas.openxmlformats.org/presentationml/2006/main">
  <p:tag name="KSO_WM_DIAGRAM_VIRTUALLY_FRAME" val="{&quot;height&quot;:426.56952755905513,&quot;left&quot;:411.96094488188976,&quot;top&quot;:72.0079527559055,&quot;width&quot;:345.2555905511811}"/>
</p:tagLst>
</file>

<file path=ppt/tags/tag65.xml><?xml version="1.0" encoding="utf-8"?>
<p:tagLst xmlns:p="http://schemas.openxmlformats.org/presentationml/2006/main">
  <p:tag name="KSO_WM_DIAGRAM_VIRTUALLY_FRAME" val="{&quot;height&quot;:705.7,&quot;left&quot;:410.3109448818897,&quot;top&quot;:79.45,&quot;width&quot;:670.0390551181102}"/>
</p:tagLst>
</file>

<file path=ppt/tags/tag66.xml><?xml version="1.0" encoding="utf-8"?>
<p:tagLst xmlns:p="http://schemas.openxmlformats.org/presentationml/2006/main">
  <p:tag name="KSO_WM_DIAGRAM_VIRTUALLY_FRAME" val="{&quot;height&quot;:705.7,&quot;left&quot;:410.3109448818897,&quot;top&quot;:79.45,&quot;width&quot;:670.0390551181102}"/>
</p:tagLst>
</file>

<file path=ppt/tags/tag67.xml><?xml version="1.0" encoding="utf-8"?>
<p:tagLst xmlns:p="http://schemas.openxmlformats.org/presentationml/2006/main">
  <p:tag name="KSO_WM_DIAGRAM_VIRTUALLY_FRAME" val="{&quot;height&quot;:705.7,&quot;left&quot;:410.3109448818897,&quot;top&quot;:79.45,&quot;width&quot;:670.0390551181102}"/>
</p:tagLst>
</file>

<file path=ppt/tags/tag68.xml><?xml version="1.0" encoding="utf-8"?>
<p:tagLst xmlns:p="http://schemas.openxmlformats.org/presentationml/2006/main">
  <p:tag name="KSO_WM_DIAGRAM_VIRTUALLY_FRAME" val="{&quot;height&quot;:705.7,&quot;left&quot;:410.3109448818897,&quot;top&quot;:79.45,&quot;width&quot;:670.0390551181102}"/>
</p:tagLst>
</file>

<file path=ppt/tags/tag69.xml><?xml version="1.0" encoding="utf-8"?>
<p:tagLst xmlns:p="http://schemas.openxmlformats.org/presentationml/2006/main">
  <p:tag name="KSO_WM_DIAGRAM_VIRTUALLY_FRAME" val="{&quot;height&quot;:705.7,&quot;left&quot;:410.3109448818897,&quot;top&quot;:79.45,&quot;width&quot;:670.0390551181102}"/>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DIAGRAM_VIRTUALLY_FRAME" val="{&quot;height&quot;:705.7,&quot;left&quot;:410.3109448818897,&quot;top&quot;:79.45,&quot;width&quot;:670.0390551181102}"/>
</p:tagLst>
</file>

<file path=ppt/tags/tag71.xml><?xml version="1.0" encoding="utf-8"?>
<p:tagLst xmlns:p="http://schemas.openxmlformats.org/presentationml/2006/main">
  <p:tag name="KSO_WM_DIAGRAM_VIRTUALLY_FRAME" val="{&quot;height&quot;:705.7,&quot;left&quot;:410.3109448818897,&quot;top&quot;:79.45,&quot;width&quot;:670.0390551181102}"/>
</p:tagLst>
</file>

<file path=ppt/tags/tag72.xml><?xml version="1.0" encoding="utf-8"?>
<p:tagLst xmlns:p="http://schemas.openxmlformats.org/presentationml/2006/main">
  <p:tag name="KSO_WM_DIAGRAM_VIRTUALLY_FRAME" val="{&quot;height&quot;:705.7,&quot;left&quot;:410.3109448818897,&quot;top&quot;:79.45,&quot;width&quot;:670.0390551181102}"/>
</p:tagLst>
</file>

<file path=ppt/tags/tag73.xml><?xml version="1.0" encoding="utf-8"?>
<p:tagLst xmlns:p="http://schemas.openxmlformats.org/presentationml/2006/main">
  <p:tag name="KSO_WM_DIAGRAM_VIRTUALLY_FRAME" val="{&quot;height&quot;:705.7,&quot;left&quot;:410.3109448818897,&quot;top&quot;:79.45,&quot;width&quot;:670.0390551181102}"/>
</p:tagLst>
</file>

<file path=ppt/tags/tag74.xml><?xml version="1.0" encoding="utf-8"?>
<p:tagLst xmlns:p="http://schemas.openxmlformats.org/presentationml/2006/main">
  <p:tag name="KSO_WM_DIAGRAM_VIRTUALLY_FRAME" val="{&quot;height&quot;:705.7,&quot;left&quot;:410.3109448818897,&quot;top&quot;:79.45,&quot;width&quot;:670.0390551181102}"/>
</p:tagLst>
</file>

<file path=ppt/tags/tag75.xml><?xml version="1.0" encoding="utf-8"?>
<p:tagLst xmlns:p="http://schemas.openxmlformats.org/presentationml/2006/main">
  <p:tag name="KSO_WM_DIAGRAM_VIRTUALLY_FRAME" val="{&quot;height&quot;:705.7,&quot;left&quot;:410.3109448818897,&quot;top&quot;:79.45,&quot;width&quot;:670.0390551181102}"/>
</p:tagLst>
</file>

<file path=ppt/tags/tag76.xml><?xml version="1.0" encoding="utf-8"?>
<p:tagLst xmlns:p="http://schemas.openxmlformats.org/presentationml/2006/main">
  <p:tag name="KSO_WM_DIAGRAM_VIRTUALLY_FRAME" val="{&quot;height&quot;:705.7,&quot;left&quot;:410.3109448818897,&quot;top&quot;:79.45,&quot;width&quot;:670.0390551181102}"/>
</p:tagLst>
</file>

<file path=ppt/tags/tag77.xml><?xml version="1.0" encoding="utf-8"?>
<p:tagLst xmlns:p="http://schemas.openxmlformats.org/presentationml/2006/main">
  <p:tag name="KSO_WM_DIAGRAM_VIRTUALLY_FRAME" val="{&quot;height&quot;:705.7,&quot;left&quot;:410.3109448818897,&quot;top&quot;:79.45,&quot;width&quot;:670.0390551181102}"/>
</p:tagLst>
</file>

<file path=ppt/tags/tag78.xml><?xml version="1.0" encoding="utf-8"?>
<p:tagLst xmlns:p="http://schemas.openxmlformats.org/presentationml/2006/main">
  <p:tag name="KSO_WM_DIAGRAM_VIRTUALLY_FRAME" val="{&quot;height&quot;:705.7,&quot;left&quot;:410.3109448818897,&quot;top&quot;:79.45,&quot;width&quot;:670.0390551181102}"/>
</p:tagLst>
</file>

<file path=ppt/tags/tag79.xml><?xml version="1.0" encoding="utf-8"?>
<p:tagLst xmlns:p="http://schemas.openxmlformats.org/presentationml/2006/main">
  <p:tag name="KSO_WM_DIAGRAM_VIRTUALLY_FRAME" val="{&quot;height&quot;:705.7,&quot;left&quot;:410.3109448818897,&quot;top&quot;:79.45,&quot;width&quot;:670.039055118110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DIAGRAM_VIRTUALLY_FRAME" val="{&quot;height&quot;:739.8074536067968,&quot;left&quot;:64.45,&quot;top&quot;:-20.00102362204725,&quot;width&quot;:895.6}"/>
</p:tagLst>
</file>

<file path=ppt/tags/tag81.xml><?xml version="1.0" encoding="utf-8"?>
<p:tagLst xmlns:p="http://schemas.openxmlformats.org/presentationml/2006/main">
  <p:tag name="KSO_WM_DIAGRAM_VIRTUALLY_FRAME" val="{&quot;height&quot;:739.8074536067968,&quot;left&quot;:64.45,&quot;top&quot;:-20.00102362204725,&quot;width&quot;:895.6}"/>
</p:tagLst>
</file>

<file path=ppt/tags/tag82.xml><?xml version="1.0" encoding="utf-8"?>
<p:tagLst xmlns:p="http://schemas.openxmlformats.org/presentationml/2006/main">
  <p:tag name="KSO_WM_DIAGRAM_VIRTUALLY_FRAME" val="{&quot;height&quot;:429.68370078740156,&quot;left&quot;:410.3109448818897,&quot;top&quot;:110.10795275590552,&quot;width&quot;:471.65559055118104}"/>
</p:tagLst>
</file>

<file path=ppt/tags/tag83.xml><?xml version="1.0" encoding="utf-8"?>
<p:tagLst xmlns:p="http://schemas.openxmlformats.org/presentationml/2006/main">
  <p:tag name="KSO_WM_DIAGRAM_VIRTUALLY_FRAME" val="{&quot;height&quot;:429.68370078740156,&quot;left&quot;:410.3109448818897,&quot;top&quot;:110.10795275590552,&quot;width&quot;:471.65559055118104}"/>
</p:tagLst>
</file>

<file path=ppt/tags/tag84.xml><?xml version="1.0" encoding="utf-8"?>
<p:tagLst xmlns:p="http://schemas.openxmlformats.org/presentationml/2006/main">
  <p:tag name="KSO_WM_DIAGRAM_VIRTUALLY_FRAME" val="{&quot;height&quot;:429.68370078740156,&quot;left&quot;:410.3109448818897,&quot;top&quot;:110.10795275590552,&quot;width&quot;:471.65559055118104}"/>
</p:tagLst>
</file>

<file path=ppt/tags/tag85.xml><?xml version="1.0" encoding="utf-8"?>
<p:tagLst xmlns:p="http://schemas.openxmlformats.org/presentationml/2006/main">
  <p:tag name="KSO_WM_DIAGRAM_VIRTUALLY_FRAME" val="{&quot;height&quot;:429.68370078740156,&quot;left&quot;:410.3109448818897,&quot;top&quot;:110.10795275590552,&quot;width&quot;:471.65559055118104}"/>
</p:tagLst>
</file>

<file path=ppt/tags/tag86.xml><?xml version="1.0" encoding="utf-8"?>
<p:tagLst xmlns:p="http://schemas.openxmlformats.org/presentationml/2006/main">
  <p:tag name="KSO_WM_DIAGRAM_VIRTUALLY_FRAME" val="{&quot;height&quot;:429.68370078740156,&quot;left&quot;:410.3109448818897,&quot;top&quot;:110.10795275590552,&quot;width&quot;:471.65559055118104}"/>
</p:tagLst>
</file>

<file path=ppt/tags/tag87.xml><?xml version="1.0" encoding="utf-8"?>
<p:tagLst xmlns:p="http://schemas.openxmlformats.org/presentationml/2006/main">
  <p:tag name="KSO_WM_DIAGRAM_VIRTUALLY_FRAME" val="{&quot;height&quot;:429.68370078740156,&quot;left&quot;:410.3109448818897,&quot;top&quot;:110.10795275590552,&quot;width&quot;:471.65559055118104}"/>
</p:tagLst>
</file>

<file path=ppt/tags/tag88.xml><?xml version="1.0" encoding="utf-8"?>
<p:tagLst xmlns:p="http://schemas.openxmlformats.org/presentationml/2006/main">
  <p:tag name="PA" val="v4.0.0"/>
</p:tagLst>
</file>

<file path=ppt/tags/tag89.xml><?xml version="1.0" encoding="utf-8"?>
<p:tagLst xmlns:p="http://schemas.openxmlformats.org/presentationml/2006/main">
  <p:tag name="PA" val="v4.0.0"/>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91.xml><?xml version="1.0" encoding="utf-8"?>
<p:tagLst xmlns:p="http://schemas.openxmlformats.org/presentationml/2006/main">
  <p:tag name="commondata" val="eyJoZGlkIjoiZjVhNGJiMWVmZTg4ZjFhYWZhYWFiMzBkODkwYWRkZmUifQ=="/>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7362</Words>
  <Application>WPS 演示</Application>
  <PresentationFormat>宽屏</PresentationFormat>
  <Paragraphs>178</Paragraphs>
  <Slides>17</Slides>
  <Notes>4</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17</vt:i4>
      </vt:variant>
    </vt:vector>
  </HeadingPairs>
  <TitlesOfParts>
    <vt:vector size="36" baseType="lpstr">
      <vt:lpstr>Arial</vt:lpstr>
      <vt:lpstr>宋体</vt:lpstr>
      <vt:lpstr>Wingdings</vt:lpstr>
      <vt:lpstr>Wingdings</vt:lpstr>
      <vt:lpstr>Avenir Next LT Pro Light</vt:lpstr>
      <vt:lpstr>Yu Gothic UI Light</vt:lpstr>
      <vt:lpstr>微软雅黑</vt:lpstr>
      <vt:lpstr>方正大标宋_GBK</vt:lpstr>
      <vt:lpstr>Roboto</vt:lpstr>
      <vt:lpstr>Times New Roman</vt:lpstr>
      <vt:lpstr>思源黑体 CN Regular</vt:lpstr>
      <vt:lpstr>Cambria Math</vt:lpstr>
      <vt:lpstr>Arial</vt:lpstr>
      <vt:lpstr>Arial Unicode MS</vt:lpstr>
      <vt:lpstr>Calibri</vt:lpstr>
      <vt:lpstr>黑体</vt:lpstr>
      <vt:lpstr>BatangChe</vt:lpstr>
      <vt:lpstr>Segoe Print</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黄舒涵</cp:lastModifiedBy>
  <cp:revision>218</cp:revision>
  <dcterms:created xsi:type="dcterms:W3CDTF">2019-06-19T02:08:00Z</dcterms:created>
  <dcterms:modified xsi:type="dcterms:W3CDTF">2024-11-19T15:50:14Z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2052-12.1.0.18608</vt:lpwstr>
  </property>
  <property fmtid="{D5CDD505-2E9C-101B-9397-08002B2CF9AE}" pid="3" name="ICV">
    <vt:lpwstr>8E7B7A97A6DB46C783FEA66D103C4D63_11</vt:lpwstr>
  </property>
</Properties>
</file>