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574" r:id="rId5"/>
    <p:sldId id="576" r:id="rId6"/>
    <p:sldId id="580" r:id="rId7"/>
    <p:sldId id="573" r:id="rId8"/>
    <p:sldId id="583" r:id="rId9"/>
    <p:sldId id="581" r:id="rId10"/>
    <p:sldId id="586" r:id="rId11"/>
    <p:sldId id="587" r:id="rId12"/>
    <p:sldId id="588" r:id="rId13"/>
    <p:sldId id="593" r:id="rId14"/>
    <p:sldId id="590" r:id="rId15"/>
    <p:sldId id="591" r:id="rId16"/>
    <p:sldId id="592" r:id="rId17"/>
    <p:sldId id="579" r:id="rId18"/>
    <p:sldId id="589" r:id="rId19"/>
    <p:sldId id="584" r:id="rId20"/>
    <p:sldId id="594" r:id="rId21"/>
    <p:sldId id="595" r:id="rId22"/>
    <p:sldId id="261" r:id="rId23"/>
    <p:sldId id="596" r:id="rId24"/>
    <p:sldId id="597" r:id="rId25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背景" id="{BB11F621-30EF-4A97-AD34-5D43DB473757}">
          <p14:sldIdLst>
            <p14:sldId id="574"/>
            <p14:sldId id="576"/>
            <p14:sldId id="580"/>
          </p14:sldIdLst>
        </p14:section>
        <p14:section name="功能与特点" id="{9FD2DFC8-1176-4205-8BC0-EC9579B2430B}">
          <p14:sldIdLst>
            <p14:sldId id="573"/>
            <p14:sldId id="583"/>
            <p14:sldId id="581"/>
          </p14:sldIdLst>
        </p14:section>
        <p14:section name="简历预处理" id="{77611DD6-0016-49B0-8BE9-B1EA9CBC6C1F}">
          <p14:sldIdLst>
            <p14:sldId id="586"/>
            <p14:sldId id="587"/>
            <p14:sldId id="588"/>
          </p14:sldIdLst>
        </p14:section>
        <p14:section name="简历标签识别" id="{10F0784D-5064-4A7C-A09E-4C7A196D1C20}">
          <p14:sldIdLst>
            <p14:sldId id="593"/>
            <p14:sldId id="590"/>
            <p14:sldId id="591"/>
            <p14:sldId id="592"/>
          </p14:sldIdLst>
        </p14:section>
        <p14:section name="简历智能搜索" id="{85B2C795-3470-4707-9803-5CEF84E0278F}">
          <p14:sldIdLst>
            <p14:sldId id="579"/>
            <p14:sldId id="589"/>
            <p14:sldId id="584"/>
          </p14:sldIdLst>
        </p14:section>
        <p14:section name="共事关系查询" id="{6DABAFFE-88FD-41E7-8D0F-7267BB0F2580}">
          <p14:sldIdLst>
            <p14:sldId id="594"/>
            <p14:sldId id="595"/>
            <p14:sldId id="261"/>
            <p14:sldId id="596"/>
            <p14:sldId id="5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5B9BD5"/>
    <a:srgbClr val="199CFF"/>
    <a:srgbClr val="514843"/>
    <a:srgbClr val="FFC000"/>
    <a:srgbClr val="F6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3" autoAdjust="0"/>
    <p:restoredTop sz="96291" autoAdjust="0"/>
  </p:normalViewPr>
  <p:slideViewPr>
    <p:cSldViewPr snapToGrid="0" showGuides="1">
      <p:cViewPr varScale="1">
        <p:scale>
          <a:sx n="115" d="100"/>
          <a:sy n="115" d="100"/>
        </p:scale>
        <p:origin x="240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9C110-96C1-944B-972D-AA8F3254DD92}" type="doc">
      <dgm:prSet loTypeId="urn:microsoft.com/office/officeart/2005/8/layout/h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CN"/>
        </a:p>
      </dgm:t>
    </dgm:pt>
    <dgm:pt modelId="{DA109825-3A03-F640-B7CB-8C71F43B2CC0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简历预处理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5813799-07A7-A943-8C53-AF66DC7023D4}" type="parTrans" cxnId="{926BF3AC-9CAA-6749-AE5C-E3E47C0A862E}">
      <dgm:prSet/>
      <dgm:spPr/>
      <dgm:t>
        <a:bodyPr/>
        <a:lstStyle/>
        <a:p>
          <a:endParaRPr lang="en-US" altLang="zh-CN"/>
        </a:p>
      </dgm:t>
    </dgm:pt>
    <dgm:pt modelId="{08B0DB86-B45E-A64D-81F7-06C69CC6268D}" type="sibTrans" cxnId="{926BF3AC-9CAA-6749-AE5C-E3E47C0A862E}">
      <dgm:prSet/>
      <dgm:spPr/>
      <dgm:t>
        <a:bodyPr/>
        <a:lstStyle/>
        <a:p>
          <a:endParaRPr lang="en-US" altLang="zh-CN"/>
        </a:p>
      </dgm:t>
    </dgm:pt>
    <dgm:pt modelId="{4FE18A7D-9065-5C45-8BD5-3C5E015CF4C0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简历标签识别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0A470F9-0FCA-7A4C-9083-375BC343C01A}" type="parTrans" cxnId="{AC981529-1421-9F49-A647-2205610B7FBB}">
      <dgm:prSet/>
      <dgm:spPr/>
      <dgm:t>
        <a:bodyPr/>
        <a:lstStyle/>
        <a:p>
          <a:endParaRPr lang="en-US" altLang="zh-CN"/>
        </a:p>
      </dgm:t>
    </dgm:pt>
    <dgm:pt modelId="{2AC2C7D9-AF49-E743-8B3B-B7EA7F670AF4}" type="sibTrans" cxnId="{AC981529-1421-9F49-A647-2205610B7FBB}">
      <dgm:prSet/>
      <dgm:spPr/>
      <dgm:t>
        <a:bodyPr/>
        <a:lstStyle/>
        <a:p>
          <a:endParaRPr lang="en-US" altLang="zh-CN"/>
        </a:p>
      </dgm:t>
    </dgm:pt>
    <dgm:pt modelId="{F64CC723-F709-2843-9954-4316B50CD8AB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共事关系查询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9EC0461-6B1D-7A4A-AB62-1B1E6DE0E620}" type="parTrans" cxnId="{21A9F881-EC69-A54E-9F03-728CAA882F07}">
      <dgm:prSet/>
      <dgm:spPr/>
      <dgm:t>
        <a:bodyPr/>
        <a:lstStyle/>
        <a:p>
          <a:endParaRPr lang="en-US" altLang="zh-CN"/>
        </a:p>
      </dgm:t>
    </dgm:pt>
    <dgm:pt modelId="{55C32001-67D0-CD4C-AE3C-44519B86FBB8}" type="sibTrans" cxnId="{21A9F881-EC69-A54E-9F03-728CAA882F07}">
      <dgm:prSet/>
      <dgm:spPr/>
      <dgm:t>
        <a:bodyPr/>
        <a:lstStyle/>
        <a:p>
          <a:endParaRPr lang="en-US" altLang="zh-CN"/>
        </a:p>
      </dgm:t>
    </dgm:pt>
    <dgm:pt modelId="{77003CC4-DFDE-D24B-AADA-C0E5B4402BC6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智能简历搜索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048585E-BC37-3044-AB67-989D62A1C8D1}" type="parTrans" cxnId="{81D17AF7-EEED-4648-8D53-E4E4A2F6370E}">
      <dgm:prSet/>
      <dgm:spPr/>
      <dgm:t>
        <a:bodyPr/>
        <a:lstStyle/>
        <a:p>
          <a:endParaRPr lang="en-US" altLang="zh-CN"/>
        </a:p>
      </dgm:t>
    </dgm:pt>
    <dgm:pt modelId="{308E1423-19A7-D147-9769-F9CE0F008151}" type="sibTrans" cxnId="{81D17AF7-EEED-4648-8D53-E4E4A2F6370E}">
      <dgm:prSet/>
      <dgm:spPr/>
      <dgm:t>
        <a:bodyPr/>
        <a:lstStyle/>
        <a:p>
          <a:endParaRPr lang="en-US" altLang="zh-CN"/>
        </a:p>
      </dgm:t>
    </dgm:pt>
    <dgm:pt modelId="{B6F1A4A2-4A8A-5149-8323-ED64EA875562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地名，机构名对齐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0A18D90-9BD2-9F44-86F3-1831D5620D80}" type="parTrans" cxnId="{18CE3BFE-0EC5-BD4D-8965-60F20B4660C9}">
      <dgm:prSet/>
      <dgm:spPr/>
      <dgm:t>
        <a:bodyPr/>
        <a:lstStyle/>
        <a:p>
          <a:endParaRPr lang="en-US" altLang="zh-CN"/>
        </a:p>
      </dgm:t>
    </dgm:pt>
    <dgm:pt modelId="{FDE94833-A109-344D-B0E2-7D7F18A446AB}" type="sibTrans" cxnId="{18CE3BFE-0EC5-BD4D-8965-60F20B4660C9}">
      <dgm:prSet/>
      <dgm:spPr/>
      <dgm:t>
        <a:bodyPr/>
        <a:lstStyle/>
        <a:p>
          <a:endParaRPr lang="en-US" altLang="zh-CN"/>
        </a:p>
      </dgm:t>
    </dgm:pt>
    <dgm:pt modelId="{6E4257FC-C5D1-1347-AC7A-0DCE7436B370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自动的简历规范化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A3306B5-065C-FA49-B325-E74210E736AF}" type="parTrans" cxnId="{481541AF-47D9-024B-9676-B458DF7484BA}">
      <dgm:prSet/>
      <dgm:spPr/>
      <dgm:t>
        <a:bodyPr/>
        <a:lstStyle/>
        <a:p>
          <a:endParaRPr lang="en-US" altLang="zh-CN"/>
        </a:p>
      </dgm:t>
    </dgm:pt>
    <dgm:pt modelId="{3EC4D18C-F3DA-5C42-B867-AD58D84436C9}" type="sibTrans" cxnId="{481541AF-47D9-024B-9676-B458DF7484BA}">
      <dgm:prSet/>
      <dgm:spPr/>
      <dgm:t>
        <a:bodyPr/>
        <a:lstStyle/>
        <a:p>
          <a:endParaRPr lang="en-US" altLang="zh-CN"/>
        </a:p>
      </dgm:t>
    </dgm:pt>
    <dgm:pt modelId="{87EC8045-0E61-B341-B777-FD8A77461E41}">
      <dgm:prSet/>
      <dgm:spPr/>
      <dgm:t>
        <a:bodyPr/>
        <a:lstStyle/>
        <a:p>
          <a:r>
            <a:rPr lang="zh-CN" altLang="en-US" dirty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可自定义标签</a:t>
          </a:r>
          <a:endParaRPr lang="en-US" altLang="zh-CN" dirty="0">
            <a:solidFill>
              <a:schemeClr val="accent2">
                <a:lumMod val="60000"/>
                <a:lumOff val="4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40BA6F5-F5EE-FB4A-B8B6-5B7EC07E253E}" type="parTrans" cxnId="{725815E2-A078-F74A-9F40-44C3F6207A18}">
      <dgm:prSet/>
      <dgm:spPr/>
      <dgm:t>
        <a:bodyPr/>
        <a:lstStyle/>
        <a:p>
          <a:endParaRPr lang="en-US" altLang="zh-CN"/>
        </a:p>
      </dgm:t>
    </dgm:pt>
    <dgm:pt modelId="{A6CA61D3-6BEF-1D4E-A1E0-A73CA4119FB4}" type="sibTrans" cxnId="{725815E2-A078-F74A-9F40-44C3F6207A18}">
      <dgm:prSet/>
      <dgm:spPr/>
      <dgm:t>
        <a:bodyPr/>
        <a:lstStyle/>
        <a:p>
          <a:endParaRPr lang="en-US" altLang="zh-CN"/>
        </a:p>
      </dgm:t>
    </dgm:pt>
    <dgm:pt modelId="{25DE6395-3139-474F-A64A-76C1E2781D63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自动</a:t>
          </a:r>
          <a:r>
            <a:rPr lang="zh-CN" altLang="en-US">
              <a:latin typeface="Microsoft YaHei" panose="020B0503020204020204" pitchFamily="34" charset="-122"/>
              <a:ea typeface="Microsoft YaHei" panose="020B0503020204020204" pitchFamily="34" charset="-122"/>
            </a:rPr>
            <a:t>识别多种经历</a:t>
          </a:r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标签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7530F90-CB43-8040-B749-CAED496EBC43}" type="parTrans" cxnId="{96808344-C3C7-C04D-8679-6EB7B2B0066B}">
      <dgm:prSet/>
      <dgm:spPr/>
      <dgm:t>
        <a:bodyPr/>
        <a:lstStyle/>
        <a:p>
          <a:endParaRPr lang="en-US" altLang="zh-CN"/>
        </a:p>
      </dgm:t>
    </dgm:pt>
    <dgm:pt modelId="{A45206B9-3F33-7E41-BB5E-0A316F93219E}" type="sibTrans" cxnId="{96808344-C3C7-C04D-8679-6EB7B2B0066B}">
      <dgm:prSet/>
      <dgm:spPr/>
      <dgm:t>
        <a:bodyPr/>
        <a:lstStyle/>
        <a:p>
          <a:endParaRPr lang="en-US" altLang="zh-CN"/>
        </a:p>
      </dgm:t>
    </dgm:pt>
    <dgm:pt modelId="{0BC9D815-B65D-5442-A723-85050CC2B4D2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数据标注工具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09395DC-7CBD-EF40-B07D-628A8C019A50}" type="parTrans" cxnId="{45268CE0-CE74-B04A-95AC-759FFBC374AE}">
      <dgm:prSet/>
      <dgm:spPr/>
      <dgm:t>
        <a:bodyPr/>
        <a:lstStyle/>
        <a:p>
          <a:endParaRPr lang="en-US" altLang="zh-CN"/>
        </a:p>
      </dgm:t>
    </dgm:pt>
    <dgm:pt modelId="{48EFAA8A-EAC8-8E4A-BC0E-20BA825E17BD}" type="sibTrans" cxnId="{45268CE0-CE74-B04A-95AC-759FFBC374AE}">
      <dgm:prSet/>
      <dgm:spPr/>
      <dgm:t>
        <a:bodyPr/>
        <a:lstStyle/>
        <a:p>
          <a:endParaRPr lang="en-US" altLang="zh-CN"/>
        </a:p>
      </dgm:t>
    </dgm:pt>
    <dgm:pt modelId="{2F44CC30-5CD9-8146-8932-EC483DAF1768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查询符合指定教育经历，机构种类、领域、任职时长等条件的员工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F7720FE-9717-984A-BEE1-66EECE3335A7}" type="parTrans" cxnId="{5DD2A0AB-C3D3-B645-BFBA-D38CD74A56CA}">
      <dgm:prSet/>
      <dgm:spPr/>
      <dgm:t>
        <a:bodyPr/>
        <a:lstStyle/>
        <a:p>
          <a:endParaRPr lang="en-US" altLang="zh-CN"/>
        </a:p>
      </dgm:t>
    </dgm:pt>
    <dgm:pt modelId="{3B3265F4-F5D9-8F43-AB08-1811C9C1FDC8}" type="sibTrans" cxnId="{5DD2A0AB-C3D3-B645-BFBA-D38CD74A56CA}">
      <dgm:prSet/>
      <dgm:spPr/>
      <dgm:t>
        <a:bodyPr/>
        <a:lstStyle/>
        <a:p>
          <a:endParaRPr lang="en-US" altLang="zh-CN"/>
        </a:p>
      </dgm:t>
    </dgm:pt>
    <dgm:pt modelId="{B2FAC4A3-7BC4-6D44-AE8A-6747021D92A4}">
      <dgm:prSet phldrT="[Text]"/>
      <dgm:spPr/>
      <dgm:t>
        <a:bodyPr/>
        <a:lstStyle/>
        <a:p>
          <a:r>
            <a:rPr lang="zh-CN" altLang="en-US" dirty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自然语言模糊查询</a:t>
          </a:r>
          <a:endParaRPr lang="en-US" altLang="zh-CN" dirty="0">
            <a:solidFill>
              <a:schemeClr val="accent2">
                <a:lumMod val="60000"/>
                <a:lumOff val="4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B2ADC158-51C4-7643-B5E5-2C79C997C78A}" type="parTrans" cxnId="{FDC1A407-2AFF-7149-9C3D-CEE90EF19A1B}">
      <dgm:prSet/>
      <dgm:spPr/>
      <dgm:t>
        <a:bodyPr/>
        <a:lstStyle/>
        <a:p>
          <a:endParaRPr lang="en-US" altLang="zh-CN"/>
        </a:p>
      </dgm:t>
    </dgm:pt>
    <dgm:pt modelId="{D43DA0B9-87BB-3D4A-B8C9-62567B37767B}" type="sibTrans" cxnId="{FDC1A407-2AFF-7149-9C3D-CEE90EF19A1B}">
      <dgm:prSet/>
      <dgm:spPr/>
      <dgm:t>
        <a:bodyPr/>
        <a:lstStyle/>
        <a:p>
          <a:endParaRPr lang="en-US" altLang="zh-CN"/>
        </a:p>
      </dgm:t>
    </dgm:pt>
    <dgm:pt modelId="{2C44C055-0AE5-E84D-A476-135442048DBC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职位与职级信息匹配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C1719A6-1390-5C4D-9480-DCC3999B0101}" type="parTrans" cxnId="{01DCD219-5658-9742-9E55-9551CC9AA17B}">
      <dgm:prSet/>
      <dgm:spPr/>
      <dgm:t>
        <a:bodyPr/>
        <a:lstStyle/>
        <a:p>
          <a:endParaRPr lang="en-US" altLang="zh-CN"/>
        </a:p>
      </dgm:t>
    </dgm:pt>
    <dgm:pt modelId="{FC9F75DF-8B76-2E4A-9143-B3FB91814FE1}" type="sibTrans" cxnId="{01DCD219-5658-9742-9E55-9551CC9AA17B}">
      <dgm:prSet/>
      <dgm:spPr/>
      <dgm:t>
        <a:bodyPr/>
        <a:lstStyle/>
        <a:p>
          <a:endParaRPr lang="en-US" altLang="zh-CN"/>
        </a:p>
      </dgm:t>
    </dgm:pt>
    <dgm:pt modelId="{A5F7F7DE-19B0-AE4F-AA91-19B6AE80C0E5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根据用户，时间与任职查找同僚与上下级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2DC83F1-926D-6F4B-88CA-BC7C5FDA6367}" type="parTrans" cxnId="{08D50CE9-ABAF-AD4B-8D2D-ECB0BE43220E}">
      <dgm:prSet/>
      <dgm:spPr/>
      <dgm:t>
        <a:bodyPr/>
        <a:lstStyle/>
        <a:p>
          <a:endParaRPr lang="en-US" altLang="zh-CN"/>
        </a:p>
      </dgm:t>
    </dgm:pt>
    <dgm:pt modelId="{A1E8D5DD-6A2E-E946-A7E8-E39027C9BCC7}" type="sibTrans" cxnId="{08D50CE9-ABAF-AD4B-8D2D-ECB0BE43220E}">
      <dgm:prSet/>
      <dgm:spPr/>
      <dgm:t>
        <a:bodyPr/>
        <a:lstStyle/>
        <a:p>
          <a:endParaRPr lang="en-US" altLang="zh-CN"/>
        </a:p>
      </dgm:t>
    </dgm:pt>
    <dgm:pt modelId="{2FC26F7B-11FF-464D-8A61-C362BA22FF0D}">
      <dgm:prSet phldrT="[Text]"/>
      <dgm:spPr/>
      <dgm:t>
        <a:bodyPr/>
        <a:lstStyle/>
        <a:p>
          <a:r>
            <a: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rPr>
            <a:t>可视化工作关系图</a:t>
          </a:r>
          <a:endParaRPr lang="en-US" altLang="zh-CN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39CF8E1-56AF-4145-A383-5BF849F7593B}" type="parTrans" cxnId="{737BC2B7-5B61-A34A-B15D-3EBCF0CC9A03}">
      <dgm:prSet/>
      <dgm:spPr/>
      <dgm:t>
        <a:bodyPr/>
        <a:lstStyle/>
        <a:p>
          <a:endParaRPr lang="en-US" altLang="zh-CN"/>
        </a:p>
      </dgm:t>
    </dgm:pt>
    <dgm:pt modelId="{F2E79E2F-1FDB-B245-A2BE-39A10FAC206F}" type="sibTrans" cxnId="{737BC2B7-5B61-A34A-B15D-3EBCF0CC9A03}">
      <dgm:prSet/>
      <dgm:spPr/>
      <dgm:t>
        <a:bodyPr/>
        <a:lstStyle/>
        <a:p>
          <a:endParaRPr lang="en-US" altLang="zh-CN"/>
        </a:p>
      </dgm:t>
    </dgm:pt>
    <dgm:pt modelId="{FB99FDE1-8EEE-7848-A9AE-3425C4D3FB95}" type="pres">
      <dgm:prSet presAssocID="{9E19C110-96C1-944B-972D-AA8F3254DD92}" presName="Name0" presStyleCnt="0">
        <dgm:presLayoutVars>
          <dgm:dir/>
          <dgm:animLvl val="lvl"/>
          <dgm:resizeHandles val="exact"/>
        </dgm:presLayoutVars>
      </dgm:prSet>
      <dgm:spPr/>
    </dgm:pt>
    <dgm:pt modelId="{03FD0C29-2AA7-7A41-BDF4-FB518D78538D}" type="pres">
      <dgm:prSet presAssocID="{9E19C110-96C1-944B-972D-AA8F3254DD92}" presName="tSp" presStyleCnt="0"/>
      <dgm:spPr/>
    </dgm:pt>
    <dgm:pt modelId="{F8E3A52C-20DF-F64A-8D84-DA07ABC1B5F1}" type="pres">
      <dgm:prSet presAssocID="{9E19C110-96C1-944B-972D-AA8F3254DD92}" presName="bSp" presStyleCnt="0"/>
      <dgm:spPr/>
    </dgm:pt>
    <dgm:pt modelId="{A3D042BA-D246-1B4F-901C-9869B9083E6F}" type="pres">
      <dgm:prSet presAssocID="{9E19C110-96C1-944B-972D-AA8F3254DD92}" presName="process" presStyleCnt="0"/>
      <dgm:spPr/>
    </dgm:pt>
    <dgm:pt modelId="{CCD6E3A9-6A1E-FA4D-985A-96A56FB69122}" type="pres">
      <dgm:prSet presAssocID="{DA109825-3A03-F640-B7CB-8C71F43B2CC0}" presName="composite1" presStyleCnt="0"/>
      <dgm:spPr/>
    </dgm:pt>
    <dgm:pt modelId="{E471D5E4-389D-734D-A657-745DA0D334F8}" type="pres">
      <dgm:prSet presAssocID="{DA109825-3A03-F640-B7CB-8C71F43B2CC0}" presName="dummyNode1" presStyleLbl="node1" presStyleIdx="0" presStyleCnt="4"/>
      <dgm:spPr/>
    </dgm:pt>
    <dgm:pt modelId="{71E140C8-FBDB-BC44-BBC9-7C1E5E7F83FB}" type="pres">
      <dgm:prSet presAssocID="{DA109825-3A03-F640-B7CB-8C71F43B2CC0}" presName="childNode1" presStyleLbl="bgAcc1" presStyleIdx="0" presStyleCnt="4">
        <dgm:presLayoutVars>
          <dgm:bulletEnabled val="1"/>
        </dgm:presLayoutVars>
      </dgm:prSet>
      <dgm:spPr/>
    </dgm:pt>
    <dgm:pt modelId="{51A3B31B-C832-1D4B-B09D-DA74B82FCDFC}" type="pres">
      <dgm:prSet presAssocID="{DA109825-3A03-F640-B7CB-8C71F43B2CC0}" presName="childNode1tx" presStyleLbl="bgAcc1" presStyleIdx="0" presStyleCnt="4">
        <dgm:presLayoutVars>
          <dgm:bulletEnabled val="1"/>
        </dgm:presLayoutVars>
      </dgm:prSet>
      <dgm:spPr/>
    </dgm:pt>
    <dgm:pt modelId="{C1E5AA93-4BA9-4348-8F22-E94D737729A4}" type="pres">
      <dgm:prSet presAssocID="{DA109825-3A03-F640-B7CB-8C71F43B2CC0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4D1BFF05-7F71-D749-B4E6-4B63F5E4D205}" type="pres">
      <dgm:prSet presAssocID="{DA109825-3A03-F640-B7CB-8C71F43B2CC0}" presName="connSite1" presStyleCnt="0"/>
      <dgm:spPr/>
    </dgm:pt>
    <dgm:pt modelId="{6612818F-B589-074A-9F08-5E88E524CD88}" type="pres">
      <dgm:prSet presAssocID="{08B0DB86-B45E-A64D-81F7-06C69CC6268D}" presName="Name9" presStyleLbl="sibTrans2D1" presStyleIdx="0" presStyleCnt="3"/>
      <dgm:spPr/>
    </dgm:pt>
    <dgm:pt modelId="{7D4F661D-BE3B-2E4D-8AD9-0BE699A23837}" type="pres">
      <dgm:prSet presAssocID="{4FE18A7D-9065-5C45-8BD5-3C5E015CF4C0}" presName="composite2" presStyleCnt="0"/>
      <dgm:spPr/>
    </dgm:pt>
    <dgm:pt modelId="{7344BCB9-2922-D343-8690-3A496D566B07}" type="pres">
      <dgm:prSet presAssocID="{4FE18A7D-9065-5C45-8BD5-3C5E015CF4C0}" presName="dummyNode2" presStyleLbl="node1" presStyleIdx="0" presStyleCnt="4"/>
      <dgm:spPr/>
    </dgm:pt>
    <dgm:pt modelId="{835B03E0-C2C8-0C42-89DE-BF3BDD0F1C59}" type="pres">
      <dgm:prSet presAssocID="{4FE18A7D-9065-5C45-8BD5-3C5E015CF4C0}" presName="childNode2" presStyleLbl="bgAcc1" presStyleIdx="1" presStyleCnt="4">
        <dgm:presLayoutVars>
          <dgm:bulletEnabled val="1"/>
        </dgm:presLayoutVars>
      </dgm:prSet>
      <dgm:spPr/>
    </dgm:pt>
    <dgm:pt modelId="{AADCB98C-6BEA-7B4D-BB1D-6CF0B4AF1EA6}" type="pres">
      <dgm:prSet presAssocID="{4FE18A7D-9065-5C45-8BD5-3C5E015CF4C0}" presName="childNode2tx" presStyleLbl="bgAcc1" presStyleIdx="1" presStyleCnt="4">
        <dgm:presLayoutVars>
          <dgm:bulletEnabled val="1"/>
        </dgm:presLayoutVars>
      </dgm:prSet>
      <dgm:spPr/>
    </dgm:pt>
    <dgm:pt modelId="{89EAEDB2-B857-384B-869C-97AA6D63645F}" type="pres">
      <dgm:prSet presAssocID="{4FE18A7D-9065-5C45-8BD5-3C5E015CF4C0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95BA84DB-32D9-3B4C-8064-551DECEE2571}" type="pres">
      <dgm:prSet presAssocID="{4FE18A7D-9065-5C45-8BD5-3C5E015CF4C0}" presName="connSite2" presStyleCnt="0"/>
      <dgm:spPr/>
    </dgm:pt>
    <dgm:pt modelId="{D088D9F5-033D-FA45-AF2C-4D69B34BC227}" type="pres">
      <dgm:prSet presAssocID="{2AC2C7D9-AF49-E743-8B3B-B7EA7F670AF4}" presName="Name18" presStyleLbl="sibTrans2D1" presStyleIdx="1" presStyleCnt="3"/>
      <dgm:spPr/>
    </dgm:pt>
    <dgm:pt modelId="{E8177190-1B08-3843-BC99-9EEAA33135A6}" type="pres">
      <dgm:prSet presAssocID="{77003CC4-DFDE-D24B-AADA-C0E5B4402BC6}" presName="composite1" presStyleCnt="0"/>
      <dgm:spPr/>
    </dgm:pt>
    <dgm:pt modelId="{F8084046-FA94-0C43-928A-D2CCEE1DE4FB}" type="pres">
      <dgm:prSet presAssocID="{77003CC4-DFDE-D24B-AADA-C0E5B4402BC6}" presName="dummyNode1" presStyleLbl="node1" presStyleIdx="1" presStyleCnt="4"/>
      <dgm:spPr/>
    </dgm:pt>
    <dgm:pt modelId="{234FE640-3431-EE4C-80C3-D648B7066D79}" type="pres">
      <dgm:prSet presAssocID="{77003CC4-DFDE-D24B-AADA-C0E5B4402BC6}" presName="childNode1" presStyleLbl="bgAcc1" presStyleIdx="2" presStyleCnt="4">
        <dgm:presLayoutVars>
          <dgm:bulletEnabled val="1"/>
        </dgm:presLayoutVars>
      </dgm:prSet>
      <dgm:spPr/>
    </dgm:pt>
    <dgm:pt modelId="{4D5716B6-55B8-3C4B-B577-0C180A412AAA}" type="pres">
      <dgm:prSet presAssocID="{77003CC4-DFDE-D24B-AADA-C0E5B4402BC6}" presName="childNode1tx" presStyleLbl="bgAcc1" presStyleIdx="2" presStyleCnt="4">
        <dgm:presLayoutVars>
          <dgm:bulletEnabled val="1"/>
        </dgm:presLayoutVars>
      </dgm:prSet>
      <dgm:spPr/>
    </dgm:pt>
    <dgm:pt modelId="{472AE9D6-0039-8A4F-967E-92B1E5D99B6A}" type="pres">
      <dgm:prSet presAssocID="{77003CC4-DFDE-D24B-AADA-C0E5B4402BC6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3F776965-0257-2B45-BBCB-BB7465DDD355}" type="pres">
      <dgm:prSet presAssocID="{77003CC4-DFDE-D24B-AADA-C0E5B4402BC6}" presName="connSite1" presStyleCnt="0"/>
      <dgm:spPr/>
    </dgm:pt>
    <dgm:pt modelId="{5E2DF372-9681-3A4A-BC65-685A16CA3DF8}" type="pres">
      <dgm:prSet presAssocID="{308E1423-19A7-D147-9769-F9CE0F008151}" presName="Name9" presStyleLbl="sibTrans2D1" presStyleIdx="2" presStyleCnt="3"/>
      <dgm:spPr/>
    </dgm:pt>
    <dgm:pt modelId="{73A9148E-F658-6245-A343-A65A441C092C}" type="pres">
      <dgm:prSet presAssocID="{F64CC723-F709-2843-9954-4316B50CD8AB}" presName="composite2" presStyleCnt="0"/>
      <dgm:spPr/>
    </dgm:pt>
    <dgm:pt modelId="{58D39EFE-4D54-D94F-8E35-A718E8022777}" type="pres">
      <dgm:prSet presAssocID="{F64CC723-F709-2843-9954-4316B50CD8AB}" presName="dummyNode2" presStyleLbl="node1" presStyleIdx="2" presStyleCnt="4"/>
      <dgm:spPr/>
    </dgm:pt>
    <dgm:pt modelId="{ACF24AFA-E54F-F74E-8F39-66747F8C6561}" type="pres">
      <dgm:prSet presAssocID="{F64CC723-F709-2843-9954-4316B50CD8AB}" presName="childNode2" presStyleLbl="bgAcc1" presStyleIdx="3" presStyleCnt="4">
        <dgm:presLayoutVars>
          <dgm:bulletEnabled val="1"/>
        </dgm:presLayoutVars>
      </dgm:prSet>
      <dgm:spPr/>
    </dgm:pt>
    <dgm:pt modelId="{8101C23F-4C97-404F-B250-56DD11FD06E2}" type="pres">
      <dgm:prSet presAssocID="{F64CC723-F709-2843-9954-4316B50CD8AB}" presName="childNode2tx" presStyleLbl="bgAcc1" presStyleIdx="3" presStyleCnt="4">
        <dgm:presLayoutVars>
          <dgm:bulletEnabled val="1"/>
        </dgm:presLayoutVars>
      </dgm:prSet>
      <dgm:spPr/>
    </dgm:pt>
    <dgm:pt modelId="{686744B4-AF2D-CB46-A03C-4F905D6F43FE}" type="pres">
      <dgm:prSet presAssocID="{F64CC723-F709-2843-9954-4316B50CD8AB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75616683-982F-EE4E-9C87-2188F627CC5A}" type="pres">
      <dgm:prSet presAssocID="{F64CC723-F709-2843-9954-4316B50CD8AB}" presName="connSite2" presStyleCnt="0"/>
      <dgm:spPr/>
    </dgm:pt>
  </dgm:ptLst>
  <dgm:cxnLst>
    <dgm:cxn modelId="{FDC1A407-2AFF-7149-9C3D-CEE90EF19A1B}" srcId="{77003CC4-DFDE-D24B-AADA-C0E5B4402BC6}" destId="{B2FAC4A3-7BC4-6D44-AE8A-6747021D92A4}" srcOrd="1" destOrd="0" parTransId="{B2ADC158-51C4-7643-B5E5-2C79C997C78A}" sibTransId="{D43DA0B9-87BB-3D4A-B8C9-62567B37767B}"/>
    <dgm:cxn modelId="{ACD2490D-D38A-D341-AFE5-2538A549D125}" type="presOf" srcId="{77003CC4-DFDE-D24B-AADA-C0E5B4402BC6}" destId="{472AE9D6-0039-8A4F-967E-92B1E5D99B6A}" srcOrd="0" destOrd="0" presId="urn:microsoft.com/office/officeart/2005/8/layout/hProcess4"/>
    <dgm:cxn modelId="{EA696C13-BA3F-F040-80E0-96CAA473186E}" type="presOf" srcId="{B6F1A4A2-4A8A-5149-8323-ED64EA875562}" destId="{51A3B31B-C832-1D4B-B09D-DA74B82FCDFC}" srcOrd="1" destOrd="0" presId="urn:microsoft.com/office/officeart/2005/8/layout/hProcess4"/>
    <dgm:cxn modelId="{01DCD219-5658-9742-9E55-9551CC9AA17B}" srcId="{DA109825-3A03-F640-B7CB-8C71F43B2CC0}" destId="{2C44C055-0AE5-E84D-A476-135442048DBC}" srcOrd="1" destOrd="0" parTransId="{7C1719A6-1390-5C4D-9480-DCC3999B0101}" sibTransId="{FC9F75DF-8B76-2E4A-9143-B3FB91814FE1}"/>
    <dgm:cxn modelId="{2DC1671C-E656-2E48-8969-A119C5F63D1B}" type="presOf" srcId="{2FC26F7B-11FF-464D-8A61-C362BA22FF0D}" destId="{ACF24AFA-E54F-F74E-8F39-66747F8C6561}" srcOrd="0" destOrd="1" presId="urn:microsoft.com/office/officeart/2005/8/layout/hProcess4"/>
    <dgm:cxn modelId="{E1685128-7879-1648-915E-3C3E27ED76AB}" type="presOf" srcId="{0BC9D815-B65D-5442-A723-85050CC2B4D2}" destId="{835B03E0-C2C8-0C42-89DE-BF3BDD0F1C59}" srcOrd="0" destOrd="1" presId="urn:microsoft.com/office/officeart/2005/8/layout/hProcess4"/>
    <dgm:cxn modelId="{AC981529-1421-9F49-A647-2205610B7FBB}" srcId="{9E19C110-96C1-944B-972D-AA8F3254DD92}" destId="{4FE18A7D-9065-5C45-8BD5-3C5E015CF4C0}" srcOrd="1" destOrd="0" parTransId="{C0A470F9-0FCA-7A4C-9083-375BC343C01A}" sibTransId="{2AC2C7D9-AF49-E743-8B3B-B7EA7F670AF4}"/>
    <dgm:cxn modelId="{41C26C2D-D36B-D04B-AA8D-C40599A234C5}" type="presOf" srcId="{2AC2C7D9-AF49-E743-8B3B-B7EA7F670AF4}" destId="{D088D9F5-033D-FA45-AF2C-4D69B34BC227}" srcOrd="0" destOrd="0" presId="urn:microsoft.com/office/officeart/2005/8/layout/hProcess4"/>
    <dgm:cxn modelId="{96808344-C3C7-C04D-8679-6EB7B2B0066B}" srcId="{4FE18A7D-9065-5C45-8BD5-3C5E015CF4C0}" destId="{25DE6395-3139-474F-A64A-76C1E2781D63}" srcOrd="0" destOrd="0" parTransId="{F7530F90-CB43-8040-B749-CAED496EBC43}" sibTransId="{A45206B9-3F33-7E41-BB5E-0A316F93219E}"/>
    <dgm:cxn modelId="{ADA86E4B-B9CE-B343-90C4-4F162C2F86C8}" type="presOf" srcId="{B6F1A4A2-4A8A-5149-8323-ED64EA875562}" destId="{71E140C8-FBDB-BC44-BBC9-7C1E5E7F83FB}" srcOrd="0" destOrd="0" presId="urn:microsoft.com/office/officeart/2005/8/layout/hProcess4"/>
    <dgm:cxn modelId="{673F7E56-C267-A64A-A710-62B2B92FB046}" type="presOf" srcId="{B2FAC4A3-7BC4-6D44-AE8A-6747021D92A4}" destId="{234FE640-3431-EE4C-80C3-D648B7066D79}" srcOrd="0" destOrd="1" presId="urn:microsoft.com/office/officeart/2005/8/layout/hProcess4"/>
    <dgm:cxn modelId="{FCBA135A-A15B-9340-8609-B1D1F9F71DC6}" type="presOf" srcId="{2F44CC30-5CD9-8146-8932-EC483DAF1768}" destId="{234FE640-3431-EE4C-80C3-D648B7066D79}" srcOrd="0" destOrd="0" presId="urn:microsoft.com/office/officeart/2005/8/layout/hProcess4"/>
    <dgm:cxn modelId="{B8EA3060-D9E3-A04C-9944-B18B5C1D4B94}" type="presOf" srcId="{A5F7F7DE-19B0-AE4F-AA91-19B6AE80C0E5}" destId="{ACF24AFA-E54F-F74E-8F39-66747F8C6561}" srcOrd="0" destOrd="0" presId="urn:microsoft.com/office/officeart/2005/8/layout/hProcess4"/>
    <dgm:cxn modelId="{4F684E60-B3E0-8047-AAFE-2BE590CA97E2}" type="presOf" srcId="{08B0DB86-B45E-A64D-81F7-06C69CC6268D}" destId="{6612818F-B589-074A-9F08-5E88E524CD88}" srcOrd="0" destOrd="0" presId="urn:microsoft.com/office/officeart/2005/8/layout/hProcess4"/>
    <dgm:cxn modelId="{74513674-305E-874F-AE33-9606BA6DBC53}" type="presOf" srcId="{6E4257FC-C5D1-1347-AC7A-0DCE7436B370}" destId="{71E140C8-FBDB-BC44-BBC9-7C1E5E7F83FB}" srcOrd="0" destOrd="2" presId="urn:microsoft.com/office/officeart/2005/8/layout/hProcess4"/>
    <dgm:cxn modelId="{453BAB76-59F8-6348-A121-D2EF8455D917}" type="presOf" srcId="{2C44C055-0AE5-E84D-A476-135442048DBC}" destId="{71E140C8-FBDB-BC44-BBC9-7C1E5E7F83FB}" srcOrd="0" destOrd="1" presId="urn:microsoft.com/office/officeart/2005/8/layout/hProcess4"/>
    <dgm:cxn modelId="{D96CB077-2C1A-7540-ACFD-F9B0E759DD17}" type="presOf" srcId="{87EC8045-0E61-B341-B777-FD8A77461E41}" destId="{835B03E0-C2C8-0C42-89DE-BF3BDD0F1C59}" srcOrd="0" destOrd="2" presId="urn:microsoft.com/office/officeart/2005/8/layout/hProcess4"/>
    <dgm:cxn modelId="{9215BF7A-B913-724B-A72F-E59B2A8F4A7F}" type="presOf" srcId="{87EC8045-0E61-B341-B777-FD8A77461E41}" destId="{AADCB98C-6BEA-7B4D-BB1D-6CF0B4AF1EA6}" srcOrd="1" destOrd="2" presId="urn:microsoft.com/office/officeart/2005/8/layout/hProcess4"/>
    <dgm:cxn modelId="{E676AA81-39DA-AC47-A66F-3ACE1A4B8983}" type="presOf" srcId="{25DE6395-3139-474F-A64A-76C1E2781D63}" destId="{835B03E0-C2C8-0C42-89DE-BF3BDD0F1C59}" srcOrd="0" destOrd="0" presId="urn:microsoft.com/office/officeart/2005/8/layout/hProcess4"/>
    <dgm:cxn modelId="{21A9F881-EC69-A54E-9F03-728CAA882F07}" srcId="{9E19C110-96C1-944B-972D-AA8F3254DD92}" destId="{F64CC723-F709-2843-9954-4316B50CD8AB}" srcOrd="3" destOrd="0" parTransId="{69EC0461-6B1D-7A4A-AB62-1B1E6DE0E620}" sibTransId="{55C32001-67D0-CD4C-AE3C-44519B86FBB8}"/>
    <dgm:cxn modelId="{6CD1FC89-A6C1-8447-AC8B-A73FD3EDBFC7}" type="presOf" srcId="{F64CC723-F709-2843-9954-4316B50CD8AB}" destId="{686744B4-AF2D-CB46-A03C-4F905D6F43FE}" srcOrd="0" destOrd="0" presId="urn:microsoft.com/office/officeart/2005/8/layout/hProcess4"/>
    <dgm:cxn modelId="{AF327A90-3685-6D4D-A8FA-60F6667F8AD0}" type="presOf" srcId="{2F44CC30-5CD9-8146-8932-EC483DAF1768}" destId="{4D5716B6-55B8-3C4B-B577-0C180A412AAA}" srcOrd="1" destOrd="0" presId="urn:microsoft.com/office/officeart/2005/8/layout/hProcess4"/>
    <dgm:cxn modelId="{9B12789E-E139-A347-A757-C0ABA27F6A5C}" type="presOf" srcId="{6E4257FC-C5D1-1347-AC7A-0DCE7436B370}" destId="{51A3B31B-C832-1D4B-B09D-DA74B82FCDFC}" srcOrd="1" destOrd="2" presId="urn:microsoft.com/office/officeart/2005/8/layout/hProcess4"/>
    <dgm:cxn modelId="{5DD2A0AB-C3D3-B645-BFBA-D38CD74A56CA}" srcId="{77003CC4-DFDE-D24B-AADA-C0E5B4402BC6}" destId="{2F44CC30-5CD9-8146-8932-EC483DAF1768}" srcOrd="0" destOrd="0" parTransId="{4F7720FE-9717-984A-BEE1-66EECE3335A7}" sibTransId="{3B3265F4-F5D9-8F43-AB08-1811C9C1FDC8}"/>
    <dgm:cxn modelId="{FA6C11AC-9B9D-944E-BA05-EF434F5C534E}" type="presOf" srcId="{308E1423-19A7-D147-9769-F9CE0F008151}" destId="{5E2DF372-9681-3A4A-BC65-685A16CA3DF8}" srcOrd="0" destOrd="0" presId="urn:microsoft.com/office/officeart/2005/8/layout/hProcess4"/>
    <dgm:cxn modelId="{926BF3AC-9CAA-6749-AE5C-E3E47C0A862E}" srcId="{9E19C110-96C1-944B-972D-AA8F3254DD92}" destId="{DA109825-3A03-F640-B7CB-8C71F43B2CC0}" srcOrd="0" destOrd="0" parTransId="{15813799-07A7-A943-8C53-AF66DC7023D4}" sibTransId="{08B0DB86-B45E-A64D-81F7-06C69CC6268D}"/>
    <dgm:cxn modelId="{481541AF-47D9-024B-9676-B458DF7484BA}" srcId="{DA109825-3A03-F640-B7CB-8C71F43B2CC0}" destId="{6E4257FC-C5D1-1347-AC7A-0DCE7436B370}" srcOrd="2" destOrd="0" parTransId="{3A3306B5-065C-FA49-B325-E74210E736AF}" sibTransId="{3EC4D18C-F3DA-5C42-B867-AD58D84436C9}"/>
    <dgm:cxn modelId="{72CB29B7-DCFF-6743-9407-FA3C839DC764}" type="presOf" srcId="{4FE18A7D-9065-5C45-8BD5-3C5E015CF4C0}" destId="{89EAEDB2-B857-384B-869C-97AA6D63645F}" srcOrd="0" destOrd="0" presId="urn:microsoft.com/office/officeart/2005/8/layout/hProcess4"/>
    <dgm:cxn modelId="{00A33FB7-6A7B-DC45-A1EC-230ECB1A5603}" type="presOf" srcId="{B2FAC4A3-7BC4-6D44-AE8A-6747021D92A4}" destId="{4D5716B6-55B8-3C4B-B577-0C180A412AAA}" srcOrd="1" destOrd="1" presId="urn:microsoft.com/office/officeart/2005/8/layout/hProcess4"/>
    <dgm:cxn modelId="{737BC2B7-5B61-A34A-B15D-3EBCF0CC9A03}" srcId="{F64CC723-F709-2843-9954-4316B50CD8AB}" destId="{2FC26F7B-11FF-464D-8A61-C362BA22FF0D}" srcOrd="1" destOrd="0" parTransId="{339CF8E1-56AF-4145-A383-5BF849F7593B}" sibTransId="{F2E79E2F-1FDB-B245-A2BE-39A10FAC206F}"/>
    <dgm:cxn modelId="{71973DBA-FB3A-234A-87BC-5EC8F98751ED}" type="presOf" srcId="{25DE6395-3139-474F-A64A-76C1E2781D63}" destId="{AADCB98C-6BEA-7B4D-BB1D-6CF0B4AF1EA6}" srcOrd="1" destOrd="0" presId="urn:microsoft.com/office/officeart/2005/8/layout/hProcess4"/>
    <dgm:cxn modelId="{D2C812BC-F87A-6A41-BC6A-AE34AFC22C6D}" type="presOf" srcId="{2C44C055-0AE5-E84D-A476-135442048DBC}" destId="{51A3B31B-C832-1D4B-B09D-DA74B82FCDFC}" srcOrd="1" destOrd="1" presId="urn:microsoft.com/office/officeart/2005/8/layout/hProcess4"/>
    <dgm:cxn modelId="{81FDCFC7-4A22-4A44-B068-14F6018BD8F4}" type="presOf" srcId="{A5F7F7DE-19B0-AE4F-AA91-19B6AE80C0E5}" destId="{8101C23F-4C97-404F-B250-56DD11FD06E2}" srcOrd="1" destOrd="0" presId="urn:microsoft.com/office/officeart/2005/8/layout/hProcess4"/>
    <dgm:cxn modelId="{D2F21FD1-3DF5-6B42-9AFA-80BFB1A5EC3E}" type="presOf" srcId="{2FC26F7B-11FF-464D-8A61-C362BA22FF0D}" destId="{8101C23F-4C97-404F-B250-56DD11FD06E2}" srcOrd="1" destOrd="1" presId="urn:microsoft.com/office/officeart/2005/8/layout/hProcess4"/>
    <dgm:cxn modelId="{45268CE0-CE74-B04A-95AC-759FFBC374AE}" srcId="{4FE18A7D-9065-5C45-8BD5-3C5E015CF4C0}" destId="{0BC9D815-B65D-5442-A723-85050CC2B4D2}" srcOrd="1" destOrd="0" parTransId="{D09395DC-7CBD-EF40-B07D-628A8C019A50}" sibTransId="{48EFAA8A-EAC8-8E4A-BC0E-20BA825E17BD}"/>
    <dgm:cxn modelId="{725815E2-A078-F74A-9F40-44C3F6207A18}" srcId="{4FE18A7D-9065-5C45-8BD5-3C5E015CF4C0}" destId="{87EC8045-0E61-B341-B777-FD8A77461E41}" srcOrd="2" destOrd="0" parTransId="{340BA6F5-F5EE-FB4A-B8B6-5B7EC07E253E}" sibTransId="{A6CA61D3-6BEF-1D4E-A1E0-A73CA4119FB4}"/>
    <dgm:cxn modelId="{4C4A1BE5-7745-B74A-AAB7-F200BDE27D67}" type="presOf" srcId="{0BC9D815-B65D-5442-A723-85050CC2B4D2}" destId="{AADCB98C-6BEA-7B4D-BB1D-6CF0B4AF1EA6}" srcOrd="1" destOrd="1" presId="urn:microsoft.com/office/officeart/2005/8/layout/hProcess4"/>
    <dgm:cxn modelId="{14F9ECE6-381A-A640-8C60-EDAC787EDB21}" type="presOf" srcId="{DA109825-3A03-F640-B7CB-8C71F43B2CC0}" destId="{C1E5AA93-4BA9-4348-8F22-E94D737729A4}" srcOrd="0" destOrd="0" presId="urn:microsoft.com/office/officeart/2005/8/layout/hProcess4"/>
    <dgm:cxn modelId="{08D50CE9-ABAF-AD4B-8D2D-ECB0BE43220E}" srcId="{F64CC723-F709-2843-9954-4316B50CD8AB}" destId="{A5F7F7DE-19B0-AE4F-AA91-19B6AE80C0E5}" srcOrd="0" destOrd="0" parTransId="{32DC83F1-926D-6F4B-88CA-BC7C5FDA6367}" sibTransId="{A1E8D5DD-6A2E-E946-A7E8-E39027C9BCC7}"/>
    <dgm:cxn modelId="{35E94BEA-BEF7-6C4A-931E-B0FDBDA9DB3A}" type="presOf" srcId="{9E19C110-96C1-944B-972D-AA8F3254DD92}" destId="{FB99FDE1-8EEE-7848-A9AE-3425C4D3FB95}" srcOrd="0" destOrd="0" presId="urn:microsoft.com/office/officeart/2005/8/layout/hProcess4"/>
    <dgm:cxn modelId="{81D17AF7-EEED-4648-8D53-E4E4A2F6370E}" srcId="{9E19C110-96C1-944B-972D-AA8F3254DD92}" destId="{77003CC4-DFDE-D24B-AADA-C0E5B4402BC6}" srcOrd="2" destOrd="0" parTransId="{F048585E-BC37-3044-AB67-989D62A1C8D1}" sibTransId="{308E1423-19A7-D147-9769-F9CE0F008151}"/>
    <dgm:cxn modelId="{18CE3BFE-0EC5-BD4D-8965-60F20B4660C9}" srcId="{DA109825-3A03-F640-B7CB-8C71F43B2CC0}" destId="{B6F1A4A2-4A8A-5149-8323-ED64EA875562}" srcOrd="0" destOrd="0" parTransId="{B0A18D90-9BD2-9F44-86F3-1831D5620D80}" sibTransId="{FDE94833-A109-344D-B0E2-7D7F18A446AB}"/>
    <dgm:cxn modelId="{56F5C13A-C982-8F40-A487-2B1FB10431FE}" type="presParOf" srcId="{FB99FDE1-8EEE-7848-A9AE-3425C4D3FB95}" destId="{03FD0C29-2AA7-7A41-BDF4-FB518D78538D}" srcOrd="0" destOrd="0" presId="urn:microsoft.com/office/officeart/2005/8/layout/hProcess4"/>
    <dgm:cxn modelId="{41D0C58D-389C-324C-9DCF-977C3D7376EF}" type="presParOf" srcId="{FB99FDE1-8EEE-7848-A9AE-3425C4D3FB95}" destId="{F8E3A52C-20DF-F64A-8D84-DA07ABC1B5F1}" srcOrd="1" destOrd="0" presId="urn:microsoft.com/office/officeart/2005/8/layout/hProcess4"/>
    <dgm:cxn modelId="{DA75DD21-C0FC-3C41-8013-F3CA301007E8}" type="presParOf" srcId="{FB99FDE1-8EEE-7848-A9AE-3425C4D3FB95}" destId="{A3D042BA-D246-1B4F-901C-9869B9083E6F}" srcOrd="2" destOrd="0" presId="urn:microsoft.com/office/officeart/2005/8/layout/hProcess4"/>
    <dgm:cxn modelId="{938D9548-3B1C-9446-8677-D122A6FEED44}" type="presParOf" srcId="{A3D042BA-D246-1B4F-901C-9869B9083E6F}" destId="{CCD6E3A9-6A1E-FA4D-985A-96A56FB69122}" srcOrd="0" destOrd="0" presId="urn:microsoft.com/office/officeart/2005/8/layout/hProcess4"/>
    <dgm:cxn modelId="{F78F42D5-2D6F-A048-A613-B81DD030125B}" type="presParOf" srcId="{CCD6E3A9-6A1E-FA4D-985A-96A56FB69122}" destId="{E471D5E4-389D-734D-A657-745DA0D334F8}" srcOrd="0" destOrd="0" presId="urn:microsoft.com/office/officeart/2005/8/layout/hProcess4"/>
    <dgm:cxn modelId="{0B740C37-DE9B-724D-8564-BC0D285AC576}" type="presParOf" srcId="{CCD6E3A9-6A1E-FA4D-985A-96A56FB69122}" destId="{71E140C8-FBDB-BC44-BBC9-7C1E5E7F83FB}" srcOrd="1" destOrd="0" presId="urn:microsoft.com/office/officeart/2005/8/layout/hProcess4"/>
    <dgm:cxn modelId="{197C8D46-D745-4140-94C6-9E0EDBF5831E}" type="presParOf" srcId="{CCD6E3A9-6A1E-FA4D-985A-96A56FB69122}" destId="{51A3B31B-C832-1D4B-B09D-DA74B82FCDFC}" srcOrd="2" destOrd="0" presId="urn:microsoft.com/office/officeart/2005/8/layout/hProcess4"/>
    <dgm:cxn modelId="{EAF09DAB-07ED-F649-B742-D232B4793162}" type="presParOf" srcId="{CCD6E3A9-6A1E-FA4D-985A-96A56FB69122}" destId="{C1E5AA93-4BA9-4348-8F22-E94D737729A4}" srcOrd="3" destOrd="0" presId="urn:microsoft.com/office/officeart/2005/8/layout/hProcess4"/>
    <dgm:cxn modelId="{F789E9CC-4A8E-8349-A149-BD70A3944CAD}" type="presParOf" srcId="{CCD6E3A9-6A1E-FA4D-985A-96A56FB69122}" destId="{4D1BFF05-7F71-D749-B4E6-4B63F5E4D205}" srcOrd="4" destOrd="0" presId="urn:microsoft.com/office/officeart/2005/8/layout/hProcess4"/>
    <dgm:cxn modelId="{879CE314-BF8B-7241-8721-5E5C0F51D376}" type="presParOf" srcId="{A3D042BA-D246-1B4F-901C-9869B9083E6F}" destId="{6612818F-B589-074A-9F08-5E88E524CD88}" srcOrd="1" destOrd="0" presId="urn:microsoft.com/office/officeart/2005/8/layout/hProcess4"/>
    <dgm:cxn modelId="{827CC648-ECD5-A945-876E-098F66CAE72A}" type="presParOf" srcId="{A3D042BA-D246-1B4F-901C-9869B9083E6F}" destId="{7D4F661D-BE3B-2E4D-8AD9-0BE699A23837}" srcOrd="2" destOrd="0" presId="urn:microsoft.com/office/officeart/2005/8/layout/hProcess4"/>
    <dgm:cxn modelId="{AECBD202-AB04-B845-A294-09CFE151DA5F}" type="presParOf" srcId="{7D4F661D-BE3B-2E4D-8AD9-0BE699A23837}" destId="{7344BCB9-2922-D343-8690-3A496D566B07}" srcOrd="0" destOrd="0" presId="urn:microsoft.com/office/officeart/2005/8/layout/hProcess4"/>
    <dgm:cxn modelId="{82FE81EF-547E-D64A-926D-54F053B1DBEA}" type="presParOf" srcId="{7D4F661D-BE3B-2E4D-8AD9-0BE699A23837}" destId="{835B03E0-C2C8-0C42-89DE-BF3BDD0F1C59}" srcOrd="1" destOrd="0" presId="urn:microsoft.com/office/officeart/2005/8/layout/hProcess4"/>
    <dgm:cxn modelId="{D1F8109A-215C-E943-99D4-C9C3B728D989}" type="presParOf" srcId="{7D4F661D-BE3B-2E4D-8AD9-0BE699A23837}" destId="{AADCB98C-6BEA-7B4D-BB1D-6CF0B4AF1EA6}" srcOrd="2" destOrd="0" presId="urn:microsoft.com/office/officeart/2005/8/layout/hProcess4"/>
    <dgm:cxn modelId="{DDA213B1-B4BA-4249-B571-D9C844821CB8}" type="presParOf" srcId="{7D4F661D-BE3B-2E4D-8AD9-0BE699A23837}" destId="{89EAEDB2-B857-384B-869C-97AA6D63645F}" srcOrd="3" destOrd="0" presId="urn:microsoft.com/office/officeart/2005/8/layout/hProcess4"/>
    <dgm:cxn modelId="{C4EFFC4E-3D22-B14B-B4E2-F5E0BC3F0D25}" type="presParOf" srcId="{7D4F661D-BE3B-2E4D-8AD9-0BE699A23837}" destId="{95BA84DB-32D9-3B4C-8064-551DECEE2571}" srcOrd="4" destOrd="0" presId="urn:microsoft.com/office/officeart/2005/8/layout/hProcess4"/>
    <dgm:cxn modelId="{D03F7A4E-46C3-DB4C-8486-576C38B15C29}" type="presParOf" srcId="{A3D042BA-D246-1B4F-901C-9869B9083E6F}" destId="{D088D9F5-033D-FA45-AF2C-4D69B34BC227}" srcOrd="3" destOrd="0" presId="urn:microsoft.com/office/officeart/2005/8/layout/hProcess4"/>
    <dgm:cxn modelId="{74235F02-B9BB-9D43-8059-9A1D68A9AFA3}" type="presParOf" srcId="{A3D042BA-D246-1B4F-901C-9869B9083E6F}" destId="{E8177190-1B08-3843-BC99-9EEAA33135A6}" srcOrd="4" destOrd="0" presId="urn:microsoft.com/office/officeart/2005/8/layout/hProcess4"/>
    <dgm:cxn modelId="{CDC3F262-1122-8444-9E41-564173344F8E}" type="presParOf" srcId="{E8177190-1B08-3843-BC99-9EEAA33135A6}" destId="{F8084046-FA94-0C43-928A-D2CCEE1DE4FB}" srcOrd="0" destOrd="0" presId="urn:microsoft.com/office/officeart/2005/8/layout/hProcess4"/>
    <dgm:cxn modelId="{F66216BB-A1D3-C446-88E6-8A803B10BD1F}" type="presParOf" srcId="{E8177190-1B08-3843-BC99-9EEAA33135A6}" destId="{234FE640-3431-EE4C-80C3-D648B7066D79}" srcOrd="1" destOrd="0" presId="urn:microsoft.com/office/officeart/2005/8/layout/hProcess4"/>
    <dgm:cxn modelId="{5B8507BB-3777-7944-858E-98DF69328D7F}" type="presParOf" srcId="{E8177190-1B08-3843-BC99-9EEAA33135A6}" destId="{4D5716B6-55B8-3C4B-B577-0C180A412AAA}" srcOrd="2" destOrd="0" presId="urn:microsoft.com/office/officeart/2005/8/layout/hProcess4"/>
    <dgm:cxn modelId="{2A78D293-0B04-CC4E-A6FC-87005752934A}" type="presParOf" srcId="{E8177190-1B08-3843-BC99-9EEAA33135A6}" destId="{472AE9D6-0039-8A4F-967E-92B1E5D99B6A}" srcOrd="3" destOrd="0" presId="urn:microsoft.com/office/officeart/2005/8/layout/hProcess4"/>
    <dgm:cxn modelId="{B066AE37-EF58-FB41-97E1-EE9F980BC08E}" type="presParOf" srcId="{E8177190-1B08-3843-BC99-9EEAA33135A6}" destId="{3F776965-0257-2B45-BBCB-BB7465DDD355}" srcOrd="4" destOrd="0" presId="urn:microsoft.com/office/officeart/2005/8/layout/hProcess4"/>
    <dgm:cxn modelId="{809B9735-6382-184A-8E47-86A3B4921AAA}" type="presParOf" srcId="{A3D042BA-D246-1B4F-901C-9869B9083E6F}" destId="{5E2DF372-9681-3A4A-BC65-685A16CA3DF8}" srcOrd="5" destOrd="0" presId="urn:microsoft.com/office/officeart/2005/8/layout/hProcess4"/>
    <dgm:cxn modelId="{D8126880-E4B7-F547-8EBB-C7D0FC0BF01A}" type="presParOf" srcId="{A3D042BA-D246-1B4F-901C-9869B9083E6F}" destId="{73A9148E-F658-6245-A343-A65A441C092C}" srcOrd="6" destOrd="0" presId="urn:microsoft.com/office/officeart/2005/8/layout/hProcess4"/>
    <dgm:cxn modelId="{AEE97808-5F4A-5545-A580-8C41A5FAC93E}" type="presParOf" srcId="{73A9148E-F658-6245-A343-A65A441C092C}" destId="{58D39EFE-4D54-D94F-8E35-A718E8022777}" srcOrd="0" destOrd="0" presId="urn:microsoft.com/office/officeart/2005/8/layout/hProcess4"/>
    <dgm:cxn modelId="{943BE39D-CFBA-0B49-A0C1-C05143F0CEF8}" type="presParOf" srcId="{73A9148E-F658-6245-A343-A65A441C092C}" destId="{ACF24AFA-E54F-F74E-8F39-66747F8C6561}" srcOrd="1" destOrd="0" presId="urn:microsoft.com/office/officeart/2005/8/layout/hProcess4"/>
    <dgm:cxn modelId="{820784AB-2265-874F-83A3-66FBD99DC149}" type="presParOf" srcId="{73A9148E-F658-6245-A343-A65A441C092C}" destId="{8101C23F-4C97-404F-B250-56DD11FD06E2}" srcOrd="2" destOrd="0" presId="urn:microsoft.com/office/officeart/2005/8/layout/hProcess4"/>
    <dgm:cxn modelId="{A008A865-2169-2D45-97F8-2796A7A991E9}" type="presParOf" srcId="{73A9148E-F658-6245-A343-A65A441C092C}" destId="{686744B4-AF2D-CB46-A03C-4F905D6F43FE}" srcOrd="3" destOrd="0" presId="urn:microsoft.com/office/officeart/2005/8/layout/hProcess4"/>
    <dgm:cxn modelId="{E45ACA65-733D-9544-A698-1516FE5F3DC9}" type="presParOf" srcId="{73A9148E-F658-6245-A343-A65A441C092C}" destId="{75616683-982F-EE4E-9C87-2188F627CC5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140C8-FBDB-BC44-BBC9-7C1E5E7F83FB}">
      <dsp:nvSpPr>
        <dsp:cNvPr id="0" name=""/>
        <dsp:cNvSpPr/>
      </dsp:nvSpPr>
      <dsp:spPr>
        <a:xfrm>
          <a:off x="6289" y="1799219"/>
          <a:ext cx="2206895" cy="1820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地名，机构名对齐</a:t>
          </a:r>
          <a:endParaRPr lang="en-US" altLang="zh-CN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职位与职级信息匹配</a:t>
          </a:r>
          <a:endParaRPr lang="en-US" altLang="zh-CN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自动的简历规范化</a:t>
          </a:r>
          <a:endParaRPr lang="en-US" altLang="zh-CN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8177" y="1841107"/>
        <a:ext cx="2123119" cy="1346402"/>
      </dsp:txXfrm>
    </dsp:sp>
    <dsp:sp modelId="{6612818F-B589-074A-9F08-5E88E524CD88}">
      <dsp:nvSpPr>
        <dsp:cNvPr id="0" name=""/>
        <dsp:cNvSpPr/>
      </dsp:nvSpPr>
      <dsp:spPr>
        <a:xfrm>
          <a:off x="1243588" y="2222259"/>
          <a:ext cx="2449282" cy="2449282"/>
        </a:xfrm>
        <a:prstGeom prst="leftCircularArrow">
          <a:avLst>
            <a:gd name="adj1" fmla="val 3217"/>
            <a:gd name="adj2" fmla="val 396499"/>
            <a:gd name="adj3" fmla="val 2172010"/>
            <a:gd name="adj4" fmla="val 9024489"/>
            <a:gd name="adj5" fmla="val 37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5AA93-4BA9-4348-8F22-E94D737729A4}">
      <dsp:nvSpPr>
        <dsp:cNvPr id="0" name=""/>
        <dsp:cNvSpPr/>
      </dsp:nvSpPr>
      <dsp:spPr>
        <a:xfrm>
          <a:off x="496710" y="3229398"/>
          <a:ext cx="1961685" cy="7800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简历预处理</a:t>
          </a:r>
          <a:endParaRPr lang="en-US" altLang="zh-CN" sz="2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19558" y="3252246"/>
        <a:ext cx="1915989" cy="734401"/>
      </dsp:txXfrm>
    </dsp:sp>
    <dsp:sp modelId="{835B03E0-C2C8-0C42-89DE-BF3BDD0F1C59}">
      <dsp:nvSpPr>
        <dsp:cNvPr id="0" name=""/>
        <dsp:cNvSpPr/>
      </dsp:nvSpPr>
      <dsp:spPr>
        <a:xfrm>
          <a:off x="2833618" y="1799219"/>
          <a:ext cx="2206895" cy="1820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自动</a:t>
          </a:r>
          <a:r>
            <a:rPr lang="zh-CN" altLang="en-US" sz="1500" kern="1200">
              <a:latin typeface="Microsoft YaHei" panose="020B0503020204020204" pitchFamily="34" charset="-122"/>
              <a:ea typeface="Microsoft YaHei" panose="020B0503020204020204" pitchFamily="34" charset="-122"/>
            </a:rPr>
            <a:t>识别多种经历</a:t>
          </a:r>
          <a:r>
            <a:rPr lang="zh-CN" altLang="en-US" sz="1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标签</a:t>
          </a:r>
          <a:endParaRPr lang="en-US" altLang="zh-CN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数据标注工具</a:t>
          </a:r>
          <a:endParaRPr lang="en-US" altLang="zh-CN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可自定义标签</a:t>
          </a:r>
          <a:endParaRPr lang="en-US" altLang="zh-CN" sz="1500" kern="1200" dirty="0">
            <a:solidFill>
              <a:schemeClr val="accent2">
                <a:lumMod val="60000"/>
                <a:lumOff val="4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875506" y="2231156"/>
        <a:ext cx="2123119" cy="1346402"/>
      </dsp:txXfrm>
    </dsp:sp>
    <dsp:sp modelId="{D088D9F5-033D-FA45-AF2C-4D69B34BC227}">
      <dsp:nvSpPr>
        <dsp:cNvPr id="0" name=""/>
        <dsp:cNvSpPr/>
      </dsp:nvSpPr>
      <dsp:spPr>
        <a:xfrm>
          <a:off x="4052527" y="675756"/>
          <a:ext cx="2731274" cy="2731274"/>
        </a:xfrm>
        <a:prstGeom prst="circularArrow">
          <a:avLst>
            <a:gd name="adj1" fmla="val 2885"/>
            <a:gd name="adj2" fmla="val 352792"/>
            <a:gd name="adj3" fmla="val 19471697"/>
            <a:gd name="adj4" fmla="val 12575511"/>
            <a:gd name="adj5" fmla="val 33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AEDB2-B857-384B-869C-97AA6D63645F}">
      <dsp:nvSpPr>
        <dsp:cNvPr id="0" name=""/>
        <dsp:cNvSpPr/>
      </dsp:nvSpPr>
      <dsp:spPr>
        <a:xfrm>
          <a:off x="3324040" y="1409170"/>
          <a:ext cx="1961685" cy="7800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简历标签识别</a:t>
          </a:r>
          <a:endParaRPr lang="en-US" altLang="zh-CN" sz="2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3346888" y="1432018"/>
        <a:ext cx="1915989" cy="734401"/>
      </dsp:txXfrm>
    </dsp:sp>
    <dsp:sp modelId="{234FE640-3431-EE4C-80C3-D648B7066D79}">
      <dsp:nvSpPr>
        <dsp:cNvPr id="0" name=""/>
        <dsp:cNvSpPr/>
      </dsp:nvSpPr>
      <dsp:spPr>
        <a:xfrm>
          <a:off x="5660948" y="1799219"/>
          <a:ext cx="2206895" cy="1820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查询符合指定教育经历，机构种类、领域、任职时长等条件的员工</a:t>
          </a:r>
          <a:endParaRPr lang="en-US" altLang="zh-CN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solidFill>
                <a:schemeClr val="accent2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自然语言模糊查询</a:t>
          </a:r>
          <a:endParaRPr lang="en-US" altLang="zh-CN" sz="1500" kern="1200" dirty="0">
            <a:solidFill>
              <a:schemeClr val="accent2">
                <a:lumMod val="60000"/>
                <a:lumOff val="4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702836" y="1841107"/>
        <a:ext cx="2123119" cy="1346402"/>
      </dsp:txXfrm>
    </dsp:sp>
    <dsp:sp modelId="{5E2DF372-9681-3A4A-BC65-685A16CA3DF8}">
      <dsp:nvSpPr>
        <dsp:cNvPr id="0" name=""/>
        <dsp:cNvSpPr/>
      </dsp:nvSpPr>
      <dsp:spPr>
        <a:xfrm>
          <a:off x="6898247" y="2222259"/>
          <a:ext cx="2449282" cy="2449282"/>
        </a:xfrm>
        <a:prstGeom prst="leftCircularArrow">
          <a:avLst>
            <a:gd name="adj1" fmla="val 3217"/>
            <a:gd name="adj2" fmla="val 396499"/>
            <a:gd name="adj3" fmla="val 2172010"/>
            <a:gd name="adj4" fmla="val 9024489"/>
            <a:gd name="adj5" fmla="val 375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AE9D6-0039-8A4F-967E-92B1E5D99B6A}">
      <dsp:nvSpPr>
        <dsp:cNvPr id="0" name=""/>
        <dsp:cNvSpPr/>
      </dsp:nvSpPr>
      <dsp:spPr>
        <a:xfrm>
          <a:off x="6151369" y="3229398"/>
          <a:ext cx="1961685" cy="7800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智能简历搜索</a:t>
          </a:r>
          <a:endParaRPr lang="en-US" altLang="zh-CN" sz="2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6174217" y="3252246"/>
        <a:ext cx="1915989" cy="734401"/>
      </dsp:txXfrm>
    </dsp:sp>
    <dsp:sp modelId="{ACF24AFA-E54F-F74E-8F39-66747F8C6561}">
      <dsp:nvSpPr>
        <dsp:cNvPr id="0" name=""/>
        <dsp:cNvSpPr/>
      </dsp:nvSpPr>
      <dsp:spPr>
        <a:xfrm>
          <a:off x="8488277" y="1799219"/>
          <a:ext cx="2206895" cy="1820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根据用户，时间与任职查找同僚与上下级</a:t>
          </a:r>
          <a:endParaRPr lang="en-US" altLang="zh-CN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5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可视化工作关系图</a:t>
          </a:r>
          <a:endParaRPr lang="en-US" altLang="zh-CN" sz="15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8530165" y="2231156"/>
        <a:ext cx="2123119" cy="1346402"/>
      </dsp:txXfrm>
    </dsp:sp>
    <dsp:sp modelId="{686744B4-AF2D-CB46-A03C-4F905D6F43FE}">
      <dsp:nvSpPr>
        <dsp:cNvPr id="0" name=""/>
        <dsp:cNvSpPr/>
      </dsp:nvSpPr>
      <dsp:spPr>
        <a:xfrm>
          <a:off x="8978699" y="1409170"/>
          <a:ext cx="1961685" cy="7800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共事关系查询</a:t>
          </a:r>
          <a:endParaRPr lang="en-US" altLang="zh-CN" sz="230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9001547" y="1432018"/>
        <a:ext cx="1915989" cy="73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D3B847-E31D-4E36-8558-F7A70B7C80BF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2021/9/3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9A7A116-8770-4835-8B22-65A72ECAC85A}" type="datetime1">
              <a:rPr lang="zh-CN" altLang="en-US" noProof="0" smtClean="0"/>
              <a:t>2021/9/3</a:t>
            </a:fld>
            <a:endParaRPr lang="zh-CN" altLang="en-US" noProof="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A3C37BE-C303-496D-B5CD-85F2937540FC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描述一些现实的应用场景）</a:t>
            </a:r>
            <a:endParaRPr lang="en-US" altLang="zh-CN" dirty="0"/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altLang="zh-CN" dirty="0"/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对干部经历的标签、分类</a:t>
            </a:r>
            <a:endParaRPr lang="en-US" altLang="zh-CN" dirty="0"/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不同候选人职业经历的横向对比 </a:t>
            </a:r>
            <a:endParaRPr lang="en-US" altLang="zh-CN" dirty="0"/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了解多个人员间的历史共事关系 </a:t>
            </a:r>
            <a:endParaRPr kumimoji="1"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A7A116-8770-4835-8B22-65A72ECAC85A}" type="datetime1">
              <a:rPr lang="zh-CN" altLang="en-US" noProof="0" smtClean="0"/>
              <a:t>2021/9/3</a:t>
            </a:fld>
            <a:endParaRPr lang="zh-CN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zh-CN" noProof="0" smtClean="0"/>
              <a:pPr/>
              <a:t>3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4883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A7A116-8770-4835-8B22-65A72ECAC85A}" type="datetime1">
              <a:rPr lang="zh-CN" altLang="en-US" noProof="0" smtClean="0"/>
              <a:t>2021/9/3</a:t>
            </a:fld>
            <a:endParaRPr lang="zh-CN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zh-CN" noProof="0" smtClean="0"/>
              <a:pPr/>
              <a:t>4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9294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描述一些现实的应用场景）</a:t>
            </a:r>
            <a:endParaRPr kumimoji="1"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A7A116-8770-4835-8B22-65A72ECAC85A}" type="datetime1">
              <a:rPr lang="zh-CN" altLang="en-US" noProof="0" smtClean="0"/>
              <a:t>2021/9/3</a:t>
            </a:fld>
            <a:endParaRPr lang="zh-CN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zh-CN" noProof="0" smtClean="0"/>
              <a:pPr/>
              <a:t>5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8925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干部数据系统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分析数据库：</a:t>
            </a:r>
            <a:r>
              <a:rPr kumimoji="1" lang="en-US" altLang="zh-CN" dirty="0" err="1"/>
              <a:t>sql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应用</a:t>
            </a:r>
            <a:r>
              <a:rPr kumimoji="1" lang="en-US" altLang="zh-CN" dirty="0"/>
              <a:t>API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前端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A7A116-8770-4835-8B22-65A72ECAC85A}" type="datetime1">
              <a:rPr lang="zh-CN" altLang="en-US" noProof="0" smtClean="0"/>
              <a:t>2021/9/3</a:t>
            </a:fld>
            <a:endParaRPr lang="zh-CN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zh-CN" noProof="0" smtClean="0"/>
              <a:pPr/>
              <a:t>6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3214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A7A116-8770-4835-8B22-65A72ECAC85A}" type="datetime1">
              <a:rPr lang="zh-CN" altLang="en-US" noProof="0" smtClean="0"/>
              <a:t>2021/9/3</a:t>
            </a:fld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zh-CN" noProof="0" smtClean="0"/>
              <a:pPr/>
              <a:t>7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104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9A7A116-8770-4835-8B22-65A72ECAC85A}" type="datetime1">
              <a:rPr lang="zh-CN" altLang="en-US" noProof="0" smtClean="0"/>
              <a:t>2021/9/3</a:t>
            </a:fld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zh-CN" noProof="0" smtClean="0"/>
              <a:pPr/>
              <a:t>8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2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E1CF9-52A3-49EB-82B9-02D5C1835CB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34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/>
          </a:p>
        </p:txBody>
      </p:sp>
      <p:sp>
        <p:nvSpPr>
          <p:cNvPr id="8" name="长方形 7"/>
          <p:cNvSpPr/>
          <p:nvPr userDrawn="1"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图片占位符 2" title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altLang="zh-CN"/>
              <a:t>Click to edit Master text styles</a:t>
            </a:r>
          </a:p>
          <a:p>
            <a:pPr lvl="1" rtl="0"/>
            <a:r>
              <a:rPr lang="en-US" altLang="zh-CN"/>
              <a:t>Second level</a:t>
            </a:r>
          </a:p>
          <a:p>
            <a:pPr lvl="2" rtl="0"/>
            <a:r>
              <a:rPr lang="en-US" altLang="zh-CN"/>
              <a:t>Third level</a:t>
            </a:r>
          </a:p>
          <a:p>
            <a:pPr lvl="3" rtl="0"/>
            <a:r>
              <a:rPr lang="en-US" altLang="zh-CN"/>
              <a:t>Fourth level</a:t>
            </a:r>
          </a:p>
          <a:p>
            <a:pPr lvl="4" rtl="0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n-US" altLang="zh-CN"/>
              <a:t>Click to edit Master text styles</a:t>
            </a:r>
          </a:p>
          <a:p>
            <a:pPr lvl="1" rtl="0"/>
            <a:r>
              <a:rPr lang="en-US" altLang="zh-CN"/>
              <a:t>Second level</a:t>
            </a:r>
          </a:p>
          <a:p>
            <a:pPr lvl="2" rtl="0"/>
            <a:r>
              <a:rPr lang="en-US" altLang="zh-CN"/>
              <a:t>Third level</a:t>
            </a:r>
          </a:p>
          <a:p>
            <a:pPr lvl="3" rtl="0"/>
            <a:r>
              <a:rPr lang="en-US" altLang="zh-CN"/>
              <a:t>Fourth level</a:t>
            </a:r>
          </a:p>
          <a:p>
            <a:pPr lvl="4" rtl="0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  <p:grpSp>
        <p:nvGrpSpPr>
          <p:cNvPr id="7" name="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接连接符​​(S)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​​(S)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rtl="0"/>
            <a:r>
              <a:rPr lang="en-US" altLang="zh-CN"/>
              <a:t>Click to edit Master text styles</a:t>
            </a:r>
          </a:p>
          <a:p>
            <a:pPr lvl="1" rtl="0"/>
            <a:r>
              <a:rPr lang="en-US" altLang="zh-CN"/>
              <a:t>Second level</a:t>
            </a:r>
          </a:p>
          <a:p>
            <a:pPr lvl="2" rtl="0"/>
            <a:r>
              <a:rPr lang="en-US" altLang="zh-CN"/>
              <a:t>Third level</a:t>
            </a:r>
          </a:p>
          <a:p>
            <a:pPr lvl="3" rtl="0"/>
            <a:r>
              <a:rPr lang="en-US" altLang="zh-CN"/>
              <a:t>Fourth level</a:t>
            </a:r>
          </a:p>
          <a:p>
            <a:pPr lvl="4" rtl="0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包含图片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​​(S) 16"/>
          <p:cNvCxnSpPr/>
          <p:nvPr/>
        </p:nvCxnSpPr>
        <p:spPr>
          <a:xfrm rot="10800000">
            <a:off x="0" y="5645510"/>
            <a:ext cx="12192000" cy="0"/>
          </a:xfrm>
          <a:prstGeom prst="line">
            <a:avLst/>
          </a:prstGeom>
          <a:ln w="38100" cap="flat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(S) 14"/>
          <p:cNvCxnSpPr/>
          <p:nvPr/>
        </p:nvCxnSpPr>
        <p:spPr>
          <a:xfrm>
            <a:off x="0" y="1206125"/>
            <a:ext cx="12192000" cy="0"/>
          </a:xfrm>
          <a:prstGeom prst="line">
            <a:avLst/>
          </a:prstGeom>
          <a:ln w="38100" cap="flat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长方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/>
          </a:p>
        </p:txBody>
      </p:sp>
      <p:sp>
        <p:nvSpPr>
          <p:cNvPr id="8" name="长方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11" name="图片占位符 10" title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113372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altLang="zh-CN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​​(S) 13"/>
          <p:cNvCxnSpPr/>
          <p:nvPr/>
        </p:nvCxnSpPr>
        <p:spPr>
          <a:xfrm>
            <a:off x="0" y="2577725"/>
            <a:ext cx="12192000" cy="0"/>
          </a:xfrm>
          <a:prstGeom prst="line">
            <a:avLst/>
          </a:prstGeom>
          <a:ln w="38100" cap="flat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长方形 9"/>
          <p:cNvSpPr/>
          <p:nvPr/>
        </p:nvSpPr>
        <p:spPr>
          <a:xfrm>
            <a:off x="0" y="2640850"/>
            <a:ext cx="12192000" cy="2941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/>
          </a:p>
        </p:txBody>
      </p:sp>
      <p:cxnSp>
        <p:nvCxnSpPr>
          <p:cNvPr id="12" name="直接连接符​​(S) 11"/>
          <p:cNvCxnSpPr/>
          <p:nvPr/>
        </p:nvCxnSpPr>
        <p:spPr>
          <a:xfrm rot="10800000">
            <a:off x="0" y="5645510"/>
            <a:ext cx="12192000" cy="0"/>
          </a:xfrm>
          <a:prstGeom prst="line">
            <a:avLst/>
          </a:prstGeom>
          <a:ln w="38100" cap="flat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rgbClr val="0070C0"/>
                </a:solidFill>
              </a:defRPr>
            </a:lvl1pPr>
          </a:lstStyle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 altLang="zh-CN"/>
              <a:t>Click to edit Master text styles</a:t>
            </a:r>
          </a:p>
          <a:p>
            <a:pPr lvl="1" rtl="0"/>
            <a:r>
              <a:rPr lang="en-US" altLang="zh-CN"/>
              <a:t>Second level</a:t>
            </a:r>
          </a:p>
          <a:p>
            <a:pPr lvl="2" rtl="0"/>
            <a:r>
              <a:rPr lang="en-US" altLang="zh-CN"/>
              <a:t>Third level</a:t>
            </a:r>
          </a:p>
          <a:p>
            <a:pPr lvl="3" rtl="0"/>
            <a:r>
              <a:rPr lang="en-US" altLang="zh-CN"/>
              <a:t>Fourth level</a:t>
            </a:r>
          </a:p>
          <a:p>
            <a:pPr lvl="4" rtl="0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en-US" altLang="zh-CN"/>
              <a:t>Click to edit Master text styles</a:t>
            </a:r>
          </a:p>
          <a:p>
            <a:pPr lvl="1" rtl="0"/>
            <a:r>
              <a:rPr lang="en-US" altLang="zh-CN"/>
              <a:t>Second level</a:t>
            </a:r>
          </a:p>
          <a:p>
            <a:pPr lvl="2" rtl="0"/>
            <a:r>
              <a:rPr lang="en-US" altLang="zh-CN"/>
              <a:t>Third level</a:t>
            </a:r>
          </a:p>
          <a:p>
            <a:pPr lvl="3" rtl="0"/>
            <a:r>
              <a:rPr lang="en-US" altLang="zh-CN"/>
              <a:t>Fourth level</a:t>
            </a:r>
          </a:p>
          <a:p>
            <a:pPr lvl="4" rtl="0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rtl="0"/>
            <a:r>
              <a:rPr lang="en-US" altLang="zh-CN"/>
              <a:t>Click to edit Master text styles</a:t>
            </a:r>
          </a:p>
          <a:p>
            <a:pPr lvl="1" rtl="0"/>
            <a:r>
              <a:rPr lang="en-US" altLang="zh-CN"/>
              <a:t>Second level</a:t>
            </a:r>
          </a:p>
          <a:p>
            <a:pPr lvl="2" rtl="0"/>
            <a:r>
              <a:rPr lang="en-US" altLang="zh-CN"/>
              <a:t>Third level</a:t>
            </a:r>
          </a:p>
          <a:p>
            <a:pPr lvl="3" rtl="0"/>
            <a:r>
              <a:rPr lang="en-US" altLang="zh-CN"/>
              <a:t>Fourth level</a:t>
            </a:r>
          </a:p>
          <a:p>
            <a:pPr lvl="4" rtl="0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rtl="0"/>
            <a:r>
              <a:rPr lang="en-US" altLang="zh-CN"/>
              <a:t>Click to edit Master text styles</a:t>
            </a:r>
          </a:p>
          <a:p>
            <a:pPr lvl="1" rtl="0"/>
            <a:r>
              <a:rPr lang="en-US" altLang="zh-CN"/>
              <a:t>Second level</a:t>
            </a:r>
          </a:p>
          <a:p>
            <a:pPr lvl="2" rtl="0"/>
            <a:r>
              <a:rPr lang="en-US" altLang="zh-CN"/>
              <a:t>Third level</a:t>
            </a:r>
          </a:p>
          <a:p>
            <a:pPr lvl="3" rtl="0"/>
            <a:r>
              <a:rPr lang="en-US" altLang="zh-CN"/>
              <a:t>Fourth level</a:t>
            </a:r>
          </a:p>
          <a:p>
            <a:pPr lvl="4" rtl="0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altLang="zh-CN"/>
              <a:t>Click to edit Master text styles</a:t>
            </a:r>
          </a:p>
          <a:p>
            <a:pPr lvl="1" rtl="0"/>
            <a:r>
              <a:rPr lang="en-US" altLang="zh-CN"/>
              <a:t>Second level</a:t>
            </a:r>
          </a:p>
          <a:p>
            <a:pPr lvl="2" rtl="0"/>
            <a:r>
              <a:rPr lang="en-US" altLang="zh-CN"/>
              <a:t>Third level</a:t>
            </a:r>
          </a:p>
          <a:p>
            <a:pPr lvl="3" rtl="0"/>
            <a:r>
              <a:rPr lang="en-US" altLang="zh-CN"/>
              <a:t>Fourth level</a:t>
            </a:r>
          </a:p>
          <a:p>
            <a:pPr lvl="4" rtl="0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CN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CN" altLang="en-US" dirty="0" err="1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CN" altLang="en-US" dirty="0"/>
              <a:t>单击此处编辑母版文本样式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  <a:p>
            <a:pPr lvl="5" rtl="0"/>
            <a:r>
              <a:rPr lang="zh-CN" altLang="en-US" dirty="0"/>
              <a:t>第六级</a:t>
            </a:r>
          </a:p>
          <a:p>
            <a:pPr lvl="6" rtl="0"/>
            <a:r>
              <a:rPr lang="zh-CN" altLang="en-US" dirty="0"/>
              <a:t>第七级</a:t>
            </a:r>
          </a:p>
          <a:p>
            <a:pPr lvl="7" rtl="0"/>
            <a:r>
              <a:rPr lang="zh-CN" altLang="en-US" dirty="0"/>
              <a:t>第八级</a:t>
            </a:r>
          </a:p>
          <a:p>
            <a:pPr lvl="8" rtl="0"/>
            <a:r>
              <a:rPr lang="zh-CN" altLang="en-US" dirty="0"/>
              <a:t>第九级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0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0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cxnSp>
        <p:nvCxnSpPr>
          <p:cNvPr id="13" name="直接连接符​​(S) 12"/>
          <p:cNvCxnSpPr/>
          <p:nvPr/>
        </p:nvCxnSpPr>
        <p:spPr>
          <a:xfrm rot="10800000">
            <a:off x="1103376" y="1219201"/>
            <a:ext cx="9985248" cy="0"/>
          </a:xfrm>
          <a:prstGeom prst="line">
            <a:avLst/>
          </a:prstGeom>
          <a:ln w="38100" cap="flat">
            <a:solidFill>
              <a:schemeClr val="accent3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0C0"/>
          </a:solidFill>
          <a:latin typeface="Microsoft Sans Serif" pitchFamily="34" charset="0"/>
          <a:ea typeface="宋体" panose="02010600030101010101" pitchFamily="2" charset="-122"/>
          <a:cs typeface="Microsoft Sans Serif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2400" kern="1200">
          <a:solidFill>
            <a:srgbClr val="0070C0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E558-9654-954F-A161-9FEB38651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干部大数据处理与人工智能应用</a:t>
            </a:r>
            <a:br>
              <a:rPr kumimoji="1"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kumimoji="1"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项目汇报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58BA2-B8F7-8C4A-91B2-4EDADF159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/>
              <a:t>2021</a:t>
            </a:r>
            <a:r>
              <a:rPr kumimoji="1" lang="zh-CN" altLang="en-US" dirty="0"/>
              <a:t>年</a:t>
            </a:r>
            <a:r>
              <a:rPr kumimoji="1" lang="en-US" altLang="zh-CN" dirty="0"/>
              <a:t>8</a:t>
            </a:r>
            <a:r>
              <a:rPr kumimoji="1" lang="zh-CN" altLang="en-US" dirty="0"/>
              <a:t>月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A273DAEC-495B-084B-88DB-1638E310B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193792"/>
            <a:ext cx="3048000" cy="9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清华大学深圳国际研究生院">
            <a:extLst>
              <a:ext uri="{FF2B5EF4-FFF2-40B4-BE49-F238E27FC236}">
                <a16:creationId xmlns:a16="http://schemas.microsoft.com/office/drawing/2014/main" id="{A0F1316E-3D0A-324C-9497-986845D9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989" y="346886"/>
            <a:ext cx="3048000" cy="5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简历标签识别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38938"/>
            <a:ext cx="5146610" cy="863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 基于规则与基于知识的简历分类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10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EFDE1C-C0EA-4B54-B889-6DF9693E1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700" y="2202023"/>
            <a:ext cx="2433068" cy="167899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0FD3E10-51EE-475D-9E91-556E2FC54179}"/>
              </a:ext>
            </a:extLst>
          </p:cNvPr>
          <p:cNvSpPr/>
          <p:nvPr/>
        </p:nvSpPr>
        <p:spPr>
          <a:xfrm>
            <a:off x="1138601" y="2494671"/>
            <a:ext cx="1800000" cy="1713434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简历数据库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C8A2231-797E-48ED-BD83-AE9E0322C1EA}"/>
              </a:ext>
            </a:extLst>
          </p:cNvPr>
          <p:cNvSpPr/>
          <p:nvPr/>
        </p:nvSpPr>
        <p:spPr>
          <a:xfrm>
            <a:off x="1138228" y="4691140"/>
            <a:ext cx="4320000" cy="1071816"/>
          </a:xfrm>
          <a:prstGeom prst="round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批次选择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手工标注页面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34A0AEB-7ACE-4EFE-AED4-C573C6D97BE3}"/>
              </a:ext>
            </a:extLst>
          </p:cNvPr>
          <p:cNvSpPr/>
          <p:nvPr/>
        </p:nvSpPr>
        <p:spPr>
          <a:xfrm>
            <a:off x="3658228" y="2494671"/>
            <a:ext cx="1800000" cy="171343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多标签分类器</a:t>
            </a: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A4BE7325-275F-4B3A-A022-0CC2D6BBD4C8}"/>
              </a:ext>
            </a:extLst>
          </p:cNvPr>
          <p:cNvSpPr/>
          <p:nvPr/>
        </p:nvSpPr>
        <p:spPr>
          <a:xfrm rot="5400000">
            <a:off x="4216012" y="4243448"/>
            <a:ext cx="684432" cy="416472"/>
          </a:xfrm>
          <a:prstGeom prst="right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2588C797-2228-4031-931E-CDDE82C45232}"/>
              </a:ext>
            </a:extLst>
          </p:cNvPr>
          <p:cNvSpPr/>
          <p:nvPr/>
        </p:nvSpPr>
        <p:spPr>
          <a:xfrm rot="5400000">
            <a:off x="1544990" y="4243448"/>
            <a:ext cx="684432" cy="416472"/>
          </a:xfrm>
          <a:prstGeom prst="right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7C23D18-9A6C-4C36-8E94-F13E06D61FCD}"/>
              </a:ext>
            </a:extLst>
          </p:cNvPr>
          <p:cNvSpPr/>
          <p:nvPr/>
        </p:nvSpPr>
        <p:spPr>
          <a:xfrm rot="16200000">
            <a:off x="1893407" y="4243448"/>
            <a:ext cx="684432" cy="416472"/>
          </a:xfrm>
          <a:prstGeom prst="right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1BE27E87-CC19-4006-8F07-9C11B3F8AED2}"/>
              </a:ext>
            </a:extLst>
          </p:cNvPr>
          <p:cNvSpPr/>
          <p:nvPr/>
        </p:nvSpPr>
        <p:spPr>
          <a:xfrm rot="10800000">
            <a:off x="2938600" y="3073708"/>
            <a:ext cx="684432" cy="354597"/>
          </a:xfrm>
          <a:prstGeom prst="right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3A8FD801-CFCC-4407-8751-827709D8B5BF}"/>
              </a:ext>
            </a:extLst>
          </p:cNvPr>
          <p:cNvSpPr/>
          <p:nvPr/>
        </p:nvSpPr>
        <p:spPr>
          <a:xfrm>
            <a:off x="2956198" y="3358661"/>
            <a:ext cx="684432" cy="354597"/>
          </a:xfrm>
          <a:prstGeom prst="right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6DF1478-D937-485A-AF4A-C5169AD35380}"/>
              </a:ext>
            </a:extLst>
          </p:cNvPr>
          <p:cNvSpPr txBox="1"/>
          <p:nvPr/>
        </p:nvSpPr>
        <p:spPr>
          <a:xfrm>
            <a:off x="4677950" y="42126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自动</a:t>
            </a:r>
            <a:endParaRPr lang="en-US" altLang="zh-CN" sz="14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分类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983C3E0-A746-47B5-A3A1-535C7D9E60A8}"/>
              </a:ext>
            </a:extLst>
          </p:cNvPr>
          <p:cNvSpPr txBox="1"/>
          <p:nvPr/>
        </p:nvSpPr>
        <p:spPr>
          <a:xfrm>
            <a:off x="1223784" y="419271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读取</a:t>
            </a:r>
            <a:endParaRPr lang="en-US" altLang="zh-CN" sz="14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简历</a:t>
            </a:r>
            <a:endParaRPr lang="en-US" altLang="zh-CN" sz="14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EDDFE89-B216-4A04-AAD4-87A5DC153B19}"/>
              </a:ext>
            </a:extLst>
          </p:cNvPr>
          <p:cNvSpPr txBox="1"/>
          <p:nvPr/>
        </p:nvSpPr>
        <p:spPr>
          <a:xfrm>
            <a:off x="2355105" y="417714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存储</a:t>
            </a:r>
            <a:endParaRPr lang="en-US" altLang="zh-CN" sz="14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标签</a:t>
            </a:r>
            <a:endParaRPr lang="en-US" altLang="zh-CN" sz="14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74C7554-5F1D-4109-AD76-F10634CD9918}"/>
              </a:ext>
            </a:extLst>
          </p:cNvPr>
          <p:cNvSpPr txBox="1"/>
          <p:nvPr/>
        </p:nvSpPr>
        <p:spPr>
          <a:xfrm>
            <a:off x="3036195" y="26804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自动</a:t>
            </a:r>
            <a:endParaRPr lang="en-US" altLang="zh-CN" sz="14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分类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060D69D-527B-4BC8-ABF4-B95847C6556B}"/>
              </a:ext>
            </a:extLst>
          </p:cNvPr>
          <p:cNvSpPr txBox="1"/>
          <p:nvPr/>
        </p:nvSpPr>
        <p:spPr>
          <a:xfrm>
            <a:off x="3037347" y="361940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训练</a:t>
            </a:r>
            <a:endParaRPr lang="en-US" altLang="zh-CN" sz="14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模型</a:t>
            </a:r>
            <a:endParaRPr lang="en-US" altLang="zh-CN" sz="1400" dirty="0">
              <a:solidFill>
                <a:prstClr val="black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B13F119-4346-4EBC-8ED6-C6DF02DE3F40}"/>
              </a:ext>
            </a:extLst>
          </p:cNvPr>
          <p:cNvCxnSpPr/>
          <p:nvPr/>
        </p:nvCxnSpPr>
        <p:spPr>
          <a:xfrm>
            <a:off x="6282610" y="2202023"/>
            <a:ext cx="0" cy="3918857"/>
          </a:xfrm>
          <a:prstGeom prst="line">
            <a:avLst/>
          </a:prstGeom>
          <a:ln w="28575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>
            <a:extLst>
              <a:ext uri="{FF2B5EF4-FFF2-40B4-BE49-F238E27FC236}">
                <a16:creationId xmlns:a16="http://schemas.microsoft.com/office/drawing/2014/main" id="{291C9515-6343-456A-8A63-08822FDA4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514" y="3888034"/>
            <a:ext cx="2433441" cy="215737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31688C7B-A632-4AEF-AD36-58606800FB77}"/>
              </a:ext>
            </a:extLst>
          </p:cNvPr>
          <p:cNvSpPr txBox="1"/>
          <p:nvPr/>
        </p:nvSpPr>
        <p:spPr>
          <a:xfrm>
            <a:off x="6353664" y="2412643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70C0"/>
                </a:solidFill>
              </a:rPr>
              <a:t>…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  <p:sp>
        <p:nvSpPr>
          <p:cNvPr id="41" name="圆角矩形 8">
            <a:extLst>
              <a:ext uri="{FF2B5EF4-FFF2-40B4-BE49-F238E27FC236}">
                <a16:creationId xmlns:a16="http://schemas.microsoft.com/office/drawing/2014/main" id="{64D77384-B4FB-4C7A-A8F3-23EC3A30F27B}"/>
              </a:ext>
            </a:extLst>
          </p:cNvPr>
          <p:cNvSpPr/>
          <p:nvPr/>
        </p:nvSpPr>
        <p:spPr>
          <a:xfrm>
            <a:off x="7088602" y="2942049"/>
            <a:ext cx="1312953" cy="449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基于知识</a:t>
            </a:r>
          </a:p>
        </p:txBody>
      </p:sp>
      <p:sp>
        <p:nvSpPr>
          <p:cNvPr id="42" name="圆角矩形 8">
            <a:extLst>
              <a:ext uri="{FF2B5EF4-FFF2-40B4-BE49-F238E27FC236}">
                <a16:creationId xmlns:a16="http://schemas.microsoft.com/office/drawing/2014/main" id="{173C71A7-3967-43D4-B399-957273487757}"/>
              </a:ext>
            </a:extLst>
          </p:cNvPr>
          <p:cNvSpPr/>
          <p:nvPr/>
        </p:nvSpPr>
        <p:spPr>
          <a:xfrm>
            <a:off x="7121352" y="4511201"/>
            <a:ext cx="1312953" cy="4493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基于规则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490E466-C415-4F8D-B449-1F88A738D505}"/>
              </a:ext>
            </a:extLst>
          </p:cNvPr>
          <p:cNvSpPr txBox="1"/>
          <p:nvPr/>
        </p:nvSpPr>
        <p:spPr>
          <a:xfrm>
            <a:off x="6386143" y="3966418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70C0"/>
                </a:solidFill>
              </a:rPr>
              <a:t>…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9A83653-BE62-460E-BC81-39B4AB9B8D41}"/>
              </a:ext>
            </a:extLst>
          </p:cNvPr>
          <p:cNvSpPr txBox="1"/>
          <p:nvPr/>
        </p:nvSpPr>
        <p:spPr>
          <a:xfrm>
            <a:off x="5442207" y="2695827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70C0"/>
                </a:solidFill>
              </a:rPr>
              <a:t>…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简历标签识别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82954"/>
            <a:ext cx="2580146" cy="863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 数据标注工具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11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355321-766C-456C-AD13-1CE716476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57" r="12500" b="2971"/>
          <a:stretch/>
        </p:blipFill>
        <p:spPr>
          <a:xfrm>
            <a:off x="8587606" y="1791475"/>
            <a:ext cx="3167151" cy="422743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6" name="íŝḷíďê">
            <a:extLst>
              <a:ext uri="{FF2B5EF4-FFF2-40B4-BE49-F238E27FC236}">
                <a16:creationId xmlns:a16="http://schemas.microsoft.com/office/drawing/2014/main" id="{5201706A-59CA-4D6B-995E-52FBC16968E9}"/>
              </a:ext>
            </a:extLst>
          </p:cNvPr>
          <p:cNvSpPr/>
          <p:nvPr/>
        </p:nvSpPr>
        <p:spPr>
          <a:xfrm>
            <a:off x="4719982" y="2500573"/>
            <a:ext cx="937909" cy="1225319"/>
          </a:xfrm>
          <a:custGeom>
            <a:avLst/>
            <a:gdLst>
              <a:gd name="connsiteX0" fmla="*/ 0 w 5334000"/>
              <a:gd name="connsiteY0" fmla="*/ 0 h 5184775"/>
              <a:gd name="connsiteX1" fmla="*/ 3441700 w 5334000"/>
              <a:gd name="connsiteY1" fmla="*/ 0 h 5184775"/>
              <a:gd name="connsiteX2" fmla="*/ 5334000 w 5334000"/>
              <a:gd name="connsiteY2" fmla="*/ 1892300 h 5184775"/>
              <a:gd name="connsiteX3" fmla="*/ 5334000 w 5334000"/>
              <a:gd name="connsiteY3" fmla="*/ 5184775 h 5184775"/>
              <a:gd name="connsiteX4" fmla="*/ 0 w 5334000"/>
              <a:gd name="connsiteY4" fmla="*/ 5184775 h 5184775"/>
              <a:gd name="connsiteX5" fmla="*/ 0 w 5334000"/>
              <a:gd name="connsiteY5" fmla="*/ 3848100 h 5184775"/>
              <a:gd name="connsiteX6" fmla="*/ 203606 w 5334000"/>
              <a:gd name="connsiteY6" fmla="*/ 3848100 h 5184775"/>
              <a:gd name="connsiteX7" fmla="*/ 203606 w 5334000"/>
              <a:gd name="connsiteY7" fmla="*/ 4981169 h 5184775"/>
              <a:gd name="connsiteX8" fmla="*/ 5130394 w 5334000"/>
              <a:gd name="connsiteY8" fmla="*/ 4981169 h 5184775"/>
              <a:gd name="connsiteX9" fmla="*/ 5130394 w 5334000"/>
              <a:gd name="connsiteY9" fmla="*/ 1892300 h 5184775"/>
              <a:gd name="connsiteX10" fmla="*/ 3441700 w 5334000"/>
              <a:gd name="connsiteY10" fmla="*/ 1892300 h 5184775"/>
              <a:gd name="connsiteX11" fmla="*/ 3441700 w 5334000"/>
              <a:gd name="connsiteY11" fmla="*/ 203606 h 5184775"/>
              <a:gd name="connsiteX12" fmla="*/ 203606 w 5334000"/>
              <a:gd name="connsiteY12" fmla="*/ 203606 h 5184775"/>
              <a:gd name="connsiteX13" fmla="*/ 203606 w 5334000"/>
              <a:gd name="connsiteY13" fmla="*/ 1336674 h 5184775"/>
              <a:gd name="connsiteX14" fmla="*/ 0 w 5334000"/>
              <a:gd name="connsiteY14" fmla="*/ 1336674 h 51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0" h="5184775">
                <a:moveTo>
                  <a:pt x="0" y="0"/>
                </a:moveTo>
                <a:lnTo>
                  <a:pt x="3441700" y="0"/>
                </a:lnTo>
                <a:lnTo>
                  <a:pt x="5334000" y="1892300"/>
                </a:lnTo>
                <a:lnTo>
                  <a:pt x="5334000" y="5184775"/>
                </a:lnTo>
                <a:lnTo>
                  <a:pt x="0" y="5184775"/>
                </a:lnTo>
                <a:lnTo>
                  <a:pt x="0" y="3848100"/>
                </a:lnTo>
                <a:lnTo>
                  <a:pt x="203606" y="3848100"/>
                </a:lnTo>
                <a:lnTo>
                  <a:pt x="203606" y="4981169"/>
                </a:lnTo>
                <a:lnTo>
                  <a:pt x="5130394" y="4981169"/>
                </a:lnTo>
                <a:lnTo>
                  <a:pt x="5130394" y="1892300"/>
                </a:lnTo>
                <a:lnTo>
                  <a:pt x="3441700" y="1892300"/>
                </a:lnTo>
                <a:lnTo>
                  <a:pt x="3441700" y="203606"/>
                </a:lnTo>
                <a:lnTo>
                  <a:pt x="203606" y="203606"/>
                </a:lnTo>
                <a:lnTo>
                  <a:pt x="203606" y="1336674"/>
                </a:lnTo>
                <a:lnTo>
                  <a:pt x="0" y="1336674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rgbClr val="0070C0"/>
              </a:solidFill>
              <a:latin typeface="Open Sans" panose="020B0606030504020204" pitchFamily="34" charset="0"/>
              <a:ea typeface="微软雅黑" panose="020B0503020204020204" pitchFamily="34" charset="-122"/>
              <a:sym typeface="Open Sans" panose="020B0606030504020204" pitchFamily="34" charset="0"/>
            </a:endParaRPr>
          </a:p>
        </p:txBody>
      </p:sp>
      <p:sp>
        <p:nvSpPr>
          <p:cNvPr id="27" name="í$lïḑè">
            <a:extLst>
              <a:ext uri="{FF2B5EF4-FFF2-40B4-BE49-F238E27FC236}">
                <a16:creationId xmlns:a16="http://schemas.microsoft.com/office/drawing/2014/main" id="{24595932-1F7A-4EB8-AB2B-2EB3924EB4BD}"/>
              </a:ext>
            </a:extLst>
          </p:cNvPr>
          <p:cNvSpPr txBox="1"/>
          <p:nvPr/>
        </p:nvSpPr>
        <p:spPr>
          <a:xfrm>
            <a:off x="4285387" y="2956112"/>
            <a:ext cx="937909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Open Sans" panose="020B0606030504020204" pitchFamily="34" charset="0"/>
                <a:ea typeface="微软雅黑" panose="020B0503020204020204" pitchFamily="34" charset="-122"/>
                <a:sym typeface="Open Sans" panose="020B0606030504020204" pitchFamily="34" charset="0"/>
              </a:rPr>
              <a:t>登陆页面</a:t>
            </a:r>
          </a:p>
        </p:txBody>
      </p:sp>
      <p:sp>
        <p:nvSpPr>
          <p:cNvPr id="28" name="íŝḷíďê">
            <a:extLst>
              <a:ext uri="{FF2B5EF4-FFF2-40B4-BE49-F238E27FC236}">
                <a16:creationId xmlns:a16="http://schemas.microsoft.com/office/drawing/2014/main" id="{EDA4F678-C441-4649-B246-A65F10F1229B}"/>
              </a:ext>
            </a:extLst>
          </p:cNvPr>
          <p:cNvSpPr/>
          <p:nvPr/>
        </p:nvSpPr>
        <p:spPr>
          <a:xfrm>
            <a:off x="6799894" y="2500573"/>
            <a:ext cx="937909" cy="1225319"/>
          </a:xfrm>
          <a:custGeom>
            <a:avLst/>
            <a:gdLst>
              <a:gd name="connsiteX0" fmla="*/ 0 w 5334000"/>
              <a:gd name="connsiteY0" fmla="*/ 0 h 5184775"/>
              <a:gd name="connsiteX1" fmla="*/ 3441700 w 5334000"/>
              <a:gd name="connsiteY1" fmla="*/ 0 h 5184775"/>
              <a:gd name="connsiteX2" fmla="*/ 5334000 w 5334000"/>
              <a:gd name="connsiteY2" fmla="*/ 1892300 h 5184775"/>
              <a:gd name="connsiteX3" fmla="*/ 5334000 w 5334000"/>
              <a:gd name="connsiteY3" fmla="*/ 5184775 h 5184775"/>
              <a:gd name="connsiteX4" fmla="*/ 0 w 5334000"/>
              <a:gd name="connsiteY4" fmla="*/ 5184775 h 5184775"/>
              <a:gd name="connsiteX5" fmla="*/ 0 w 5334000"/>
              <a:gd name="connsiteY5" fmla="*/ 3848100 h 5184775"/>
              <a:gd name="connsiteX6" fmla="*/ 203606 w 5334000"/>
              <a:gd name="connsiteY6" fmla="*/ 3848100 h 5184775"/>
              <a:gd name="connsiteX7" fmla="*/ 203606 w 5334000"/>
              <a:gd name="connsiteY7" fmla="*/ 4981169 h 5184775"/>
              <a:gd name="connsiteX8" fmla="*/ 5130394 w 5334000"/>
              <a:gd name="connsiteY8" fmla="*/ 4981169 h 5184775"/>
              <a:gd name="connsiteX9" fmla="*/ 5130394 w 5334000"/>
              <a:gd name="connsiteY9" fmla="*/ 1892300 h 5184775"/>
              <a:gd name="connsiteX10" fmla="*/ 3441700 w 5334000"/>
              <a:gd name="connsiteY10" fmla="*/ 1892300 h 5184775"/>
              <a:gd name="connsiteX11" fmla="*/ 3441700 w 5334000"/>
              <a:gd name="connsiteY11" fmla="*/ 203606 h 5184775"/>
              <a:gd name="connsiteX12" fmla="*/ 203606 w 5334000"/>
              <a:gd name="connsiteY12" fmla="*/ 203606 h 5184775"/>
              <a:gd name="connsiteX13" fmla="*/ 203606 w 5334000"/>
              <a:gd name="connsiteY13" fmla="*/ 1336674 h 5184775"/>
              <a:gd name="connsiteX14" fmla="*/ 0 w 5334000"/>
              <a:gd name="connsiteY14" fmla="*/ 1336674 h 51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0" h="5184775">
                <a:moveTo>
                  <a:pt x="0" y="0"/>
                </a:moveTo>
                <a:lnTo>
                  <a:pt x="3441700" y="0"/>
                </a:lnTo>
                <a:lnTo>
                  <a:pt x="5334000" y="1892300"/>
                </a:lnTo>
                <a:lnTo>
                  <a:pt x="5334000" y="5184775"/>
                </a:lnTo>
                <a:lnTo>
                  <a:pt x="0" y="5184775"/>
                </a:lnTo>
                <a:lnTo>
                  <a:pt x="0" y="3848100"/>
                </a:lnTo>
                <a:lnTo>
                  <a:pt x="203606" y="3848100"/>
                </a:lnTo>
                <a:lnTo>
                  <a:pt x="203606" y="4981169"/>
                </a:lnTo>
                <a:lnTo>
                  <a:pt x="5130394" y="4981169"/>
                </a:lnTo>
                <a:lnTo>
                  <a:pt x="5130394" y="1892300"/>
                </a:lnTo>
                <a:lnTo>
                  <a:pt x="3441700" y="1892300"/>
                </a:lnTo>
                <a:lnTo>
                  <a:pt x="3441700" y="203606"/>
                </a:lnTo>
                <a:lnTo>
                  <a:pt x="203606" y="203606"/>
                </a:lnTo>
                <a:lnTo>
                  <a:pt x="203606" y="1336674"/>
                </a:lnTo>
                <a:lnTo>
                  <a:pt x="0" y="1336674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rgbClr val="0070C0"/>
              </a:solidFill>
              <a:latin typeface="Open Sans" panose="020B0606030504020204" pitchFamily="34" charset="0"/>
              <a:ea typeface="微软雅黑" panose="020B0503020204020204" pitchFamily="34" charset="-122"/>
              <a:sym typeface="Open Sans" panose="020B0606030504020204" pitchFamily="34" charset="0"/>
            </a:endParaRPr>
          </a:p>
        </p:txBody>
      </p:sp>
      <p:sp>
        <p:nvSpPr>
          <p:cNvPr id="29" name="í$lïḑè">
            <a:extLst>
              <a:ext uri="{FF2B5EF4-FFF2-40B4-BE49-F238E27FC236}">
                <a16:creationId xmlns:a16="http://schemas.microsoft.com/office/drawing/2014/main" id="{1101DA94-A2BA-4184-BB04-5B6D93E1ECF5}"/>
              </a:ext>
            </a:extLst>
          </p:cNvPr>
          <p:cNvSpPr txBox="1"/>
          <p:nvPr/>
        </p:nvSpPr>
        <p:spPr>
          <a:xfrm>
            <a:off x="6365299" y="2956112"/>
            <a:ext cx="937909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Open Sans" panose="020B0606030504020204" pitchFamily="34" charset="0"/>
                <a:ea typeface="微软雅黑" panose="020B0503020204020204" pitchFamily="34" charset="-122"/>
                <a:sym typeface="Open Sans" panose="020B0606030504020204" pitchFamily="34" charset="0"/>
              </a:rPr>
              <a:t>批次选择</a:t>
            </a:r>
          </a:p>
        </p:txBody>
      </p:sp>
      <p:sp>
        <p:nvSpPr>
          <p:cNvPr id="30" name="íŝḷíďê">
            <a:extLst>
              <a:ext uri="{FF2B5EF4-FFF2-40B4-BE49-F238E27FC236}">
                <a16:creationId xmlns:a16="http://schemas.microsoft.com/office/drawing/2014/main" id="{0A9BB661-D509-4C1E-A2D8-76604AFDA951}"/>
              </a:ext>
            </a:extLst>
          </p:cNvPr>
          <p:cNvSpPr/>
          <p:nvPr/>
        </p:nvSpPr>
        <p:spPr>
          <a:xfrm>
            <a:off x="6799894" y="4447027"/>
            <a:ext cx="937909" cy="1225319"/>
          </a:xfrm>
          <a:custGeom>
            <a:avLst/>
            <a:gdLst>
              <a:gd name="connsiteX0" fmla="*/ 0 w 5334000"/>
              <a:gd name="connsiteY0" fmla="*/ 0 h 5184775"/>
              <a:gd name="connsiteX1" fmla="*/ 3441700 w 5334000"/>
              <a:gd name="connsiteY1" fmla="*/ 0 h 5184775"/>
              <a:gd name="connsiteX2" fmla="*/ 5334000 w 5334000"/>
              <a:gd name="connsiteY2" fmla="*/ 1892300 h 5184775"/>
              <a:gd name="connsiteX3" fmla="*/ 5334000 w 5334000"/>
              <a:gd name="connsiteY3" fmla="*/ 5184775 h 5184775"/>
              <a:gd name="connsiteX4" fmla="*/ 0 w 5334000"/>
              <a:gd name="connsiteY4" fmla="*/ 5184775 h 5184775"/>
              <a:gd name="connsiteX5" fmla="*/ 0 w 5334000"/>
              <a:gd name="connsiteY5" fmla="*/ 3848100 h 5184775"/>
              <a:gd name="connsiteX6" fmla="*/ 203606 w 5334000"/>
              <a:gd name="connsiteY6" fmla="*/ 3848100 h 5184775"/>
              <a:gd name="connsiteX7" fmla="*/ 203606 w 5334000"/>
              <a:gd name="connsiteY7" fmla="*/ 4981169 h 5184775"/>
              <a:gd name="connsiteX8" fmla="*/ 5130394 w 5334000"/>
              <a:gd name="connsiteY8" fmla="*/ 4981169 h 5184775"/>
              <a:gd name="connsiteX9" fmla="*/ 5130394 w 5334000"/>
              <a:gd name="connsiteY9" fmla="*/ 1892300 h 5184775"/>
              <a:gd name="connsiteX10" fmla="*/ 3441700 w 5334000"/>
              <a:gd name="connsiteY10" fmla="*/ 1892300 h 5184775"/>
              <a:gd name="connsiteX11" fmla="*/ 3441700 w 5334000"/>
              <a:gd name="connsiteY11" fmla="*/ 203606 h 5184775"/>
              <a:gd name="connsiteX12" fmla="*/ 203606 w 5334000"/>
              <a:gd name="connsiteY12" fmla="*/ 203606 h 5184775"/>
              <a:gd name="connsiteX13" fmla="*/ 203606 w 5334000"/>
              <a:gd name="connsiteY13" fmla="*/ 1336674 h 5184775"/>
              <a:gd name="connsiteX14" fmla="*/ 0 w 5334000"/>
              <a:gd name="connsiteY14" fmla="*/ 1336674 h 51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0" h="5184775">
                <a:moveTo>
                  <a:pt x="0" y="0"/>
                </a:moveTo>
                <a:lnTo>
                  <a:pt x="3441700" y="0"/>
                </a:lnTo>
                <a:lnTo>
                  <a:pt x="5334000" y="1892300"/>
                </a:lnTo>
                <a:lnTo>
                  <a:pt x="5334000" y="5184775"/>
                </a:lnTo>
                <a:lnTo>
                  <a:pt x="0" y="5184775"/>
                </a:lnTo>
                <a:lnTo>
                  <a:pt x="0" y="3848100"/>
                </a:lnTo>
                <a:lnTo>
                  <a:pt x="203606" y="3848100"/>
                </a:lnTo>
                <a:lnTo>
                  <a:pt x="203606" y="4981169"/>
                </a:lnTo>
                <a:lnTo>
                  <a:pt x="5130394" y="4981169"/>
                </a:lnTo>
                <a:lnTo>
                  <a:pt x="5130394" y="1892300"/>
                </a:lnTo>
                <a:lnTo>
                  <a:pt x="3441700" y="1892300"/>
                </a:lnTo>
                <a:lnTo>
                  <a:pt x="3441700" y="203606"/>
                </a:lnTo>
                <a:lnTo>
                  <a:pt x="203606" y="203606"/>
                </a:lnTo>
                <a:lnTo>
                  <a:pt x="203606" y="1336674"/>
                </a:lnTo>
                <a:lnTo>
                  <a:pt x="0" y="1336674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rgbClr val="0070C0"/>
              </a:solidFill>
              <a:latin typeface="Open Sans" panose="020B0606030504020204" pitchFamily="34" charset="0"/>
              <a:ea typeface="微软雅黑" panose="020B0503020204020204" pitchFamily="34" charset="-122"/>
              <a:sym typeface="Open Sans" panose="020B0606030504020204" pitchFamily="34" charset="0"/>
            </a:endParaRPr>
          </a:p>
        </p:txBody>
      </p:sp>
      <p:sp>
        <p:nvSpPr>
          <p:cNvPr id="31" name="í$lïḑè">
            <a:extLst>
              <a:ext uri="{FF2B5EF4-FFF2-40B4-BE49-F238E27FC236}">
                <a16:creationId xmlns:a16="http://schemas.microsoft.com/office/drawing/2014/main" id="{A4B7149D-60C2-4127-9A7E-D049F4B038AB}"/>
              </a:ext>
            </a:extLst>
          </p:cNvPr>
          <p:cNvSpPr txBox="1"/>
          <p:nvPr/>
        </p:nvSpPr>
        <p:spPr>
          <a:xfrm>
            <a:off x="6365299" y="4902566"/>
            <a:ext cx="937909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Open Sans" panose="020B0606030504020204" pitchFamily="34" charset="0"/>
                <a:ea typeface="微软雅黑" panose="020B0503020204020204" pitchFamily="34" charset="-122"/>
                <a:sym typeface="Open Sans" panose="020B0606030504020204" pitchFamily="34" charset="0"/>
              </a:rPr>
              <a:t>标注页面</a:t>
            </a:r>
          </a:p>
        </p:txBody>
      </p:sp>
      <p:sp>
        <p:nvSpPr>
          <p:cNvPr id="32" name="íŝḷíďê">
            <a:extLst>
              <a:ext uri="{FF2B5EF4-FFF2-40B4-BE49-F238E27FC236}">
                <a16:creationId xmlns:a16="http://schemas.microsoft.com/office/drawing/2014/main" id="{4EA98D7E-1AC6-47F4-8AA3-BF1D4EA3CBAE}"/>
              </a:ext>
            </a:extLst>
          </p:cNvPr>
          <p:cNvSpPr/>
          <p:nvPr/>
        </p:nvSpPr>
        <p:spPr>
          <a:xfrm>
            <a:off x="4719982" y="4447027"/>
            <a:ext cx="937909" cy="1225319"/>
          </a:xfrm>
          <a:custGeom>
            <a:avLst/>
            <a:gdLst>
              <a:gd name="connsiteX0" fmla="*/ 0 w 5334000"/>
              <a:gd name="connsiteY0" fmla="*/ 0 h 5184775"/>
              <a:gd name="connsiteX1" fmla="*/ 3441700 w 5334000"/>
              <a:gd name="connsiteY1" fmla="*/ 0 h 5184775"/>
              <a:gd name="connsiteX2" fmla="*/ 5334000 w 5334000"/>
              <a:gd name="connsiteY2" fmla="*/ 1892300 h 5184775"/>
              <a:gd name="connsiteX3" fmla="*/ 5334000 w 5334000"/>
              <a:gd name="connsiteY3" fmla="*/ 5184775 h 5184775"/>
              <a:gd name="connsiteX4" fmla="*/ 0 w 5334000"/>
              <a:gd name="connsiteY4" fmla="*/ 5184775 h 5184775"/>
              <a:gd name="connsiteX5" fmla="*/ 0 w 5334000"/>
              <a:gd name="connsiteY5" fmla="*/ 3848100 h 5184775"/>
              <a:gd name="connsiteX6" fmla="*/ 203606 w 5334000"/>
              <a:gd name="connsiteY6" fmla="*/ 3848100 h 5184775"/>
              <a:gd name="connsiteX7" fmla="*/ 203606 w 5334000"/>
              <a:gd name="connsiteY7" fmla="*/ 4981169 h 5184775"/>
              <a:gd name="connsiteX8" fmla="*/ 5130394 w 5334000"/>
              <a:gd name="connsiteY8" fmla="*/ 4981169 h 5184775"/>
              <a:gd name="connsiteX9" fmla="*/ 5130394 w 5334000"/>
              <a:gd name="connsiteY9" fmla="*/ 1892300 h 5184775"/>
              <a:gd name="connsiteX10" fmla="*/ 3441700 w 5334000"/>
              <a:gd name="connsiteY10" fmla="*/ 1892300 h 5184775"/>
              <a:gd name="connsiteX11" fmla="*/ 3441700 w 5334000"/>
              <a:gd name="connsiteY11" fmla="*/ 203606 h 5184775"/>
              <a:gd name="connsiteX12" fmla="*/ 203606 w 5334000"/>
              <a:gd name="connsiteY12" fmla="*/ 203606 h 5184775"/>
              <a:gd name="connsiteX13" fmla="*/ 203606 w 5334000"/>
              <a:gd name="connsiteY13" fmla="*/ 1336674 h 5184775"/>
              <a:gd name="connsiteX14" fmla="*/ 0 w 5334000"/>
              <a:gd name="connsiteY14" fmla="*/ 1336674 h 51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0" h="5184775">
                <a:moveTo>
                  <a:pt x="0" y="0"/>
                </a:moveTo>
                <a:lnTo>
                  <a:pt x="3441700" y="0"/>
                </a:lnTo>
                <a:lnTo>
                  <a:pt x="5334000" y="1892300"/>
                </a:lnTo>
                <a:lnTo>
                  <a:pt x="5334000" y="5184775"/>
                </a:lnTo>
                <a:lnTo>
                  <a:pt x="0" y="5184775"/>
                </a:lnTo>
                <a:lnTo>
                  <a:pt x="0" y="3848100"/>
                </a:lnTo>
                <a:lnTo>
                  <a:pt x="203606" y="3848100"/>
                </a:lnTo>
                <a:lnTo>
                  <a:pt x="203606" y="4981169"/>
                </a:lnTo>
                <a:lnTo>
                  <a:pt x="5130394" y="4981169"/>
                </a:lnTo>
                <a:lnTo>
                  <a:pt x="5130394" y="1892300"/>
                </a:lnTo>
                <a:lnTo>
                  <a:pt x="3441700" y="1892300"/>
                </a:lnTo>
                <a:lnTo>
                  <a:pt x="3441700" y="203606"/>
                </a:lnTo>
                <a:lnTo>
                  <a:pt x="203606" y="203606"/>
                </a:lnTo>
                <a:lnTo>
                  <a:pt x="203606" y="1336674"/>
                </a:lnTo>
                <a:lnTo>
                  <a:pt x="0" y="1336674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rgbClr val="0070C0"/>
              </a:solidFill>
              <a:latin typeface="Open Sans" panose="020B0606030504020204" pitchFamily="34" charset="0"/>
              <a:ea typeface="微软雅黑" panose="020B0503020204020204" pitchFamily="34" charset="-122"/>
              <a:sym typeface="Open Sans" panose="020B0606030504020204" pitchFamily="34" charset="0"/>
            </a:endParaRPr>
          </a:p>
        </p:txBody>
      </p:sp>
      <p:sp>
        <p:nvSpPr>
          <p:cNvPr id="33" name="í$lïḑè">
            <a:extLst>
              <a:ext uri="{FF2B5EF4-FFF2-40B4-BE49-F238E27FC236}">
                <a16:creationId xmlns:a16="http://schemas.microsoft.com/office/drawing/2014/main" id="{54A20397-A292-4BA6-86D5-9526B799436D}"/>
              </a:ext>
            </a:extLst>
          </p:cNvPr>
          <p:cNvSpPr txBox="1"/>
          <p:nvPr/>
        </p:nvSpPr>
        <p:spPr>
          <a:xfrm>
            <a:off x="4285387" y="4902566"/>
            <a:ext cx="937909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  <a:latin typeface="Open Sans" panose="020B0606030504020204" pitchFamily="34" charset="0"/>
                <a:ea typeface="微软雅黑" panose="020B0503020204020204" pitchFamily="34" charset="-122"/>
                <a:sym typeface="Open Sans" panose="020B0606030504020204" pitchFamily="34" charset="0"/>
              </a:rPr>
              <a:t>结果页面</a:t>
            </a:r>
          </a:p>
        </p:txBody>
      </p:sp>
      <p:sp>
        <p:nvSpPr>
          <p:cNvPr id="8" name="箭头: 虚尾 7">
            <a:extLst>
              <a:ext uri="{FF2B5EF4-FFF2-40B4-BE49-F238E27FC236}">
                <a16:creationId xmlns:a16="http://schemas.microsoft.com/office/drawing/2014/main" id="{BD855552-50CA-4A58-AE1C-F2736B5FE7C3}"/>
              </a:ext>
            </a:extLst>
          </p:cNvPr>
          <p:cNvSpPr/>
          <p:nvPr/>
        </p:nvSpPr>
        <p:spPr>
          <a:xfrm>
            <a:off x="5785868" y="2817076"/>
            <a:ext cx="524993" cy="6119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箭头: 虚尾 40">
            <a:extLst>
              <a:ext uri="{FF2B5EF4-FFF2-40B4-BE49-F238E27FC236}">
                <a16:creationId xmlns:a16="http://schemas.microsoft.com/office/drawing/2014/main" id="{849FE2C5-C9E6-49D6-8770-A9AFFA5D7008}"/>
              </a:ext>
            </a:extLst>
          </p:cNvPr>
          <p:cNvSpPr/>
          <p:nvPr/>
        </p:nvSpPr>
        <p:spPr>
          <a:xfrm rot="10800000">
            <a:off x="5785868" y="4760953"/>
            <a:ext cx="524993" cy="6119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箭头: 虚尾 41">
            <a:extLst>
              <a:ext uri="{FF2B5EF4-FFF2-40B4-BE49-F238E27FC236}">
                <a16:creationId xmlns:a16="http://schemas.microsoft.com/office/drawing/2014/main" id="{F00BACEB-83D0-43B8-B7BD-911FD5E1005C}"/>
              </a:ext>
            </a:extLst>
          </p:cNvPr>
          <p:cNvSpPr/>
          <p:nvPr/>
        </p:nvSpPr>
        <p:spPr>
          <a:xfrm rot="5400000">
            <a:off x="7006351" y="3774074"/>
            <a:ext cx="524993" cy="6119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62A0762-3E25-4380-9D79-BDED59BBFD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65"/>
          <a:stretch/>
        </p:blipFill>
        <p:spPr>
          <a:xfrm>
            <a:off x="559285" y="2510852"/>
            <a:ext cx="2959248" cy="2788687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E17E70B4-6981-48BD-8710-A1D6144C29D1}"/>
              </a:ext>
            </a:extLst>
          </p:cNvPr>
          <p:cNvCxnSpPr>
            <a:cxnSpLocks/>
          </p:cNvCxnSpPr>
          <p:nvPr/>
        </p:nvCxnSpPr>
        <p:spPr>
          <a:xfrm>
            <a:off x="3638941" y="3116424"/>
            <a:ext cx="612619" cy="0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F4118FF0-B2A5-4749-9DFC-4954EF34416E}"/>
              </a:ext>
            </a:extLst>
          </p:cNvPr>
          <p:cNvCxnSpPr>
            <a:cxnSpLocks/>
          </p:cNvCxnSpPr>
          <p:nvPr/>
        </p:nvCxnSpPr>
        <p:spPr>
          <a:xfrm>
            <a:off x="7803504" y="3138196"/>
            <a:ext cx="612619" cy="0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简历标签识别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82954"/>
            <a:ext cx="4194888" cy="863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 数据标注工具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12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D81748-A75B-467F-A168-60239AB34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049" y="2115473"/>
            <a:ext cx="7575799" cy="442286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F4FE6D78-E13B-4B08-A097-4F1BE82A4D93}"/>
              </a:ext>
            </a:extLst>
          </p:cNvPr>
          <p:cNvSpPr/>
          <p:nvPr/>
        </p:nvSpPr>
        <p:spPr>
          <a:xfrm>
            <a:off x="9693848" y="2583358"/>
            <a:ext cx="242596" cy="2438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2B51F77B-6FCA-4A6C-BAA3-4E5432AF6DD3}"/>
              </a:ext>
            </a:extLst>
          </p:cNvPr>
          <p:cNvSpPr/>
          <p:nvPr/>
        </p:nvSpPr>
        <p:spPr>
          <a:xfrm rot="5400000">
            <a:off x="9693233" y="3407062"/>
            <a:ext cx="242596" cy="2438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7B199AD-17D4-44DB-9BDC-35C148940264}"/>
              </a:ext>
            </a:extLst>
          </p:cNvPr>
          <p:cNvSpPr/>
          <p:nvPr/>
        </p:nvSpPr>
        <p:spPr>
          <a:xfrm>
            <a:off x="8472196" y="2835418"/>
            <a:ext cx="1503090" cy="55359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分词标注</a:t>
            </a: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53CBC190-1110-454B-951E-7A70F2B38EAF}"/>
              </a:ext>
            </a:extLst>
          </p:cNvPr>
          <p:cNvSpPr/>
          <p:nvPr/>
        </p:nvSpPr>
        <p:spPr>
          <a:xfrm>
            <a:off x="9693848" y="4615311"/>
            <a:ext cx="242596" cy="2438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A9730683-4179-449F-A33D-AA6430C8EA7F}"/>
              </a:ext>
            </a:extLst>
          </p:cNvPr>
          <p:cNvSpPr/>
          <p:nvPr/>
        </p:nvSpPr>
        <p:spPr>
          <a:xfrm rot="5400000">
            <a:off x="9693233" y="5439015"/>
            <a:ext cx="242596" cy="2438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093F8F62-ADF9-400D-9A91-7A36176084D5}"/>
              </a:ext>
            </a:extLst>
          </p:cNvPr>
          <p:cNvSpPr/>
          <p:nvPr/>
        </p:nvSpPr>
        <p:spPr>
          <a:xfrm>
            <a:off x="8472196" y="4867371"/>
            <a:ext cx="1503090" cy="55359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标签标注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FE11FB1-30BA-402A-8526-4B4700D3CFA7}"/>
              </a:ext>
            </a:extLst>
          </p:cNvPr>
          <p:cNvSpPr/>
          <p:nvPr/>
        </p:nvSpPr>
        <p:spPr>
          <a:xfrm>
            <a:off x="4951547" y="1757030"/>
            <a:ext cx="2287388" cy="307777"/>
          </a:xfrm>
          <a:prstGeom prst="rect">
            <a:avLst/>
          </a:prstGeom>
          <a:ln w="19050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User ID</a:t>
            </a:r>
            <a:r>
              <a:rPr lang="zh-CN" altLang="en-US" sz="14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为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59</a:t>
            </a:r>
            <a:r>
              <a:rPr lang="zh-CN" altLang="en-US" sz="14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的干部</a:t>
            </a:r>
            <a:endParaRPr lang="en-US" altLang="zh-CN" sz="1400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1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简历标签识别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82954"/>
            <a:ext cx="4194888" cy="863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 数据标注工具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13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88CA51E-4FF6-46DF-9DF5-C8CC4D5C0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4" b="2587"/>
          <a:stretch/>
        </p:blipFill>
        <p:spPr>
          <a:xfrm>
            <a:off x="2586854" y="1881272"/>
            <a:ext cx="7704814" cy="451240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766928C1-CCE6-40D4-976F-D927BE7420A9}"/>
              </a:ext>
            </a:extLst>
          </p:cNvPr>
          <p:cNvSpPr/>
          <p:nvPr/>
        </p:nvSpPr>
        <p:spPr>
          <a:xfrm flipH="1">
            <a:off x="559835" y="5143505"/>
            <a:ext cx="1500645" cy="863082"/>
          </a:xfrm>
          <a:prstGeom prst="accentBorderCallout1">
            <a:avLst>
              <a:gd name="adj1" fmla="val 18750"/>
              <a:gd name="adj2" fmla="val -8333"/>
              <a:gd name="adj3" fmla="val 111419"/>
              <a:gd name="adj4" fmla="val -3460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2"/>
                </a:solidFill>
              </a:rPr>
              <a:t>继续标注或</a:t>
            </a:r>
            <a:endParaRPr lang="en-US" altLang="zh-CN" sz="1400" dirty="0">
              <a:solidFill>
                <a:schemeClr val="tx2"/>
              </a:solidFill>
            </a:endParaRPr>
          </a:p>
          <a:p>
            <a:pPr algn="ctr"/>
            <a:r>
              <a:rPr lang="zh-CN" altLang="en-US" sz="1400" dirty="0">
                <a:solidFill>
                  <a:schemeClr val="tx2"/>
                </a:solidFill>
              </a:rPr>
              <a:t>导出当前数据库</a:t>
            </a:r>
          </a:p>
        </p:txBody>
      </p:sp>
    </p:spTree>
    <p:extLst>
      <p:ext uri="{BB962C8B-B14F-4D97-AF65-F5344CB8AC3E}">
        <p14:creationId xmlns:p14="http://schemas.microsoft.com/office/powerpoint/2010/main" val="973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智能简历搜索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41091"/>
            <a:ext cx="4394847" cy="7604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 限定标签的多种查询条件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14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9fe32a48-ef38-46d2-b280-048089853e9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8F6319F-584D-45D2-9E62-80BC778AC28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29746" y="2476699"/>
            <a:ext cx="8699242" cy="3500390"/>
            <a:chOff x="669925" y="1478280"/>
            <a:chExt cx="10846345" cy="4364339"/>
          </a:xfrm>
        </p:grpSpPr>
        <p:grpSp>
          <p:nvGrpSpPr>
            <p:cNvPr id="9" name="îSḻídê">
              <a:extLst>
                <a:ext uri="{FF2B5EF4-FFF2-40B4-BE49-F238E27FC236}">
                  <a16:creationId xmlns:a16="http://schemas.microsoft.com/office/drawing/2014/main" id="{1BA7B97C-4409-4C6B-9C68-5FF2CD0019FE}"/>
                </a:ext>
              </a:extLst>
            </p:cNvPr>
            <p:cNvGrpSpPr/>
            <p:nvPr/>
          </p:nvGrpSpPr>
          <p:grpSpPr>
            <a:xfrm>
              <a:off x="669925" y="1478280"/>
              <a:ext cx="2235321" cy="4364339"/>
              <a:chOff x="669925" y="1478280"/>
              <a:chExt cx="2235321" cy="4364339"/>
            </a:xfrm>
          </p:grpSpPr>
          <p:sp>
            <p:nvSpPr>
              <p:cNvPr id="32" name="i$ḷïḋé">
                <a:extLst>
                  <a:ext uri="{FF2B5EF4-FFF2-40B4-BE49-F238E27FC236}">
                    <a16:creationId xmlns:a16="http://schemas.microsoft.com/office/drawing/2014/main" id="{CA807772-7DC6-4E54-9DBC-26231D61BD8F}"/>
                  </a:ext>
                </a:extLst>
              </p:cNvPr>
              <p:cNvSpPr/>
              <p:nvPr/>
            </p:nvSpPr>
            <p:spPr>
              <a:xfrm>
                <a:off x="669925" y="2209800"/>
                <a:ext cx="2235321" cy="36328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3" name="í$ḻîḑe">
                <a:extLst>
                  <a:ext uri="{FF2B5EF4-FFF2-40B4-BE49-F238E27FC236}">
                    <a16:creationId xmlns:a16="http://schemas.microsoft.com/office/drawing/2014/main" id="{641D553B-EFC8-4059-AA2C-314AFD1DFF7B}"/>
                  </a:ext>
                </a:extLst>
              </p:cNvPr>
              <p:cNvSpPr/>
              <p:nvPr/>
            </p:nvSpPr>
            <p:spPr>
              <a:xfrm>
                <a:off x="669925" y="1478280"/>
                <a:ext cx="2235321" cy="558800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34" name="îṥḻiḓè">
                <a:extLst>
                  <a:ext uri="{FF2B5EF4-FFF2-40B4-BE49-F238E27FC236}">
                    <a16:creationId xmlns:a16="http://schemas.microsoft.com/office/drawing/2014/main" id="{DD7EC0E8-A2E4-4C6A-B4A6-0A737415C79F}"/>
                  </a:ext>
                </a:extLst>
              </p:cNvPr>
              <p:cNvGrpSpPr/>
              <p:nvPr/>
            </p:nvGrpSpPr>
            <p:grpSpPr>
              <a:xfrm>
                <a:off x="731110" y="2598999"/>
                <a:ext cx="2112950" cy="1660002"/>
                <a:chOff x="813428" y="2566558"/>
                <a:chExt cx="2627179" cy="1660002"/>
              </a:xfrm>
            </p:grpSpPr>
            <p:sp>
              <p:nvSpPr>
                <p:cNvPr id="36" name="ïŝḻïďè">
                  <a:extLst>
                    <a:ext uri="{FF2B5EF4-FFF2-40B4-BE49-F238E27FC236}">
                      <a16:creationId xmlns:a16="http://schemas.microsoft.com/office/drawing/2014/main" id="{ACCE891E-1AA7-4EF6-9680-2B5CF47CA379}"/>
                    </a:ext>
                  </a:extLst>
                </p:cNvPr>
                <p:cNvSpPr/>
                <p:nvPr/>
              </p:nvSpPr>
              <p:spPr bwMode="auto">
                <a:xfrm>
                  <a:off x="813428" y="3008362"/>
                  <a:ext cx="2627177" cy="1218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sz="1100" dirty="0">
                      <a:latin typeface="Open Sans" panose="020B0606030504020204" pitchFamily="34" charset="0"/>
                      <a:ea typeface="微软雅黑" panose="020B0503020204020204" pitchFamily="34" charset="-122"/>
                      <a:sym typeface="Open Sans" panose="020B0606030504020204" pitchFamily="34" charset="0"/>
                    </a:rPr>
                    <a:t>目标干部在某个领域最低工作了多少年</a:t>
                  </a:r>
                  <a:endParaRPr lang="en-US" altLang="zh-CN" sz="1100" dirty="0">
                    <a:latin typeface="Open Sans" panose="020B0606030504020204" pitchFamily="34" charset="0"/>
                    <a:ea typeface="微软雅黑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7" name="îṩḻíḋé">
                  <a:extLst>
                    <a:ext uri="{FF2B5EF4-FFF2-40B4-BE49-F238E27FC236}">
                      <a16:creationId xmlns:a16="http://schemas.microsoft.com/office/drawing/2014/main" id="{62F3443F-0716-43C6-A16D-F89AD5F47F0C}"/>
                    </a:ext>
                  </a:extLst>
                </p:cNvPr>
                <p:cNvSpPr txBox="1"/>
                <p:nvPr/>
              </p:nvSpPr>
              <p:spPr bwMode="auto">
                <a:xfrm>
                  <a:off x="813429" y="2566558"/>
                  <a:ext cx="2627178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CN" altLang="en-US" sz="2000" b="1" dirty="0">
                      <a:latin typeface="Open Sans" panose="020B0606030504020204" pitchFamily="34" charset="0"/>
                      <a:ea typeface="微软雅黑" panose="020B0503020204020204" pitchFamily="34" charset="-122"/>
                      <a:sym typeface="Open Sans" panose="020B0606030504020204" pitchFamily="34" charset="0"/>
                    </a:rPr>
                    <a:t>最低年限</a:t>
                  </a:r>
                  <a:endParaRPr lang="en-US" altLang="zh-CN" sz="2000" b="1" dirty="0">
                    <a:latin typeface="Open Sans" panose="020B0606030504020204" pitchFamily="34" charset="0"/>
                    <a:ea typeface="微软雅黑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35" name="îSlïḋe">
                <a:extLst>
                  <a:ext uri="{FF2B5EF4-FFF2-40B4-BE49-F238E27FC236}">
                    <a16:creationId xmlns:a16="http://schemas.microsoft.com/office/drawing/2014/main" id="{095D00AA-EC0E-404B-888D-A1C64D54660F}"/>
                  </a:ext>
                </a:extLst>
              </p:cNvPr>
              <p:cNvSpPr/>
              <p:nvPr/>
            </p:nvSpPr>
            <p:spPr bwMode="auto">
              <a:xfrm>
                <a:off x="1522850" y="4860497"/>
                <a:ext cx="529470" cy="509204"/>
              </a:xfrm>
              <a:custGeom>
                <a:avLst/>
                <a:gdLst>
                  <a:gd name="connsiteX0" fmla="*/ 61288 w 609549"/>
                  <a:gd name="connsiteY0" fmla="*/ 383285 h 586216"/>
                  <a:gd name="connsiteX1" fmla="*/ 71162 w 609549"/>
                  <a:gd name="connsiteY1" fmla="*/ 387101 h 586216"/>
                  <a:gd name="connsiteX2" fmla="*/ 120018 w 609549"/>
                  <a:gd name="connsiteY2" fmla="*/ 435892 h 586216"/>
                  <a:gd name="connsiteX3" fmla="*/ 120018 w 609549"/>
                  <a:gd name="connsiteY3" fmla="*/ 454200 h 586216"/>
                  <a:gd name="connsiteX4" fmla="*/ 56639 w 609549"/>
                  <a:gd name="connsiteY4" fmla="*/ 517543 h 586216"/>
                  <a:gd name="connsiteX5" fmla="*/ 35592 w 609549"/>
                  <a:gd name="connsiteY5" fmla="*/ 513644 h 586216"/>
                  <a:gd name="connsiteX6" fmla="*/ 51877 w 609549"/>
                  <a:gd name="connsiteY6" fmla="*/ 388099 h 586216"/>
                  <a:gd name="connsiteX7" fmla="*/ 61288 w 609549"/>
                  <a:gd name="connsiteY7" fmla="*/ 383285 h 586216"/>
                  <a:gd name="connsiteX8" fmla="*/ 235245 w 609549"/>
                  <a:gd name="connsiteY8" fmla="*/ 302810 h 586216"/>
                  <a:gd name="connsiteX9" fmla="*/ 306042 w 609549"/>
                  <a:gd name="connsiteY9" fmla="*/ 373466 h 586216"/>
                  <a:gd name="connsiteX10" fmla="*/ 258717 w 609549"/>
                  <a:gd name="connsiteY10" fmla="*/ 420680 h 586216"/>
                  <a:gd name="connsiteX11" fmla="*/ 230246 w 609549"/>
                  <a:gd name="connsiteY11" fmla="*/ 550152 h 586216"/>
                  <a:gd name="connsiteX12" fmla="*/ 92223 w 609549"/>
                  <a:gd name="connsiteY12" fmla="*/ 575305 h 586216"/>
                  <a:gd name="connsiteX13" fmla="*/ 88748 w 609549"/>
                  <a:gd name="connsiteY13" fmla="*/ 556143 h 586216"/>
                  <a:gd name="connsiteX14" fmla="*/ 165115 w 609549"/>
                  <a:gd name="connsiteY14" fmla="*/ 479877 h 586216"/>
                  <a:gd name="connsiteX15" fmla="*/ 165115 w 609549"/>
                  <a:gd name="connsiteY15" fmla="*/ 446308 h 586216"/>
                  <a:gd name="connsiteX16" fmla="*/ 88700 w 609549"/>
                  <a:gd name="connsiteY16" fmla="*/ 369995 h 586216"/>
                  <a:gd name="connsiteX17" fmla="*/ 92128 w 609549"/>
                  <a:gd name="connsiteY17" fmla="*/ 350976 h 586216"/>
                  <a:gd name="connsiteX18" fmla="*/ 189111 w 609549"/>
                  <a:gd name="connsiteY18" fmla="*/ 348884 h 586216"/>
                  <a:gd name="connsiteX19" fmla="*/ 257958 w 609549"/>
                  <a:gd name="connsiteY19" fmla="*/ 161679 h 586216"/>
                  <a:gd name="connsiteX20" fmla="*/ 317251 w 609549"/>
                  <a:gd name="connsiteY20" fmla="*/ 220879 h 586216"/>
                  <a:gd name="connsiteX21" fmla="*/ 388070 w 609549"/>
                  <a:gd name="connsiteY21" fmla="*/ 291586 h 586216"/>
                  <a:gd name="connsiteX22" fmla="*/ 604906 w 609549"/>
                  <a:gd name="connsiteY22" fmla="*/ 508130 h 586216"/>
                  <a:gd name="connsiteX23" fmla="*/ 604906 w 609549"/>
                  <a:gd name="connsiteY23" fmla="*/ 530526 h 586216"/>
                  <a:gd name="connsiteX24" fmla="*/ 556567 w 609549"/>
                  <a:gd name="connsiteY24" fmla="*/ 578789 h 586216"/>
                  <a:gd name="connsiteX25" fmla="*/ 545327 w 609549"/>
                  <a:gd name="connsiteY25" fmla="*/ 583449 h 586216"/>
                  <a:gd name="connsiteX26" fmla="*/ 534135 w 609549"/>
                  <a:gd name="connsiteY26" fmla="*/ 578789 h 586216"/>
                  <a:gd name="connsiteX27" fmla="*/ 317251 w 609549"/>
                  <a:gd name="connsiteY27" fmla="*/ 362293 h 586216"/>
                  <a:gd name="connsiteX28" fmla="*/ 246481 w 609549"/>
                  <a:gd name="connsiteY28" fmla="*/ 291586 h 586216"/>
                  <a:gd name="connsiteX29" fmla="*/ 187140 w 609549"/>
                  <a:gd name="connsiteY29" fmla="*/ 232339 h 586216"/>
                  <a:gd name="connsiteX30" fmla="*/ 58606 w 609549"/>
                  <a:gd name="connsiteY30" fmla="*/ 160814 h 586216"/>
                  <a:gd name="connsiteX31" fmla="*/ 126401 w 609549"/>
                  <a:gd name="connsiteY31" fmla="*/ 228498 h 586216"/>
                  <a:gd name="connsiteX32" fmla="*/ 111975 w 609549"/>
                  <a:gd name="connsiteY32" fmla="*/ 242899 h 586216"/>
                  <a:gd name="connsiteX33" fmla="*/ 119307 w 609549"/>
                  <a:gd name="connsiteY33" fmla="*/ 250219 h 586216"/>
                  <a:gd name="connsiteX34" fmla="*/ 119307 w 609549"/>
                  <a:gd name="connsiteY34" fmla="*/ 277692 h 586216"/>
                  <a:gd name="connsiteX35" fmla="*/ 115641 w 609549"/>
                  <a:gd name="connsiteY35" fmla="*/ 281352 h 586216"/>
                  <a:gd name="connsiteX36" fmla="*/ 88123 w 609549"/>
                  <a:gd name="connsiteY36" fmla="*/ 281352 h 586216"/>
                  <a:gd name="connsiteX37" fmla="*/ 5712 w 609549"/>
                  <a:gd name="connsiteY37" fmla="*/ 199029 h 586216"/>
                  <a:gd name="connsiteX38" fmla="*/ 5712 w 609549"/>
                  <a:gd name="connsiteY38" fmla="*/ 171604 h 586216"/>
                  <a:gd name="connsiteX39" fmla="*/ 9378 w 609549"/>
                  <a:gd name="connsiteY39" fmla="*/ 167944 h 586216"/>
                  <a:gd name="connsiteX40" fmla="*/ 36849 w 609549"/>
                  <a:gd name="connsiteY40" fmla="*/ 167944 h 586216"/>
                  <a:gd name="connsiteX41" fmla="*/ 44180 w 609549"/>
                  <a:gd name="connsiteY41" fmla="*/ 175264 h 586216"/>
                  <a:gd name="connsiteX42" fmla="*/ 585775 w 609549"/>
                  <a:gd name="connsiteY42" fmla="*/ 66370 h 586216"/>
                  <a:gd name="connsiteX43" fmla="*/ 595263 w 609549"/>
                  <a:gd name="connsiteY43" fmla="*/ 73839 h 586216"/>
                  <a:gd name="connsiteX44" fmla="*/ 578978 w 609549"/>
                  <a:gd name="connsiteY44" fmla="*/ 199341 h 586216"/>
                  <a:gd name="connsiteX45" fmla="*/ 559693 w 609549"/>
                  <a:gd name="connsiteY45" fmla="*/ 200387 h 586216"/>
                  <a:gd name="connsiteX46" fmla="*/ 510789 w 609549"/>
                  <a:gd name="connsiteY46" fmla="*/ 151612 h 586216"/>
                  <a:gd name="connsiteX47" fmla="*/ 510789 w 609549"/>
                  <a:gd name="connsiteY47" fmla="*/ 133262 h 586216"/>
                  <a:gd name="connsiteX48" fmla="*/ 574216 w 609549"/>
                  <a:gd name="connsiteY48" fmla="*/ 69988 h 586216"/>
                  <a:gd name="connsiteX49" fmla="*/ 585775 w 609549"/>
                  <a:gd name="connsiteY49" fmla="*/ 66370 h 586216"/>
                  <a:gd name="connsiteX50" fmla="*/ 158702 w 609549"/>
                  <a:gd name="connsiteY50" fmla="*/ 26758 h 586216"/>
                  <a:gd name="connsiteX51" fmla="*/ 172463 w 609549"/>
                  <a:gd name="connsiteY51" fmla="*/ 32464 h 586216"/>
                  <a:gd name="connsiteX52" fmla="*/ 179701 w 609549"/>
                  <a:gd name="connsiteY52" fmla="*/ 39691 h 586216"/>
                  <a:gd name="connsiteX53" fmla="*/ 246935 w 609549"/>
                  <a:gd name="connsiteY53" fmla="*/ 106831 h 586216"/>
                  <a:gd name="connsiteX54" fmla="*/ 254886 w 609549"/>
                  <a:gd name="connsiteY54" fmla="*/ 114819 h 586216"/>
                  <a:gd name="connsiteX55" fmla="*/ 257600 w 609549"/>
                  <a:gd name="connsiteY55" fmla="*/ 138879 h 586216"/>
                  <a:gd name="connsiteX56" fmla="*/ 254886 w 609549"/>
                  <a:gd name="connsiteY56" fmla="*/ 142255 h 586216"/>
                  <a:gd name="connsiteX57" fmla="*/ 252315 w 609549"/>
                  <a:gd name="connsiteY57" fmla="*/ 144823 h 586216"/>
                  <a:gd name="connsiteX58" fmla="*/ 246696 w 609549"/>
                  <a:gd name="connsiteY58" fmla="*/ 150434 h 586216"/>
                  <a:gd name="connsiteX59" fmla="*/ 175892 w 609549"/>
                  <a:gd name="connsiteY59" fmla="*/ 221140 h 586216"/>
                  <a:gd name="connsiteX60" fmla="*/ 172463 w 609549"/>
                  <a:gd name="connsiteY60" fmla="*/ 224611 h 586216"/>
                  <a:gd name="connsiteX61" fmla="*/ 170130 w 609549"/>
                  <a:gd name="connsiteY61" fmla="*/ 226560 h 586216"/>
                  <a:gd name="connsiteX62" fmla="*/ 162274 w 609549"/>
                  <a:gd name="connsiteY62" fmla="*/ 229936 h 586216"/>
                  <a:gd name="connsiteX63" fmla="*/ 158702 w 609549"/>
                  <a:gd name="connsiteY63" fmla="*/ 230269 h 586216"/>
                  <a:gd name="connsiteX64" fmla="*/ 144942 w 609549"/>
                  <a:gd name="connsiteY64" fmla="*/ 224611 h 586216"/>
                  <a:gd name="connsiteX65" fmla="*/ 137609 w 609549"/>
                  <a:gd name="connsiteY65" fmla="*/ 217288 h 586216"/>
                  <a:gd name="connsiteX66" fmla="*/ 69804 w 609549"/>
                  <a:gd name="connsiteY66" fmla="*/ 149578 h 586216"/>
                  <a:gd name="connsiteX67" fmla="*/ 62519 w 609549"/>
                  <a:gd name="connsiteY67" fmla="*/ 142255 h 586216"/>
                  <a:gd name="connsiteX68" fmla="*/ 62519 w 609549"/>
                  <a:gd name="connsiteY68" fmla="*/ 114819 h 586216"/>
                  <a:gd name="connsiteX69" fmla="*/ 144942 w 609549"/>
                  <a:gd name="connsiteY69" fmla="*/ 32464 h 586216"/>
                  <a:gd name="connsiteX70" fmla="*/ 158702 w 609549"/>
                  <a:gd name="connsiteY70" fmla="*/ 26758 h 586216"/>
                  <a:gd name="connsiteX71" fmla="*/ 254809 w 609549"/>
                  <a:gd name="connsiteY71" fmla="*/ 6542 h 586216"/>
                  <a:gd name="connsiteX72" fmla="*/ 321015 w 609549"/>
                  <a:gd name="connsiteY72" fmla="*/ 29913 h 586216"/>
                  <a:gd name="connsiteX73" fmla="*/ 260017 w 609549"/>
                  <a:gd name="connsiteY73" fmla="*/ 97465 h 586216"/>
                  <a:gd name="connsiteX74" fmla="*/ 193067 w 609549"/>
                  <a:gd name="connsiteY74" fmla="*/ 30626 h 586216"/>
                  <a:gd name="connsiteX75" fmla="*/ 254809 w 609549"/>
                  <a:gd name="connsiteY75" fmla="*/ 6542 h 586216"/>
                  <a:gd name="connsiteX76" fmla="*/ 503105 w 609549"/>
                  <a:gd name="connsiteY76" fmla="*/ 953 h 586216"/>
                  <a:gd name="connsiteX77" fmla="*/ 538560 w 609549"/>
                  <a:gd name="connsiteY77" fmla="*/ 10911 h 586216"/>
                  <a:gd name="connsiteX78" fmla="*/ 542083 w 609549"/>
                  <a:gd name="connsiteY78" fmla="*/ 30073 h 586216"/>
                  <a:gd name="connsiteX79" fmla="*/ 465709 w 609549"/>
                  <a:gd name="connsiteY79" fmla="*/ 106341 h 586216"/>
                  <a:gd name="connsiteX80" fmla="*/ 465709 w 609549"/>
                  <a:gd name="connsiteY80" fmla="*/ 139911 h 586216"/>
                  <a:gd name="connsiteX81" fmla="*/ 542131 w 609549"/>
                  <a:gd name="connsiteY81" fmla="*/ 216227 h 586216"/>
                  <a:gd name="connsiteX82" fmla="*/ 538655 w 609549"/>
                  <a:gd name="connsiteY82" fmla="*/ 235246 h 586216"/>
                  <a:gd name="connsiteX83" fmla="*/ 442187 w 609549"/>
                  <a:gd name="connsiteY83" fmla="*/ 237528 h 586216"/>
                  <a:gd name="connsiteX84" fmla="*/ 399238 w 609549"/>
                  <a:gd name="connsiteY84" fmla="*/ 280370 h 586216"/>
                  <a:gd name="connsiteX85" fmla="*/ 328482 w 609549"/>
                  <a:gd name="connsiteY85" fmla="*/ 209712 h 586216"/>
                  <a:gd name="connsiteX86" fmla="*/ 372240 w 609549"/>
                  <a:gd name="connsiteY86" fmla="*/ 166015 h 586216"/>
                  <a:gd name="connsiteX87" fmla="*/ 400571 w 609549"/>
                  <a:gd name="connsiteY87" fmla="*/ 36064 h 586216"/>
                  <a:gd name="connsiteX88" fmla="*/ 503105 w 609549"/>
                  <a:gd name="connsiteY88" fmla="*/ 953 h 58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9549" h="586216">
                    <a:moveTo>
                      <a:pt x="61288" y="383285"/>
                    </a:moveTo>
                    <a:cubicBezTo>
                      <a:pt x="64829" y="383106"/>
                      <a:pt x="68448" y="384367"/>
                      <a:pt x="71162" y="387101"/>
                    </a:cubicBezTo>
                    <a:lnTo>
                      <a:pt x="120018" y="435892"/>
                    </a:lnTo>
                    <a:cubicBezTo>
                      <a:pt x="125113" y="440933"/>
                      <a:pt x="125113" y="449160"/>
                      <a:pt x="120018" y="454200"/>
                    </a:cubicBezTo>
                    <a:lnTo>
                      <a:pt x="56639" y="517543"/>
                    </a:lnTo>
                    <a:cubicBezTo>
                      <a:pt x="50211" y="523963"/>
                      <a:pt x="39211" y="522013"/>
                      <a:pt x="35592" y="513644"/>
                    </a:cubicBezTo>
                    <a:cubicBezTo>
                      <a:pt x="17783" y="472794"/>
                      <a:pt x="23211" y="424288"/>
                      <a:pt x="51877" y="388099"/>
                    </a:cubicBezTo>
                    <a:cubicBezTo>
                      <a:pt x="54282" y="385079"/>
                      <a:pt x="57746" y="383463"/>
                      <a:pt x="61288" y="383285"/>
                    </a:cubicBezTo>
                    <a:close/>
                    <a:moveTo>
                      <a:pt x="235245" y="302810"/>
                    </a:moveTo>
                    <a:lnTo>
                      <a:pt x="306042" y="373466"/>
                    </a:lnTo>
                    <a:lnTo>
                      <a:pt x="258717" y="420680"/>
                    </a:lnTo>
                    <a:cubicBezTo>
                      <a:pt x="274667" y="464329"/>
                      <a:pt x="265192" y="515300"/>
                      <a:pt x="230246" y="550152"/>
                    </a:cubicBezTo>
                    <a:cubicBezTo>
                      <a:pt x="192919" y="587430"/>
                      <a:pt x="137644" y="595798"/>
                      <a:pt x="92223" y="575305"/>
                    </a:cubicBezTo>
                    <a:cubicBezTo>
                      <a:pt x="84701" y="571882"/>
                      <a:pt x="82892" y="561992"/>
                      <a:pt x="88748" y="556143"/>
                    </a:cubicBezTo>
                    <a:lnTo>
                      <a:pt x="165115" y="479877"/>
                    </a:lnTo>
                    <a:cubicBezTo>
                      <a:pt x="174399" y="470605"/>
                      <a:pt x="174399" y="455580"/>
                      <a:pt x="165115" y="446308"/>
                    </a:cubicBezTo>
                    <a:lnTo>
                      <a:pt x="88700" y="369995"/>
                    </a:lnTo>
                    <a:cubicBezTo>
                      <a:pt x="82844" y="364194"/>
                      <a:pt x="84653" y="354399"/>
                      <a:pt x="92128" y="350976"/>
                    </a:cubicBezTo>
                    <a:cubicBezTo>
                      <a:pt x="122789" y="337092"/>
                      <a:pt x="157973" y="336379"/>
                      <a:pt x="189111" y="348884"/>
                    </a:cubicBezTo>
                    <a:close/>
                    <a:moveTo>
                      <a:pt x="257958" y="161679"/>
                    </a:moveTo>
                    <a:lnTo>
                      <a:pt x="317251" y="220879"/>
                    </a:lnTo>
                    <a:lnTo>
                      <a:pt x="388070" y="291586"/>
                    </a:lnTo>
                    <a:lnTo>
                      <a:pt x="604906" y="508130"/>
                    </a:lnTo>
                    <a:cubicBezTo>
                      <a:pt x="611097" y="514311"/>
                      <a:pt x="611097" y="524344"/>
                      <a:pt x="604906" y="530526"/>
                    </a:cubicBezTo>
                    <a:lnTo>
                      <a:pt x="556567" y="578789"/>
                    </a:lnTo>
                    <a:cubicBezTo>
                      <a:pt x="553471" y="581880"/>
                      <a:pt x="549423" y="583449"/>
                      <a:pt x="545327" y="583449"/>
                    </a:cubicBezTo>
                    <a:cubicBezTo>
                      <a:pt x="541279" y="583449"/>
                      <a:pt x="537231" y="581880"/>
                      <a:pt x="534135" y="578789"/>
                    </a:cubicBezTo>
                    <a:lnTo>
                      <a:pt x="317251" y="362293"/>
                    </a:lnTo>
                    <a:lnTo>
                      <a:pt x="246481" y="291586"/>
                    </a:lnTo>
                    <a:lnTo>
                      <a:pt x="187140" y="232339"/>
                    </a:lnTo>
                    <a:close/>
                    <a:moveTo>
                      <a:pt x="58606" y="160814"/>
                    </a:moveTo>
                    <a:lnTo>
                      <a:pt x="126401" y="228498"/>
                    </a:lnTo>
                    <a:lnTo>
                      <a:pt x="111975" y="242899"/>
                    </a:lnTo>
                    <a:lnTo>
                      <a:pt x="119307" y="250219"/>
                    </a:lnTo>
                    <a:cubicBezTo>
                      <a:pt x="126877" y="257824"/>
                      <a:pt x="126877" y="270087"/>
                      <a:pt x="119307" y="277692"/>
                    </a:cubicBezTo>
                    <a:lnTo>
                      <a:pt x="115641" y="281352"/>
                    </a:lnTo>
                    <a:cubicBezTo>
                      <a:pt x="108024" y="288909"/>
                      <a:pt x="95741" y="288909"/>
                      <a:pt x="88123" y="281352"/>
                    </a:cubicBezTo>
                    <a:lnTo>
                      <a:pt x="5712" y="199029"/>
                    </a:lnTo>
                    <a:cubicBezTo>
                      <a:pt x="-1905" y="191424"/>
                      <a:pt x="-1905" y="179161"/>
                      <a:pt x="5712" y="171604"/>
                    </a:cubicBezTo>
                    <a:lnTo>
                      <a:pt x="9378" y="167944"/>
                    </a:lnTo>
                    <a:cubicBezTo>
                      <a:pt x="16948" y="160339"/>
                      <a:pt x="29231" y="160339"/>
                      <a:pt x="36849" y="167944"/>
                    </a:cubicBezTo>
                    <a:lnTo>
                      <a:pt x="44180" y="175264"/>
                    </a:lnTo>
                    <a:close/>
                    <a:moveTo>
                      <a:pt x="585775" y="66370"/>
                    </a:moveTo>
                    <a:cubicBezTo>
                      <a:pt x="589775" y="67101"/>
                      <a:pt x="593430" y="69680"/>
                      <a:pt x="595263" y="73839"/>
                    </a:cubicBezTo>
                    <a:cubicBezTo>
                      <a:pt x="613072" y="114675"/>
                      <a:pt x="607644" y="163212"/>
                      <a:pt x="578978" y="199341"/>
                    </a:cubicBezTo>
                    <a:cubicBezTo>
                      <a:pt x="574168" y="205379"/>
                      <a:pt x="565121" y="205854"/>
                      <a:pt x="559693" y="200387"/>
                    </a:cubicBezTo>
                    <a:lnTo>
                      <a:pt x="510789" y="151612"/>
                    </a:lnTo>
                    <a:cubicBezTo>
                      <a:pt x="505742" y="146526"/>
                      <a:pt x="505742" y="138349"/>
                      <a:pt x="510789" y="133262"/>
                    </a:cubicBezTo>
                    <a:lnTo>
                      <a:pt x="574216" y="69988"/>
                    </a:lnTo>
                    <a:cubicBezTo>
                      <a:pt x="577430" y="66756"/>
                      <a:pt x="581775" y="65639"/>
                      <a:pt x="585775" y="66370"/>
                    </a:cubicBezTo>
                    <a:close/>
                    <a:moveTo>
                      <a:pt x="158702" y="26758"/>
                    </a:moveTo>
                    <a:cubicBezTo>
                      <a:pt x="163655" y="26758"/>
                      <a:pt x="168654" y="28660"/>
                      <a:pt x="172463" y="32464"/>
                    </a:cubicBezTo>
                    <a:lnTo>
                      <a:pt x="179701" y="39691"/>
                    </a:lnTo>
                    <a:lnTo>
                      <a:pt x="246935" y="106831"/>
                    </a:lnTo>
                    <a:lnTo>
                      <a:pt x="254886" y="114819"/>
                    </a:lnTo>
                    <a:cubicBezTo>
                      <a:pt x="261457" y="121334"/>
                      <a:pt x="262362" y="131414"/>
                      <a:pt x="257600" y="138879"/>
                    </a:cubicBezTo>
                    <a:cubicBezTo>
                      <a:pt x="256839" y="140068"/>
                      <a:pt x="255934" y="141209"/>
                      <a:pt x="254886" y="142255"/>
                    </a:cubicBezTo>
                    <a:lnTo>
                      <a:pt x="252315" y="144823"/>
                    </a:lnTo>
                    <a:lnTo>
                      <a:pt x="246696" y="150434"/>
                    </a:lnTo>
                    <a:lnTo>
                      <a:pt x="175892" y="221140"/>
                    </a:lnTo>
                    <a:lnTo>
                      <a:pt x="172463" y="224611"/>
                    </a:lnTo>
                    <a:cubicBezTo>
                      <a:pt x="171702" y="225324"/>
                      <a:pt x="170940" y="225990"/>
                      <a:pt x="170130" y="226560"/>
                    </a:cubicBezTo>
                    <a:cubicBezTo>
                      <a:pt x="167749" y="228319"/>
                      <a:pt x="165083" y="229413"/>
                      <a:pt x="162274" y="229936"/>
                    </a:cubicBezTo>
                    <a:cubicBezTo>
                      <a:pt x="161083" y="230174"/>
                      <a:pt x="159893" y="230269"/>
                      <a:pt x="158702" y="230269"/>
                    </a:cubicBezTo>
                    <a:cubicBezTo>
                      <a:pt x="153703" y="230269"/>
                      <a:pt x="148751" y="228367"/>
                      <a:pt x="144942" y="224611"/>
                    </a:cubicBezTo>
                    <a:lnTo>
                      <a:pt x="137609" y="217288"/>
                    </a:lnTo>
                    <a:lnTo>
                      <a:pt x="69804" y="149578"/>
                    </a:lnTo>
                    <a:lnTo>
                      <a:pt x="62519" y="142255"/>
                    </a:lnTo>
                    <a:cubicBezTo>
                      <a:pt x="54900" y="134647"/>
                      <a:pt x="54900" y="122380"/>
                      <a:pt x="62519" y="114819"/>
                    </a:cubicBezTo>
                    <a:lnTo>
                      <a:pt x="144942" y="32464"/>
                    </a:lnTo>
                    <a:cubicBezTo>
                      <a:pt x="148751" y="28660"/>
                      <a:pt x="153750" y="26758"/>
                      <a:pt x="158702" y="26758"/>
                    </a:cubicBezTo>
                    <a:close/>
                    <a:moveTo>
                      <a:pt x="254809" y="6542"/>
                    </a:moveTo>
                    <a:cubicBezTo>
                      <a:pt x="277279" y="4029"/>
                      <a:pt x="300492" y="9424"/>
                      <a:pt x="321015" y="29913"/>
                    </a:cubicBezTo>
                    <a:cubicBezTo>
                      <a:pt x="380347" y="89193"/>
                      <a:pt x="337205" y="46124"/>
                      <a:pt x="260017" y="97465"/>
                    </a:cubicBezTo>
                    <a:lnTo>
                      <a:pt x="193067" y="30626"/>
                    </a:lnTo>
                    <a:cubicBezTo>
                      <a:pt x="210614" y="19479"/>
                      <a:pt x="232340" y="9056"/>
                      <a:pt x="254809" y="6542"/>
                    </a:cubicBezTo>
                    <a:close/>
                    <a:moveTo>
                      <a:pt x="503105" y="953"/>
                    </a:moveTo>
                    <a:cubicBezTo>
                      <a:pt x="515252" y="2468"/>
                      <a:pt x="527216" y="5788"/>
                      <a:pt x="538560" y="10911"/>
                    </a:cubicBezTo>
                    <a:cubicBezTo>
                      <a:pt x="546131" y="14334"/>
                      <a:pt x="547940" y="24224"/>
                      <a:pt x="542083" y="30073"/>
                    </a:cubicBezTo>
                    <a:lnTo>
                      <a:pt x="465709" y="106341"/>
                    </a:lnTo>
                    <a:cubicBezTo>
                      <a:pt x="456424" y="115613"/>
                      <a:pt x="456424" y="130639"/>
                      <a:pt x="465709" y="139911"/>
                    </a:cubicBezTo>
                    <a:lnTo>
                      <a:pt x="542131" y="216227"/>
                    </a:lnTo>
                    <a:cubicBezTo>
                      <a:pt x="547940" y="222028"/>
                      <a:pt x="546178" y="231823"/>
                      <a:pt x="538655" y="235246"/>
                    </a:cubicBezTo>
                    <a:cubicBezTo>
                      <a:pt x="508181" y="249035"/>
                      <a:pt x="473184" y="249844"/>
                      <a:pt x="442187" y="237528"/>
                    </a:cubicBezTo>
                    <a:lnTo>
                      <a:pt x="399238" y="280370"/>
                    </a:lnTo>
                    <a:lnTo>
                      <a:pt x="328482" y="209712"/>
                    </a:lnTo>
                    <a:lnTo>
                      <a:pt x="372240" y="166015"/>
                    </a:lnTo>
                    <a:cubicBezTo>
                      <a:pt x="356051" y="122270"/>
                      <a:pt x="365527" y="71060"/>
                      <a:pt x="400571" y="36064"/>
                    </a:cubicBezTo>
                    <a:cubicBezTo>
                      <a:pt x="428569" y="8106"/>
                      <a:pt x="466664" y="-3592"/>
                      <a:pt x="503105" y="9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0" name="ïṣlïdê">
              <a:extLst>
                <a:ext uri="{FF2B5EF4-FFF2-40B4-BE49-F238E27FC236}">
                  <a16:creationId xmlns:a16="http://schemas.microsoft.com/office/drawing/2014/main" id="{24B7985A-1E94-4630-A018-662A0B9811E4}"/>
                </a:ext>
              </a:extLst>
            </p:cNvPr>
            <p:cNvGrpSpPr/>
            <p:nvPr/>
          </p:nvGrpSpPr>
          <p:grpSpPr>
            <a:xfrm>
              <a:off x="9280949" y="1478280"/>
              <a:ext cx="2235321" cy="4364339"/>
              <a:chOff x="9280949" y="1478280"/>
              <a:chExt cx="2235321" cy="4364339"/>
            </a:xfrm>
          </p:grpSpPr>
          <p:sp>
            <p:nvSpPr>
              <p:cNvPr id="26" name="îṣḻîḑe">
                <a:extLst>
                  <a:ext uri="{FF2B5EF4-FFF2-40B4-BE49-F238E27FC236}">
                    <a16:creationId xmlns:a16="http://schemas.microsoft.com/office/drawing/2014/main" id="{61CAAB96-4078-4393-B6DB-F3814E5D1170}"/>
                  </a:ext>
                </a:extLst>
              </p:cNvPr>
              <p:cNvSpPr/>
              <p:nvPr/>
            </p:nvSpPr>
            <p:spPr>
              <a:xfrm>
                <a:off x="9280949" y="2209800"/>
                <a:ext cx="2235321" cy="36328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7" name="îŝlîḋê">
                <a:extLst>
                  <a:ext uri="{FF2B5EF4-FFF2-40B4-BE49-F238E27FC236}">
                    <a16:creationId xmlns:a16="http://schemas.microsoft.com/office/drawing/2014/main" id="{B233404F-5596-474C-87D9-54CCD8008E74}"/>
                  </a:ext>
                </a:extLst>
              </p:cNvPr>
              <p:cNvSpPr/>
              <p:nvPr/>
            </p:nvSpPr>
            <p:spPr>
              <a:xfrm>
                <a:off x="9280949" y="1478280"/>
                <a:ext cx="2235321" cy="558800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1" name="iṧḷïḍe">
                <a:extLst>
                  <a:ext uri="{FF2B5EF4-FFF2-40B4-BE49-F238E27FC236}">
                    <a16:creationId xmlns:a16="http://schemas.microsoft.com/office/drawing/2014/main" id="{B746B369-13F2-410A-AAB2-A6E479CF87EF}"/>
                  </a:ext>
                </a:extLst>
              </p:cNvPr>
              <p:cNvSpPr txBox="1"/>
              <p:nvPr/>
            </p:nvSpPr>
            <p:spPr bwMode="auto">
              <a:xfrm>
                <a:off x="9342135" y="2598998"/>
                <a:ext cx="211294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微软雅黑" panose="020B0503020204020204" pitchFamily="34" charset="-122"/>
                    <a:sym typeface="Open Sans" panose="020B0606030504020204" pitchFamily="34" charset="0"/>
                  </a:rPr>
                  <a:t>输出结果</a:t>
                </a:r>
                <a:endParaRPr lang="en-US" altLang="zh-CN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9" name="íŝḻide">
                <a:extLst>
                  <a:ext uri="{FF2B5EF4-FFF2-40B4-BE49-F238E27FC236}">
                    <a16:creationId xmlns:a16="http://schemas.microsoft.com/office/drawing/2014/main" id="{2E9C87C4-F136-4533-A3AD-B2AC68536003}"/>
                  </a:ext>
                </a:extLst>
              </p:cNvPr>
              <p:cNvSpPr/>
              <p:nvPr/>
            </p:nvSpPr>
            <p:spPr bwMode="auto">
              <a:xfrm>
                <a:off x="10139378" y="4870927"/>
                <a:ext cx="518462" cy="498774"/>
              </a:xfrm>
              <a:custGeom>
                <a:avLst/>
                <a:gdLst>
                  <a:gd name="connsiteX0" fmla="*/ 195114 w 608814"/>
                  <a:gd name="connsiteY0" fmla="*/ 351627 h 585693"/>
                  <a:gd name="connsiteX1" fmla="*/ 258290 w 608814"/>
                  <a:gd name="connsiteY1" fmla="*/ 351627 h 585693"/>
                  <a:gd name="connsiteX2" fmla="*/ 282731 w 608814"/>
                  <a:gd name="connsiteY2" fmla="*/ 376018 h 585693"/>
                  <a:gd name="connsiteX3" fmla="*/ 282731 w 608814"/>
                  <a:gd name="connsiteY3" fmla="*/ 561210 h 585693"/>
                  <a:gd name="connsiteX4" fmla="*/ 258290 w 608814"/>
                  <a:gd name="connsiteY4" fmla="*/ 585693 h 585693"/>
                  <a:gd name="connsiteX5" fmla="*/ 195114 w 608814"/>
                  <a:gd name="connsiteY5" fmla="*/ 585693 h 585693"/>
                  <a:gd name="connsiteX6" fmla="*/ 170673 w 608814"/>
                  <a:gd name="connsiteY6" fmla="*/ 561210 h 585693"/>
                  <a:gd name="connsiteX7" fmla="*/ 170673 w 608814"/>
                  <a:gd name="connsiteY7" fmla="*/ 376018 h 585693"/>
                  <a:gd name="connsiteX8" fmla="*/ 195114 w 608814"/>
                  <a:gd name="connsiteY8" fmla="*/ 351627 h 585693"/>
                  <a:gd name="connsiteX9" fmla="*/ 358100 w 608814"/>
                  <a:gd name="connsiteY9" fmla="*/ 249872 h 585693"/>
                  <a:gd name="connsiteX10" fmla="*/ 421316 w 608814"/>
                  <a:gd name="connsiteY10" fmla="*/ 249872 h 585693"/>
                  <a:gd name="connsiteX11" fmla="*/ 445737 w 608814"/>
                  <a:gd name="connsiteY11" fmla="*/ 274267 h 585693"/>
                  <a:gd name="connsiteX12" fmla="*/ 445737 w 608814"/>
                  <a:gd name="connsiteY12" fmla="*/ 561206 h 585693"/>
                  <a:gd name="connsiteX13" fmla="*/ 421316 w 608814"/>
                  <a:gd name="connsiteY13" fmla="*/ 585693 h 585693"/>
                  <a:gd name="connsiteX14" fmla="*/ 358100 w 608814"/>
                  <a:gd name="connsiteY14" fmla="*/ 585693 h 585693"/>
                  <a:gd name="connsiteX15" fmla="*/ 333679 w 608814"/>
                  <a:gd name="connsiteY15" fmla="*/ 561206 h 585693"/>
                  <a:gd name="connsiteX16" fmla="*/ 333679 w 608814"/>
                  <a:gd name="connsiteY16" fmla="*/ 274267 h 585693"/>
                  <a:gd name="connsiteX17" fmla="*/ 358100 w 608814"/>
                  <a:gd name="connsiteY17" fmla="*/ 249872 h 585693"/>
                  <a:gd name="connsiteX18" fmla="*/ 140260 w 608814"/>
                  <a:gd name="connsiteY18" fmla="*/ 224680 h 585693"/>
                  <a:gd name="connsiteX19" fmla="*/ 191844 w 608814"/>
                  <a:gd name="connsiteY19" fmla="*/ 276122 h 585693"/>
                  <a:gd name="connsiteX20" fmla="*/ 140260 w 608814"/>
                  <a:gd name="connsiteY20" fmla="*/ 327564 h 585693"/>
                  <a:gd name="connsiteX21" fmla="*/ 88676 w 608814"/>
                  <a:gd name="connsiteY21" fmla="*/ 276122 h 585693"/>
                  <a:gd name="connsiteX22" fmla="*/ 140260 w 608814"/>
                  <a:gd name="connsiteY22" fmla="*/ 224680 h 585693"/>
                  <a:gd name="connsiteX23" fmla="*/ 521177 w 608814"/>
                  <a:gd name="connsiteY23" fmla="*/ 148117 h 585693"/>
                  <a:gd name="connsiteX24" fmla="*/ 584301 w 608814"/>
                  <a:gd name="connsiteY24" fmla="*/ 148117 h 585693"/>
                  <a:gd name="connsiteX25" fmla="*/ 608814 w 608814"/>
                  <a:gd name="connsiteY25" fmla="*/ 172601 h 585693"/>
                  <a:gd name="connsiteX26" fmla="*/ 608814 w 608814"/>
                  <a:gd name="connsiteY26" fmla="*/ 561209 h 585693"/>
                  <a:gd name="connsiteX27" fmla="*/ 584301 w 608814"/>
                  <a:gd name="connsiteY27" fmla="*/ 585693 h 585693"/>
                  <a:gd name="connsiteX28" fmla="*/ 521177 w 608814"/>
                  <a:gd name="connsiteY28" fmla="*/ 585693 h 585693"/>
                  <a:gd name="connsiteX29" fmla="*/ 496756 w 608814"/>
                  <a:gd name="connsiteY29" fmla="*/ 561209 h 585693"/>
                  <a:gd name="connsiteX30" fmla="*/ 496756 w 608814"/>
                  <a:gd name="connsiteY30" fmla="*/ 172601 h 585693"/>
                  <a:gd name="connsiteX31" fmla="*/ 521177 w 608814"/>
                  <a:gd name="connsiteY31" fmla="*/ 148117 h 585693"/>
                  <a:gd name="connsiteX32" fmla="*/ 116229 w 608814"/>
                  <a:gd name="connsiteY32" fmla="*/ 131322 h 585693"/>
                  <a:gd name="connsiteX33" fmla="*/ 164246 w 608814"/>
                  <a:gd name="connsiteY33" fmla="*/ 131322 h 585693"/>
                  <a:gd name="connsiteX34" fmla="*/ 184061 w 608814"/>
                  <a:gd name="connsiteY34" fmla="*/ 151113 h 585693"/>
                  <a:gd name="connsiteX35" fmla="*/ 184061 w 608814"/>
                  <a:gd name="connsiteY35" fmla="*/ 171457 h 585693"/>
                  <a:gd name="connsiteX36" fmla="*/ 208669 w 608814"/>
                  <a:gd name="connsiteY36" fmla="*/ 186094 h 585693"/>
                  <a:gd name="connsiteX37" fmla="*/ 226641 w 608814"/>
                  <a:gd name="connsiteY37" fmla="*/ 175692 h 585693"/>
                  <a:gd name="connsiteX38" fmla="*/ 253737 w 608814"/>
                  <a:gd name="connsiteY38" fmla="*/ 182964 h 585693"/>
                  <a:gd name="connsiteX39" fmla="*/ 277792 w 608814"/>
                  <a:gd name="connsiteY39" fmla="*/ 224572 h 585693"/>
                  <a:gd name="connsiteX40" fmla="*/ 279727 w 608814"/>
                  <a:gd name="connsiteY40" fmla="*/ 239577 h 585693"/>
                  <a:gd name="connsiteX41" fmla="*/ 270511 w 608814"/>
                  <a:gd name="connsiteY41" fmla="*/ 251544 h 585693"/>
                  <a:gd name="connsiteX42" fmla="*/ 252355 w 608814"/>
                  <a:gd name="connsiteY42" fmla="*/ 262038 h 585693"/>
                  <a:gd name="connsiteX43" fmla="*/ 253829 w 608814"/>
                  <a:gd name="connsiteY43" fmla="*/ 276122 h 585693"/>
                  <a:gd name="connsiteX44" fmla="*/ 252355 w 608814"/>
                  <a:gd name="connsiteY44" fmla="*/ 290206 h 585693"/>
                  <a:gd name="connsiteX45" fmla="*/ 270511 w 608814"/>
                  <a:gd name="connsiteY45" fmla="*/ 300700 h 585693"/>
                  <a:gd name="connsiteX46" fmla="*/ 278714 w 608814"/>
                  <a:gd name="connsiteY46" fmla="*/ 325094 h 585693"/>
                  <a:gd name="connsiteX47" fmla="*/ 258253 w 608814"/>
                  <a:gd name="connsiteY47" fmla="*/ 321136 h 585693"/>
                  <a:gd name="connsiteX48" fmla="*/ 195858 w 608814"/>
                  <a:gd name="connsiteY48" fmla="*/ 321136 h 585693"/>
                  <a:gd name="connsiteX49" fmla="*/ 212171 w 608814"/>
                  <a:gd name="connsiteY49" fmla="*/ 276122 h 585693"/>
                  <a:gd name="connsiteX50" fmla="*/ 140191 w 608814"/>
                  <a:gd name="connsiteY50" fmla="*/ 204320 h 585693"/>
                  <a:gd name="connsiteX51" fmla="*/ 68304 w 608814"/>
                  <a:gd name="connsiteY51" fmla="*/ 276122 h 585693"/>
                  <a:gd name="connsiteX52" fmla="*/ 140191 w 608814"/>
                  <a:gd name="connsiteY52" fmla="*/ 348016 h 585693"/>
                  <a:gd name="connsiteX53" fmla="*/ 148486 w 608814"/>
                  <a:gd name="connsiteY53" fmla="*/ 347095 h 585693"/>
                  <a:gd name="connsiteX54" fmla="*/ 140099 w 608814"/>
                  <a:gd name="connsiteY54" fmla="*/ 376000 h 585693"/>
                  <a:gd name="connsiteX55" fmla="*/ 140099 w 608814"/>
                  <a:gd name="connsiteY55" fmla="*/ 420922 h 585693"/>
                  <a:gd name="connsiteX56" fmla="*/ 116229 w 608814"/>
                  <a:gd name="connsiteY56" fmla="*/ 420922 h 585693"/>
                  <a:gd name="connsiteX57" fmla="*/ 96413 w 608814"/>
                  <a:gd name="connsiteY57" fmla="*/ 401131 h 585693"/>
                  <a:gd name="connsiteX58" fmla="*/ 96413 w 608814"/>
                  <a:gd name="connsiteY58" fmla="*/ 380787 h 585693"/>
                  <a:gd name="connsiteX59" fmla="*/ 71806 w 608814"/>
                  <a:gd name="connsiteY59" fmla="*/ 366150 h 585693"/>
                  <a:gd name="connsiteX60" fmla="*/ 53742 w 608814"/>
                  <a:gd name="connsiteY60" fmla="*/ 376552 h 585693"/>
                  <a:gd name="connsiteX61" fmla="*/ 38719 w 608814"/>
                  <a:gd name="connsiteY61" fmla="*/ 378577 h 585693"/>
                  <a:gd name="connsiteX62" fmla="*/ 26738 w 608814"/>
                  <a:gd name="connsiteY62" fmla="*/ 369372 h 585693"/>
                  <a:gd name="connsiteX63" fmla="*/ 2683 w 608814"/>
                  <a:gd name="connsiteY63" fmla="*/ 327764 h 585693"/>
                  <a:gd name="connsiteX64" fmla="*/ 9872 w 608814"/>
                  <a:gd name="connsiteY64" fmla="*/ 300700 h 585693"/>
                  <a:gd name="connsiteX65" fmla="*/ 28120 w 608814"/>
                  <a:gd name="connsiteY65" fmla="*/ 290206 h 585693"/>
                  <a:gd name="connsiteX66" fmla="*/ 26645 w 608814"/>
                  <a:gd name="connsiteY66" fmla="*/ 276122 h 585693"/>
                  <a:gd name="connsiteX67" fmla="*/ 28120 w 608814"/>
                  <a:gd name="connsiteY67" fmla="*/ 262038 h 585693"/>
                  <a:gd name="connsiteX68" fmla="*/ 9872 w 608814"/>
                  <a:gd name="connsiteY68" fmla="*/ 251544 h 585693"/>
                  <a:gd name="connsiteX69" fmla="*/ 2683 w 608814"/>
                  <a:gd name="connsiteY69" fmla="*/ 224572 h 585693"/>
                  <a:gd name="connsiteX70" fmla="*/ 26738 w 608814"/>
                  <a:gd name="connsiteY70" fmla="*/ 182964 h 585693"/>
                  <a:gd name="connsiteX71" fmla="*/ 38719 w 608814"/>
                  <a:gd name="connsiteY71" fmla="*/ 173759 h 585693"/>
                  <a:gd name="connsiteX72" fmla="*/ 53742 w 608814"/>
                  <a:gd name="connsiteY72" fmla="*/ 175692 h 585693"/>
                  <a:gd name="connsiteX73" fmla="*/ 71806 w 608814"/>
                  <a:gd name="connsiteY73" fmla="*/ 186094 h 585693"/>
                  <a:gd name="connsiteX74" fmla="*/ 96413 w 608814"/>
                  <a:gd name="connsiteY74" fmla="*/ 171457 h 585693"/>
                  <a:gd name="connsiteX75" fmla="*/ 96413 w 608814"/>
                  <a:gd name="connsiteY75" fmla="*/ 151113 h 585693"/>
                  <a:gd name="connsiteX76" fmla="*/ 116229 w 608814"/>
                  <a:gd name="connsiteY76" fmla="*/ 131322 h 585693"/>
                  <a:gd name="connsiteX77" fmla="*/ 445756 w 608814"/>
                  <a:gd name="connsiteY77" fmla="*/ 83476 h 585693"/>
                  <a:gd name="connsiteX78" fmla="*/ 414140 w 608814"/>
                  <a:gd name="connsiteY78" fmla="*/ 115044 h 585693"/>
                  <a:gd name="connsiteX79" fmla="*/ 445756 w 608814"/>
                  <a:gd name="connsiteY79" fmla="*/ 146520 h 585693"/>
                  <a:gd name="connsiteX80" fmla="*/ 477371 w 608814"/>
                  <a:gd name="connsiteY80" fmla="*/ 115044 h 585693"/>
                  <a:gd name="connsiteX81" fmla="*/ 445756 w 608814"/>
                  <a:gd name="connsiteY81" fmla="*/ 83476 h 585693"/>
                  <a:gd name="connsiteX82" fmla="*/ 426676 w 608814"/>
                  <a:gd name="connsiteY82" fmla="*/ 0 h 585693"/>
                  <a:gd name="connsiteX83" fmla="*/ 464835 w 608814"/>
                  <a:gd name="connsiteY83" fmla="*/ 0 h 585693"/>
                  <a:gd name="connsiteX84" fmla="*/ 480597 w 608814"/>
                  <a:gd name="connsiteY84" fmla="*/ 15738 h 585693"/>
                  <a:gd name="connsiteX85" fmla="*/ 480597 w 608814"/>
                  <a:gd name="connsiteY85" fmla="*/ 31936 h 585693"/>
                  <a:gd name="connsiteX86" fmla="*/ 500138 w 608814"/>
                  <a:gd name="connsiteY86" fmla="*/ 43533 h 585693"/>
                  <a:gd name="connsiteX87" fmla="*/ 514425 w 608814"/>
                  <a:gd name="connsiteY87" fmla="*/ 35249 h 585693"/>
                  <a:gd name="connsiteX88" fmla="*/ 535901 w 608814"/>
                  <a:gd name="connsiteY88" fmla="*/ 40956 h 585693"/>
                  <a:gd name="connsiteX89" fmla="*/ 554981 w 608814"/>
                  <a:gd name="connsiteY89" fmla="*/ 73996 h 585693"/>
                  <a:gd name="connsiteX90" fmla="*/ 556640 w 608814"/>
                  <a:gd name="connsiteY90" fmla="*/ 85961 h 585693"/>
                  <a:gd name="connsiteX91" fmla="*/ 549266 w 608814"/>
                  <a:gd name="connsiteY91" fmla="*/ 95440 h 585693"/>
                  <a:gd name="connsiteX92" fmla="*/ 534887 w 608814"/>
                  <a:gd name="connsiteY92" fmla="*/ 103815 h 585693"/>
                  <a:gd name="connsiteX93" fmla="*/ 535993 w 608814"/>
                  <a:gd name="connsiteY93" fmla="*/ 115044 h 585693"/>
                  <a:gd name="connsiteX94" fmla="*/ 535717 w 608814"/>
                  <a:gd name="connsiteY94" fmla="*/ 117621 h 585693"/>
                  <a:gd name="connsiteX95" fmla="*/ 521153 w 608814"/>
                  <a:gd name="connsiteY95" fmla="*/ 117621 h 585693"/>
                  <a:gd name="connsiteX96" fmla="*/ 466126 w 608814"/>
                  <a:gd name="connsiteY96" fmla="*/ 172565 h 585693"/>
                  <a:gd name="connsiteX97" fmla="*/ 466126 w 608814"/>
                  <a:gd name="connsiteY97" fmla="*/ 229719 h 585693"/>
                  <a:gd name="connsiteX98" fmla="*/ 466126 w 608814"/>
                  <a:gd name="connsiteY98" fmla="*/ 242604 h 585693"/>
                  <a:gd name="connsiteX99" fmla="*/ 453590 w 608814"/>
                  <a:gd name="connsiteY99" fmla="*/ 229995 h 585693"/>
                  <a:gd name="connsiteX100" fmla="*/ 421330 w 608814"/>
                  <a:gd name="connsiteY100" fmla="*/ 219319 h 585693"/>
                  <a:gd name="connsiteX101" fmla="*/ 411928 w 608814"/>
                  <a:gd name="connsiteY101" fmla="*/ 219319 h 585693"/>
                  <a:gd name="connsiteX102" fmla="*/ 410914 w 608814"/>
                  <a:gd name="connsiteY102" fmla="*/ 214257 h 585693"/>
                  <a:gd name="connsiteX103" fmla="*/ 410914 w 608814"/>
                  <a:gd name="connsiteY103" fmla="*/ 198059 h 585693"/>
                  <a:gd name="connsiteX104" fmla="*/ 391373 w 608814"/>
                  <a:gd name="connsiteY104" fmla="*/ 186463 h 585693"/>
                  <a:gd name="connsiteX105" fmla="*/ 377086 w 608814"/>
                  <a:gd name="connsiteY105" fmla="*/ 194746 h 585693"/>
                  <a:gd name="connsiteX106" fmla="*/ 365104 w 608814"/>
                  <a:gd name="connsiteY106" fmla="*/ 196310 h 585693"/>
                  <a:gd name="connsiteX107" fmla="*/ 355610 w 608814"/>
                  <a:gd name="connsiteY107" fmla="*/ 189040 h 585693"/>
                  <a:gd name="connsiteX108" fmla="*/ 336530 w 608814"/>
                  <a:gd name="connsiteY108" fmla="*/ 155999 h 585693"/>
                  <a:gd name="connsiteX109" fmla="*/ 342245 w 608814"/>
                  <a:gd name="connsiteY109" fmla="*/ 134463 h 585693"/>
                  <a:gd name="connsiteX110" fmla="*/ 356716 w 608814"/>
                  <a:gd name="connsiteY110" fmla="*/ 126180 h 585693"/>
                  <a:gd name="connsiteX111" fmla="*/ 355518 w 608814"/>
                  <a:gd name="connsiteY111" fmla="*/ 115044 h 585693"/>
                  <a:gd name="connsiteX112" fmla="*/ 356716 w 608814"/>
                  <a:gd name="connsiteY112" fmla="*/ 103815 h 585693"/>
                  <a:gd name="connsiteX113" fmla="*/ 342245 w 608814"/>
                  <a:gd name="connsiteY113" fmla="*/ 95440 h 585693"/>
                  <a:gd name="connsiteX114" fmla="*/ 336530 w 608814"/>
                  <a:gd name="connsiteY114" fmla="*/ 73996 h 585693"/>
                  <a:gd name="connsiteX115" fmla="*/ 355610 w 608814"/>
                  <a:gd name="connsiteY115" fmla="*/ 40956 h 585693"/>
                  <a:gd name="connsiteX116" fmla="*/ 365104 w 608814"/>
                  <a:gd name="connsiteY116" fmla="*/ 33685 h 585693"/>
                  <a:gd name="connsiteX117" fmla="*/ 377086 w 608814"/>
                  <a:gd name="connsiteY117" fmla="*/ 35249 h 585693"/>
                  <a:gd name="connsiteX118" fmla="*/ 391373 w 608814"/>
                  <a:gd name="connsiteY118" fmla="*/ 43533 h 585693"/>
                  <a:gd name="connsiteX119" fmla="*/ 410914 w 608814"/>
                  <a:gd name="connsiteY119" fmla="*/ 31936 h 585693"/>
                  <a:gd name="connsiteX120" fmla="*/ 410914 w 608814"/>
                  <a:gd name="connsiteY120" fmla="*/ 15738 h 585693"/>
                  <a:gd name="connsiteX121" fmla="*/ 426676 w 608814"/>
                  <a:gd name="connsiteY121" fmla="*/ 0 h 58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608814" h="585693">
                    <a:moveTo>
                      <a:pt x="195114" y="351627"/>
                    </a:moveTo>
                    <a:lnTo>
                      <a:pt x="258290" y="351627"/>
                    </a:lnTo>
                    <a:cubicBezTo>
                      <a:pt x="271848" y="351627"/>
                      <a:pt x="282731" y="362580"/>
                      <a:pt x="282731" y="376018"/>
                    </a:cubicBezTo>
                    <a:lnTo>
                      <a:pt x="282731" y="561210"/>
                    </a:lnTo>
                    <a:cubicBezTo>
                      <a:pt x="282731" y="574740"/>
                      <a:pt x="271848" y="585693"/>
                      <a:pt x="258290" y="585693"/>
                    </a:cubicBezTo>
                    <a:lnTo>
                      <a:pt x="195114" y="585693"/>
                    </a:lnTo>
                    <a:cubicBezTo>
                      <a:pt x="181556" y="585693"/>
                      <a:pt x="170673" y="574740"/>
                      <a:pt x="170673" y="561210"/>
                    </a:cubicBezTo>
                    <a:lnTo>
                      <a:pt x="170673" y="376018"/>
                    </a:lnTo>
                    <a:cubicBezTo>
                      <a:pt x="170673" y="362580"/>
                      <a:pt x="181556" y="351627"/>
                      <a:pt x="195114" y="351627"/>
                    </a:cubicBezTo>
                    <a:close/>
                    <a:moveTo>
                      <a:pt x="358100" y="249872"/>
                    </a:moveTo>
                    <a:lnTo>
                      <a:pt x="421316" y="249872"/>
                    </a:lnTo>
                    <a:cubicBezTo>
                      <a:pt x="434771" y="249872"/>
                      <a:pt x="445737" y="260735"/>
                      <a:pt x="445737" y="274267"/>
                    </a:cubicBezTo>
                    <a:lnTo>
                      <a:pt x="445737" y="561206"/>
                    </a:lnTo>
                    <a:cubicBezTo>
                      <a:pt x="445737" y="574738"/>
                      <a:pt x="434771" y="585693"/>
                      <a:pt x="421316" y="585693"/>
                    </a:cubicBezTo>
                    <a:lnTo>
                      <a:pt x="358100" y="585693"/>
                    </a:lnTo>
                    <a:cubicBezTo>
                      <a:pt x="344645" y="585693"/>
                      <a:pt x="333679" y="574738"/>
                      <a:pt x="333679" y="561206"/>
                    </a:cubicBezTo>
                    <a:lnTo>
                      <a:pt x="333679" y="274267"/>
                    </a:lnTo>
                    <a:cubicBezTo>
                      <a:pt x="333679" y="260735"/>
                      <a:pt x="344645" y="249872"/>
                      <a:pt x="358100" y="249872"/>
                    </a:cubicBezTo>
                    <a:close/>
                    <a:moveTo>
                      <a:pt x="140260" y="224680"/>
                    </a:moveTo>
                    <a:cubicBezTo>
                      <a:pt x="168749" y="224680"/>
                      <a:pt x="191844" y="247711"/>
                      <a:pt x="191844" y="276122"/>
                    </a:cubicBezTo>
                    <a:cubicBezTo>
                      <a:pt x="191844" y="304533"/>
                      <a:pt x="168749" y="327564"/>
                      <a:pt x="140260" y="327564"/>
                    </a:cubicBezTo>
                    <a:cubicBezTo>
                      <a:pt x="111771" y="327564"/>
                      <a:pt x="88676" y="304533"/>
                      <a:pt x="88676" y="276122"/>
                    </a:cubicBezTo>
                    <a:cubicBezTo>
                      <a:pt x="88676" y="247711"/>
                      <a:pt x="111771" y="224680"/>
                      <a:pt x="140260" y="224680"/>
                    </a:cubicBezTo>
                    <a:close/>
                    <a:moveTo>
                      <a:pt x="521177" y="148117"/>
                    </a:moveTo>
                    <a:lnTo>
                      <a:pt x="584301" y="148117"/>
                    </a:lnTo>
                    <a:cubicBezTo>
                      <a:pt x="597848" y="148117"/>
                      <a:pt x="608814" y="159070"/>
                      <a:pt x="608814" y="172601"/>
                    </a:cubicBezTo>
                    <a:lnTo>
                      <a:pt x="608814" y="561209"/>
                    </a:lnTo>
                    <a:cubicBezTo>
                      <a:pt x="608814" y="574740"/>
                      <a:pt x="597848" y="585693"/>
                      <a:pt x="584301" y="585693"/>
                    </a:cubicBezTo>
                    <a:lnTo>
                      <a:pt x="521177" y="585693"/>
                    </a:lnTo>
                    <a:cubicBezTo>
                      <a:pt x="507722" y="585693"/>
                      <a:pt x="496756" y="574740"/>
                      <a:pt x="496756" y="561209"/>
                    </a:cubicBezTo>
                    <a:lnTo>
                      <a:pt x="496756" y="172601"/>
                    </a:lnTo>
                    <a:cubicBezTo>
                      <a:pt x="496756" y="159070"/>
                      <a:pt x="507722" y="148117"/>
                      <a:pt x="521177" y="148117"/>
                    </a:cubicBezTo>
                    <a:close/>
                    <a:moveTo>
                      <a:pt x="116229" y="131322"/>
                    </a:moveTo>
                    <a:lnTo>
                      <a:pt x="164246" y="131322"/>
                    </a:lnTo>
                    <a:cubicBezTo>
                      <a:pt x="175214" y="131322"/>
                      <a:pt x="184061" y="140159"/>
                      <a:pt x="184061" y="151113"/>
                    </a:cubicBezTo>
                    <a:lnTo>
                      <a:pt x="184061" y="171457"/>
                    </a:lnTo>
                    <a:cubicBezTo>
                      <a:pt x="193001" y="175231"/>
                      <a:pt x="201019" y="180386"/>
                      <a:pt x="208669" y="186094"/>
                    </a:cubicBezTo>
                    <a:lnTo>
                      <a:pt x="226641" y="175692"/>
                    </a:lnTo>
                    <a:cubicBezTo>
                      <a:pt x="236134" y="170261"/>
                      <a:pt x="248300" y="173482"/>
                      <a:pt x="253737" y="182964"/>
                    </a:cubicBezTo>
                    <a:lnTo>
                      <a:pt x="277792" y="224572"/>
                    </a:lnTo>
                    <a:cubicBezTo>
                      <a:pt x="280465" y="229083"/>
                      <a:pt x="281110" y="234514"/>
                      <a:pt x="279727" y="239577"/>
                    </a:cubicBezTo>
                    <a:cubicBezTo>
                      <a:pt x="278437" y="244640"/>
                      <a:pt x="275119" y="248966"/>
                      <a:pt x="270511" y="251544"/>
                    </a:cubicBezTo>
                    <a:lnTo>
                      <a:pt x="252355" y="262038"/>
                    </a:lnTo>
                    <a:cubicBezTo>
                      <a:pt x="253000" y="266733"/>
                      <a:pt x="253829" y="271335"/>
                      <a:pt x="253829" y="276122"/>
                    </a:cubicBezTo>
                    <a:cubicBezTo>
                      <a:pt x="253829" y="281001"/>
                      <a:pt x="253000" y="285604"/>
                      <a:pt x="252355" y="290206"/>
                    </a:cubicBezTo>
                    <a:lnTo>
                      <a:pt x="270511" y="300700"/>
                    </a:lnTo>
                    <a:cubicBezTo>
                      <a:pt x="279174" y="305671"/>
                      <a:pt x="282308" y="316165"/>
                      <a:pt x="278714" y="325094"/>
                    </a:cubicBezTo>
                    <a:cubicBezTo>
                      <a:pt x="272354" y="322609"/>
                      <a:pt x="265442" y="321136"/>
                      <a:pt x="258253" y="321136"/>
                    </a:cubicBezTo>
                    <a:lnTo>
                      <a:pt x="195858" y="321136"/>
                    </a:lnTo>
                    <a:cubicBezTo>
                      <a:pt x="205904" y="308709"/>
                      <a:pt x="212171" y="293244"/>
                      <a:pt x="212171" y="276122"/>
                    </a:cubicBezTo>
                    <a:cubicBezTo>
                      <a:pt x="212171" y="236539"/>
                      <a:pt x="179914" y="204320"/>
                      <a:pt x="140191" y="204320"/>
                    </a:cubicBezTo>
                    <a:cubicBezTo>
                      <a:pt x="100561" y="204320"/>
                      <a:pt x="68304" y="236539"/>
                      <a:pt x="68304" y="276122"/>
                    </a:cubicBezTo>
                    <a:cubicBezTo>
                      <a:pt x="68304" y="315797"/>
                      <a:pt x="100561" y="348016"/>
                      <a:pt x="140191" y="348016"/>
                    </a:cubicBezTo>
                    <a:cubicBezTo>
                      <a:pt x="143048" y="348016"/>
                      <a:pt x="145721" y="347463"/>
                      <a:pt x="148486" y="347095"/>
                    </a:cubicBezTo>
                    <a:cubicBezTo>
                      <a:pt x="143233" y="355564"/>
                      <a:pt x="140099" y="365414"/>
                      <a:pt x="140099" y="376000"/>
                    </a:cubicBezTo>
                    <a:lnTo>
                      <a:pt x="140099" y="420922"/>
                    </a:lnTo>
                    <a:lnTo>
                      <a:pt x="116229" y="420922"/>
                    </a:lnTo>
                    <a:cubicBezTo>
                      <a:pt x="105261" y="420922"/>
                      <a:pt x="96413" y="412085"/>
                      <a:pt x="96413" y="401131"/>
                    </a:cubicBezTo>
                    <a:lnTo>
                      <a:pt x="96413" y="380787"/>
                    </a:lnTo>
                    <a:cubicBezTo>
                      <a:pt x="87474" y="377013"/>
                      <a:pt x="79455" y="371950"/>
                      <a:pt x="71806" y="366150"/>
                    </a:cubicBezTo>
                    <a:lnTo>
                      <a:pt x="53742" y="376552"/>
                    </a:lnTo>
                    <a:cubicBezTo>
                      <a:pt x="49226" y="379222"/>
                      <a:pt x="43788" y="379866"/>
                      <a:pt x="38719" y="378577"/>
                    </a:cubicBezTo>
                    <a:cubicBezTo>
                      <a:pt x="33650" y="377197"/>
                      <a:pt x="29318" y="373883"/>
                      <a:pt x="26738" y="369372"/>
                    </a:cubicBezTo>
                    <a:lnTo>
                      <a:pt x="2683" y="327764"/>
                    </a:lnTo>
                    <a:cubicBezTo>
                      <a:pt x="-2847" y="318282"/>
                      <a:pt x="471" y="306131"/>
                      <a:pt x="9872" y="300700"/>
                    </a:cubicBezTo>
                    <a:lnTo>
                      <a:pt x="28120" y="290206"/>
                    </a:lnTo>
                    <a:cubicBezTo>
                      <a:pt x="27475" y="285604"/>
                      <a:pt x="26645" y="281001"/>
                      <a:pt x="26645" y="276122"/>
                    </a:cubicBezTo>
                    <a:cubicBezTo>
                      <a:pt x="26645" y="271335"/>
                      <a:pt x="27475" y="266733"/>
                      <a:pt x="28120" y="262038"/>
                    </a:cubicBezTo>
                    <a:lnTo>
                      <a:pt x="9872" y="251544"/>
                    </a:lnTo>
                    <a:cubicBezTo>
                      <a:pt x="471" y="246113"/>
                      <a:pt x="-2847" y="233962"/>
                      <a:pt x="2683" y="224572"/>
                    </a:cubicBezTo>
                    <a:lnTo>
                      <a:pt x="26738" y="182964"/>
                    </a:lnTo>
                    <a:cubicBezTo>
                      <a:pt x="29318" y="178361"/>
                      <a:pt x="33650" y="175139"/>
                      <a:pt x="38719" y="173759"/>
                    </a:cubicBezTo>
                    <a:cubicBezTo>
                      <a:pt x="43788" y="172378"/>
                      <a:pt x="49226" y="173114"/>
                      <a:pt x="53742" y="175692"/>
                    </a:cubicBezTo>
                    <a:lnTo>
                      <a:pt x="71806" y="186094"/>
                    </a:lnTo>
                    <a:cubicBezTo>
                      <a:pt x="79455" y="180386"/>
                      <a:pt x="87474" y="175231"/>
                      <a:pt x="96413" y="171457"/>
                    </a:cubicBezTo>
                    <a:lnTo>
                      <a:pt x="96413" y="151113"/>
                    </a:lnTo>
                    <a:cubicBezTo>
                      <a:pt x="96413" y="140159"/>
                      <a:pt x="105261" y="131322"/>
                      <a:pt x="116229" y="131322"/>
                    </a:cubicBezTo>
                    <a:close/>
                    <a:moveTo>
                      <a:pt x="445756" y="83476"/>
                    </a:moveTo>
                    <a:cubicBezTo>
                      <a:pt x="428335" y="83476"/>
                      <a:pt x="414140" y="97557"/>
                      <a:pt x="414140" y="115044"/>
                    </a:cubicBezTo>
                    <a:cubicBezTo>
                      <a:pt x="414140" y="132438"/>
                      <a:pt x="428335" y="146520"/>
                      <a:pt x="445756" y="146520"/>
                    </a:cubicBezTo>
                    <a:cubicBezTo>
                      <a:pt x="463176" y="146520"/>
                      <a:pt x="477371" y="132438"/>
                      <a:pt x="477371" y="115044"/>
                    </a:cubicBezTo>
                    <a:cubicBezTo>
                      <a:pt x="477371" y="97557"/>
                      <a:pt x="463176" y="83476"/>
                      <a:pt x="445756" y="83476"/>
                    </a:cubicBezTo>
                    <a:close/>
                    <a:moveTo>
                      <a:pt x="426676" y="0"/>
                    </a:moveTo>
                    <a:lnTo>
                      <a:pt x="464835" y="0"/>
                    </a:lnTo>
                    <a:cubicBezTo>
                      <a:pt x="473500" y="0"/>
                      <a:pt x="480597" y="7087"/>
                      <a:pt x="480597" y="15738"/>
                    </a:cubicBezTo>
                    <a:lnTo>
                      <a:pt x="480597" y="31936"/>
                    </a:lnTo>
                    <a:cubicBezTo>
                      <a:pt x="487694" y="34881"/>
                      <a:pt x="494054" y="38931"/>
                      <a:pt x="500138" y="43533"/>
                    </a:cubicBezTo>
                    <a:lnTo>
                      <a:pt x="514425" y="35249"/>
                    </a:lnTo>
                    <a:cubicBezTo>
                      <a:pt x="521983" y="30924"/>
                      <a:pt x="531569" y="33501"/>
                      <a:pt x="535901" y="40956"/>
                    </a:cubicBezTo>
                    <a:lnTo>
                      <a:pt x="554981" y="73996"/>
                    </a:lnTo>
                    <a:cubicBezTo>
                      <a:pt x="557101" y="77585"/>
                      <a:pt x="557654" y="81911"/>
                      <a:pt x="556640" y="85961"/>
                    </a:cubicBezTo>
                    <a:cubicBezTo>
                      <a:pt x="555534" y="89918"/>
                      <a:pt x="552861" y="93415"/>
                      <a:pt x="549266" y="95440"/>
                    </a:cubicBezTo>
                    <a:lnTo>
                      <a:pt x="534887" y="103815"/>
                    </a:lnTo>
                    <a:cubicBezTo>
                      <a:pt x="535348" y="107497"/>
                      <a:pt x="535993" y="111178"/>
                      <a:pt x="535993" y="115044"/>
                    </a:cubicBezTo>
                    <a:cubicBezTo>
                      <a:pt x="535993" y="115872"/>
                      <a:pt x="535809" y="116700"/>
                      <a:pt x="535717" y="117621"/>
                    </a:cubicBezTo>
                    <a:lnTo>
                      <a:pt x="521153" y="117621"/>
                    </a:lnTo>
                    <a:cubicBezTo>
                      <a:pt x="490828" y="117621"/>
                      <a:pt x="466126" y="142286"/>
                      <a:pt x="466126" y="172565"/>
                    </a:cubicBezTo>
                    <a:lnTo>
                      <a:pt x="466126" y="229719"/>
                    </a:lnTo>
                    <a:lnTo>
                      <a:pt x="466126" y="242604"/>
                    </a:lnTo>
                    <a:cubicBezTo>
                      <a:pt x="462715" y="237726"/>
                      <a:pt x="458383" y="233493"/>
                      <a:pt x="453590" y="229995"/>
                    </a:cubicBezTo>
                    <a:cubicBezTo>
                      <a:pt x="444465" y="223369"/>
                      <a:pt x="433404" y="219319"/>
                      <a:pt x="421330" y="219319"/>
                    </a:cubicBezTo>
                    <a:lnTo>
                      <a:pt x="411928" y="219319"/>
                    </a:lnTo>
                    <a:cubicBezTo>
                      <a:pt x="411375" y="217755"/>
                      <a:pt x="410914" y="216098"/>
                      <a:pt x="410914" y="214257"/>
                    </a:cubicBezTo>
                    <a:lnTo>
                      <a:pt x="410914" y="198059"/>
                    </a:lnTo>
                    <a:cubicBezTo>
                      <a:pt x="403817" y="195114"/>
                      <a:pt x="397457" y="191064"/>
                      <a:pt x="391373" y="186463"/>
                    </a:cubicBezTo>
                    <a:lnTo>
                      <a:pt x="377086" y="194746"/>
                    </a:lnTo>
                    <a:cubicBezTo>
                      <a:pt x="373492" y="196863"/>
                      <a:pt x="369160" y="197415"/>
                      <a:pt x="365104" y="196310"/>
                    </a:cubicBezTo>
                    <a:cubicBezTo>
                      <a:pt x="361140" y="195206"/>
                      <a:pt x="357638" y="192629"/>
                      <a:pt x="355610" y="189040"/>
                    </a:cubicBezTo>
                    <a:lnTo>
                      <a:pt x="336530" y="155999"/>
                    </a:lnTo>
                    <a:cubicBezTo>
                      <a:pt x="332198" y="148452"/>
                      <a:pt x="334687" y="138881"/>
                      <a:pt x="342245" y="134463"/>
                    </a:cubicBezTo>
                    <a:lnTo>
                      <a:pt x="356716" y="126180"/>
                    </a:lnTo>
                    <a:cubicBezTo>
                      <a:pt x="356163" y="122498"/>
                      <a:pt x="355518" y="118817"/>
                      <a:pt x="355518" y="115044"/>
                    </a:cubicBezTo>
                    <a:cubicBezTo>
                      <a:pt x="355518" y="111178"/>
                      <a:pt x="356163" y="107497"/>
                      <a:pt x="356716" y="103815"/>
                    </a:cubicBezTo>
                    <a:lnTo>
                      <a:pt x="342245" y="95440"/>
                    </a:lnTo>
                    <a:cubicBezTo>
                      <a:pt x="334687" y="91115"/>
                      <a:pt x="332198" y="81543"/>
                      <a:pt x="336530" y="73996"/>
                    </a:cubicBezTo>
                    <a:lnTo>
                      <a:pt x="355610" y="40956"/>
                    </a:lnTo>
                    <a:cubicBezTo>
                      <a:pt x="357638" y="37366"/>
                      <a:pt x="361140" y="34789"/>
                      <a:pt x="365104" y="33685"/>
                    </a:cubicBezTo>
                    <a:cubicBezTo>
                      <a:pt x="369160" y="32580"/>
                      <a:pt x="373492" y="33133"/>
                      <a:pt x="377086" y="35249"/>
                    </a:cubicBezTo>
                    <a:lnTo>
                      <a:pt x="391373" y="43533"/>
                    </a:lnTo>
                    <a:cubicBezTo>
                      <a:pt x="397457" y="38931"/>
                      <a:pt x="403817" y="34881"/>
                      <a:pt x="410914" y="31936"/>
                    </a:cubicBezTo>
                    <a:lnTo>
                      <a:pt x="410914" y="15738"/>
                    </a:lnTo>
                    <a:cubicBezTo>
                      <a:pt x="410914" y="7087"/>
                      <a:pt x="418011" y="0"/>
                      <a:pt x="426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1" name="iṡļíḍê">
              <a:extLst>
                <a:ext uri="{FF2B5EF4-FFF2-40B4-BE49-F238E27FC236}">
                  <a16:creationId xmlns:a16="http://schemas.microsoft.com/office/drawing/2014/main" id="{50AADFA8-4476-4EFE-8435-0B9308336F59}"/>
                </a:ext>
              </a:extLst>
            </p:cNvPr>
            <p:cNvGrpSpPr/>
            <p:nvPr/>
          </p:nvGrpSpPr>
          <p:grpSpPr>
            <a:xfrm>
              <a:off x="3104432" y="1478280"/>
              <a:ext cx="2235321" cy="4364339"/>
              <a:chOff x="3083394" y="1478280"/>
              <a:chExt cx="2235321" cy="4364339"/>
            </a:xfrm>
          </p:grpSpPr>
          <p:sp>
            <p:nvSpPr>
              <p:cNvPr id="20" name="îṩ1ïďê">
                <a:extLst>
                  <a:ext uri="{FF2B5EF4-FFF2-40B4-BE49-F238E27FC236}">
                    <a16:creationId xmlns:a16="http://schemas.microsoft.com/office/drawing/2014/main" id="{0CC8B407-E5B7-46A0-8B35-0BDA954DEDCA}"/>
                  </a:ext>
                </a:extLst>
              </p:cNvPr>
              <p:cNvSpPr/>
              <p:nvPr/>
            </p:nvSpPr>
            <p:spPr>
              <a:xfrm>
                <a:off x="3083394" y="2209800"/>
                <a:ext cx="2235321" cy="36328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1" name="íś1îḋè">
                <a:extLst>
                  <a:ext uri="{FF2B5EF4-FFF2-40B4-BE49-F238E27FC236}">
                    <a16:creationId xmlns:a16="http://schemas.microsoft.com/office/drawing/2014/main" id="{239266DF-7E10-49AE-AF24-A85A322D7C12}"/>
                  </a:ext>
                </a:extLst>
              </p:cNvPr>
              <p:cNvSpPr/>
              <p:nvPr/>
            </p:nvSpPr>
            <p:spPr>
              <a:xfrm>
                <a:off x="3083394" y="1478280"/>
                <a:ext cx="2235321" cy="558800"/>
              </a:xfrm>
              <a:prstGeom prst="rect">
                <a:avLst/>
              </a:prstGeom>
              <a:blipFill>
                <a:blip r:embed="rId5"/>
                <a:tile tx="0" ty="0" sx="100000" sy="100000" flip="none" algn="ctr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22" name="íṥ1ïďé">
                <a:extLst>
                  <a:ext uri="{FF2B5EF4-FFF2-40B4-BE49-F238E27FC236}">
                    <a16:creationId xmlns:a16="http://schemas.microsoft.com/office/drawing/2014/main" id="{AEE15454-D18E-4EBA-9FA8-09EF81F19BC2}"/>
                  </a:ext>
                </a:extLst>
              </p:cNvPr>
              <p:cNvGrpSpPr/>
              <p:nvPr/>
            </p:nvGrpSpPr>
            <p:grpSpPr>
              <a:xfrm>
                <a:off x="3144579" y="2598999"/>
                <a:ext cx="2112950" cy="1660002"/>
                <a:chOff x="813428" y="2566558"/>
                <a:chExt cx="2627179" cy="1660002"/>
              </a:xfrm>
            </p:grpSpPr>
            <p:sp>
              <p:nvSpPr>
                <p:cNvPr id="24" name="işlïde">
                  <a:extLst>
                    <a:ext uri="{FF2B5EF4-FFF2-40B4-BE49-F238E27FC236}">
                      <a16:creationId xmlns:a16="http://schemas.microsoft.com/office/drawing/2014/main" id="{4DC97238-5757-4C05-867A-E8639B5D4414}"/>
                    </a:ext>
                  </a:extLst>
                </p:cNvPr>
                <p:cNvSpPr/>
                <p:nvPr/>
              </p:nvSpPr>
              <p:spPr bwMode="auto">
                <a:xfrm>
                  <a:off x="813428" y="3008362"/>
                  <a:ext cx="2627177" cy="1218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sz="1100" dirty="0">
                      <a:latin typeface="Open Sans" panose="020B0606030504020204" pitchFamily="34" charset="0"/>
                      <a:ea typeface="微软雅黑" panose="020B0503020204020204" pitchFamily="34" charset="-122"/>
                      <a:sym typeface="Open Sans" panose="020B0606030504020204" pitchFamily="34" charset="0"/>
                    </a:rPr>
                    <a:t>目标干部在指定时间段内有过某个领域的相关工作经历</a:t>
                  </a:r>
                </a:p>
              </p:txBody>
            </p:sp>
            <p:sp>
              <p:nvSpPr>
                <p:cNvPr id="25" name="îsľíḓè">
                  <a:extLst>
                    <a:ext uri="{FF2B5EF4-FFF2-40B4-BE49-F238E27FC236}">
                      <a16:creationId xmlns:a16="http://schemas.microsoft.com/office/drawing/2014/main" id="{82B4E841-8253-4C71-8C12-5858A7323A7B}"/>
                    </a:ext>
                  </a:extLst>
                </p:cNvPr>
                <p:cNvSpPr txBox="1"/>
                <p:nvPr/>
              </p:nvSpPr>
              <p:spPr bwMode="auto">
                <a:xfrm>
                  <a:off x="813429" y="2566558"/>
                  <a:ext cx="2627178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CN" altLang="en-US" sz="2000" b="1" dirty="0">
                      <a:latin typeface="Open Sans" panose="020B0606030504020204" pitchFamily="34" charset="0"/>
                      <a:ea typeface="微软雅黑" panose="020B0503020204020204" pitchFamily="34" charset="-122"/>
                      <a:sym typeface="Open Sans" panose="020B0606030504020204" pitchFamily="34" charset="0"/>
                    </a:rPr>
                    <a:t>时间段</a:t>
                  </a:r>
                  <a:endParaRPr lang="en-US" altLang="zh-CN" sz="2000" b="1" dirty="0">
                    <a:latin typeface="Open Sans" panose="020B0606030504020204" pitchFamily="34" charset="0"/>
                    <a:ea typeface="微软雅黑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23" name="išlïḋê">
                <a:extLst>
                  <a:ext uri="{FF2B5EF4-FFF2-40B4-BE49-F238E27FC236}">
                    <a16:creationId xmlns:a16="http://schemas.microsoft.com/office/drawing/2014/main" id="{F57F2381-4F0A-411E-8081-FAF5201CD912}"/>
                  </a:ext>
                </a:extLst>
              </p:cNvPr>
              <p:cNvSpPr/>
              <p:nvPr/>
            </p:nvSpPr>
            <p:spPr bwMode="auto">
              <a:xfrm>
                <a:off x="3880908" y="4851441"/>
                <a:ext cx="640292" cy="518260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2" name="íṥļidê">
              <a:extLst>
                <a:ext uri="{FF2B5EF4-FFF2-40B4-BE49-F238E27FC236}">
                  <a16:creationId xmlns:a16="http://schemas.microsoft.com/office/drawing/2014/main" id="{30BA5264-1111-4CCA-9334-CD6DF563758E}"/>
                </a:ext>
              </a:extLst>
            </p:cNvPr>
            <p:cNvSpPr/>
            <p:nvPr/>
          </p:nvSpPr>
          <p:spPr>
            <a:xfrm>
              <a:off x="8080030" y="3223343"/>
              <a:ext cx="853072" cy="874213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latin typeface="Open Sans" panose="020B0606030504020204" pitchFamily="34" charset="0"/>
                <a:ea typeface="微软雅黑" panose="020B0503020204020204" pitchFamily="34" charset="-122"/>
                <a:sym typeface="Open Sans" panose="020B0606030504020204" pitchFamily="34" charset="0"/>
              </a:endParaRPr>
            </a:p>
          </p:txBody>
        </p:sp>
        <p:grpSp>
          <p:nvGrpSpPr>
            <p:cNvPr id="13" name="îṡľïḋê">
              <a:extLst>
                <a:ext uri="{FF2B5EF4-FFF2-40B4-BE49-F238E27FC236}">
                  <a16:creationId xmlns:a16="http://schemas.microsoft.com/office/drawing/2014/main" id="{D4B5D1A6-EDB2-444F-A447-11DE8CBB4741}"/>
                </a:ext>
              </a:extLst>
            </p:cNvPr>
            <p:cNvGrpSpPr/>
            <p:nvPr/>
          </p:nvGrpSpPr>
          <p:grpSpPr>
            <a:xfrm>
              <a:off x="5538938" y="1478280"/>
              <a:ext cx="2235321" cy="4364339"/>
              <a:chOff x="5496863" y="1478280"/>
              <a:chExt cx="2235321" cy="4364339"/>
            </a:xfrm>
          </p:grpSpPr>
          <p:sp>
            <p:nvSpPr>
              <p:cNvPr id="14" name="ïśľiḋè">
                <a:extLst>
                  <a:ext uri="{FF2B5EF4-FFF2-40B4-BE49-F238E27FC236}">
                    <a16:creationId xmlns:a16="http://schemas.microsoft.com/office/drawing/2014/main" id="{76374D9C-EFE6-4781-B419-04A3A29B2704}"/>
                  </a:ext>
                </a:extLst>
              </p:cNvPr>
              <p:cNvSpPr/>
              <p:nvPr/>
            </p:nvSpPr>
            <p:spPr>
              <a:xfrm>
                <a:off x="5496863" y="2209800"/>
                <a:ext cx="2235321" cy="36328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5" name="îṩļîḑè">
                <a:extLst>
                  <a:ext uri="{FF2B5EF4-FFF2-40B4-BE49-F238E27FC236}">
                    <a16:creationId xmlns:a16="http://schemas.microsoft.com/office/drawing/2014/main" id="{3CE187D4-342E-442F-B59D-3257AB91EF3F}"/>
                  </a:ext>
                </a:extLst>
              </p:cNvPr>
              <p:cNvSpPr/>
              <p:nvPr/>
            </p:nvSpPr>
            <p:spPr>
              <a:xfrm>
                <a:off x="5496863" y="1478280"/>
                <a:ext cx="2235321" cy="558800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  <p:grpSp>
            <p:nvGrpSpPr>
              <p:cNvPr id="16" name="iṧľíḑe">
                <a:extLst>
                  <a:ext uri="{FF2B5EF4-FFF2-40B4-BE49-F238E27FC236}">
                    <a16:creationId xmlns:a16="http://schemas.microsoft.com/office/drawing/2014/main" id="{B8D506F0-3BD0-4CF7-9429-E86AD393DD26}"/>
                  </a:ext>
                </a:extLst>
              </p:cNvPr>
              <p:cNvGrpSpPr/>
              <p:nvPr/>
            </p:nvGrpSpPr>
            <p:grpSpPr>
              <a:xfrm>
                <a:off x="5558048" y="2598999"/>
                <a:ext cx="2112950" cy="1660002"/>
                <a:chOff x="813428" y="2566558"/>
                <a:chExt cx="2627179" cy="1660002"/>
              </a:xfrm>
            </p:grpSpPr>
            <p:sp>
              <p:nvSpPr>
                <p:cNvPr id="18" name="ïṩļïḍê">
                  <a:extLst>
                    <a:ext uri="{FF2B5EF4-FFF2-40B4-BE49-F238E27FC236}">
                      <a16:creationId xmlns:a16="http://schemas.microsoft.com/office/drawing/2014/main" id="{FDD2F8A0-1CA5-4564-B83D-76F2C6DAF46C}"/>
                    </a:ext>
                  </a:extLst>
                </p:cNvPr>
                <p:cNvSpPr/>
                <p:nvPr/>
              </p:nvSpPr>
              <p:spPr bwMode="auto">
                <a:xfrm>
                  <a:off x="813428" y="3008362"/>
                  <a:ext cx="2627177" cy="12181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sz="1100" dirty="0">
                      <a:latin typeface="Open Sans" panose="020B0606030504020204" pitchFamily="34" charset="0"/>
                      <a:ea typeface="微软雅黑" panose="020B0503020204020204" pitchFamily="34" charset="-122"/>
                      <a:sym typeface="Open Sans" panose="020B0606030504020204" pitchFamily="34" charset="0"/>
                    </a:rPr>
                    <a:t>目标干部当前是否仍在某个领域工作</a:t>
                  </a:r>
                </a:p>
              </p:txBody>
            </p:sp>
            <p:sp>
              <p:nvSpPr>
                <p:cNvPr id="19" name="ïsḷîḓe">
                  <a:extLst>
                    <a:ext uri="{FF2B5EF4-FFF2-40B4-BE49-F238E27FC236}">
                      <a16:creationId xmlns:a16="http://schemas.microsoft.com/office/drawing/2014/main" id="{A9462121-D62D-4997-88A7-7FA0F3F78987}"/>
                    </a:ext>
                  </a:extLst>
                </p:cNvPr>
                <p:cNvSpPr txBox="1"/>
                <p:nvPr/>
              </p:nvSpPr>
              <p:spPr bwMode="auto">
                <a:xfrm>
                  <a:off x="813429" y="2566558"/>
                  <a:ext cx="2627178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CN" altLang="en-US" sz="2000" b="1" dirty="0">
                      <a:latin typeface="Open Sans" panose="020B0606030504020204" pitchFamily="34" charset="0"/>
                      <a:ea typeface="微软雅黑" panose="020B0503020204020204" pitchFamily="34" charset="-122"/>
                      <a:sym typeface="Open Sans" panose="020B0606030504020204" pitchFamily="34" charset="0"/>
                    </a:rPr>
                    <a:t>当前任职状态</a:t>
                  </a:r>
                  <a:endParaRPr lang="en-US" altLang="zh-CN" sz="2000" b="1" dirty="0">
                    <a:latin typeface="Open Sans" panose="020B0606030504020204" pitchFamily="34" charset="0"/>
                    <a:ea typeface="微软雅黑" panose="020B0503020204020204" pitchFamily="34" charset="-122"/>
                    <a:sym typeface="Open Sans" panose="020B0606030504020204" pitchFamily="34" charset="0"/>
                  </a:endParaRPr>
                </a:p>
              </p:txBody>
            </p:sp>
          </p:grpSp>
          <p:sp>
            <p:nvSpPr>
              <p:cNvPr id="17" name="îś1iḍé">
                <a:extLst>
                  <a:ext uri="{FF2B5EF4-FFF2-40B4-BE49-F238E27FC236}">
                    <a16:creationId xmlns:a16="http://schemas.microsoft.com/office/drawing/2014/main" id="{1418222D-79B1-472F-9C60-CF9069AB3E9C}"/>
                  </a:ext>
                </a:extLst>
              </p:cNvPr>
              <p:cNvSpPr/>
              <p:nvPr/>
            </p:nvSpPr>
            <p:spPr bwMode="auto">
              <a:xfrm>
                <a:off x="6352467" y="4846571"/>
                <a:ext cx="524112" cy="523130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latin typeface="Open Sans" panose="020B0606030504020204" pitchFamily="34" charset="0"/>
                  <a:ea typeface="微软雅黑" panose="020B0503020204020204" pitchFamily="34" charset="-122"/>
                  <a:sym typeface="Open Sans" panose="020B0606030504020204" pitchFamily="34" charset="0"/>
                </a:endParaRPr>
              </a:p>
            </p:txBody>
          </p:sp>
        </p:grpSp>
      </p:grpSp>
      <p:sp>
        <p:nvSpPr>
          <p:cNvPr id="39" name="ïṩļïḍê">
            <a:extLst>
              <a:ext uri="{FF2B5EF4-FFF2-40B4-BE49-F238E27FC236}">
                <a16:creationId xmlns:a16="http://schemas.microsoft.com/office/drawing/2014/main" id="{74712176-0461-4E48-8364-0F18FB8CC68E}"/>
              </a:ext>
            </a:extLst>
          </p:cNvPr>
          <p:cNvSpPr/>
          <p:nvPr/>
        </p:nvSpPr>
        <p:spPr bwMode="auto">
          <a:xfrm>
            <a:off x="8597510" y="3729910"/>
            <a:ext cx="1694677" cy="97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ea typeface="微软雅黑" panose="020B0503020204020204" pitchFamily="34" charset="-122"/>
                <a:sym typeface="Open Sans" panose="020B0606030504020204" pitchFamily="34" charset="0"/>
              </a:rPr>
              <a:t>符合条件的干部经历列表</a:t>
            </a:r>
            <a:endParaRPr lang="en-US" altLang="zh-CN" sz="11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sym typeface="Open Sans" panose="020B0606030504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ea typeface="微软雅黑" panose="020B0503020204020204" pitchFamily="34" charset="-122"/>
                <a:sym typeface="Open Sans" panose="020B0606030504020204" pitchFamily="34" charset="0"/>
              </a:rPr>
              <a:t>干部标签迁移图</a:t>
            </a:r>
          </a:p>
        </p:txBody>
      </p:sp>
    </p:spTree>
    <p:extLst>
      <p:ext uri="{BB962C8B-B14F-4D97-AF65-F5344CB8AC3E}">
        <p14:creationId xmlns:p14="http://schemas.microsoft.com/office/powerpoint/2010/main" val="31310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智能简历搜索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45695"/>
            <a:ext cx="4394847" cy="7604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 查询页面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15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2771FC-C877-4871-A0CC-7F5ACBA67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603" y="2360645"/>
            <a:ext cx="3180113" cy="374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6742DF-CDBD-400D-AB20-C45855C4D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717" y="2360645"/>
            <a:ext cx="3086580" cy="3747990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9A8B9D8C-3ACD-455C-BCE4-01C579C334F0}"/>
              </a:ext>
            </a:extLst>
          </p:cNvPr>
          <p:cNvSpPr/>
          <p:nvPr/>
        </p:nvSpPr>
        <p:spPr>
          <a:xfrm>
            <a:off x="9256782" y="2839119"/>
            <a:ext cx="1066403" cy="369332"/>
          </a:xfrm>
          <a:prstGeom prst="rect">
            <a:avLst/>
          </a:prstGeom>
          <a:ln w="66675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地区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5DE3B17-60B6-4339-BE96-6B0805A91E55}"/>
              </a:ext>
            </a:extLst>
          </p:cNvPr>
          <p:cNvSpPr/>
          <p:nvPr/>
        </p:nvSpPr>
        <p:spPr>
          <a:xfrm>
            <a:off x="9256782" y="3999359"/>
            <a:ext cx="1066403" cy="369332"/>
          </a:xfrm>
          <a:prstGeom prst="rect">
            <a:avLst/>
          </a:prstGeom>
          <a:ln w="66675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学历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9C9F009-1A51-425A-A8B5-A08313658167}"/>
              </a:ext>
            </a:extLst>
          </p:cNvPr>
          <p:cNvSpPr/>
          <p:nvPr/>
        </p:nvSpPr>
        <p:spPr>
          <a:xfrm>
            <a:off x="9256782" y="5159599"/>
            <a:ext cx="1066403" cy="369332"/>
          </a:xfrm>
          <a:prstGeom prst="rect">
            <a:avLst/>
          </a:prstGeom>
          <a:ln w="66675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领域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D42A5FA-741F-4444-ADC7-E072F058F343}"/>
              </a:ext>
            </a:extLst>
          </p:cNvPr>
          <p:cNvCxnSpPr/>
          <p:nvPr/>
        </p:nvCxnSpPr>
        <p:spPr>
          <a:xfrm>
            <a:off x="8546841" y="2360645"/>
            <a:ext cx="0" cy="37479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智能简历搜索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16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863CD5-7B37-4DE7-B5D5-A7415236F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36" r="8582" b="4728"/>
          <a:stretch/>
        </p:blipFill>
        <p:spPr>
          <a:xfrm>
            <a:off x="7121258" y="4014709"/>
            <a:ext cx="3610947" cy="254877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59D6676-7DC1-4B6A-9AA8-19A6490D64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96"/>
          <a:stretch/>
        </p:blipFill>
        <p:spPr>
          <a:xfrm>
            <a:off x="1104901" y="2034029"/>
            <a:ext cx="3439108" cy="40524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297A3F-285B-4809-9ABB-FCA9278E9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040" y="1886222"/>
            <a:ext cx="3030561" cy="1861630"/>
          </a:xfrm>
          <a:prstGeom prst="rect">
            <a:avLst/>
          </a:prstGeom>
        </p:spPr>
      </p:pic>
      <p:sp>
        <p:nvSpPr>
          <p:cNvPr id="11" name="AutoShape 60">
            <a:extLst>
              <a:ext uri="{FF2B5EF4-FFF2-40B4-BE49-F238E27FC236}">
                <a16:creationId xmlns:a16="http://schemas.microsoft.com/office/drawing/2014/main" id="{D3B3915A-FF5B-4B3B-8481-563A709CD3F1}"/>
              </a:ext>
            </a:extLst>
          </p:cNvPr>
          <p:cNvSpPr>
            <a:spLocks noChangeAspect="1"/>
          </p:cNvSpPr>
          <p:nvPr/>
        </p:nvSpPr>
        <p:spPr bwMode="auto">
          <a:xfrm>
            <a:off x="5650222" y="5103611"/>
            <a:ext cx="251096" cy="222676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342265">
              <a:defRPr/>
            </a:pPr>
            <a:endParaRPr lang="es-ES" sz="11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5DD80D0-0950-4F8A-BDD4-86C65CC62F00}"/>
              </a:ext>
            </a:extLst>
          </p:cNvPr>
          <p:cNvSpPr/>
          <p:nvPr/>
        </p:nvSpPr>
        <p:spPr>
          <a:xfrm>
            <a:off x="5492009" y="2621340"/>
            <a:ext cx="576000" cy="576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  <a:ea typeface="方正黑体简体" panose="02010601030101010101" pitchFamily="2" charset="-122"/>
            </a:endParaRPr>
          </a:p>
        </p:txBody>
      </p:sp>
      <p:sp>
        <p:nvSpPr>
          <p:cNvPr id="15" name="writing-letter_103606">
            <a:extLst>
              <a:ext uri="{FF2B5EF4-FFF2-40B4-BE49-F238E27FC236}">
                <a16:creationId xmlns:a16="http://schemas.microsoft.com/office/drawing/2014/main" id="{1A4E4BCD-4685-4ACA-9927-308E1B7BBAF8}"/>
              </a:ext>
            </a:extLst>
          </p:cNvPr>
          <p:cNvSpPr>
            <a:spLocks noChangeAspect="1"/>
          </p:cNvSpPr>
          <p:nvPr/>
        </p:nvSpPr>
        <p:spPr bwMode="auto">
          <a:xfrm>
            <a:off x="5662331" y="2774671"/>
            <a:ext cx="272680" cy="288000"/>
          </a:xfrm>
          <a:custGeom>
            <a:avLst/>
            <a:gdLst>
              <a:gd name="connsiteX0" fmla="*/ 96184 w 575249"/>
              <a:gd name="connsiteY0" fmla="*/ 306085 h 607568"/>
              <a:gd name="connsiteX1" fmla="*/ 79590 w 575249"/>
              <a:gd name="connsiteY1" fmla="*/ 322655 h 607568"/>
              <a:gd name="connsiteX2" fmla="*/ 96184 w 575249"/>
              <a:gd name="connsiteY2" fmla="*/ 339225 h 607568"/>
              <a:gd name="connsiteX3" fmla="*/ 209422 w 575249"/>
              <a:gd name="connsiteY3" fmla="*/ 339225 h 607568"/>
              <a:gd name="connsiteX4" fmla="*/ 226016 w 575249"/>
              <a:gd name="connsiteY4" fmla="*/ 322655 h 607568"/>
              <a:gd name="connsiteX5" fmla="*/ 209422 w 575249"/>
              <a:gd name="connsiteY5" fmla="*/ 306085 h 607568"/>
              <a:gd name="connsiteX6" fmla="*/ 96184 w 575249"/>
              <a:gd name="connsiteY6" fmla="*/ 192857 h 607568"/>
              <a:gd name="connsiteX7" fmla="*/ 79590 w 575249"/>
              <a:gd name="connsiteY7" fmla="*/ 209427 h 607568"/>
              <a:gd name="connsiteX8" fmla="*/ 96184 w 575249"/>
              <a:gd name="connsiteY8" fmla="*/ 225843 h 607568"/>
              <a:gd name="connsiteX9" fmla="*/ 335875 w 575249"/>
              <a:gd name="connsiteY9" fmla="*/ 225843 h 607568"/>
              <a:gd name="connsiteX10" fmla="*/ 352315 w 575249"/>
              <a:gd name="connsiteY10" fmla="*/ 209427 h 607568"/>
              <a:gd name="connsiteX11" fmla="*/ 335875 w 575249"/>
              <a:gd name="connsiteY11" fmla="*/ 192857 h 607568"/>
              <a:gd name="connsiteX12" fmla="*/ 96184 w 575249"/>
              <a:gd name="connsiteY12" fmla="*/ 117371 h 607568"/>
              <a:gd name="connsiteX13" fmla="*/ 79590 w 575249"/>
              <a:gd name="connsiteY13" fmla="*/ 133941 h 607568"/>
              <a:gd name="connsiteX14" fmla="*/ 96184 w 575249"/>
              <a:gd name="connsiteY14" fmla="*/ 150358 h 607568"/>
              <a:gd name="connsiteX15" fmla="*/ 209422 w 575249"/>
              <a:gd name="connsiteY15" fmla="*/ 150358 h 607568"/>
              <a:gd name="connsiteX16" fmla="*/ 226016 w 575249"/>
              <a:gd name="connsiteY16" fmla="*/ 133941 h 607568"/>
              <a:gd name="connsiteX17" fmla="*/ 209422 w 575249"/>
              <a:gd name="connsiteY17" fmla="*/ 117371 h 607568"/>
              <a:gd name="connsiteX18" fmla="*/ 555428 w 575249"/>
              <a:gd name="connsiteY18" fmla="*/ 65485 h 607568"/>
              <a:gd name="connsiteX19" fmla="*/ 561882 w 575249"/>
              <a:gd name="connsiteY19" fmla="*/ 66559 h 607568"/>
              <a:gd name="connsiteX20" fmla="*/ 575249 w 575249"/>
              <a:gd name="connsiteY20" fmla="*/ 85430 h 607568"/>
              <a:gd name="connsiteX21" fmla="*/ 575249 w 575249"/>
              <a:gd name="connsiteY21" fmla="*/ 194819 h 607568"/>
              <a:gd name="connsiteX22" fmla="*/ 570947 w 575249"/>
              <a:gd name="connsiteY22" fmla="*/ 207399 h 607568"/>
              <a:gd name="connsiteX23" fmla="*/ 424980 w 575249"/>
              <a:gd name="connsiteY23" fmla="*/ 389817 h 607568"/>
              <a:gd name="connsiteX24" fmla="*/ 409307 w 575249"/>
              <a:gd name="connsiteY24" fmla="*/ 397181 h 607568"/>
              <a:gd name="connsiteX25" fmla="*/ 338014 w 575249"/>
              <a:gd name="connsiteY25" fmla="*/ 397181 h 607568"/>
              <a:gd name="connsiteX26" fmla="*/ 315581 w 575249"/>
              <a:gd name="connsiteY26" fmla="*/ 426024 h 607568"/>
              <a:gd name="connsiteX27" fmla="*/ 299755 w 575249"/>
              <a:gd name="connsiteY27" fmla="*/ 433695 h 607568"/>
              <a:gd name="connsiteX28" fmla="*/ 287617 w 575249"/>
              <a:gd name="connsiteY28" fmla="*/ 429553 h 607568"/>
              <a:gd name="connsiteX29" fmla="*/ 284083 w 575249"/>
              <a:gd name="connsiteY29" fmla="*/ 401630 h 607568"/>
              <a:gd name="connsiteX30" fmla="*/ 539602 w 575249"/>
              <a:gd name="connsiteY30" fmla="*/ 73156 h 607568"/>
              <a:gd name="connsiteX31" fmla="*/ 555428 w 575249"/>
              <a:gd name="connsiteY31" fmla="*/ 65485 h 607568"/>
              <a:gd name="connsiteX32" fmla="*/ 20589 w 575249"/>
              <a:gd name="connsiteY32" fmla="*/ 0 h 607568"/>
              <a:gd name="connsiteX33" fmla="*/ 474004 w 575249"/>
              <a:gd name="connsiteY33" fmla="*/ 0 h 607568"/>
              <a:gd name="connsiteX34" fmla="*/ 494593 w 575249"/>
              <a:gd name="connsiteY34" fmla="*/ 20559 h 607568"/>
              <a:gd name="connsiteX35" fmla="*/ 494593 w 575249"/>
              <a:gd name="connsiteY35" fmla="*/ 77173 h 607568"/>
              <a:gd name="connsiteX36" fmla="*/ 257975 w 575249"/>
              <a:gd name="connsiteY36" fmla="*/ 381418 h 607568"/>
              <a:gd name="connsiteX37" fmla="*/ 247220 w 575249"/>
              <a:gd name="connsiteY37" fmla="*/ 420388 h 607568"/>
              <a:gd name="connsiteX38" fmla="*/ 267347 w 575249"/>
              <a:gd name="connsiteY38" fmla="*/ 455676 h 607568"/>
              <a:gd name="connsiteX39" fmla="*/ 299767 w 575249"/>
              <a:gd name="connsiteY39" fmla="*/ 466723 h 607568"/>
              <a:gd name="connsiteX40" fmla="*/ 341713 w 575249"/>
              <a:gd name="connsiteY40" fmla="*/ 446317 h 607568"/>
              <a:gd name="connsiteX41" fmla="*/ 354159 w 575249"/>
              <a:gd name="connsiteY41" fmla="*/ 430361 h 607568"/>
              <a:gd name="connsiteX42" fmla="*/ 409318 w 575249"/>
              <a:gd name="connsiteY42" fmla="*/ 430361 h 607568"/>
              <a:gd name="connsiteX43" fmla="*/ 450803 w 575249"/>
              <a:gd name="connsiteY43" fmla="*/ 410415 h 607568"/>
              <a:gd name="connsiteX44" fmla="*/ 494593 w 575249"/>
              <a:gd name="connsiteY44" fmla="*/ 355642 h 607568"/>
              <a:gd name="connsiteX45" fmla="*/ 494593 w 575249"/>
              <a:gd name="connsiteY45" fmla="*/ 587009 h 607568"/>
              <a:gd name="connsiteX46" fmla="*/ 474004 w 575249"/>
              <a:gd name="connsiteY46" fmla="*/ 607568 h 607568"/>
              <a:gd name="connsiteX47" fmla="*/ 20589 w 575249"/>
              <a:gd name="connsiteY47" fmla="*/ 607568 h 607568"/>
              <a:gd name="connsiteX48" fmla="*/ 0 w 575249"/>
              <a:gd name="connsiteY48" fmla="*/ 587009 h 607568"/>
              <a:gd name="connsiteX49" fmla="*/ 0 w 575249"/>
              <a:gd name="connsiteY49" fmla="*/ 20559 h 607568"/>
              <a:gd name="connsiteX50" fmla="*/ 20589 w 575249"/>
              <a:gd name="connsiteY50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75249" h="607568">
                <a:moveTo>
                  <a:pt x="96184" y="306085"/>
                </a:moveTo>
                <a:cubicBezTo>
                  <a:pt x="86965" y="306085"/>
                  <a:pt x="79590" y="313603"/>
                  <a:pt x="79590" y="322655"/>
                </a:cubicBezTo>
                <a:cubicBezTo>
                  <a:pt x="79590" y="331708"/>
                  <a:pt x="86965" y="339225"/>
                  <a:pt x="96184" y="339225"/>
                </a:cubicBezTo>
                <a:lnTo>
                  <a:pt x="209422" y="339225"/>
                </a:lnTo>
                <a:cubicBezTo>
                  <a:pt x="218641" y="339225"/>
                  <a:pt x="226016" y="331708"/>
                  <a:pt x="226016" y="322655"/>
                </a:cubicBezTo>
                <a:cubicBezTo>
                  <a:pt x="226016" y="313603"/>
                  <a:pt x="218641" y="306085"/>
                  <a:pt x="209422" y="306085"/>
                </a:cubicBezTo>
                <a:close/>
                <a:moveTo>
                  <a:pt x="96184" y="192857"/>
                </a:moveTo>
                <a:cubicBezTo>
                  <a:pt x="86965" y="192857"/>
                  <a:pt x="79590" y="200221"/>
                  <a:pt x="79590" y="209427"/>
                </a:cubicBezTo>
                <a:cubicBezTo>
                  <a:pt x="79590" y="218479"/>
                  <a:pt x="86965" y="225843"/>
                  <a:pt x="96184" y="225843"/>
                </a:cubicBezTo>
                <a:lnTo>
                  <a:pt x="335875" y="225843"/>
                </a:lnTo>
                <a:cubicBezTo>
                  <a:pt x="344940" y="225843"/>
                  <a:pt x="352315" y="218479"/>
                  <a:pt x="352315" y="209427"/>
                </a:cubicBezTo>
                <a:cubicBezTo>
                  <a:pt x="352315" y="200221"/>
                  <a:pt x="344940" y="192857"/>
                  <a:pt x="335875" y="192857"/>
                </a:cubicBezTo>
                <a:close/>
                <a:moveTo>
                  <a:pt x="96184" y="117371"/>
                </a:moveTo>
                <a:cubicBezTo>
                  <a:pt x="86965" y="117371"/>
                  <a:pt x="79590" y="124736"/>
                  <a:pt x="79590" y="133941"/>
                </a:cubicBezTo>
                <a:cubicBezTo>
                  <a:pt x="79590" y="142993"/>
                  <a:pt x="86965" y="150358"/>
                  <a:pt x="96184" y="150358"/>
                </a:cubicBezTo>
                <a:lnTo>
                  <a:pt x="209422" y="150358"/>
                </a:lnTo>
                <a:cubicBezTo>
                  <a:pt x="218641" y="150358"/>
                  <a:pt x="226016" y="142993"/>
                  <a:pt x="226016" y="133941"/>
                </a:cubicBezTo>
                <a:cubicBezTo>
                  <a:pt x="226016" y="124736"/>
                  <a:pt x="218641" y="117371"/>
                  <a:pt x="209422" y="117371"/>
                </a:cubicBezTo>
                <a:close/>
                <a:moveTo>
                  <a:pt x="555428" y="65485"/>
                </a:moveTo>
                <a:cubicBezTo>
                  <a:pt x="557579" y="65485"/>
                  <a:pt x="559730" y="65792"/>
                  <a:pt x="561882" y="66559"/>
                </a:cubicBezTo>
                <a:cubicBezTo>
                  <a:pt x="569871" y="69321"/>
                  <a:pt x="575249" y="76838"/>
                  <a:pt x="575249" y="85430"/>
                </a:cubicBezTo>
                <a:lnTo>
                  <a:pt x="575249" y="194819"/>
                </a:lnTo>
                <a:cubicBezTo>
                  <a:pt x="575249" y="199421"/>
                  <a:pt x="573713" y="203871"/>
                  <a:pt x="570947" y="207399"/>
                </a:cubicBezTo>
                <a:lnTo>
                  <a:pt x="424980" y="389817"/>
                </a:lnTo>
                <a:cubicBezTo>
                  <a:pt x="421138" y="394419"/>
                  <a:pt x="415453" y="397181"/>
                  <a:pt x="409307" y="397181"/>
                </a:cubicBezTo>
                <a:lnTo>
                  <a:pt x="338014" y="397181"/>
                </a:lnTo>
                <a:lnTo>
                  <a:pt x="315581" y="426024"/>
                </a:lnTo>
                <a:cubicBezTo>
                  <a:pt x="311586" y="431087"/>
                  <a:pt x="305747" y="433695"/>
                  <a:pt x="299755" y="433695"/>
                </a:cubicBezTo>
                <a:cubicBezTo>
                  <a:pt x="295453" y="433695"/>
                  <a:pt x="291151" y="432314"/>
                  <a:pt x="287617" y="429553"/>
                </a:cubicBezTo>
                <a:cubicBezTo>
                  <a:pt x="278859" y="422802"/>
                  <a:pt x="277322" y="410222"/>
                  <a:pt x="284083" y="401630"/>
                </a:cubicBezTo>
                <a:lnTo>
                  <a:pt x="539602" y="73156"/>
                </a:lnTo>
                <a:cubicBezTo>
                  <a:pt x="543444" y="68247"/>
                  <a:pt x="549282" y="65485"/>
                  <a:pt x="555428" y="65485"/>
                </a:cubicBezTo>
                <a:close/>
                <a:moveTo>
                  <a:pt x="20589" y="0"/>
                </a:moveTo>
                <a:lnTo>
                  <a:pt x="474004" y="0"/>
                </a:lnTo>
                <a:cubicBezTo>
                  <a:pt x="485374" y="0"/>
                  <a:pt x="494593" y="9206"/>
                  <a:pt x="494593" y="20559"/>
                </a:cubicBezTo>
                <a:lnTo>
                  <a:pt x="494593" y="77173"/>
                </a:lnTo>
                <a:lnTo>
                  <a:pt x="257975" y="381418"/>
                </a:lnTo>
                <a:cubicBezTo>
                  <a:pt x="249217" y="392464"/>
                  <a:pt x="245529" y="406426"/>
                  <a:pt x="247220" y="420388"/>
                </a:cubicBezTo>
                <a:cubicBezTo>
                  <a:pt x="248910" y="434503"/>
                  <a:pt x="256131" y="446931"/>
                  <a:pt x="267347" y="455676"/>
                </a:cubicBezTo>
                <a:cubicBezTo>
                  <a:pt x="276566" y="462887"/>
                  <a:pt x="288090" y="466723"/>
                  <a:pt x="299767" y="466723"/>
                </a:cubicBezTo>
                <a:cubicBezTo>
                  <a:pt x="316361" y="466723"/>
                  <a:pt x="331573" y="459358"/>
                  <a:pt x="341713" y="446317"/>
                </a:cubicBezTo>
                <a:lnTo>
                  <a:pt x="354159" y="430361"/>
                </a:lnTo>
                <a:lnTo>
                  <a:pt x="409318" y="430361"/>
                </a:lnTo>
                <a:cubicBezTo>
                  <a:pt x="425605" y="430361"/>
                  <a:pt x="440663" y="422996"/>
                  <a:pt x="450803" y="410415"/>
                </a:cubicBezTo>
                <a:lnTo>
                  <a:pt x="494593" y="355642"/>
                </a:lnTo>
                <a:lnTo>
                  <a:pt x="494593" y="587009"/>
                </a:lnTo>
                <a:cubicBezTo>
                  <a:pt x="494593" y="598362"/>
                  <a:pt x="485374" y="607568"/>
                  <a:pt x="474004" y="607568"/>
                </a:cubicBezTo>
                <a:lnTo>
                  <a:pt x="20589" y="607568"/>
                </a:lnTo>
                <a:cubicBezTo>
                  <a:pt x="9219" y="607568"/>
                  <a:pt x="0" y="598362"/>
                  <a:pt x="0" y="587009"/>
                </a:cubicBezTo>
                <a:lnTo>
                  <a:pt x="0" y="20559"/>
                </a:lnTo>
                <a:cubicBezTo>
                  <a:pt x="0" y="9206"/>
                  <a:pt x="9219" y="0"/>
                  <a:pt x="20589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rgbClr val="0070C0"/>
              </a:solidFill>
              <a:ea typeface="方正黑体简体" panose="02010601030101010101" pitchFamily="2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A3B802C-8CBA-40E6-BE4B-DD436218D462}"/>
              </a:ext>
            </a:extLst>
          </p:cNvPr>
          <p:cNvSpPr/>
          <p:nvPr/>
        </p:nvSpPr>
        <p:spPr>
          <a:xfrm>
            <a:off x="5473099" y="4926949"/>
            <a:ext cx="576000" cy="576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  <a:ea typeface="方正黑体简体" panose="02010601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50E57B-3FF7-4C7D-BA41-6C2D2BB642C3}"/>
              </a:ext>
            </a:extLst>
          </p:cNvPr>
          <p:cNvSpPr txBox="1"/>
          <p:nvPr/>
        </p:nvSpPr>
        <p:spPr>
          <a:xfrm>
            <a:off x="4671869" y="4487286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70C0"/>
                </a:solidFill>
              </a:rPr>
              <a:t>…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DA1EBCD-1A46-4E87-BC59-D5C152D23DF2}"/>
              </a:ext>
            </a:extLst>
          </p:cNvPr>
          <p:cNvSpPr txBox="1"/>
          <p:nvPr/>
        </p:nvSpPr>
        <p:spPr>
          <a:xfrm>
            <a:off x="6055605" y="4487285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70C0"/>
                </a:solidFill>
              </a:rPr>
              <a:t>…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526D09-2250-4525-8D20-0D73F4C9E5B0}"/>
              </a:ext>
            </a:extLst>
          </p:cNvPr>
          <p:cNvSpPr txBox="1"/>
          <p:nvPr/>
        </p:nvSpPr>
        <p:spPr>
          <a:xfrm>
            <a:off x="4674795" y="2138201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70C0"/>
                </a:solidFill>
              </a:rPr>
              <a:t>…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43EF8E6-25A3-4568-8510-42C3A1CFE34D}"/>
              </a:ext>
            </a:extLst>
          </p:cNvPr>
          <p:cNvSpPr txBox="1"/>
          <p:nvPr/>
        </p:nvSpPr>
        <p:spPr>
          <a:xfrm>
            <a:off x="6055605" y="2138201"/>
            <a:ext cx="78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70C0"/>
                </a:solidFill>
              </a:rPr>
              <a:t>…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993973C-99D6-4902-9DE0-8C5EB796825C}"/>
              </a:ext>
            </a:extLst>
          </p:cNvPr>
          <p:cNvSpPr/>
          <p:nvPr/>
        </p:nvSpPr>
        <p:spPr>
          <a:xfrm>
            <a:off x="4903604" y="3570107"/>
            <a:ext cx="1917071" cy="854080"/>
          </a:xfrm>
          <a:prstGeom prst="rect">
            <a:avLst/>
          </a:prstGeom>
          <a:ln w="66675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zh-CN" altLang="en-US" sz="14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示例：</a:t>
            </a:r>
            <a:endParaRPr lang="en-US" altLang="zh-CN" sz="1400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  <a:p>
            <a:pPr>
              <a:spcAft>
                <a:spcPts val="900"/>
              </a:spcAft>
            </a:pPr>
            <a:r>
              <a:rPr lang="zh-CN" altLang="en-US" sz="14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曾于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2000</a:t>
            </a:r>
            <a:r>
              <a:rPr lang="zh-CN" altLang="en-US" sz="14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年至</a:t>
            </a:r>
            <a:r>
              <a:rPr lang="en-US" altLang="zh-CN" sz="14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2005</a:t>
            </a:r>
            <a:r>
              <a:rPr lang="zh-CN" altLang="en-US" sz="14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年在南山区工作的干部</a:t>
            </a:r>
            <a:endParaRPr lang="en-US" altLang="zh-CN" sz="1400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64C08E7F-A90A-4400-8B75-445D3DB39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86844">
            <a:off x="6744722" y="2755996"/>
            <a:ext cx="286537" cy="24386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668922F-3A28-4EC8-B15E-07C4567EF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86844">
            <a:off x="6739390" y="5094379"/>
            <a:ext cx="286537" cy="243861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DF7E1F-127E-B649-B0AB-CAF94760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45695"/>
            <a:ext cx="4394847" cy="7604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 查询结果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8" grpId="0" animBg="1"/>
      <p:bldP spid="3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共事关系查询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zh-CN" altLang="en-US" dirty="0"/>
              <a:t>同僚关系网络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右箭头 36"/>
          <p:cNvSpPr/>
          <p:nvPr/>
        </p:nvSpPr>
        <p:spPr>
          <a:xfrm>
            <a:off x="6553191" y="2798517"/>
            <a:ext cx="1331137" cy="773500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同僚网络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8506691" y="1479212"/>
            <a:ext cx="2664858" cy="2092806"/>
            <a:chOff x="8024307" y="2595851"/>
            <a:chExt cx="3554338" cy="2630015"/>
          </a:xfrm>
        </p:grpSpPr>
        <p:sp>
          <p:nvSpPr>
            <p:cNvPr id="40" name="椭圆 39"/>
            <p:cNvSpPr/>
            <p:nvPr/>
          </p:nvSpPr>
          <p:spPr>
            <a:xfrm>
              <a:off x="9394536" y="2595851"/>
              <a:ext cx="932873" cy="69229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8024307" y="4558539"/>
              <a:ext cx="977109" cy="6673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</a:t>
              </a:r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0601536" y="4558538"/>
              <a:ext cx="977109" cy="6673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</a:t>
              </a:r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39" name="直接连接符 38"/>
            <p:cNvCxnSpPr>
              <a:stCxn id="40" idx="3"/>
              <a:endCxn id="41" idx="0"/>
            </p:cNvCxnSpPr>
            <p:nvPr/>
          </p:nvCxnSpPr>
          <p:spPr>
            <a:xfrm flipH="1">
              <a:off x="8512862" y="3186762"/>
              <a:ext cx="1018290" cy="1371777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41" idx="6"/>
              <a:endCxn id="42" idx="2"/>
            </p:cNvCxnSpPr>
            <p:nvPr/>
          </p:nvCxnSpPr>
          <p:spPr>
            <a:xfrm flipV="1">
              <a:off x="9001416" y="4892202"/>
              <a:ext cx="1600120" cy="1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345015" y="2377837"/>
            <a:ext cx="5926864" cy="4343639"/>
            <a:chOff x="737447" y="2377837"/>
            <a:chExt cx="5926864" cy="4343639"/>
          </a:xfrm>
        </p:grpSpPr>
        <p:sp>
          <p:nvSpPr>
            <p:cNvPr id="6" name="圆角矩形 5"/>
            <p:cNvSpPr/>
            <p:nvPr/>
          </p:nvSpPr>
          <p:spPr>
            <a:xfrm>
              <a:off x="3054419" y="2377837"/>
              <a:ext cx="1120418" cy="9103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一级</a:t>
              </a:r>
              <a:endPara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机构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444122" y="4283699"/>
              <a:ext cx="868574" cy="7775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二级</a:t>
              </a:r>
              <a:endPara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机构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1104900" y="4107329"/>
              <a:ext cx="932873" cy="69229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人员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38198" y="5871585"/>
              <a:ext cx="1396564" cy="6673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人员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</a:t>
              </a:r>
            </a:p>
            <a:p>
              <a:pPr algn="ctr"/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(</a:t>
              </a:r>
              <a:r>
                <a:rPr lang="zh-CN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兼职）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2435728" y="4119812"/>
              <a:ext cx="977109" cy="6673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人员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</a:t>
              </a:r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525029" y="5871585"/>
              <a:ext cx="977109" cy="6673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人员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</a:t>
              </a:r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6" name="直接箭头连接符 15"/>
            <p:cNvCxnSpPr>
              <a:stCxn id="6" idx="2"/>
              <a:endCxn id="13" idx="0"/>
            </p:cNvCxnSpPr>
            <p:nvPr/>
          </p:nvCxnSpPr>
          <p:spPr>
            <a:xfrm flipH="1">
              <a:off x="1571337" y="3288146"/>
              <a:ext cx="2043291" cy="819183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6" idx="2"/>
              <a:endCxn id="19" idx="0"/>
            </p:cNvCxnSpPr>
            <p:nvPr/>
          </p:nvCxnSpPr>
          <p:spPr>
            <a:xfrm flipH="1">
              <a:off x="2924283" y="3288146"/>
              <a:ext cx="690345" cy="83166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>
              <a:stCxn id="6" idx="2"/>
              <a:endCxn id="15" idx="0"/>
            </p:cNvCxnSpPr>
            <p:nvPr/>
          </p:nvCxnSpPr>
          <p:spPr>
            <a:xfrm>
              <a:off x="3614628" y="3288146"/>
              <a:ext cx="1263781" cy="99555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15" idx="2"/>
              <a:endCxn id="20" idx="0"/>
            </p:cNvCxnSpPr>
            <p:nvPr/>
          </p:nvCxnSpPr>
          <p:spPr>
            <a:xfrm flipH="1">
              <a:off x="4013584" y="5061229"/>
              <a:ext cx="864825" cy="81035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>
              <a:stCxn id="15" idx="2"/>
              <a:endCxn id="18" idx="0"/>
            </p:cNvCxnSpPr>
            <p:nvPr/>
          </p:nvCxnSpPr>
          <p:spPr>
            <a:xfrm>
              <a:off x="4878409" y="5061229"/>
              <a:ext cx="858071" cy="810356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圆角矩形 33"/>
            <p:cNvSpPr/>
            <p:nvPr/>
          </p:nvSpPr>
          <p:spPr>
            <a:xfrm>
              <a:off x="737447" y="3882164"/>
              <a:ext cx="3151061" cy="1135474"/>
            </a:xfrm>
            <a:prstGeom prst="roundRect">
              <a:avLst/>
            </a:prstGeom>
            <a:noFill/>
            <a:ln w="9525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346795" y="5586002"/>
              <a:ext cx="3151061" cy="1135474"/>
            </a:xfrm>
            <a:prstGeom prst="roundRect">
              <a:avLst/>
            </a:prstGeom>
            <a:noFill/>
            <a:ln w="9525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5795737" y="4283699"/>
              <a:ext cx="868574" cy="7775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二级</a:t>
              </a:r>
              <a:endPara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机构</a:t>
              </a:r>
            </a:p>
          </p:txBody>
        </p:sp>
        <p:cxnSp>
          <p:nvCxnSpPr>
            <p:cNvPr id="48" name="直接箭头连接符 47"/>
            <p:cNvCxnSpPr>
              <a:stCxn id="6" idx="2"/>
              <a:endCxn id="47" idx="0"/>
            </p:cNvCxnSpPr>
            <p:nvPr/>
          </p:nvCxnSpPr>
          <p:spPr>
            <a:xfrm>
              <a:off x="3614628" y="3288146"/>
              <a:ext cx="2615396" cy="99555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7458792" y="3603108"/>
            <a:ext cx="4469141" cy="3029939"/>
            <a:chOff x="7790185" y="3603108"/>
            <a:chExt cx="4469141" cy="3029939"/>
          </a:xfrm>
        </p:grpSpPr>
        <p:sp>
          <p:nvSpPr>
            <p:cNvPr id="5" name="下箭头 4"/>
            <p:cNvSpPr/>
            <p:nvPr/>
          </p:nvSpPr>
          <p:spPr>
            <a:xfrm rot="10800000">
              <a:off x="10012649" y="3603108"/>
              <a:ext cx="191046" cy="5891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左大括号 6"/>
            <p:cNvSpPr/>
            <p:nvPr/>
          </p:nvSpPr>
          <p:spPr>
            <a:xfrm>
              <a:off x="8251850" y="4343257"/>
              <a:ext cx="473291" cy="2013094"/>
            </a:xfrm>
            <a:prstGeom prst="leftBrace">
              <a:avLst>
                <a:gd name="adj1" fmla="val 40217"/>
                <a:gd name="adj2" fmla="val 49082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790185" y="4799624"/>
              <a:ext cx="461665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边的属性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775680" y="4324723"/>
              <a:ext cx="3483646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起点：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</a:t>
              </a:r>
            </a:p>
            <a:p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终点：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</a:t>
              </a:r>
            </a:p>
            <a:p>
              <a:endPara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关系时间：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与</a:t>
              </a:r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任职时间的交集</a:t>
              </a:r>
              <a:endPara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共事单位：某一级机构下的</a:t>
              </a:r>
              <a:endPara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    </a:t>
              </a:r>
              <a:r>
                <a:rPr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二级机构</a:t>
              </a:r>
              <a:endPara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6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共事关系查询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zh-CN" altLang="en-US" dirty="0"/>
              <a:t>同僚关系查询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格 7">
            <a:extLst>
              <a:ext uri="{FF2B5EF4-FFF2-40B4-BE49-F238E27FC236}">
                <a16:creationId xmlns:a16="http://schemas.microsoft.com/office/drawing/2014/main" id="{98CFEC6B-3B25-4B9E-8150-3BB172B8D3CE}"/>
              </a:ext>
            </a:extLst>
          </p:cNvPr>
          <p:cNvGraphicFramePr>
            <a:graphicFrameLocks noGrp="1"/>
          </p:cNvGraphicFramePr>
          <p:nvPr/>
        </p:nvGraphicFramePr>
        <p:xfrm>
          <a:off x="1652138" y="2504149"/>
          <a:ext cx="8886206" cy="3668051"/>
        </p:xfrm>
        <a:graphic>
          <a:graphicData uri="http://schemas.openxmlformats.org/drawingml/2006/table">
            <a:tbl>
              <a:tblPr firstRow="1" bandRow="1"/>
              <a:tblGrid>
                <a:gridCol w="1592478">
                  <a:extLst>
                    <a:ext uri="{9D8B030D-6E8A-4147-A177-3AD203B41FA5}">
                      <a16:colId xmlns:a16="http://schemas.microsoft.com/office/drawing/2014/main" val="4143604032"/>
                    </a:ext>
                  </a:extLst>
                </a:gridCol>
                <a:gridCol w="1083991">
                  <a:extLst>
                    <a:ext uri="{9D8B030D-6E8A-4147-A177-3AD203B41FA5}">
                      <a16:colId xmlns:a16="http://schemas.microsoft.com/office/drawing/2014/main" val="1214616074"/>
                    </a:ext>
                  </a:extLst>
                </a:gridCol>
                <a:gridCol w="856397">
                  <a:extLst>
                    <a:ext uri="{9D8B030D-6E8A-4147-A177-3AD203B41FA5}">
                      <a16:colId xmlns:a16="http://schemas.microsoft.com/office/drawing/2014/main" val="2376947035"/>
                    </a:ext>
                  </a:extLst>
                </a:gridCol>
                <a:gridCol w="3368945">
                  <a:extLst>
                    <a:ext uri="{9D8B030D-6E8A-4147-A177-3AD203B41FA5}">
                      <a16:colId xmlns:a16="http://schemas.microsoft.com/office/drawing/2014/main" val="4102713373"/>
                    </a:ext>
                  </a:extLst>
                </a:gridCol>
                <a:gridCol w="1984395">
                  <a:extLst>
                    <a:ext uri="{9D8B030D-6E8A-4147-A177-3AD203B41FA5}">
                      <a16:colId xmlns:a16="http://schemas.microsoft.com/office/drawing/2014/main" val="4067871308"/>
                    </a:ext>
                  </a:extLst>
                </a:gridCol>
              </a:tblGrid>
              <a:tr h="396546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同僚关系查询结果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31455"/>
                  </a:ext>
                </a:extLst>
              </a:tr>
              <a:tr h="396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姓名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id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职位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时间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65046"/>
                  </a:ext>
                </a:extLst>
              </a:tr>
              <a:tr h="396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经历一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张三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深圳市委组织部副部长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b="1" dirty="0"/>
                        <a:t>2012.07-2015.05</a:t>
                      </a:r>
                      <a:endParaRPr lang="zh-CN" alt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43959"/>
                  </a:ext>
                </a:extLst>
              </a:tr>
              <a:tr h="396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李四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深圳市委组织部部长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2013.08-2015.05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88426"/>
                  </a:ext>
                </a:extLst>
              </a:tr>
              <a:tr h="396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王五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深圳市委组织副部长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2013.07-2014.11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34500"/>
                  </a:ext>
                </a:extLst>
              </a:tr>
              <a:tr h="396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经历二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张三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深圳市人大常委会主任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b="1" dirty="0"/>
                        <a:t>2016.09-2018.08</a:t>
                      </a:r>
                      <a:endParaRPr lang="zh-CN" alt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69418"/>
                  </a:ext>
                </a:extLst>
              </a:tr>
              <a:tr h="1288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08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8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共事关系查询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zh-CN" altLang="en-US" dirty="0"/>
              <a:t>职级的定义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id="{09032777-42BD-497D-876D-E5F7BA626A5F}"/>
              </a:ext>
            </a:extLst>
          </p:cNvPr>
          <p:cNvGraphicFramePr>
            <a:graphicFrameLocks noGrp="1"/>
          </p:cNvGraphicFramePr>
          <p:nvPr/>
        </p:nvGraphicFramePr>
        <p:xfrm>
          <a:off x="1104900" y="2397760"/>
          <a:ext cx="10176670" cy="3774440"/>
        </p:xfrm>
        <a:graphic>
          <a:graphicData uri="http://schemas.openxmlformats.org/drawingml/2006/table">
            <a:tbl>
              <a:tblPr firstRow="1" bandRow="1"/>
              <a:tblGrid>
                <a:gridCol w="804071">
                  <a:extLst>
                    <a:ext uri="{9D8B030D-6E8A-4147-A177-3AD203B41FA5}">
                      <a16:colId xmlns:a16="http://schemas.microsoft.com/office/drawing/2014/main" val="3095398457"/>
                    </a:ext>
                  </a:extLst>
                </a:gridCol>
                <a:gridCol w="1493044">
                  <a:extLst>
                    <a:ext uri="{9D8B030D-6E8A-4147-A177-3AD203B41FA5}">
                      <a16:colId xmlns:a16="http://schemas.microsoft.com/office/drawing/2014/main" val="19696074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1947783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951177491"/>
                    </a:ext>
                  </a:extLst>
                </a:gridCol>
                <a:gridCol w="1512328">
                  <a:extLst>
                    <a:ext uri="{9D8B030D-6E8A-4147-A177-3AD203B41FA5}">
                      <a16:colId xmlns:a16="http://schemas.microsoft.com/office/drawing/2014/main" val="2370051800"/>
                    </a:ext>
                  </a:extLst>
                </a:gridCol>
                <a:gridCol w="2034293">
                  <a:extLst>
                    <a:ext uri="{9D8B030D-6E8A-4147-A177-3AD203B41FA5}">
                      <a16:colId xmlns:a16="http://schemas.microsoft.com/office/drawing/2014/main" val="3979741986"/>
                    </a:ext>
                  </a:extLst>
                </a:gridCol>
                <a:gridCol w="1618309">
                  <a:extLst>
                    <a:ext uri="{9D8B030D-6E8A-4147-A177-3AD203B41FA5}">
                      <a16:colId xmlns:a16="http://schemas.microsoft.com/office/drawing/2014/main" val="204073284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等级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行政职称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军队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法官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公务员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市管企业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事业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0057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997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正厅级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/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/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一级巡视员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/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/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1541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正局级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正师级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/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二级巡视员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市管企业董事长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/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906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13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副厅级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副师级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/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一级调研员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市管企业副总经理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38413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15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正处级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正团职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三级高级法官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二级调研员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中层正职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五级职员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29007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18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副处级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副团级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四级高级法官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三级调研员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/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六级职员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46028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: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7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6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项目背景</a:t>
            </a:r>
            <a:endParaRPr lang="en-US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传统干部数据平台存在的问题</a:t>
            </a:r>
            <a:endParaRPr lang="en-US" altLang="zh-CN" dirty="0"/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干部数据库（任免表）中文本信息格式不统一，难以进行自动化分析</a:t>
            </a:r>
            <a:endParaRPr lang="en-US" altLang="zh-CN" dirty="0"/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数据库只存储当前的静态组织架构，查询历史职位、历史任职人员比较困难</a:t>
            </a:r>
            <a:endParaRPr lang="en-US" altLang="zh-CN" dirty="0"/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简历搜索功能过于简单，缺乏多关键字、复杂条件和模糊查询功能。 </a:t>
            </a:r>
            <a:endParaRPr lang="en-US" altLang="zh-CN" dirty="0"/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</a:t>
            </a:r>
            <a:r>
              <a:rPr lang="en-US" altLang="zh-CN" dirty="0"/>
              <a:t>HR</a:t>
            </a:r>
            <a:r>
              <a:rPr lang="zh-CN" altLang="en-US" dirty="0"/>
              <a:t>部门需要大量人工数据分析与总结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2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共事关系查询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zh-CN" altLang="en-US" dirty="0"/>
              <a:t>上下级关系网络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圆角矩形 13"/>
          <p:cNvSpPr/>
          <p:nvPr/>
        </p:nvSpPr>
        <p:spPr>
          <a:xfrm>
            <a:off x="1967623" y="2237224"/>
            <a:ext cx="1120418" cy="910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一级</a:t>
            </a:r>
            <a:endParaRPr lang="en-US" altLang="zh-CN" sz="2400" dirty="0"/>
          </a:p>
          <a:p>
            <a:pPr algn="ctr"/>
            <a:r>
              <a:rPr lang="zh-CN" altLang="en-US" sz="2400" dirty="0"/>
              <a:t>机构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439505" y="3693733"/>
            <a:ext cx="868574" cy="7775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二级</a:t>
            </a:r>
            <a:endParaRPr lang="en-US" altLang="zh-CN" dirty="0"/>
          </a:p>
          <a:p>
            <a:pPr algn="ctr"/>
            <a:r>
              <a:rPr lang="zh-CN" altLang="en-US" dirty="0"/>
              <a:t>机构</a:t>
            </a:r>
          </a:p>
        </p:txBody>
      </p:sp>
      <p:sp>
        <p:nvSpPr>
          <p:cNvPr id="19" name="椭圆 18"/>
          <p:cNvSpPr/>
          <p:nvPr/>
        </p:nvSpPr>
        <p:spPr>
          <a:xfrm>
            <a:off x="2450189" y="5723908"/>
            <a:ext cx="1345960" cy="794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/>
              <a:t>人员 </a:t>
            </a:r>
            <a:r>
              <a:rPr lang="en-US" altLang="zh-CN" dirty="0"/>
              <a:t>B</a:t>
            </a:r>
          </a:p>
          <a:p>
            <a:pPr algn="ctr"/>
            <a:r>
              <a:rPr lang="zh-CN" altLang="en-US" sz="1100" dirty="0"/>
              <a:t>（正处级）</a:t>
            </a:r>
          </a:p>
        </p:txBody>
      </p:sp>
      <p:cxnSp>
        <p:nvCxnSpPr>
          <p:cNvPr id="20" name="直接箭头连接符 19"/>
          <p:cNvCxnSpPr>
            <a:stCxn id="14" idx="2"/>
            <a:endCxn id="55" idx="0"/>
          </p:cNvCxnSpPr>
          <p:nvPr/>
        </p:nvCxnSpPr>
        <p:spPr>
          <a:xfrm flipH="1">
            <a:off x="1621922" y="3147533"/>
            <a:ext cx="905910" cy="182122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4" idx="2"/>
            <a:endCxn id="15" idx="0"/>
          </p:cNvCxnSpPr>
          <p:nvPr/>
        </p:nvCxnSpPr>
        <p:spPr>
          <a:xfrm>
            <a:off x="2527832" y="3147533"/>
            <a:ext cx="1345960" cy="546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5" idx="2"/>
            <a:endCxn id="19" idx="0"/>
          </p:cNvCxnSpPr>
          <p:nvPr/>
        </p:nvCxnSpPr>
        <p:spPr>
          <a:xfrm flipH="1">
            <a:off x="3123169" y="4471263"/>
            <a:ext cx="750623" cy="125264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5" idx="2"/>
            <a:endCxn id="52" idx="0"/>
          </p:cNvCxnSpPr>
          <p:nvPr/>
        </p:nvCxnSpPr>
        <p:spPr>
          <a:xfrm>
            <a:off x="3873792" y="4471263"/>
            <a:ext cx="803737" cy="125170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794326" y="4804926"/>
            <a:ext cx="4932219" cy="1916550"/>
          </a:xfrm>
          <a:prstGeom prst="roundRect">
            <a:avLst/>
          </a:prstGeom>
          <a:noFill/>
          <a:ln w="9525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5872658" y="3033883"/>
            <a:ext cx="1644073" cy="773500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上下级网络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2348686" y="5497502"/>
            <a:ext cx="3151061" cy="1135474"/>
          </a:xfrm>
          <a:prstGeom prst="roundRect">
            <a:avLst/>
          </a:prstGeom>
          <a:noFill/>
          <a:ln w="9525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004549" y="5722968"/>
            <a:ext cx="1345960" cy="794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/>
              <a:t>人员 </a:t>
            </a:r>
            <a:r>
              <a:rPr lang="en-US" altLang="zh-CN" dirty="0"/>
              <a:t>C</a:t>
            </a:r>
          </a:p>
          <a:p>
            <a:pPr algn="ctr"/>
            <a:r>
              <a:rPr lang="zh-CN" altLang="en-US" sz="1100" dirty="0"/>
              <a:t>（副处级）</a:t>
            </a:r>
          </a:p>
        </p:txBody>
      </p:sp>
      <p:sp>
        <p:nvSpPr>
          <p:cNvPr id="55" name="椭圆 54"/>
          <p:cNvSpPr/>
          <p:nvPr/>
        </p:nvSpPr>
        <p:spPr>
          <a:xfrm>
            <a:off x="948942" y="4968761"/>
            <a:ext cx="1345960" cy="794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/>
              <a:t>人员 </a:t>
            </a:r>
            <a:r>
              <a:rPr lang="en-US" altLang="zh-CN" dirty="0"/>
              <a:t>A</a:t>
            </a:r>
          </a:p>
          <a:p>
            <a:pPr algn="ctr"/>
            <a:r>
              <a:rPr lang="zh-CN" altLang="en-US" sz="1100" dirty="0"/>
              <a:t>（正厅级）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512729" y="1521748"/>
            <a:ext cx="2652782" cy="1988070"/>
            <a:chOff x="8024307" y="2595851"/>
            <a:chExt cx="3554338" cy="2630015"/>
          </a:xfrm>
        </p:grpSpPr>
        <p:sp>
          <p:nvSpPr>
            <p:cNvPr id="59" name="椭圆 58"/>
            <p:cNvSpPr/>
            <p:nvPr/>
          </p:nvSpPr>
          <p:spPr>
            <a:xfrm>
              <a:off x="9394536" y="2595851"/>
              <a:ext cx="932873" cy="69229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A</a:t>
              </a:r>
              <a:endParaRPr lang="zh-CN" altLang="en-US" dirty="0"/>
            </a:p>
          </p:txBody>
        </p:sp>
        <p:sp>
          <p:nvSpPr>
            <p:cNvPr id="60" name="椭圆 59"/>
            <p:cNvSpPr/>
            <p:nvPr/>
          </p:nvSpPr>
          <p:spPr>
            <a:xfrm>
              <a:off x="8024307" y="4558539"/>
              <a:ext cx="977109" cy="6673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B</a:t>
              </a:r>
              <a:endParaRPr lang="zh-CN" altLang="en-US" dirty="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0601536" y="4558538"/>
              <a:ext cx="977109" cy="66732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/>
                <a:t>C</a:t>
              </a:r>
              <a:endParaRPr lang="zh-CN" altLang="en-US" dirty="0"/>
            </a:p>
          </p:txBody>
        </p:sp>
        <p:cxnSp>
          <p:nvCxnSpPr>
            <p:cNvPr id="3094" name="直接箭头连接符 3093"/>
            <p:cNvCxnSpPr>
              <a:stCxn id="59" idx="3"/>
              <a:endCxn id="60" idx="0"/>
            </p:cNvCxnSpPr>
            <p:nvPr/>
          </p:nvCxnSpPr>
          <p:spPr>
            <a:xfrm flipH="1">
              <a:off x="8512862" y="3186762"/>
              <a:ext cx="1018290" cy="13717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96" name="直接箭头连接符 3095"/>
            <p:cNvCxnSpPr>
              <a:stCxn id="60" idx="6"/>
              <a:endCxn id="61" idx="2"/>
            </p:cNvCxnSpPr>
            <p:nvPr/>
          </p:nvCxnSpPr>
          <p:spPr>
            <a:xfrm flipV="1">
              <a:off x="9001416" y="4892202"/>
              <a:ext cx="160012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7790185" y="3587587"/>
            <a:ext cx="4517231" cy="2768764"/>
            <a:chOff x="7790185" y="3587587"/>
            <a:chExt cx="4517231" cy="2768764"/>
          </a:xfrm>
        </p:grpSpPr>
        <p:sp>
          <p:nvSpPr>
            <p:cNvPr id="28" name="下箭头 27"/>
            <p:cNvSpPr/>
            <p:nvPr/>
          </p:nvSpPr>
          <p:spPr>
            <a:xfrm rot="10800000">
              <a:off x="9743597" y="3587587"/>
              <a:ext cx="191046" cy="5891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左大括号 28"/>
            <p:cNvSpPr/>
            <p:nvPr/>
          </p:nvSpPr>
          <p:spPr>
            <a:xfrm>
              <a:off x="8251850" y="4343257"/>
              <a:ext cx="473291" cy="2013094"/>
            </a:xfrm>
            <a:prstGeom prst="leftBrace">
              <a:avLst>
                <a:gd name="adj1" fmla="val 40217"/>
                <a:gd name="adj2" fmla="val 49082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90185" y="4799624"/>
              <a:ext cx="461665" cy="101566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dirty="0"/>
                <a:t>边的属性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775680" y="4305869"/>
              <a:ext cx="353173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起点：</a:t>
              </a:r>
              <a:r>
                <a:rPr lang="en-US" altLang="zh-CN" dirty="0"/>
                <a:t>B </a:t>
              </a:r>
              <a:r>
                <a:rPr lang="zh-CN" altLang="en-US" dirty="0"/>
                <a:t>（上级）</a:t>
              </a:r>
              <a:endParaRPr lang="en-US" altLang="zh-CN" dirty="0"/>
            </a:p>
            <a:p>
              <a:r>
                <a:rPr lang="zh-CN" altLang="en-US" dirty="0"/>
                <a:t>终点：</a:t>
              </a:r>
              <a:r>
                <a:rPr lang="en-US" altLang="zh-CN" dirty="0"/>
                <a:t>C </a:t>
              </a:r>
              <a:r>
                <a:rPr lang="zh-CN" altLang="en-US" dirty="0"/>
                <a:t>（下级）</a:t>
              </a:r>
              <a:endParaRPr lang="en-US" altLang="zh-CN" dirty="0"/>
            </a:p>
            <a:p>
              <a:endParaRPr lang="en-US" altLang="zh-CN" dirty="0"/>
            </a:p>
            <a:p>
              <a:r>
                <a:rPr lang="zh-CN" altLang="en-US" dirty="0"/>
                <a:t>上级职级：正处级（</a:t>
              </a:r>
              <a:r>
                <a:rPr lang="en-US" altLang="zh-CN" dirty="0"/>
                <a:t>level 15</a:t>
              </a:r>
              <a:r>
                <a:rPr lang="zh-CN" altLang="en-US" dirty="0"/>
                <a:t>）</a:t>
              </a:r>
              <a:r>
                <a:rPr lang="en-US" altLang="zh-CN" dirty="0"/>
                <a:t> </a:t>
              </a:r>
            </a:p>
            <a:p>
              <a:r>
                <a:rPr lang="zh-CN" altLang="en-US" dirty="0"/>
                <a:t>下级职级：副处级（</a:t>
              </a:r>
              <a:r>
                <a:rPr lang="en-US" altLang="zh-CN" dirty="0"/>
                <a:t>level 18</a:t>
              </a:r>
              <a:r>
                <a:rPr lang="zh-CN" altLang="en-US" dirty="0"/>
                <a:t>）</a:t>
              </a:r>
              <a:r>
                <a:rPr lang="en-US" altLang="zh-CN" dirty="0"/>
                <a:t> </a:t>
              </a:r>
            </a:p>
            <a:p>
              <a:endParaRPr lang="en-US" altLang="zh-CN" dirty="0"/>
            </a:p>
            <a:p>
              <a:r>
                <a:rPr lang="zh-CN" altLang="en-US" dirty="0"/>
                <a:t>关系时间：</a:t>
              </a:r>
              <a:r>
                <a:rPr lang="en-US" altLang="zh-CN" dirty="0"/>
                <a:t>B</a:t>
              </a:r>
              <a:r>
                <a:rPr lang="zh-CN" altLang="en-US" dirty="0"/>
                <a:t>与</a:t>
              </a:r>
              <a:r>
                <a:rPr lang="en-US" altLang="zh-CN" dirty="0"/>
                <a:t>C</a:t>
              </a:r>
              <a:r>
                <a:rPr lang="zh-CN" altLang="en-US" dirty="0"/>
                <a:t>任职时间的交集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39531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6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共事关系查询</a:t>
            </a:r>
            <a:endParaRPr lang="en-US" altLang="zh-CN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zh-CN" altLang="en-US" dirty="0"/>
              <a:t>上下级关系查询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514843">
                    <a:lumMod val="75000"/>
                  </a:srgb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75000"/>
                </a:srgb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D44B930-1B61-4189-BB1E-D39C1997B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1537"/>
              </p:ext>
            </p:extLst>
          </p:nvPr>
        </p:nvGraphicFramePr>
        <p:xfrm>
          <a:off x="1079894" y="2504149"/>
          <a:ext cx="10030693" cy="3668051"/>
        </p:xfrm>
        <a:graphic>
          <a:graphicData uri="http://schemas.openxmlformats.org/drawingml/2006/table">
            <a:tbl>
              <a:tblPr firstRow="1" bandRow="1"/>
              <a:tblGrid>
                <a:gridCol w="1592478">
                  <a:extLst>
                    <a:ext uri="{9D8B030D-6E8A-4147-A177-3AD203B41FA5}">
                      <a16:colId xmlns:a16="http://schemas.microsoft.com/office/drawing/2014/main" val="2804710833"/>
                    </a:ext>
                  </a:extLst>
                </a:gridCol>
                <a:gridCol w="1083991">
                  <a:extLst>
                    <a:ext uri="{9D8B030D-6E8A-4147-A177-3AD203B41FA5}">
                      <a16:colId xmlns:a16="http://schemas.microsoft.com/office/drawing/2014/main" val="1100963388"/>
                    </a:ext>
                  </a:extLst>
                </a:gridCol>
                <a:gridCol w="856397">
                  <a:extLst>
                    <a:ext uri="{9D8B030D-6E8A-4147-A177-3AD203B41FA5}">
                      <a16:colId xmlns:a16="http://schemas.microsoft.com/office/drawing/2014/main" val="2209158788"/>
                    </a:ext>
                  </a:extLst>
                </a:gridCol>
                <a:gridCol w="1144487">
                  <a:extLst>
                    <a:ext uri="{9D8B030D-6E8A-4147-A177-3AD203B41FA5}">
                      <a16:colId xmlns:a16="http://schemas.microsoft.com/office/drawing/2014/main" val="319095590"/>
                    </a:ext>
                  </a:extLst>
                </a:gridCol>
                <a:gridCol w="3368945">
                  <a:extLst>
                    <a:ext uri="{9D8B030D-6E8A-4147-A177-3AD203B41FA5}">
                      <a16:colId xmlns:a16="http://schemas.microsoft.com/office/drawing/2014/main" val="2859923095"/>
                    </a:ext>
                  </a:extLst>
                </a:gridCol>
                <a:gridCol w="1984395">
                  <a:extLst>
                    <a:ext uri="{9D8B030D-6E8A-4147-A177-3AD203B41FA5}">
                      <a16:colId xmlns:a16="http://schemas.microsoft.com/office/drawing/2014/main" val="1544457366"/>
                    </a:ext>
                  </a:extLst>
                </a:gridCol>
              </a:tblGrid>
              <a:tr h="396546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上下级关系查询结果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270300"/>
                  </a:ext>
                </a:extLst>
              </a:tr>
              <a:tr h="396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姓名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id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职级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职位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时间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28100"/>
                  </a:ext>
                </a:extLst>
              </a:tr>
              <a:tr h="396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经历一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张三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正厅级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深圳市委纪委书记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b="1" dirty="0"/>
                        <a:t>2012.07-2015.05</a:t>
                      </a:r>
                      <a:endParaRPr lang="zh-CN" alt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87962"/>
                  </a:ext>
                </a:extLst>
              </a:tr>
              <a:tr h="396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上级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李四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副部级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广东省深圳市委书记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2013.08-2015.05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564116"/>
                  </a:ext>
                </a:extLst>
              </a:tr>
              <a:tr h="396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下级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王五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副厅级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深圳市委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纪委</a:t>
                      </a:r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等线" panose="020F0502020204030204"/>
                          <a:ea typeface="+mn-ea"/>
                          <a:cs typeface="+mn-cs"/>
                        </a:rPr>
                        <a:t>副书记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2013.07-2014.11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81146"/>
                  </a:ext>
                </a:extLst>
              </a:tr>
              <a:tr h="396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经历二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张三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b="1" dirty="0"/>
                        <a:t>0</a:t>
                      </a:r>
                      <a:endParaRPr lang="zh-CN" alt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b="1" dirty="0"/>
                        <a:t>副部级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深圳市人大常委会主任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b="1" dirty="0"/>
                        <a:t>2016.09-2018.08</a:t>
                      </a:r>
                      <a:endParaRPr lang="zh-CN" alt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048677"/>
                  </a:ext>
                </a:extLst>
              </a:tr>
              <a:tr h="1288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</a:p>
                    <a:p>
                      <a:pPr algn="ctr"/>
                      <a:r>
                        <a:rPr lang="en-US" altLang="zh-CN" dirty="0"/>
                        <a:t>: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5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6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结合人工智能的应用场景</a:t>
            </a:r>
            <a:endParaRPr lang="en-US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历史职业数据的分析总结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查找某职位的</a:t>
            </a:r>
            <a:r>
              <a:rPr lang="en-US" u="sng" dirty="0" err="1"/>
              <a:t>历史任职者</a:t>
            </a:r>
            <a:r>
              <a:rPr lang="zh-CN" altLang="en-US" dirty="0"/>
              <a:t>，并统计</a:t>
            </a:r>
            <a:r>
              <a:rPr lang="en-US" dirty="0" err="1"/>
              <a:t>他们各自的</a:t>
            </a:r>
            <a:r>
              <a:rPr lang="en-US" u="sng" dirty="0" err="1"/>
              <a:t>职级</a:t>
            </a:r>
            <a:r>
              <a:rPr lang="zh-CN" altLang="en-US" dirty="0"/>
              <a:t>、</a:t>
            </a:r>
            <a:r>
              <a:rPr lang="en-US" u="sng" dirty="0" err="1"/>
              <a:t>经历标签</a:t>
            </a:r>
            <a:endParaRPr lang="en-US" u="sng" dirty="0"/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rgbClr val="514843"/>
                </a:solidFill>
              </a:rPr>
              <a:t>查找某人员的某职位期间的同僚</a:t>
            </a:r>
            <a:r>
              <a:rPr lang="zh-CN" altLang="en-US" dirty="0"/>
              <a:t>、上级或下级  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展示某人员的职业轨迹，标注重要职业变动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分析常见职业轨迹模式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，识别异常职业轨迹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帮助</a:t>
            </a:r>
            <a:r>
              <a:rPr lang="en-US" altLang="zh-CN" dirty="0"/>
              <a:t>HR</a:t>
            </a:r>
            <a:r>
              <a:rPr lang="zh-CN" altLang="en-US" dirty="0"/>
              <a:t>高效筛选适合任职人员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通过</a:t>
            </a:r>
            <a:r>
              <a:rPr lang="en-US" altLang="zh-CN" dirty="0"/>
              <a:t>AI</a:t>
            </a:r>
            <a:r>
              <a:rPr lang="zh-CN" altLang="en-US" dirty="0"/>
              <a:t>代替人工的干部经历标签（如领域类型，机构类型等）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快速查找具备指定经历与条件的人员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chemeClr val="accent6"/>
                </a:solidFill>
              </a:rPr>
              <a:t>班子</a:t>
            </a:r>
            <a:endParaRPr lang="en-US" altLang="zh-CN" dirty="0">
              <a:solidFill>
                <a:schemeClr val="accent6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根据历史任职者与职位的关系进行自动干部推荐</a:t>
            </a:r>
            <a:endParaRPr lang="en-US" altLang="zh-C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3</a:t>
            </a:fld>
            <a:endParaRPr lang="en-US" altLang="zh-C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64C066-0803-0E4F-B948-13883027A60B}"/>
              </a:ext>
            </a:extLst>
          </p:cNvPr>
          <p:cNvSpPr/>
          <p:nvPr/>
        </p:nvSpPr>
        <p:spPr>
          <a:xfrm>
            <a:off x="9047144" y="1513689"/>
            <a:ext cx="2095445" cy="893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sz="19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已开发功能</a:t>
            </a:r>
            <a:endParaRPr lang="en-US" altLang="zh-CN" sz="19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685800" lvl="1" indent="-2286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待开发功能</a:t>
            </a:r>
            <a:endParaRPr lang="en-US" altLang="zh-CN" sz="1900" dirty="0">
              <a:solidFill>
                <a:schemeClr val="accent2">
                  <a:lumMod val="60000"/>
                  <a:lumOff val="4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2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主要功能介绍</a:t>
            </a:r>
            <a:endParaRPr lang="en-US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4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16A37CE-5468-1A43-B669-B7D4CA7AF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55997"/>
              </p:ext>
            </p:extLst>
          </p:nvPr>
        </p:nvGraphicFramePr>
        <p:xfrm>
          <a:off x="862149" y="1173162"/>
          <a:ext cx="109466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0686DA2-9FA3-EC45-9AA4-352EF62F2849}"/>
              </a:ext>
            </a:extLst>
          </p:cNvPr>
          <p:cNvSpPr/>
          <p:nvPr/>
        </p:nvSpPr>
        <p:spPr>
          <a:xfrm>
            <a:off x="9234406" y="1343314"/>
            <a:ext cx="2095445" cy="893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sz="19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已开发功能</a:t>
            </a:r>
            <a:endParaRPr lang="en-US" altLang="zh-CN" sz="19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685800" lvl="1" indent="-2286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sz="19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待开发功能</a:t>
            </a:r>
            <a:endParaRPr lang="en-US" altLang="zh-CN" sz="1900" dirty="0">
              <a:solidFill>
                <a:schemeClr val="accent2">
                  <a:lumMod val="60000"/>
                  <a:lumOff val="4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79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项目特点</a:t>
            </a:r>
            <a:endParaRPr lang="en-US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大幅度减少人工数据处理需求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模块化平台，方便自定义应用开发 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提供多种数据可视化分析 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数据驱动辅助决策 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5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>
            <a:extLst>
              <a:ext uri="{FF2B5EF4-FFF2-40B4-BE49-F238E27FC236}">
                <a16:creationId xmlns:a16="http://schemas.microsoft.com/office/drawing/2014/main" id="{9F07DF46-F2BE-4844-94FB-52C407D184D8}"/>
              </a:ext>
            </a:extLst>
          </p:cNvPr>
          <p:cNvSpPr/>
          <p:nvPr/>
        </p:nvSpPr>
        <p:spPr>
          <a:xfrm>
            <a:off x="643466" y="3020484"/>
            <a:ext cx="11006668" cy="3335867"/>
          </a:xfrm>
          <a:custGeom>
            <a:avLst/>
            <a:gdLst>
              <a:gd name="connsiteX0" fmla="*/ 0 w 9906000"/>
              <a:gd name="connsiteY0" fmla="*/ 118533 h 3335867"/>
              <a:gd name="connsiteX1" fmla="*/ 0 w 9906000"/>
              <a:gd name="connsiteY1" fmla="*/ 3335867 h 3335867"/>
              <a:gd name="connsiteX2" fmla="*/ 9906000 w 9906000"/>
              <a:gd name="connsiteY2" fmla="*/ 3335867 h 3335867"/>
              <a:gd name="connsiteX3" fmla="*/ 9906000 w 9906000"/>
              <a:gd name="connsiteY3" fmla="*/ 0 h 3335867"/>
              <a:gd name="connsiteX4" fmla="*/ 0 w 9906000"/>
              <a:gd name="connsiteY4" fmla="*/ 118533 h 3335867"/>
              <a:gd name="connsiteX0" fmla="*/ 16933 w 9906000"/>
              <a:gd name="connsiteY0" fmla="*/ 0 h 3335867"/>
              <a:gd name="connsiteX1" fmla="*/ 0 w 9906000"/>
              <a:gd name="connsiteY1" fmla="*/ 3335867 h 3335867"/>
              <a:gd name="connsiteX2" fmla="*/ 9906000 w 9906000"/>
              <a:gd name="connsiteY2" fmla="*/ 3335867 h 3335867"/>
              <a:gd name="connsiteX3" fmla="*/ 9906000 w 9906000"/>
              <a:gd name="connsiteY3" fmla="*/ 0 h 3335867"/>
              <a:gd name="connsiteX4" fmla="*/ 16933 w 9906000"/>
              <a:gd name="connsiteY4" fmla="*/ 0 h 333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0" h="3335867">
                <a:moveTo>
                  <a:pt x="16933" y="0"/>
                </a:moveTo>
                <a:cubicBezTo>
                  <a:pt x="11289" y="1111956"/>
                  <a:pt x="5644" y="2223911"/>
                  <a:pt x="0" y="3335867"/>
                </a:cubicBezTo>
                <a:lnTo>
                  <a:pt x="9906000" y="3335867"/>
                </a:lnTo>
                <a:lnTo>
                  <a:pt x="9906000" y="0"/>
                </a:lnTo>
                <a:lnTo>
                  <a:pt x="16933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4000"/>
            </a:schemeClr>
          </a:solidFill>
          <a:ln w="412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b">
            <a:normAutofit/>
          </a:bodyPr>
          <a:lstStyle/>
          <a:p>
            <a:r>
              <a:rPr lang="en-US" sz="3600" b="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系统架构介绍</a:t>
            </a:r>
            <a:endParaRPr lang="en-US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6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BC91F8-8BA8-D24B-940A-961386024E30}"/>
              </a:ext>
            </a:extLst>
          </p:cNvPr>
          <p:cNvSpPr/>
          <p:nvPr/>
        </p:nvSpPr>
        <p:spPr>
          <a:xfrm>
            <a:off x="643466" y="1659467"/>
            <a:ext cx="6468533" cy="1096962"/>
          </a:xfrm>
          <a:prstGeom prst="rect">
            <a:avLst/>
          </a:prstGeom>
          <a:noFill/>
          <a:ln w="412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干部大数据中台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D575F3-1AB0-B24F-B526-EBF2C5260B98}"/>
              </a:ext>
            </a:extLst>
          </p:cNvPr>
          <p:cNvSpPr/>
          <p:nvPr/>
        </p:nvSpPr>
        <p:spPr>
          <a:xfrm>
            <a:off x="7264400" y="1642532"/>
            <a:ext cx="4352734" cy="1113897"/>
          </a:xfrm>
          <a:prstGeom prst="rect">
            <a:avLst/>
          </a:prstGeom>
          <a:noFill/>
          <a:ln w="412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用户管理与应用平台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C7B34E-71A2-4D4F-8912-A1D63E0968FB}"/>
              </a:ext>
            </a:extLst>
          </p:cNvPr>
          <p:cNvSpPr/>
          <p:nvPr/>
        </p:nvSpPr>
        <p:spPr>
          <a:xfrm>
            <a:off x="1405641" y="3984692"/>
            <a:ext cx="1643242" cy="891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简历数据处理 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A807C3F0-4B55-8540-88AF-2E12117B8429}"/>
              </a:ext>
            </a:extLst>
          </p:cNvPr>
          <p:cNvSpPr/>
          <p:nvPr/>
        </p:nvSpPr>
        <p:spPr>
          <a:xfrm>
            <a:off x="4240424" y="3221560"/>
            <a:ext cx="2031566" cy="115061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历史任职人员经历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F426C259-A777-EB4C-AD61-17F16425194F}"/>
              </a:ext>
            </a:extLst>
          </p:cNvPr>
          <p:cNvSpPr/>
          <p:nvPr/>
        </p:nvSpPr>
        <p:spPr>
          <a:xfrm>
            <a:off x="4248787" y="4559108"/>
            <a:ext cx="2031566" cy="11506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共事关系网络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5F1C39C-B7B6-024B-87C9-81157B12EA56}"/>
              </a:ext>
            </a:extLst>
          </p:cNvPr>
          <p:cNvSpPr/>
          <p:nvPr/>
        </p:nvSpPr>
        <p:spPr>
          <a:xfrm>
            <a:off x="3196453" y="4031927"/>
            <a:ext cx="918103" cy="7362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存储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773822-8217-4142-924A-753A889D1E3B}"/>
              </a:ext>
            </a:extLst>
          </p:cNvPr>
          <p:cNvSpPr/>
          <p:nvPr/>
        </p:nvSpPr>
        <p:spPr>
          <a:xfrm>
            <a:off x="10898895" y="3107797"/>
            <a:ext cx="527864" cy="3146954"/>
          </a:xfrm>
          <a:prstGeom prst="rect">
            <a:avLst/>
          </a:prstGeom>
          <a:solidFill>
            <a:schemeClr val="bg2"/>
          </a:solidFill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用户界面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193086-DA4E-964B-A82A-8F6777B2AD2E}"/>
              </a:ext>
            </a:extLst>
          </p:cNvPr>
          <p:cNvGrpSpPr/>
          <p:nvPr/>
        </p:nvGrpSpPr>
        <p:grpSpPr>
          <a:xfrm>
            <a:off x="7422004" y="3077495"/>
            <a:ext cx="2313898" cy="3146954"/>
            <a:chOff x="7958667" y="2961218"/>
            <a:chExt cx="2313898" cy="31469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8035F80-30C8-2648-ACA5-2C107574358E}"/>
                </a:ext>
              </a:extLst>
            </p:cNvPr>
            <p:cNvSpPr/>
            <p:nvPr/>
          </p:nvSpPr>
          <p:spPr>
            <a:xfrm>
              <a:off x="7958667" y="2961218"/>
              <a:ext cx="2313898" cy="314695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应用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API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12A361B-681F-6945-84F7-3E70C2D5EF74}"/>
                </a:ext>
              </a:extLst>
            </p:cNvPr>
            <p:cNvSpPr/>
            <p:nvPr/>
          </p:nvSpPr>
          <p:spPr>
            <a:xfrm>
              <a:off x="8251852" y="3969670"/>
              <a:ext cx="1780988" cy="5334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共事关系查询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41C0F85-AD2A-B349-B6E6-020FADEC7E38}"/>
                </a:ext>
              </a:extLst>
            </p:cNvPr>
            <p:cNvSpPr/>
            <p:nvPr/>
          </p:nvSpPr>
          <p:spPr>
            <a:xfrm>
              <a:off x="8251852" y="4604325"/>
              <a:ext cx="1780988" cy="5334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职业轨迹画像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388FE73-D9E0-2A41-8CFD-1B01B82FF07B}"/>
                </a:ext>
              </a:extLst>
            </p:cNvPr>
            <p:cNvSpPr/>
            <p:nvPr/>
          </p:nvSpPr>
          <p:spPr>
            <a:xfrm>
              <a:off x="8251852" y="5223750"/>
              <a:ext cx="1780988" cy="5334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智能简历搜索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CA0B37F-DAA4-E947-8942-A01900CDAF93}"/>
                </a:ext>
              </a:extLst>
            </p:cNvPr>
            <p:cNvSpPr/>
            <p:nvPr/>
          </p:nvSpPr>
          <p:spPr>
            <a:xfrm>
              <a:off x="8251852" y="3335015"/>
              <a:ext cx="1780988" cy="5334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历史任职查询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A56CE69-18DE-A34B-A4AC-5630F73C9D98}"/>
              </a:ext>
            </a:extLst>
          </p:cNvPr>
          <p:cNvSpPr/>
          <p:nvPr/>
        </p:nvSpPr>
        <p:spPr>
          <a:xfrm flipH="1">
            <a:off x="6259031" y="4066597"/>
            <a:ext cx="941739" cy="7362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读取</a:t>
            </a:r>
          </a:p>
        </p:txBody>
      </p: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EE137177-E331-B340-B0E0-BF00A323B31B}"/>
              </a:ext>
            </a:extLst>
          </p:cNvPr>
          <p:cNvSpPr/>
          <p:nvPr/>
        </p:nvSpPr>
        <p:spPr>
          <a:xfrm>
            <a:off x="9789362" y="4066597"/>
            <a:ext cx="996997" cy="709719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交互</a:t>
            </a:r>
          </a:p>
        </p:txBody>
      </p:sp>
      <p:sp>
        <p:nvSpPr>
          <p:cNvPr id="20" name="Folded Corner 19">
            <a:extLst>
              <a:ext uri="{FF2B5EF4-FFF2-40B4-BE49-F238E27FC236}">
                <a16:creationId xmlns:a16="http://schemas.microsoft.com/office/drawing/2014/main" id="{7A25703E-B73D-594A-AAE2-7A48FE0697C1}"/>
              </a:ext>
            </a:extLst>
          </p:cNvPr>
          <p:cNvSpPr/>
          <p:nvPr/>
        </p:nvSpPr>
        <p:spPr>
          <a:xfrm>
            <a:off x="1895322" y="1783432"/>
            <a:ext cx="812990" cy="664191"/>
          </a:xfrm>
          <a:prstGeom prst="foldedCorner">
            <a:avLst>
              <a:gd name="adj" fmla="val 295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zh-CN" altLang="en-US" sz="1600" dirty="0">
                <a:latin typeface="STSong" panose="02010600040101010101" pitchFamily="2" charset="-122"/>
                <a:ea typeface="STSong" panose="02010600040101010101" pitchFamily="2" charset="-122"/>
              </a:rPr>
              <a:t>干部任免表</a:t>
            </a:r>
          </a:p>
          <a:p>
            <a:pPr algn="ctr"/>
            <a:endParaRPr kumimoji="1" lang="zh-CN" altLang="en-US" sz="1600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B092C5F-7C4F-4D45-84F4-D9624E323B98}"/>
              </a:ext>
            </a:extLst>
          </p:cNvPr>
          <p:cNvSpPr/>
          <p:nvPr/>
        </p:nvSpPr>
        <p:spPr>
          <a:xfrm>
            <a:off x="1915922" y="2655359"/>
            <a:ext cx="746799" cy="116927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读取</a:t>
            </a:r>
          </a:p>
        </p:txBody>
      </p:sp>
      <p:sp>
        <p:nvSpPr>
          <p:cNvPr id="31" name="Up Arrow 30">
            <a:extLst>
              <a:ext uri="{FF2B5EF4-FFF2-40B4-BE49-F238E27FC236}">
                <a16:creationId xmlns:a16="http://schemas.microsoft.com/office/drawing/2014/main" id="{614C0B6A-EDD5-1E47-9E66-27B62ED6A0E2}"/>
              </a:ext>
            </a:extLst>
          </p:cNvPr>
          <p:cNvSpPr/>
          <p:nvPr/>
        </p:nvSpPr>
        <p:spPr>
          <a:xfrm>
            <a:off x="10890013" y="2548253"/>
            <a:ext cx="545627" cy="790504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融合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5" name="Graphic 34" descr="Brain">
            <a:extLst>
              <a:ext uri="{FF2B5EF4-FFF2-40B4-BE49-F238E27FC236}">
                <a16:creationId xmlns:a16="http://schemas.microsoft.com/office/drawing/2014/main" id="{90A93841-06F2-2748-B17D-40CB0E3B4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592" y="5416227"/>
            <a:ext cx="914400" cy="914400"/>
          </a:xfrm>
          <a:prstGeom prst="rect">
            <a:avLst/>
          </a:prstGeom>
        </p:spPr>
      </p:pic>
      <p:pic>
        <p:nvPicPr>
          <p:cNvPr id="37" name="Graphic 36" descr="Server">
            <a:extLst>
              <a:ext uri="{FF2B5EF4-FFF2-40B4-BE49-F238E27FC236}">
                <a16:creationId xmlns:a16="http://schemas.microsoft.com/office/drawing/2014/main" id="{D8D37FD4-CFF1-CC4E-80F7-2D419A64C9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9250" y="1665673"/>
            <a:ext cx="914400" cy="914400"/>
          </a:xfrm>
          <a:prstGeom prst="rect">
            <a:avLst/>
          </a:prstGeom>
        </p:spPr>
      </p:pic>
      <p:pic>
        <p:nvPicPr>
          <p:cNvPr id="39" name="Graphic 38" descr="Monitor">
            <a:extLst>
              <a:ext uri="{FF2B5EF4-FFF2-40B4-BE49-F238E27FC236}">
                <a16:creationId xmlns:a16="http://schemas.microsoft.com/office/drawing/2014/main" id="{3EEDC955-6A62-3445-8C9B-8002C5B666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02734" y="1669085"/>
            <a:ext cx="914400" cy="9144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F8D267E-08D6-EB47-922D-93E3DE35B6B9}"/>
              </a:ext>
            </a:extLst>
          </p:cNvPr>
          <p:cNvSpPr/>
          <p:nvPr/>
        </p:nvSpPr>
        <p:spPr>
          <a:xfrm>
            <a:off x="1784851" y="575732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数据分析与人工智能平台</a:t>
            </a:r>
            <a:endParaRPr lang="zh-CN" altLang="en-US" sz="24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Folded Corner 42">
            <a:extLst>
              <a:ext uri="{FF2B5EF4-FFF2-40B4-BE49-F238E27FC236}">
                <a16:creationId xmlns:a16="http://schemas.microsoft.com/office/drawing/2014/main" id="{FB618B17-8795-7248-8CAB-461ABFBB3EBC}"/>
              </a:ext>
            </a:extLst>
          </p:cNvPr>
          <p:cNvSpPr/>
          <p:nvPr/>
        </p:nvSpPr>
        <p:spPr>
          <a:xfrm>
            <a:off x="2007470" y="1884062"/>
            <a:ext cx="812990" cy="664191"/>
          </a:xfrm>
          <a:prstGeom prst="foldedCorner">
            <a:avLst>
              <a:gd name="adj" fmla="val 295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干部任免表</a:t>
            </a:r>
          </a:p>
          <a:p>
            <a:pPr algn="ctr"/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47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F75256E9-261E-9A4C-AEA3-8C8BA28D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54" y="1905733"/>
            <a:ext cx="4076953" cy="4232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简历预处理</a:t>
            </a:r>
            <a:endParaRPr lang="en-US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F6CC-7893-D444-A943-558FB3CE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32" y="1228779"/>
            <a:ext cx="99822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zh-CN" altLang="en-US" dirty="0"/>
              <a:t> 从</a:t>
            </a:r>
            <a:r>
              <a:rPr lang="en-US" altLang="zh-CN" dirty="0"/>
              <a:t>Excel</a:t>
            </a:r>
            <a:r>
              <a:rPr lang="zh-CN" altLang="en-US" dirty="0"/>
              <a:t>表中读取简历和职务信息文本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9A8C-FDF8-434F-855D-F2F6D094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CN" smtClean="0"/>
              <a:t>7</a:t>
            </a:fld>
            <a:endParaRPr lang="en-US" altLang="zh-C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5C4ED3DE-A039-9844-BDBD-9DE6EDC68459}"/>
              </a:ext>
            </a:extLst>
          </p:cNvPr>
          <p:cNvGrpSpPr/>
          <p:nvPr/>
        </p:nvGrpSpPr>
        <p:grpSpPr>
          <a:xfrm>
            <a:off x="-1789604" y="1527883"/>
            <a:ext cx="8797299" cy="6996526"/>
            <a:chOff x="-1918509" y="1552915"/>
            <a:chExt cx="8797299" cy="6996526"/>
          </a:xfrm>
        </p:grpSpPr>
        <p:sp>
          <p:nvSpPr>
            <p:cNvPr id="30" name="右箭头 29">
              <a:extLst>
                <a:ext uri="{FF2B5EF4-FFF2-40B4-BE49-F238E27FC236}">
                  <a16:creationId xmlns:a16="http://schemas.microsoft.com/office/drawing/2014/main" id="{DF1079AC-9A4C-4E4D-8E71-30BA0FD56D10}"/>
                </a:ext>
              </a:extLst>
            </p:cNvPr>
            <p:cNvSpPr/>
            <p:nvPr/>
          </p:nvSpPr>
          <p:spPr>
            <a:xfrm rot="19882508">
              <a:off x="3506036" y="4714297"/>
              <a:ext cx="2165552" cy="212664"/>
            </a:xfrm>
            <a:prstGeom prst="rightArrow">
              <a:avLst/>
            </a:prstGeom>
            <a:solidFill>
              <a:schemeClr val="bg1"/>
            </a:solidFill>
            <a:ln w="22225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70C0"/>
                </a:solidFill>
              </a:endParaRPr>
            </a:p>
          </p:txBody>
        </p:sp>
        <p:pic>
          <p:nvPicPr>
            <p:cNvPr id="23" name="图形 22" descr="放大镜 轮廓">
              <a:extLst>
                <a:ext uri="{FF2B5EF4-FFF2-40B4-BE49-F238E27FC236}">
                  <a16:creationId xmlns:a16="http://schemas.microsoft.com/office/drawing/2014/main" id="{A74DE86A-D772-1541-81F2-F2E3CEB45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6512014">
              <a:off x="-1750703" y="1385109"/>
              <a:ext cx="6996526" cy="7332137"/>
            </a:xfrm>
            <a:prstGeom prst="rect">
              <a:avLst/>
            </a:prstGeom>
          </p:spPr>
        </p:pic>
        <p:sp>
          <p:nvSpPr>
            <p:cNvPr id="26" name="右箭头 25">
              <a:extLst>
                <a:ext uri="{FF2B5EF4-FFF2-40B4-BE49-F238E27FC236}">
                  <a16:creationId xmlns:a16="http://schemas.microsoft.com/office/drawing/2014/main" id="{8237FC87-2408-4548-8500-53D569534E56}"/>
                </a:ext>
              </a:extLst>
            </p:cNvPr>
            <p:cNvSpPr/>
            <p:nvPr/>
          </p:nvSpPr>
          <p:spPr>
            <a:xfrm rot="19841931">
              <a:off x="4554177" y="3562594"/>
              <a:ext cx="1044490" cy="238270"/>
            </a:xfrm>
            <a:prstGeom prst="rightArrow">
              <a:avLst/>
            </a:prstGeom>
            <a:solidFill>
              <a:schemeClr val="bg1"/>
            </a:solidFill>
            <a:ln w="19050" cmpd="sng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BCF7BFE5-E203-E642-AB79-05AE3839979B}"/>
                </a:ext>
              </a:extLst>
            </p:cNvPr>
            <p:cNvSpPr/>
            <p:nvPr/>
          </p:nvSpPr>
          <p:spPr>
            <a:xfrm>
              <a:off x="5690521" y="3031889"/>
              <a:ext cx="1188269" cy="559059"/>
            </a:xfrm>
            <a:prstGeom prst="roundRect">
              <a:avLst/>
            </a:prstGeom>
            <a:noFill/>
            <a:ln cmpd="sng">
              <a:solidFill>
                <a:srgbClr val="127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简历经历</a:t>
              </a:r>
            </a:p>
          </p:txBody>
        </p:sp>
      </p:grpSp>
      <p:sp>
        <p:nvSpPr>
          <p:cNvPr id="34" name="右箭头 33">
            <a:extLst>
              <a:ext uri="{FF2B5EF4-FFF2-40B4-BE49-F238E27FC236}">
                <a16:creationId xmlns:a16="http://schemas.microsoft.com/office/drawing/2014/main" id="{088D3C7C-EA03-A143-9B56-994DF16E40D4}"/>
              </a:ext>
            </a:extLst>
          </p:cNvPr>
          <p:cNvSpPr/>
          <p:nvPr/>
        </p:nvSpPr>
        <p:spPr>
          <a:xfrm>
            <a:off x="7145546" y="3033402"/>
            <a:ext cx="476775" cy="254438"/>
          </a:xfrm>
          <a:prstGeom prst="rightArrow">
            <a:avLst/>
          </a:prstGeom>
          <a:solidFill>
            <a:schemeClr val="bg1"/>
          </a:solidFill>
          <a:ln w="190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A6965A03-7063-8E46-AC21-B1A57F747F9E}"/>
              </a:ext>
            </a:extLst>
          </p:cNvPr>
          <p:cNvSpPr/>
          <p:nvPr/>
        </p:nvSpPr>
        <p:spPr>
          <a:xfrm>
            <a:off x="7702849" y="1905733"/>
            <a:ext cx="4148111" cy="1646473"/>
          </a:xfrm>
          <a:prstGeom prst="roundRect">
            <a:avLst/>
          </a:prstGeom>
          <a:noFill/>
          <a:ln w="63500" cmpd="sng">
            <a:solidFill>
              <a:srgbClr val="127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127AC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保存后进行文本处理</a:t>
            </a:r>
            <a:endParaRPr kumimoji="1" lang="en-US" altLang="zh-CN" dirty="0">
              <a:solidFill>
                <a:srgbClr val="127AC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kumimoji="1" lang="zh-CN" altLang="en-US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、数据格式标准化（如缺失、错误等）</a:t>
            </a:r>
            <a:endParaRPr kumimoji="1" lang="en-US" altLang="zh-CN" dirty="0">
              <a:solidFill>
                <a:srgbClr val="127AC4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r>
              <a:rPr kumimoji="1" lang="zh-CN" altLang="en-US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、处理兼职情况</a:t>
            </a: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32C99749-8867-6242-9B93-34AE02B4F680}"/>
              </a:ext>
            </a:extLst>
          </p:cNvPr>
          <p:cNvSpPr/>
          <p:nvPr/>
        </p:nvSpPr>
        <p:spPr>
          <a:xfrm>
            <a:off x="7702848" y="4108197"/>
            <a:ext cx="4148111" cy="1861297"/>
          </a:xfrm>
          <a:prstGeom prst="roundRect">
            <a:avLst/>
          </a:prstGeom>
          <a:noFill/>
          <a:ln w="63500" cmpd="sng">
            <a:solidFill>
              <a:srgbClr val="127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rgbClr val="127AC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根据时间与简历经历信息匹配</a:t>
            </a:r>
            <a:endParaRPr kumimoji="1" lang="en-US" altLang="zh-CN" dirty="0">
              <a:solidFill>
                <a:srgbClr val="127AC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如：“</a:t>
            </a:r>
            <a:r>
              <a:rPr kumimoji="1" lang="en-US" altLang="zh-CN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1989.09</a:t>
            </a:r>
            <a:r>
              <a:rPr kumimoji="1" lang="zh-CN" altLang="en-US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正处级”应与</a:t>
            </a:r>
            <a:endParaRPr kumimoji="1" lang="en-US" altLang="zh-CN" sz="1600" dirty="0">
              <a:solidFill>
                <a:srgbClr val="127AC4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“</a:t>
            </a:r>
            <a:r>
              <a:rPr kumimoji="1" lang="en" altLang="zh-CN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1989.09—1993.09 D</a:t>
            </a:r>
            <a:r>
              <a:rPr kumimoji="1" lang="zh-CN" altLang="en-US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省</a:t>
            </a:r>
            <a:r>
              <a:rPr kumimoji="1" lang="en" altLang="zh-CN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E</a:t>
            </a:r>
            <a:r>
              <a:rPr kumimoji="1" lang="zh-CN" altLang="en-US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局</a:t>
            </a:r>
            <a:r>
              <a:rPr kumimoji="1" lang="en" altLang="zh-CN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F</a:t>
            </a:r>
            <a:r>
              <a:rPr kumimoji="1" lang="zh-CN" altLang="en-US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部处长”匹配</a:t>
            </a:r>
            <a:endParaRPr kumimoji="1" lang="en-US" altLang="zh-CN" sz="1600" dirty="0">
              <a:solidFill>
                <a:srgbClr val="127AC4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（无职级的简历经历被记录为</a:t>
            </a:r>
            <a:r>
              <a:rPr kumimoji="1" lang="en-US" altLang="zh-CN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NULL</a:t>
            </a:r>
            <a:r>
              <a:rPr kumimoji="1" lang="zh-CN" altLang="en-US" sz="1600" dirty="0">
                <a:solidFill>
                  <a:srgbClr val="127AC4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空）</a:t>
            </a:r>
          </a:p>
        </p:txBody>
      </p:sp>
      <p:sp>
        <p:nvSpPr>
          <p:cNvPr id="37" name="右箭头 36">
            <a:extLst>
              <a:ext uri="{FF2B5EF4-FFF2-40B4-BE49-F238E27FC236}">
                <a16:creationId xmlns:a16="http://schemas.microsoft.com/office/drawing/2014/main" id="{49D188F1-2337-A94F-BEFA-83572FC553E7}"/>
              </a:ext>
            </a:extLst>
          </p:cNvPr>
          <p:cNvSpPr/>
          <p:nvPr/>
        </p:nvSpPr>
        <p:spPr>
          <a:xfrm>
            <a:off x="7149602" y="4177862"/>
            <a:ext cx="485419" cy="254438"/>
          </a:xfrm>
          <a:prstGeom prst="rightArrow">
            <a:avLst/>
          </a:prstGeom>
          <a:solidFill>
            <a:schemeClr val="bg1"/>
          </a:solidFill>
          <a:ln w="190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924A5364-A25D-3849-8CE4-B249858ED38A}"/>
              </a:ext>
            </a:extLst>
          </p:cNvPr>
          <p:cNvSpPr/>
          <p:nvPr/>
        </p:nvSpPr>
        <p:spPr>
          <a:xfrm>
            <a:off x="5823653" y="4129084"/>
            <a:ext cx="1188269" cy="559059"/>
          </a:xfrm>
          <a:prstGeom prst="roundRect">
            <a:avLst/>
          </a:prstGeom>
          <a:noFill/>
          <a:ln cmpd="sng">
            <a:solidFill>
              <a:srgbClr val="127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rgbClr val="127AC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职级信息</a:t>
            </a:r>
          </a:p>
        </p:txBody>
      </p:sp>
    </p:spTree>
    <p:extLst>
      <p:ext uri="{BB962C8B-B14F-4D97-AF65-F5344CB8AC3E}">
        <p14:creationId xmlns:p14="http://schemas.microsoft.com/office/powerpoint/2010/main" val="17874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Freeform 7">
            <a:extLst>
              <a:ext uri="{FF2B5EF4-FFF2-40B4-BE49-F238E27FC236}">
                <a16:creationId xmlns:a16="http://schemas.microsoft.com/office/drawing/2014/main" id="{7DB8A534-1739-7948-BCDB-12404A4CBE59}"/>
              </a:ext>
            </a:extLst>
          </p:cNvPr>
          <p:cNvSpPr>
            <a:spLocks/>
          </p:cNvSpPr>
          <p:nvPr/>
        </p:nvSpPr>
        <p:spPr bwMode="auto">
          <a:xfrm rot="19606187">
            <a:off x="5410512" y="4219348"/>
            <a:ext cx="1550109" cy="729528"/>
          </a:xfrm>
          <a:custGeom>
            <a:avLst/>
            <a:gdLst>
              <a:gd name="T0" fmla="*/ 1716 w 1716"/>
              <a:gd name="T1" fmla="*/ 236 h 473"/>
              <a:gd name="T2" fmla="*/ 1307 w 1716"/>
              <a:gd name="T3" fmla="*/ 0 h 473"/>
              <a:gd name="T4" fmla="*/ 1307 w 1716"/>
              <a:gd name="T5" fmla="*/ 75 h 473"/>
              <a:gd name="T6" fmla="*/ 0 w 1716"/>
              <a:gd name="T7" fmla="*/ 75 h 473"/>
              <a:gd name="T8" fmla="*/ 0 w 1716"/>
              <a:gd name="T9" fmla="*/ 398 h 473"/>
              <a:gd name="T10" fmla="*/ 1307 w 1716"/>
              <a:gd name="T11" fmla="*/ 398 h 473"/>
              <a:gd name="T12" fmla="*/ 1307 w 1716"/>
              <a:gd name="T13" fmla="*/ 473 h 473"/>
              <a:gd name="T14" fmla="*/ 1716 w 1716"/>
              <a:gd name="T15" fmla="*/ 236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6" h="473">
                <a:moveTo>
                  <a:pt x="1716" y="236"/>
                </a:moveTo>
                <a:lnTo>
                  <a:pt x="1307" y="0"/>
                </a:lnTo>
                <a:lnTo>
                  <a:pt x="1307" y="75"/>
                </a:lnTo>
                <a:lnTo>
                  <a:pt x="0" y="75"/>
                </a:lnTo>
                <a:lnTo>
                  <a:pt x="0" y="398"/>
                </a:lnTo>
                <a:lnTo>
                  <a:pt x="1307" y="398"/>
                </a:lnTo>
                <a:lnTo>
                  <a:pt x="1307" y="473"/>
                </a:lnTo>
                <a:lnTo>
                  <a:pt x="1716" y="236"/>
                </a:lnTo>
                <a:close/>
              </a:path>
            </a:pathLst>
          </a:custGeom>
          <a:solidFill>
            <a:srgbClr val="5268A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9" name="Freeform 8">
            <a:extLst>
              <a:ext uri="{FF2B5EF4-FFF2-40B4-BE49-F238E27FC236}">
                <a16:creationId xmlns:a16="http://schemas.microsoft.com/office/drawing/2014/main" id="{F6B8FAC9-7CEA-9648-A618-EB660244136D}"/>
              </a:ext>
            </a:extLst>
          </p:cNvPr>
          <p:cNvSpPr>
            <a:spLocks/>
          </p:cNvSpPr>
          <p:nvPr/>
        </p:nvSpPr>
        <p:spPr bwMode="auto">
          <a:xfrm rot="2495044">
            <a:off x="4024453" y="4283250"/>
            <a:ext cx="1621027" cy="755120"/>
          </a:xfrm>
          <a:custGeom>
            <a:avLst/>
            <a:gdLst>
              <a:gd name="T0" fmla="*/ 0 w 1715"/>
              <a:gd name="T1" fmla="*/ 236 h 473"/>
              <a:gd name="T2" fmla="*/ 409 w 1715"/>
              <a:gd name="T3" fmla="*/ 0 h 473"/>
              <a:gd name="T4" fmla="*/ 409 w 1715"/>
              <a:gd name="T5" fmla="*/ 75 h 473"/>
              <a:gd name="T6" fmla="*/ 1715 w 1715"/>
              <a:gd name="T7" fmla="*/ 75 h 473"/>
              <a:gd name="T8" fmla="*/ 1715 w 1715"/>
              <a:gd name="T9" fmla="*/ 398 h 473"/>
              <a:gd name="T10" fmla="*/ 409 w 1715"/>
              <a:gd name="T11" fmla="*/ 398 h 473"/>
              <a:gd name="T12" fmla="*/ 409 w 1715"/>
              <a:gd name="T13" fmla="*/ 473 h 473"/>
              <a:gd name="T14" fmla="*/ 0 w 1715"/>
              <a:gd name="T15" fmla="*/ 236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5" h="473">
                <a:moveTo>
                  <a:pt x="0" y="236"/>
                </a:moveTo>
                <a:lnTo>
                  <a:pt x="409" y="0"/>
                </a:lnTo>
                <a:lnTo>
                  <a:pt x="409" y="75"/>
                </a:lnTo>
                <a:lnTo>
                  <a:pt x="1715" y="75"/>
                </a:lnTo>
                <a:lnTo>
                  <a:pt x="1715" y="398"/>
                </a:lnTo>
                <a:lnTo>
                  <a:pt x="409" y="398"/>
                </a:lnTo>
                <a:lnTo>
                  <a:pt x="409" y="473"/>
                </a:lnTo>
                <a:lnTo>
                  <a:pt x="0" y="236"/>
                </a:lnTo>
                <a:close/>
              </a:path>
            </a:pathLst>
          </a:custGeom>
          <a:solidFill>
            <a:srgbClr val="168AA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简历预处理</a:t>
            </a:r>
            <a:endParaRPr lang="en-US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Freeform 7">
            <a:extLst>
              <a:ext uri="{FF2B5EF4-FFF2-40B4-BE49-F238E27FC236}">
                <a16:creationId xmlns:a16="http://schemas.microsoft.com/office/drawing/2014/main" id="{B1C432D6-7123-1545-AC51-3661B00B9CAD}"/>
              </a:ext>
            </a:extLst>
          </p:cNvPr>
          <p:cNvSpPr>
            <a:spLocks/>
          </p:cNvSpPr>
          <p:nvPr/>
        </p:nvSpPr>
        <p:spPr bwMode="auto">
          <a:xfrm rot="1747741">
            <a:off x="5598266" y="5324645"/>
            <a:ext cx="1550109" cy="729528"/>
          </a:xfrm>
          <a:custGeom>
            <a:avLst/>
            <a:gdLst>
              <a:gd name="T0" fmla="*/ 1716 w 1716"/>
              <a:gd name="T1" fmla="*/ 236 h 473"/>
              <a:gd name="T2" fmla="*/ 1307 w 1716"/>
              <a:gd name="T3" fmla="*/ 0 h 473"/>
              <a:gd name="T4" fmla="*/ 1307 w 1716"/>
              <a:gd name="T5" fmla="*/ 75 h 473"/>
              <a:gd name="T6" fmla="*/ 0 w 1716"/>
              <a:gd name="T7" fmla="*/ 75 h 473"/>
              <a:gd name="T8" fmla="*/ 0 w 1716"/>
              <a:gd name="T9" fmla="*/ 398 h 473"/>
              <a:gd name="T10" fmla="*/ 1307 w 1716"/>
              <a:gd name="T11" fmla="*/ 398 h 473"/>
              <a:gd name="T12" fmla="*/ 1307 w 1716"/>
              <a:gd name="T13" fmla="*/ 473 h 473"/>
              <a:gd name="T14" fmla="*/ 1716 w 1716"/>
              <a:gd name="T15" fmla="*/ 236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6" h="473">
                <a:moveTo>
                  <a:pt x="1716" y="236"/>
                </a:moveTo>
                <a:lnTo>
                  <a:pt x="1307" y="0"/>
                </a:lnTo>
                <a:lnTo>
                  <a:pt x="1307" y="75"/>
                </a:lnTo>
                <a:lnTo>
                  <a:pt x="0" y="75"/>
                </a:lnTo>
                <a:lnTo>
                  <a:pt x="0" y="398"/>
                </a:lnTo>
                <a:lnTo>
                  <a:pt x="1307" y="398"/>
                </a:lnTo>
                <a:lnTo>
                  <a:pt x="1307" y="473"/>
                </a:lnTo>
                <a:lnTo>
                  <a:pt x="1716" y="236"/>
                </a:lnTo>
                <a:close/>
              </a:path>
            </a:pathLst>
          </a:custGeom>
          <a:solidFill>
            <a:srgbClr val="5E5CA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6" name="Freeform 8">
            <a:extLst>
              <a:ext uri="{FF2B5EF4-FFF2-40B4-BE49-F238E27FC236}">
                <a16:creationId xmlns:a16="http://schemas.microsoft.com/office/drawing/2014/main" id="{6DBA602B-7859-2B45-BC13-F6C006FA68A6}"/>
              </a:ext>
            </a:extLst>
          </p:cNvPr>
          <p:cNvSpPr>
            <a:spLocks/>
          </p:cNvSpPr>
          <p:nvPr/>
        </p:nvSpPr>
        <p:spPr bwMode="auto">
          <a:xfrm rot="19879376">
            <a:off x="4033977" y="5394060"/>
            <a:ext cx="1352532" cy="715369"/>
          </a:xfrm>
          <a:custGeom>
            <a:avLst/>
            <a:gdLst>
              <a:gd name="T0" fmla="*/ 0 w 1715"/>
              <a:gd name="T1" fmla="*/ 236 h 473"/>
              <a:gd name="T2" fmla="*/ 409 w 1715"/>
              <a:gd name="T3" fmla="*/ 0 h 473"/>
              <a:gd name="T4" fmla="*/ 409 w 1715"/>
              <a:gd name="T5" fmla="*/ 75 h 473"/>
              <a:gd name="T6" fmla="*/ 1715 w 1715"/>
              <a:gd name="T7" fmla="*/ 75 h 473"/>
              <a:gd name="T8" fmla="*/ 1715 w 1715"/>
              <a:gd name="T9" fmla="*/ 398 h 473"/>
              <a:gd name="T10" fmla="*/ 409 w 1715"/>
              <a:gd name="T11" fmla="*/ 398 h 473"/>
              <a:gd name="T12" fmla="*/ 409 w 1715"/>
              <a:gd name="T13" fmla="*/ 473 h 473"/>
              <a:gd name="T14" fmla="*/ 0 w 1715"/>
              <a:gd name="T15" fmla="*/ 236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5" h="473">
                <a:moveTo>
                  <a:pt x="0" y="236"/>
                </a:moveTo>
                <a:lnTo>
                  <a:pt x="409" y="0"/>
                </a:lnTo>
                <a:lnTo>
                  <a:pt x="409" y="75"/>
                </a:lnTo>
                <a:lnTo>
                  <a:pt x="1715" y="75"/>
                </a:lnTo>
                <a:lnTo>
                  <a:pt x="1715" y="398"/>
                </a:lnTo>
                <a:lnTo>
                  <a:pt x="409" y="398"/>
                </a:lnTo>
                <a:lnTo>
                  <a:pt x="409" y="473"/>
                </a:lnTo>
                <a:lnTo>
                  <a:pt x="0" y="236"/>
                </a:lnTo>
                <a:close/>
              </a:path>
            </a:pathLst>
          </a:custGeom>
          <a:solidFill>
            <a:srgbClr val="4276AA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18" name="Group 3">
            <a:extLst>
              <a:ext uri="{FF2B5EF4-FFF2-40B4-BE49-F238E27FC236}">
                <a16:creationId xmlns:a16="http://schemas.microsoft.com/office/drawing/2014/main" id="{EC9B0163-7982-624B-A806-4AAA33800D50}"/>
              </a:ext>
            </a:extLst>
          </p:cNvPr>
          <p:cNvGrpSpPr/>
          <p:nvPr/>
        </p:nvGrpSpPr>
        <p:grpSpPr>
          <a:xfrm>
            <a:off x="4655653" y="4339851"/>
            <a:ext cx="1785759" cy="1846659"/>
            <a:chOff x="4632531" y="3441650"/>
            <a:chExt cx="2922866" cy="2922866"/>
          </a:xfrm>
        </p:grpSpPr>
        <p:sp>
          <p:nvSpPr>
            <p:cNvPr id="119" name="Oval 10">
              <a:extLst>
                <a:ext uri="{FF2B5EF4-FFF2-40B4-BE49-F238E27FC236}">
                  <a16:creationId xmlns:a16="http://schemas.microsoft.com/office/drawing/2014/main" id="{DB479E64-DD6D-C54A-A37B-C2AA8341D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531" y="3441650"/>
              <a:ext cx="2922866" cy="29228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A3395FED-6DD5-7A4E-B7C9-477B647888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0641" y="3559760"/>
              <a:ext cx="2686648" cy="2686648"/>
            </a:xfrm>
            <a:custGeom>
              <a:avLst/>
              <a:gdLst>
                <a:gd name="T0" fmla="*/ 820 w 1640"/>
                <a:gd name="T1" fmla="*/ 1640 h 1640"/>
                <a:gd name="T2" fmla="*/ 0 w 1640"/>
                <a:gd name="T3" fmla="*/ 820 h 1640"/>
                <a:gd name="T4" fmla="*/ 820 w 1640"/>
                <a:gd name="T5" fmla="*/ 0 h 1640"/>
                <a:gd name="T6" fmla="*/ 1640 w 1640"/>
                <a:gd name="T7" fmla="*/ 820 h 1640"/>
                <a:gd name="T8" fmla="*/ 820 w 1640"/>
                <a:gd name="T9" fmla="*/ 1640 h 1640"/>
                <a:gd name="T10" fmla="*/ 820 w 1640"/>
                <a:gd name="T11" fmla="*/ 29 h 1640"/>
                <a:gd name="T12" fmla="*/ 29 w 1640"/>
                <a:gd name="T13" fmla="*/ 820 h 1640"/>
                <a:gd name="T14" fmla="*/ 820 w 1640"/>
                <a:gd name="T15" fmla="*/ 1611 h 1640"/>
                <a:gd name="T16" fmla="*/ 1611 w 1640"/>
                <a:gd name="T17" fmla="*/ 820 h 1640"/>
                <a:gd name="T18" fmla="*/ 820 w 1640"/>
                <a:gd name="T19" fmla="*/ 29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0" h="1640">
                  <a:moveTo>
                    <a:pt x="820" y="1640"/>
                  </a:moveTo>
                  <a:cubicBezTo>
                    <a:pt x="368" y="1640"/>
                    <a:pt x="0" y="1272"/>
                    <a:pt x="0" y="820"/>
                  </a:cubicBezTo>
                  <a:cubicBezTo>
                    <a:pt x="0" y="368"/>
                    <a:pt x="368" y="0"/>
                    <a:pt x="820" y="0"/>
                  </a:cubicBezTo>
                  <a:cubicBezTo>
                    <a:pt x="1272" y="0"/>
                    <a:pt x="1640" y="368"/>
                    <a:pt x="1640" y="820"/>
                  </a:cubicBezTo>
                  <a:cubicBezTo>
                    <a:pt x="1640" y="1272"/>
                    <a:pt x="1272" y="1640"/>
                    <a:pt x="820" y="1640"/>
                  </a:cubicBezTo>
                  <a:close/>
                  <a:moveTo>
                    <a:pt x="820" y="29"/>
                  </a:moveTo>
                  <a:cubicBezTo>
                    <a:pt x="384" y="29"/>
                    <a:pt x="29" y="384"/>
                    <a:pt x="29" y="820"/>
                  </a:cubicBezTo>
                  <a:cubicBezTo>
                    <a:pt x="29" y="1256"/>
                    <a:pt x="384" y="1611"/>
                    <a:pt x="820" y="1611"/>
                  </a:cubicBezTo>
                  <a:cubicBezTo>
                    <a:pt x="1256" y="1611"/>
                    <a:pt x="1611" y="1256"/>
                    <a:pt x="1611" y="820"/>
                  </a:cubicBezTo>
                  <a:cubicBezTo>
                    <a:pt x="1611" y="384"/>
                    <a:pt x="1256" y="29"/>
                    <a:pt x="820" y="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1" name="Inhaltsplatzhalter 4">
            <a:extLst>
              <a:ext uri="{FF2B5EF4-FFF2-40B4-BE49-F238E27FC236}">
                <a16:creationId xmlns:a16="http://schemas.microsoft.com/office/drawing/2014/main" id="{11907327-710F-114D-890E-5746DD859F2E}"/>
              </a:ext>
            </a:extLst>
          </p:cNvPr>
          <p:cNvSpPr txBox="1">
            <a:spLocks/>
          </p:cNvSpPr>
          <p:nvPr/>
        </p:nvSpPr>
        <p:spPr>
          <a:xfrm>
            <a:off x="708485" y="5643981"/>
            <a:ext cx="4083990" cy="66941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日期格式错误</a:t>
            </a:r>
            <a:r>
              <a:rPr lang="zh-CN" altLang="en-US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1800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CN" altLang="en-US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删除</a:t>
            </a:r>
            <a:r>
              <a:rPr lang="en-US" altLang="zh-CN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1990.17—9506.03</a:t>
            </a:r>
            <a:r>
              <a:rPr lang="zh-CN" altLang="en-US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 条目</a:t>
            </a:r>
            <a:endParaRPr lang="en-US" altLang="zh-CN" sz="1800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Inhaltsplatzhalter 4">
            <a:extLst>
              <a:ext uri="{FF2B5EF4-FFF2-40B4-BE49-F238E27FC236}">
                <a16:creationId xmlns:a16="http://schemas.microsoft.com/office/drawing/2014/main" id="{785575D3-CE93-7E48-9BCE-4956DCDD448A}"/>
              </a:ext>
            </a:extLst>
          </p:cNvPr>
          <p:cNvSpPr txBox="1">
            <a:spLocks/>
          </p:cNvSpPr>
          <p:nvPr/>
        </p:nvSpPr>
        <p:spPr>
          <a:xfrm>
            <a:off x="4579987" y="5247193"/>
            <a:ext cx="2004842" cy="59247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zh-CN" altLang="en-US" sz="1800" b="1" dirty="0">
                <a:solidFill>
                  <a:srgbClr val="127AC4"/>
                </a:solidFill>
                <a:latin typeface="+mn-lt"/>
                <a:cs typeface="+mn-ea"/>
                <a:sym typeface="+mn-lt"/>
              </a:rPr>
              <a:t>简历经历</a:t>
            </a:r>
            <a:endParaRPr lang="en-US" altLang="zh-CN" sz="1800" b="1" dirty="0">
              <a:solidFill>
                <a:srgbClr val="127AC4"/>
              </a:solidFill>
              <a:latin typeface="+mn-lt"/>
              <a:cs typeface="+mn-ea"/>
              <a:sym typeface="+mn-lt"/>
            </a:endParaRPr>
          </a:p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zh-CN" altLang="en-US" sz="1800" b="1" dirty="0">
                <a:solidFill>
                  <a:srgbClr val="127AC4"/>
                </a:solidFill>
                <a:latin typeface="+mn-lt"/>
                <a:cs typeface="+mn-ea"/>
                <a:sym typeface="+mn-lt"/>
              </a:rPr>
              <a:t>文本处理</a:t>
            </a:r>
          </a:p>
        </p:txBody>
      </p:sp>
      <p:pic>
        <p:nvPicPr>
          <p:cNvPr id="6" name="内容占位符 5" descr="文档 纯色填充">
            <a:extLst>
              <a:ext uri="{FF2B5EF4-FFF2-40B4-BE49-F238E27FC236}">
                <a16:creationId xmlns:a16="http://schemas.microsoft.com/office/drawing/2014/main" id="{1D796BD3-6E4F-2A4A-8FF0-709F23718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5308" y="4627370"/>
            <a:ext cx="506731" cy="506731"/>
          </a:xfrm>
        </p:spPr>
      </p:pic>
      <p:pic>
        <p:nvPicPr>
          <p:cNvPr id="166" name="图形 165" descr="时钟 轮廓">
            <a:extLst>
              <a:ext uri="{FF2B5EF4-FFF2-40B4-BE49-F238E27FC236}">
                <a16:creationId xmlns:a16="http://schemas.microsoft.com/office/drawing/2014/main" id="{513066B8-C2A7-624F-A423-8D020A18D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8702" y="5619355"/>
            <a:ext cx="436504" cy="436504"/>
          </a:xfrm>
          <a:prstGeom prst="rect">
            <a:avLst/>
          </a:prstGeom>
        </p:spPr>
      </p:pic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ED452322-0CCE-F94A-B236-BEFA07175575}"/>
              </a:ext>
            </a:extLst>
          </p:cNvPr>
          <p:cNvGrpSpPr/>
          <p:nvPr/>
        </p:nvGrpSpPr>
        <p:grpSpPr>
          <a:xfrm>
            <a:off x="5379667" y="1466701"/>
            <a:ext cx="6834309" cy="2239074"/>
            <a:chOff x="605790" y="741127"/>
            <a:chExt cx="8431790" cy="2239074"/>
          </a:xfrm>
        </p:grpSpPr>
        <p:sp>
          <p:nvSpPr>
            <p:cNvPr id="169" name="Inhaltsplatzhalter 4">
              <a:extLst>
                <a:ext uri="{FF2B5EF4-FFF2-40B4-BE49-F238E27FC236}">
                  <a16:creationId xmlns:a16="http://schemas.microsoft.com/office/drawing/2014/main" id="{6429089A-D50D-2C43-93BE-AF4A763C4553}"/>
                </a:ext>
              </a:extLst>
            </p:cNvPr>
            <p:cNvSpPr txBox="1">
              <a:spLocks/>
            </p:cNvSpPr>
            <p:nvPr/>
          </p:nvSpPr>
          <p:spPr>
            <a:xfrm>
              <a:off x="1434632" y="741127"/>
              <a:ext cx="7602948" cy="22390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en-US" sz="1800" dirty="0" err="1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处理兼职情况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：</a:t>
              </a:r>
              <a:endParaRPr lang="en-US" altLang="zh-CN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1985.04—1988.07  XX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省政府办公厅副处级干部、</a:t>
              </a:r>
              <a:endParaRPr lang="en-US" altLang="zh-CN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		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    副处长（</a:t>
              </a:r>
              <a:r>
                <a:rPr lang="en-US" altLang="zh-CN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1985.10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）、处长（</a:t>
              </a:r>
              <a:r>
                <a:rPr lang="en-US" altLang="zh-CN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1987.10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） </a:t>
              </a:r>
              <a:endParaRPr lang="en-US" altLang="zh-CN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1985.09—1999.08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  </a:t>
              </a:r>
              <a:r>
                <a:rPr lang="en-US" altLang="zh-CN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XX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省政府办公厅副处级干部</a:t>
              </a:r>
              <a:endParaRPr lang="en-US" altLang="zh-CN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1985.10—1987.10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  </a:t>
              </a:r>
              <a:r>
                <a:rPr lang="en-US" altLang="zh-CN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XX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省政府办公厅副处级副处长</a:t>
              </a:r>
              <a:endParaRPr lang="en-US" altLang="zh-CN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1987.10—1999.08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  </a:t>
              </a:r>
              <a:r>
                <a:rPr lang="en-US" altLang="zh-CN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XX</a:t>
              </a: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省政府办公厅副处级处长</a:t>
              </a:r>
              <a:endParaRPr lang="en-US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左大括号 166">
              <a:extLst>
                <a:ext uri="{FF2B5EF4-FFF2-40B4-BE49-F238E27FC236}">
                  <a16:creationId xmlns:a16="http://schemas.microsoft.com/office/drawing/2014/main" id="{F903C798-6162-A84A-BEAA-1DD9952C7364}"/>
                </a:ext>
              </a:extLst>
            </p:cNvPr>
            <p:cNvSpPr/>
            <p:nvPr/>
          </p:nvSpPr>
          <p:spPr>
            <a:xfrm>
              <a:off x="1081470" y="2010388"/>
              <a:ext cx="268437" cy="822650"/>
            </a:xfrm>
            <a:prstGeom prst="leftBrac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8" name="右箭头 167">
              <a:extLst>
                <a:ext uri="{FF2B5EF4-FFF2-40B4-BE49-F238E27FC236}">
                  <a16:creationId xmlns:a16="http://schemas.microsoft.com/office/drawing/2014/main" id="{1FBF2F0B-DA40-3540-B12F-6BAC186B0A2A}"/>
                </a:ext>
              </a:extLst>
            </p:cNvPr>
            <p:cNvSpPr/>
            <p:nvPr/>
          </p:nvSpPr>
          <p:spPr>
            <a:xfrm>
              <a:off x="605790" y="2388870"/>
              <a:ext cx="365760" cy="54311"/>
            </a:xfrm>
            <a:prstGeom prst="rightArrow">
              <a:avLst/>
            </a:prstGeom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pic>
        <p:nvPicPr>
          <p:cNvPr id="173" name="图形 172" descr="办公室男工作人员 轮廓">
            <a:extLst>
              <a:ext uri="{FF2B5EF4-FFF2-40B4-BE49-F238E27FC236}">
                <a16:creationId xmlns:a16="http://schemas.microsoft.com/office/drawing/2014/main" id="{8337781F-2230-7E47-A154-5771D22052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13615" y="4239216"/>
            <a:ext cx="350514" cy="350514"/>
          </a:xfrm>
          <a:prstGeom prst="rect">
            <a:avLst/>
          </a:prstGeom>
        </p:spPr>
      </p:pic>
      <p:sp>
        <p:nvSpPr>
          <p:cNvPr id="174" name="矩形 173">
            <a:extLst>
              <a:ext uri="{FF2B5EF4-FFF2-40B4-BE49-F238E27FC236}">
                <a16:creationId xmlns:a16="http://schemas.microsoft.com/office/drawing/2014/main" id="{4A6E57E1-6BDB-9445-8CD8-F4716A001DE8}"/>
              </a:ext>
            </a:extLst>
          </p:cNvPr>
          <p:cNvSpPr/>
          <p:nvPr/>
        </p:nvSpPr>
        <p:spPr>
          <a:xfrm>
            <a:off x="7253943" y="4756549"/>
            <a:ext cx="435893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日期格式缺失：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  <a:p>
            <a:pPr>
              <a:spcAft>
                <a:spcPts val="900"/>
              </a:spcAft>
            </a:pP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2019.05—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今         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2019.05—9999.99</a:t>
            </a:r>
          </a:p>
          <a:p>
            <a:pPr>
              <a:spcAft>
                <a:spcPts val="900"/>
              </a:spcAft>
            </a:pP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2019.05—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             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2019.05—9999.99</a:t>
            </a:r>
          </a:p>
          <a:p>
            <a:pPr>
              <a:spcAft>
                <a:spcPts val="900"/>
              </a:spcAft>
            </a:pP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2019.05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                 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2019.05—9999.99</a:t>
            </a:r>
          </a:p>
        </p:txBody>
      </p:sp>
      <p:pic>
        <p:nvPicPr>
          <p:cNvPr id="177" name="图形 176" descr="时钟 轮廓">
            <a:extLst>
              <a:ext uri="{FF2B5EF4-FFF2-40B4-BE49-F238E27FC236}">
                <a16:creationId xmlns:a16="http://schemas.microsoft.com/office/drawing/2014/main" id="{2FF4FBCA-ED1E-7C45-A019-D6095180D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2764" y="5575729"/>
            <a:ext cx="436504" cy="436504"/>
          </a:xfrm>
          <a:prstGeom prst="rect">
            <a:avLst/>
          </a:prstGeom>
        </p:spPr>
      </p:pic>
      <p:sp>
        <p:nvSpPr>
          <p:cNvPr id="178" name="Slide Number Placeholder 3">
            <a:extLst>
              <a:ext uri="{FF2B5EF4-FFF2-40B4-BE49-F238E27FC236}">
                <a16:creationId xmlns:a16="http://schemas.microsoft.com/office/drawing/2014/main" id="{26FF8F8B-1C4F-874B-B03C-6ADE832B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</p:spPr>
        <p:txBody>
          <a:bodyPr/>
          <a:lstStyle/>
          <a:p>
            <a:pPr rtl="0"/>
            <a:fld id="{0FF54DE5-C571-48E8-A5BC-B369434E2F44}" type="slidenum">
              <a:rPr lang="en-US" altLang="zh-CN" smtClean="0"/>
              <a:t>8</a:t>
            </a:fld>
            <a:endParaRPr lang="en-US" altLang="zh-CN" dirty="0"/>
          </a:p>
        </p:txBody>
      </p:sp>
      <p:pic>
        <p:nvPicPr>
          <p:cNvPr id="181" name="图形 180" descr="带标记的地图 轮廓">
            <a:extLst>
              <a:ext uri="{FF2B5EF4-FFF2-40B4-BE49-F238E27FC236}">
                <a16:creationId xmlns:a16="http://schemas.microsoft.com/office/drawing/2014/main" id="{7021A8E2-5F70-8E4A-A430-891C2823B0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94571" y="4204449"/>
            <a:ext cx="470462" cy="470462"/>
          </a:xfrm>
          <a:prstGeom prst="rect">
            <a:avLst/>
          </a:prstGeom>
        </p:spPr>
      </p:pic>
      <p:sp>
        <p:nvSpPr>
          <p:cNvPr id="189" name="右箭头 188">
            <a:extLst>
              <a:ext uri="{FF2B5EF4-FFF2-40B4-BE49-F238E27FC236}">
                <a16:creationId xmlns:a16="http://schemas.microsoft.com/office/drawing/2014/main" id="{36879936-C834-944A-8D72-9206987308B3}"/>
              </a:ext>
            </a:extLst>
          </p:cNvPr>
          <p:cNvSpPr/>
          <p:nvPr/>
        </p:nvSpPr>
        <p:spPr>
          <a:xfrm>
            <a:off x="8848260" y="5323744"/>
            <a:ext cx="296463" cy="54311"/>
          </a:xfrm>
          <a:prstGeom prst="rightArrow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0" name="右箭头 189">
            <a:extLst>
              <a:ext uri="{FF2B5EF4-FFF2-40B4-BE49-F238E27FC236}">
                <a16:creationId xmlns:a16="http://schemas.microsoft.com/office/drawing/2014/main" id="{A450DCA3-71FC-1E40-BAD9-FA26E6FD66D6}"/>
              </a:ext>
            </a:extLst>
          </p:cNvPr>
          <p:cNvSpPr/>
          <p:nvPr/>
        </p:nvSpPr>
        <p:spPr>
          <a:xfrm>
            <a:off x="8845721" y="5705997"/>
            <a:ext cx="296463" cy="54311"/>
          </a:xfrm>
          <a:prstGeom prst="rightArrow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1" name="右箭头 190">
            <a:extLst>
              <a:ext uri="{FF2B5EF4-FFF2-40B4-BE49-F238E27FC236}">
                <a16:creationId xmlns:a16="http://schemas.microsoft.com/office/drawing/2014/main" id="{E747C07B-C691-C644-8AA3-072672814913}"/>
              </a:ext>
            </a:extLst>
          </p:cNvPr>
          <p:cNvSpPr/>
          <p:nvPr/>
        </p:nvSpPr>
        <p:spPr>
          <a:xfrm>
            <a:off x="8845721" y="6069066"/>
            <a:ext cx="296463" cy="54311"/>
          </a:xfrm>
          <a:prstGeom prst="rightArrow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8BD1A68C-6D71-7549-B110-903B34CDFD96}"/>
              </a:ext>
            </a:extLst>
          </p:cNvPr>
          <p:cNvGrpSpPr/>
          <p:nvPr/>
        </p:nvGrpSpPr>
        <p:grpSpPr>
          <a:xfrm>
            <a:off x="747973" y="2532406"/>
            <a:ext cx="4563021" cy="1061829"/>
            <a:chOff x="489225" y="1569909"/>
            <a:chExt cx="4563021" cy="1061829"/>
          </a:xfrm>
        </p:grpSpPr>
        <p:sp>
          <p:nvSpPr>
            <p:cNvPr id="188" name="Inhaltsplatzhalter 4">
              <a:extLst>
                <a:ext uri="{FF2B5EF4-FFF2-40B4-BE49-F238E27FC236}">
                  <a16:creationId xmlns:a16="http://schemas.microsoft.com/office/drawing/2014/main" id="{2AED8AC7-04CC-3648-82BC-0817F406B2F6}"/>
                </a:ext>
              </a:extLst>
            </p:cNvPr>
            <p:cNvSpPr txBox="1">
              <a:spLocks/>
            </p:cNvSpPr>
            <p:nvPr/>
          </p:nvSpPr>
          <p:spPr>
            <a:xfrm>
              <a:off x="968256" y="1569909"/>
              <a:ext cx="4083990" cy="106182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添加地名前缀：</a:t>
              </a:r>
              <a:endParaRPr lang="en-US" altLang="zh-CN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深圳市公安局局长</a:t>
              </a:r>
              <a:endParaRPr lang="en-US" altLang="zh-CN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  <a:p>
              <a:pPr marL="0" indent="0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+mn-ea"/>
                  <a:sym typeface="+mn-lt"/>
                </a:rPr>
                <a:t>广东省深圳市公安局局长</a:t>
              </a:r>
              <a:endParaRPr lang="en-US" altLang="zh-CN" sz="1800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2" name="右箭头 191">
              <a:extLst>
                <a:ext uri="{FF2B5EF4-FFF2-40B4-BE49-F238E27FC236}">
                  <a16:creationId xmlns:a16="http://schemas.microsoft.com/office/drawing/2014/main" id="{D2733E51-EF85-734C-BF34-E714FD537A45}"/>
                </a:ext>
              </a:extLst>
            </p:cNvPr>
            <p:cNvSpPr/>
            <p:nvPr/>
          </p:nvSpPr>
          <p:spPr>
            <a:xfrm>
              <a:off x="489225" y="2454858"/>
              <a:ext cx="296463" cy="54311"/>
            </a:xfrm>
            <a:prstGeom prst="rightArrow">
              <a:avLst/>
            </a:prstGeom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83" name="矩形 182">
            <a:extLst>
              <a:ext uri="{FF2B5EF4-FFF2-40B4-BE49-F238E27FC236}">
                <a16:creationId xmlns:a16="http://schemas.microsoft.com/office/drawing/2014/main" id="{D927E627-5BE5-2449-8FEE-31FB048528F3}"/>
              </a:ext>
            </a:extLst>
          </p:cNvPr>
          <p:cNvSpPr/>
          <p:nvPr/>
        </p:nvSpPr>
        <p:spPr>
          <a:xfrm>
            <a:off x="514957" y="2301399"/>
            <a:ext cx="3577022" cy="14508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5" name="矩形 194">
            <a:extLst>
              <a:ext uri="{FF2B5EF4-FFF2-40B4-BE49-F238E27FC236}">
                <a16:creationId xmlns:a16="http://schemas.microsoft.com/office/drawing/2014/main" id="{984D4113-5946-474F-B640-4AD38FE1CCD1}"/>
              </a:ext>
            </a:extLst>
          </p:cNvPr>
          <p:cNvSpPr/>
          <p:nvPr/>
        </p:nvSpPr>
        <p:spPr>
          <a:xfrm>
            <a:off x="5184951" y="1307534"/>
            <a:ext cx="6892749" cy="241316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3BE6C5A2-AAE5-A141-B049-2A863AFB15B7}"/>
              </a:ext>
            </a:extLst>
          </p:cNvPr>
          <p:cNvSpPr/>
          <p:nvPr/>
        </p:nvSpPr>
        <p:spPr>
          <a:xfrm>
            <a:off x="316122" y="5527500"/>
            <a:ext cx="3577022" cy="9976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71C454BC-589D-B04A-BA79-6507EEBE4B4B}"/>
              </a:ext>
            </a:extLst>
          </p:cNvPr>
          <p:cNvSpPr/>
          <p:nvPr/>
        </p:nvSpPr>
        <p:spPr>
          <a:xfrm>
            <a:off x="7184576" y="4597857"/>
            <a:ext cx="4358937" cy="175849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61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9A58-4068-1444-8E26-3C54AFC5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简历预处理</a:t>
            </a:r>
            <a:endParaRPr lang="en-US" sz="36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2D5ADA-C0F5-F947-8548-7C93C671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45" y="382249"/>
            <a:ext cx="2891589" cy="7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92B603EA-A1F2-C446-96AB-C17FF7E8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47" y="346886"/>
            <a:ext cx="2752104" cy="8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BA9373-1A09-AD4C-A565-3F16C67BC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25" y="1394526"/>
            <a:ext cx="9982200" cy="514350"/>
          </a:xfrm>
        </p:spPr>
        <p:txBody>
          <a:bodyPr/>
          <a:lstStyle/>
          <a:p>
            <a:r>
              <a:rPr lang="zh-CN" altLang="en-US" dirty="0"/>
              <a:t>依据地名、组织部门建立树结构关系图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9459BB3E-69EB-654F-8983-D76C9D082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25" y="2085597"/>
            <a:ext cx="5829300" cy="4254500"/>
          </a:xfrm>
          <a:prstGeom prst="rect">
            <a:avLst/>
          </a:prstGeom>
        </p:spPr>
      </p:pic>
      <p:sp>
        <p:nvSpPr>
          <p:cNvPr id="64" name="矩形 63">
            <a:extLst>
              <a:ext uri="{FF2B5EF4-FFF2-40B4-BE49-F238E27FC236}">
                <a16:creationId xmlns:a16="http://schemas.microsoft.com/office/drawing/2014/main" id="{BB82D5AA-16E1-3340-9AA1-DB59C488A4D5}"/>
              </a:ext>
            </a:extLst>
          </p:cNvPr>
          <p:cNvSpPr/>
          <p:nvPr/>
        </p:nvSpPr>
        <p:spPr>
          <a:xfrm>
            <a:off x="7564413" y="2353928"/>
            <a:ext cx="4269171" cy="2723823"/>
          </a:xfrm>
          <a:prstGeom prst="rect">
            <a:avLst/>
          </a:prstGeom>
          <a:ln w="66675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endParaRPr lang="en-US" altLang="zh-CN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  <a:p>
            <a:pPr>
              <a:spcAft>
                <a:spcPts val="900"/>
              </a:spcAft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例如：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  <a:p>
            <a:pPr>
              <a:spcAft>
                <a:spcPts val="900"/>
              </a:spcAft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广东深圳委员会政法委维稳工作处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  <a:p>
            <a:pPr>
              <a:spcAft>
                <a:spcPts val="900"/>
              </a:spcAft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副主任科员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  <a:p>
            <a:pPr>
              <a:spcAft>
                <a:spcPts val="900"/>
              </a:spcAft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         广东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深圳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委员会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——</a:t>
            </a:r>
          </a:p>
          <a:p>
            <a:pPr>
              <a:spcAft>
                <a:spcPts val="900"/>
              </a:spcAft>
            </a:pP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政法委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维稳工作处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ea"/>
                <a:sym typeface="+mn-lt"/>
              </a:rPr>
              <a:t>副主任科员</a:t>
            </a:r>
            <a:endParaRPr lang="en-US" altLang="zh-CN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  <a:p>
            <a:pPr>
              <a:spcAft>
                <a:spcPts val="900"/>
              </a:spcAft>
            </a:pPr>
            <a:endParaRPr lang="en-US" altLang="zh-CN" dirty="0">
              <a:solidFill>
                <a:schemeClr val="tx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CD1EF05D-1939-9E44-BB67-14080BAF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</p:spPr>
        <p:txBody>
          <a:bodyPr/>
          <a:lstStyle/>
          <a:p>
            <a:pPr rtl="0"/>
            <a:fld id="{0FF54DE5-C571-48E8-A5BC-B369434E2F44}" type="slidenum">
              <a:rPr lang="en-US" altLang="zh-CN" smtClean="0"/>
              <a:t>9</a:t>
            </a:fld>
            <a:endParaRPr lang="en-US" altLang="zh-CN" dirty="0"/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B73E76FE-CF68-6742-9ED4-243F3E4F846D}"/>
              </a:ext>
            </a:extLst>
          </p:cNvPr>
          <p:cNvSpPr/>
          <p:nvPr/>
        </p:nvSpPr>
        <p:spPr>
          <a:xfrm>
            <a:off x="7778055" y="4078326"/>
            <a:ext cx="296463" cy="54311"/>
          </a:xfrm>
          <a:prstGeom prst="rightArrow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77EFB3-9E01-1D40-8AF8-4EA66379C6FE}"/>
              </a:ext>
            </a:extLst>
          </p:cNvPr>
          <p:cNvSpPr/>
          <p:nvPr/>
        </p:nvSpPr>
        <p:spPr>
          <a:xfrm>
            <a:off x="4986790" y="3300760"/>
            <a:ext cx="557562" cy="55756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DCA555-8612-8942-B759-94F03B1D0821}"/>
              </a:ext>
            </a:extLst>
          </p:cNvPr>
          <p:cNvSpPr/>
          <p:nvPr/>
        </p:nvSpPr>
        <p:spPr>
          <a:xfrm>
            <a:off x="3968312" y="2811964"/>
            <a:ext cx="557562" cy="55756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20F9D0-3DAD-C44C-B174-E265271DD7DE}"/>
              </a:ext>
            </a:extLst>
          </p:cNvPr>
          <p:cNvSpPr/>
          <p:nvPr/>
        </p:nvSpPr>
        <p:spPr>
          <a:xfrm>
            <a:off x="2529805" y="2427248"/>
            <a:ext cx="557562" cy="55756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A721DA-2DCC-2942-B3B5-DB3DA300596A}"/>
              </a:ext>
            </a:extLst>
          </p:cNvPr>
          <p:cNvSpPr/>
          <p:nvPr/>
        </p:nvSpPr>
        <p:spPr>
          <a:xfrm>
            <a:off x="1860731" y="3308195"/>
            <a:ext cx="557562" cy="55756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FFFF00"/>
                </a:solidFill>
              </a:ln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57B705-AA6D-9346-BAAF-237F074A35B3}"/>
              </a:ext>
            </a:extLst>
          </p:cNvPr>
          <p:cNvCxnSpPr>
            <a:cxnSpLocks/>
          </p:cNvCxnSpPr>
          <p:nvPr/>
        </p:nvCxnSpPr>
        <p:spPr>
          <a:xfrm flipH="1" flipV="1">
            <a:off x="4525874" y="3248327"/>
            <a:ext cx="460917" cy="2062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0A91D-2F7A-034B-B81B-5AF4FA2A1822}"/>
              </a:ext>
            </a:extLst>
          </p:cNvPr>
          <p:cNvCxnSpPr>
            <a:cxnSpLocks/>
          </p:cNvCxnSpPr>
          <p:nvPr/>
        </p:nvCxnSpPr>
        <p:spPr>
          <a:xfrm flipH="1" flipV="1">
            <a:off x="3100716" y="2756020"/>
            <a:ext cx="840899" cy="245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4A471D-8126-944D-9EEE-402777F6F169}"/>
              </a:ext>
            </a:extLst>
          </p:cNvPr>
          <p:cNvCxnSpPr>
            <a:cxnSpLocks/>
          </p:cNvCxnSpPr>
          <p:nvPr/>
        </p:nvCxnSpPr>
        <p:spPr>
          <a:xfrm flipH="1">
            <a:off x="2323084" y="2925872"/>
            <a:ext cx="303366" cy="41763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0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fe32a48-ef38-46d2-b280-048089853e9c"/>
</p:tagLst>
</file>

<file path=ppt/theme/theme1.xml><?xml version="1.0" encoding="utf-8"?>
<a:theme xmlns:a="http://schemas.openxmlformats.org/drawingml/2006/main" name="学术文献 16x9">
  <a:themeElements>
    <a:clrScheme name="自定义 1">
      <a:dk1>
        <a:srgbClr val="514843"/>
      </a:dk1>
      <a:lt1>
        <a:srgbClr val="FFFFFF"/>
      </a:lt1>
      <a:dk2>
        <a:srgbClr val="000000"/>
      </a:dk2>
      <a:lt2>
        <a:srgbClr val="FFFFFF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_8_21" id="{263762F8-E6A0-194B-8AC3-536B624BFC94}" vid="{A00B1BC5-B584-B641-A280-1FE55B061DD6}"/>
    </a:ext>
  </a:extLst>
</a:theme>
</file>

<file path=ppt/theme/theme2.xml><?xml version="1.0" encoding="utf-8"?>
<a:theme xmlns:a="http://schemas.openxmlformats.org/drawingml/2006/main" name="Office 主题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BAFF00-647E-4627-9B6C-A5CDC1F32200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a4f35948-e619-41b3-aa29-22878b09cfd2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学术文献 16x9</Template>
  <TotalTime>2041</TotalTime>
  <Words>1190</Words>
  <Application>Microsoft Macintosh PowerPoint</Application>
  <PresentationFormat>Widescreen</PresentationFormat>
  <Paragraphs>434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Microsoft YaHei</vt:lpstr>
      <vt:lpstr>Microsoft YaHei Light</vt:lpstr>
      <vt:lpstr>Microsoft YaHei UI</vt:lpstr>
      <vt:lpstr>宋体</vt:lpstr>
      <vt:lpstr>STSong</vt:lpstr>
      <vt:lpstr>Arial</vt:lpstr>
      <vt:lpstr>Euphemia</vt:lpstr>
      <vt:lpstr>Gill Sans</vt:lpstr>
      <vt:lpstr>Microsoft Sans Serif</vt:lpstr>
      <vt:lpstr>Open Sans</vt:lpstr>
      <vt:lpstr>Wingdings</vt:lpstr>
      <vt:lpstr>学术文献 16x9</vt:lpstr>
      <vt:lpstr>干部大数据处理与人工智能应用 项目汇报</vt:lpstr>
      <vt:lpstr>项目背景</vt:lpstr>
      <vt:lpstr>结合人工智能的应用场景</vt:lpstr>
      <vt:lpstr>主要功能介绍</vt:lpstr>
      <vt:lpstr>项目特点</vt:lpstr>
      <vt:lpstr>系统架构介绍</vt:lpstr>
      <vt:lpstr>简历预处理</vt:lpstr>
      <vt:lpstr>简历预处理</vt:lpstr>
      <vt:lpstr>简历预处理</vt:lpstr>
      <vt:lpstr>简历标签识别</vt:lpstr>
      <vt:lpstr>简历标签识别</vt:lpstr>
      <vt:lpstr>简历标签识别</vt:lpstr>
      <vt:lpstr>简历标签识别</vt:lpstr>
      <vt:lpstr>智能简历搜索</vt:lpstr>
      <vt:lpstr>智能简历搜索</vt:lpstr>
      <vt:lpstr>智能简历搜索</vt:lpstr>
      <vt:lpstr>共事关系查询</vt:lpstr>
      <vt:lpstr>共事关系查询</vt:lpstr>
      <vt:lpstr>共事关系查询</vt:lpstr>
      <vt:lpstr>共事关系查询</vt:lpstr>
      <vt:lpstr>共事关系查询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Li</dc:creator>
  <cp:lastModifiedBy>Yang Li</cp:lastModifiedBy>
  <cp:revision>163</cp:revision>
  <dcterms:created xsi:type="dcterms:W3CDTF">2021-08-24T05:28:25Z</dcterms:created>
  <dcterms:modified xsi:type="dcterms:W3CDTF">2021-09-03T05:35:00Z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