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329" r:id="rId6"/>
    <p:sldId id="400" r:id="rId7"/>
    <p:sldId id="401" r:id="rId8"/>
    <p:sldId id="402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4" r:id="rId26"/>
    <p:sldId id="420" r:id="rId27"/>
    <p:sldId id="421" r:id="rId28"/>
    <p:sldId id="422" r:id="rId29"/>
    <p:sldId id="423" r:id="rId30"/>
    <p:sldId id="440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4" r:id="rId40"/>
    <p:sldId id="433" r:id="rId41"/>
    <p:sldId id="439" r:id="rId42"/>
    <p:sldId id="435" r:id="rId43"/>
    <p:sldId id="437" r:id="rId44"/>
    <p:sldId id="441" r:id="rId45"/>
    <p:sldId id="442" r:id="rId46"/>
    <p:sldId id="443" r:id="rId47"/>
    <p:sldId id="444" r:id="rId48"/>
    <p:sldId id="445" r:id="rId49"/>
    <p:sldId id="436" r:id="rId50"/>
  </p:sldIdLst>
  <p:sldSz cx="4607560" cy="345567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来嘉豪" initials="来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gs" Target="tags/tag1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307975" y="676910"/>
            <a:ext cx="3940175" cy="47752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ct val="185000"/>
              </a:lnSpc>
            </a:pPr>
            <a:r>
              <a:rPr lang="en-US" sz="13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Computational</a:t>
            </a:r>
            <a:r>
              <a:rPr sz="13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Topology</a:t>
            </a:r>
            <a:r>
              <a:rPr lang="en-US" sz="13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for Data Analysis</a:t>
            </a:r>
            <a:endParaRPr lang="en-US" sz="1300" spc="-1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2"/>
          <p:cNvSpPr/>
          <p:nvPr/>
        </p:nvSpPr>
        <p:spPr>
          <a:xfrm>
            <a:off x="1430463" y="1585569"/>
            <a:ext cx="1746885" cy="169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lang="en-US"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Chapter1: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Basic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Topology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en-US" altLang="en-US" sz="1000" dirty="0"/>
          </a:p>
        </p:txBody>
      </p:sp>
      <p:sp>
        <p:nvSpPr>
          <p:cNvPr id="5" name="textbox 4"/>
          <p:cNvSpPr/>
          <p:nvPr/>
        </p:nvSpPr>
        <p:spPr>
          <a:xfrm>
            <a:off x="1848485" y="1932940"/>
            <a:ext cx="859155" cy="186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lang="en-US" sz="1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July</a:t>
            </a:r>
            <a:r>
              <a:rPr sz="1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</a:t>
            </a:r>
            <a:r>
              <a:rPr sz="10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lang="en-US" sz="10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</a:t>
            </a:r>
            <a:endParaRPr lang="en-US" sz="1000" spc="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Map, homeomorphism, and homotop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548005"/>
            <a:ext cx="4167505" cy="416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" y="1042670"/>
            <a:ext cx="4168775" cy="442595"/>
          </a:xfrm>
          <a:prstGeom prst="rect">
            <a:avLst/>
          </a:prstGeom>
        </p:spPr>
      </p:pic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385" y="1644650"/>
            <a:ext cx="4261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800"/>
              <a:t>H</a:t>
            </a:r>
            <a:r>
              <a:rPr lang="zh-CN" altLang="en-US" sz="800"/>
              <a:t>omotopy preserves some form of connectivity, such as the number of connected</a:t>
            </a:r>
            <a:r>
              <a:rPr lang="en-US" altLang="zh-CN" sz="800"/>
              <a:t> </a:t>
            </a:r>
            <a:r>
              <a:rPr lang="zh-CN" altLang="en-US" sz="800"/>
              <a:t>components, holes, and/or voids.</a:t>
            </a:r>
            <a:endParaRPr lang="zh-CN" altLang="en-US" sz="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800"/>
              <a:t>Algebraic topology records these features using some structures like homology group.</a:t>
            </a:r>
            <a:endParaRPr lang="en-US" altLang="zh-CN"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Map, homeomorphism, and homotop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85" y="571500"/>
            <a:ext cx="4184015" cy="1014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" y="1638300"/>
            <a:ext cx="4184650" cy="14643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5" y="641350"/>
            <a:ext cx="4166870" cy="268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" y="989330"/>
            <a:ext cx="4170045" cy="5575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5" y="509905"/>
            <a:ext cx="4358005" cy="2435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" y="668655"/>
            <a:ext cx="4193540" cy="2118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50" y="719455"/>
            <a:ext cx="4214495" cy="2166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" y="583565"/>
            <a:ext cx="3896995" cy="2289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5" y="1944370"/>
            <a:ext cx="3396615" cy="1215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365" y="445770"/>
            <a:ext cx="3363595" cy="16992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5" y="635000"/>
            <a:ext cx="3950970" cy="23710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" y="614045"/>
            <a:ext cx="4090670" cy="2473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/>
          <p:nvPr/>
        </p:nvSpPr>
        <p:spPr>
          <a:xfrm>
            <a:off x="493395" y="777240"/>
            <a:ext cx="3615690" cy="1807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Topolog</a:t>
            </a:r>
            <a:r>
              <a:rPr lang="en-US"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ical space</a:t>
            </a:r>
            <a:endParaRPr lang="en-US" altLang="en-US" sz="1000" dirty="0"/>
          </a:p>
          <a:p>
            <a:pPr marL="184150" indent="-171450" algn="l" rtl="0" eaLnBrk="0">
              <a:lnSpc>
                <a:spcPct val="97000"/>
              </a:lnSpc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Metric space</a:t>
            </a:r>
            <a:endParaRPr sz="100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-171450" algn="l" rtl="0" eaLnBrk="0">
              <a:lnSpc>
                <a:spcPts val="1345"/>
              </a:lnSpc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Map, homeomorphism, and homotop</a:t>
            </a:r>
            <a:r>
              <a:rPr lang="en-US"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sz="100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-171450" algn="l" rtl="0" eaLnBrk="0">
              <a:lnSpc>
                <a:spcPts val="1345"/>
              </a:lnSpc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Manifold</a:t>
            </a:r>
            <a:endParaRPr lang="en-US" sz="100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-171450" algn="l" rtl="0" eaLnBrk="0">
              <a:lnSpc>
                <a:spcPts val="1345"/>
              </a:lnSpc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Morse function</a:t>
            </a:r>
            <a:endParaRPr lang="en-US" sz="100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-171450" algn="l" rtl="0" eaLnBrk="0">
              <a:lnSpc>
                <a:spcPts val="1345"/>
              </a:lnSpc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00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-171450" algn="l" rtl="0" eaLnBrk="0">
              <a:lnSpc>
                <a:spcPts val="1345"/>
              </a:lnSpc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sz="100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lvl="0" indent="0" algn="l" rtl="0" eaLnBrk="0">
              <a:lnSpc>
                <a:spcPts val="1345"/>
              </a:lnSpc>
              <a:spcBef>
                <a:spcPts val="630"/>
              </a:spcBef>
              <a:buNone/>
            </a:pPr>
            <a:endParaRPr lang="en-US" altLang="en-US" sz="100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0" y="0"/>
            <a:ext cx="4608195" cy="4178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9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4460" algn="l" rtl="0" eaLnBrk="0">
              <a:lnSpc>
                <a:spcPct val="84000"/>
              </a:lnSpc>
            </a:pPr>
            <a:r>
              <a:rPr lang="en-US" sz="13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Outline</a:t>
            </a:r>
            <a:endParaRPr lang="en-US" sz="1300" spc="-3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5" y="660400"/>
            <a:ext cx="4109085" cy="1300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95" y="586105"/>
            <a:ext cx="4138295" cy="22840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65" y="551815"/>
            <a:ext cx="3943985" cy="25965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17830"/>
            <a:ext cx="3350260" cy="1226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65" y="1610360"/>
            <a:ext cx="3263900" cy="17418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nifold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15" y="448945"/>
            <a:ext cx="3457575" cy="875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311910"/>
            <a:ext cx="3463290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Morse function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30" y="449580"/>
            <a:ext cx="2652395" cy="722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30" y="1178560"/>
            <a:ext cx="3010535" cy="2111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Morse function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05" y="609600"/>
            <a:ext cx="419671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Morse function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10" y="420370"/>
            <a:ext cx="3319780" cy="2094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10" y="2448560"/>
            <a:ext cx="4145280" cy="796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90290" y="2939415"/>
            <a:ext cx="363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Q</a:t>
            </a:r>
            <a:endParaRPr lang="en-US" altLang="zh-CN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Morse function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513080"/>
            <a:ext cx="3795395" cy="1131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" y="1737360"/>
            <a:ext cx="3781425" cy="13100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Morse function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" y="623570"/>
            <a:ext cx="430022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Topological space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25" y="988695"/>
            <a:ext cx="4101465" cy="954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75" y="1953260"/>
            <a:ext cx="4095750" cy="304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775" y="2278380"/>
            <a:ext cx="4095115" cy="262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10" y="2625090"/>
            <a:ext cx="4094480" cy="413385"/>
          </a:xfrm>
          <a:prstGeom prst="rect">
            <a:avLst/>
          </a:prstGeom>
        </p:spPr>
      </p:pic>
      <p:sp>
        <p:nvSpPr>
          <p:cNvPr id="17" name="textbox 17"/>
          <p:cNvSpPr/>
          <p:nvPr/>
        </p:nvSpPr>
        <p:spPr>
          <a:xfrm>
            <a:off x="232410" y="546100"/>
            <a:ext cx="4095115" cy="4070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en-US" sz="8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Connectivity</a:t>
            </a:r>
            <a:r>
              <a:rPr lang="en-US"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 a topology specifies  how the points are </a:t>
            </a:r>
            <a:r>
              <a:rPr lang="en-US" sz="8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connected </a:t>
            </a:r>
            <a:r>
              <a:rPr lang="en-US"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 listing out what points constitute a neighborhood(open set).</a:t>
            </a: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5" y="550545"/>
            <a:ext cx="3895090" cy="26422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10" y="478155"/>
            <a:ext cx="4106545" cy="27216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" y="420370"/>
            <a:ext cx="4481195" cy="24936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" y="420370"/>
            <a:ext cx="2854325" cy="2005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85" y="2404110"/>
            <a:ext cx="4114800" cy="7880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" y="506095"/>
            <a:ext cx="3777615" cy="25939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5" y="614045"/>
            <a:ext cx="425005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0" y="550545"/>
            <a:ext cx="3736340" cy="26422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55" y="468630"/>
            <a:ext cx="3077845" cy="2097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75" y="2573655"/>
            <a:ext cx="2617470" cy="6305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Gradient vector field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05" y="458470"/>
            <a:ext cx="2906395" cy="1743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10" y="2261235"/>
            <a:ext cx="2470785" cy="10013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" y="2576830"/>
            <a:ext cx="3209925" cy="59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" y="455930"/>
            <a:ext cx="3207385" cy="2073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Topological space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0" y="638810"/>
            <a:ext cx="4094480" cy="4089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05" y="1184910"/>
            <a:ext cx="4096385" cy="52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915" y="1813560"/>
            <a:ext cx="4117975" cy="615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25" y="623570"/>
            <a:ext cx="3929380" cy="235775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05" y="402590"/>
            <a:ext cx="3752850" cy="1356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" y="1762760"/>
            <a:ext cx="3070860" cy="146494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970" y="635000"/>
            <a:ext cx="3930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</a:rPr>
              <a:t>例子：</a:t>
            </a:r>
            <a:r>
              <a:rPr lang="en-US" altLang="zh-CN">
                <a:ea typeface="宋体" panose="02010600030101010101" pitchFamily="2" charset="-122"/>
              </a:rPr>
              <a:t>M</a:t>
            </a:r>
            <a:r>
              <a:rPr lang="zh-CN" altLang="en-US">
                <a:ea typeface="宋体" panose="02010600030101010101" pitchFamily="2" charset="-122"/>
              </a:rPr>
              <a:t>为竖放的环面，</a:t>
            </a:r>
            <a:r>
              <a:rPr lang="en-US" altLang="zh-CN">
                <a:ea typeface="宋体" panose="02010600030101010101" pitchFamily="2" charset="-122"/>
              </a:rPr>
              <a:t>f</a:t>
            </a:r>
            <a:r>
              <a:rPr lang="zh-CN" altLang="en-US">
                <a:ea typeface="宋体" panose="02010600030101010101" pitchFamily="2" charset="-122"/>
              </a:rPr>
              <a:t>为高度函数，考虑其柄把分解。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65" y="1644650"/>
            <a:ext cx="3672840" cy="865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65" y="654050"/>
            <a:ext cx="3673475" cy="7556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" y="469265"/>
            <a:ext cx="3914140" cy="112649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" y="477520"/>
            <a:ext cx="3059430" cy="20161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20" y="518160"/>
            <a:ext cx="3950970" cy="20637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50" y="502285"/>
            <a:ext cx="4023360" cy="23952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Handlebodies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textbox 17"/>
          <p:cNvSpPr/>
          <p:nvPr/>
        </p:nvSpPr>
        <p:spPr>
          <a:xfrm>
            <a:off x="158115" y="1644650"/>
            <a:ext cx="4167505" cy="3162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84150" indent="-171450" algn="l" rtl="0" eaLnBrk="0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" y="491490"/>
            <a:ext cx="3581400" cy="2621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Metric</a:t>
            </a: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space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65" y="642620"/>
            <a:ext cx="4161790" cy="268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85" y="607695"/>
            <a:ext cx="4354830" cy="919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20" y="1659890"/>
            <a:ext cx="4154170" cy="288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65" y="2006600"/>
            <a:ext cx="4161155" cy="1042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Metric</a:t>
            </a: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space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65" y="642620"/>
            <a:ext cx="4161790" cy="268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85" y="607695"/>
            <a:ext cx="4354830" cy="919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20" y="1659890"/>
            <a:ext cx="4154170" cy="288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65" y="2006600"/>
            <a:ext cx="4161155" cy="1042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Metric</a:t>
            </a: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space</a:t>
            </a:r>
            <a:endParaRPr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70" y="661035"/>
            <a:ext cx="4159250" cy="542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05" y="1299210"/>
            <a:ext cx="4160520" cy="44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" y="1804035"/>
            <a:ext cx="4159885" cy="399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35" y="2437130"/>
            <a:ext cx="4160520" cy="669925"/>
          </a:xfrm>
          <a:prstGeom prst="rect">
            <a:avLst/>
          </a:prstGeom>
        </p:spPr>
      </p:pic>
      <p:sp>
        <p:nvSpPr>
          <p:cNvPr id="17" name="textbox 17"/>
          <p:cNvSpPr/>
          <p:nvPr/>
        </p:nvSpPr>
        <p:spPr>
          <a:xfrm>
            <a:off x="200660" y="2178050"/>
            <a:ext cx="4095115" cy="2787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2700" indent="0" algn="l" rtl="0" eaLnBrk="0">
              <a:lnSpc>
                <a:spcPct val="96000"/>
              </a:lnSpc>
              <a:buFont typeface="Arial" panose="020B0604020202020204" pitchFamily="34" charset="0"/>
              <a:buNone/>
            </a:pPr>
            <a:r>
              <a:rPr lang="en-US"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Euclidean space,we define:</a:t>
            </a: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Map, homeomorphism, and homotop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5" y="1659890"/>
            <a:ext cx="4154170" cy="288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" y="605155"/>
            <a:ext cx="4163695" cy="644525"/>
          </a:xfrm>
          <a:prstGeom prst="rect">
            <a:avLst/>
          </a:prstGeom>
        </p:spPr>
      </p:pic>
      <p:sp>
        <p:nvSpPr>
          <p:cNvPr id="17" name="textbox 17"/>
          <p:cNvSpPr/>
          <p:nvPr/>
        </p:nvSpPr>
        <p:spPr>
          <a:xfrm>
            <a:off x="200660" y="1244600"/>
            <a:ext cx="4095115" cy="2787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800" dirty="0"/>
          </a:p>
          <a:p>
            <a:pPr marL="12700" indent="0" algn="l" rtl="0" eaLnBrk="0">
              <a:lnSpc>
                <a:spcPct val="96000"/>
              </a:lnSpc>
              <a:buFont typeface="Arial" panose="020B0604020202020204" pitchFamily="34" charset="0"/>
              <a:buNone/>
            </a:pPr>
            <a:r>
              <a:rPr lang="en-US" sz="8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Definition</a:t>
            </a:r>
            <a:r>
              <a:rPr lang="en-US"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(inclusion): a injective map from a set to another set.</a:t>
            </a:r>
            <a:endParaRPr lang="en-US" sz="800" spc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30" y="1550035"/>
            <a:ext cx="4163060" cy="407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95" y="2076450"/>
            <a:ext cx="4164330" cy="273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/>
          <p:nvPr/>
        </p:nvSpPr>
        <p:spPr>
          <a:xfrm>
            <a:off x="0" y="0"/>
            <a:ext cx="4608195" cy="42036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marL="118110" algn="l" rtl="0" eaLnBrk="0">
              <a:lnSpc>
                <a:spcPct val="82000"/>
              </a:lnSpc>
            </a:pPr>
            <a:r>
              <a:rPr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Map, homeomorphism, and homotop</a:t>
            </a:r>
            <a:r>
              <a:rPr lang="en-US" sz="14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sz="14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9013" y="3323145"/>
            <a:ext cx="1655635" cy="1202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4421439" y="3362369"/>
            <a:ext cx="52599" cy="52029"/>
            <a:chOff x="0" y="0"/>
            <a:chExt cx="52599" cy="52029"/>
          </a:xfrm>
        </p:grpSpPr>
        <p:sp>
          <p:nvSpPr>
            <p:cNvPr id="35" name="path"/>
            <p:cNvSpPr/>
            <p:nvPr/>
          </p:nvSpPr>
          <p:spPr>
            <a:xfrm>
              <a:off x="26910" y="26341"/>
              <a:ext cx="25688" cy="25688"/>
            </a:xfrm>
            <a:custGeom>
              <a:avLst/>
              <a:gdLst/>
              <a:ahLst/>
              <a:cxnLst/>
              <a:rect l="0" t="0" r="0" b="0"/>
              <a:pathLst>
                <a:path w="40" h="40">
                  <a:moveTo>
                    <a:pt x="4" y="4"/>
                  </a:moveTo>
                  <a:lnTo>
                    <a:pt x="36" y="36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path"/>
            <p:cNvSpPr/>
            <p:nvPr/>
          </p:nvSpPr>
          <p:spPr>
            <a:xfrm>
              <a:off x="0" y="0"/>
              <a:ext cx="35427" cy="35427"/>
            </a:xfrm>
            <a:custGeom>
              <a:avLst/>
              <a:gdLst/>
              <a:ahLst/>
              <a:cxnLst/>
              <a:rect l="0" t="0" r="0" b="0"/>
              <a:pathLst>
                <a:path w="55" h="55">
                  <a:moveTo>
                    <a:pt x="51" y="27"/>
                  </a:moveTo>
                  <a:cubicBezTo>
                    <a:pt x="51" y="14"/>
                    <a:pt x="41" y="3"/>
                    <a:pt x="27" y="3"/>
                  </a:cubicBezTo>
                  <a:cubicBezTo>
                    <a:pt x="14" y="3"/>
                    <a:pt x="3" y="14"/>
                    <a:pt x="3" y="27"/>
                  </a:cubicBezTo>
                  <a:cubicBezTo>
                    <a:pt x="3" y="41"/>
                    <a:pt x="14" y="51"/>
                    <a:pt x="27" y="51"/>
                  </a:cubicBezTo>
                  <a:cubicBezTo>
                    <a:pt x="41" y="51"/>
                    <a:pt x="51" y="41"/>
                    <a:pt x="51" y="27"/>
                  </a:cubicBezTo>
                </a:path>
              </a:pathLst>
            </a:custGeom>
            <a:noFill/>
            <a:ln w="5060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path"/>
          <p:cNvSpPr/>
          <p:nvPr/>
        </p:nvSpPr>
        <p:spPr>
          <a:xfrm>
            <a:off x="4326582" y="3358384"/>
            <a:ext cx="238743" cy="55861"/>
          </a:xfrm>
          <a:custGeom>
            <a:avLst/>
            <a:gdLst/>
            <a:ahLst/>
            <a:cxnLst/>
            <a:rect l="0" t="0" r="0" b="0"/>
            <a:pathLst>
              <a:path w="375" h="87">
                <a:moveTo>
                  <a:pt x="67" y="83"/>
                </a:moveTo>
                <a:cubicBezTo>
                  <a:pt x="89" y="83"/>
                  <a:pt x="107" y="65"/>
                  <a:pt x="107" y="43"/>
                </a:cubicBezTo>
                <a:cubicBezTo>
                  <a:pt x="107" y="21"/>
                  <a:pt x="89" y="3"/>
                  <a:pt x="67" y="3"/>
                </a:cubicBezTo>
                <a:cubicBezTo>
                  <a:pt x="45" y="3"/>
                  <a:pt x="27" y="21"/>
                  <a:pt x="27" y="43"/>
                </a:cubicBezTo>
                <a:moveTo>
                  <a:pt x="51" y="31"/>
                </a:moveTo>
                <a:lnTo>
                  <a:pt x="27" y="51"/>
                </a:lnTo>
                <a:lnTo>
                  <a:pt x="3" y="31"/>
                </a:lnTo>
                <a:moveTo>
                  <a:pt x="307" y="83"/>
                </a:moveTo>
                <a:cubicBezTo>
                  <a:pt x="285" y="83"/>
                  <a:pt x="267" y="65"/>
                  <a:pt x="267" y="43"/>
                </a:cubicBezTo>
                <a:cubicBezTo>
                  <a:pt x="267" y="21"/>
                  <a:pt x="285" y="3"/>
                  <a:pt x="307" y="3"/>
                </a:cubicBezTo>
                <a:cubicBezTo>
                  <a:pt x="329" y="3"/>
                  <a:pt x="347" y="21"/>
                  <a:pt x="347" y="43"/>
                </a:cubicBezTo>
                <a:moveTo>
                  <a:pt x="371" y="31"/>
                </a:moveTo>
                <a:lnTo>
                  <a:pt x="347" y="51"/>
                </a:lnTo>
                <a:lnTo>
                  <a:pt x="323" y="31"/>
                </a:lnTo>
              </a:path>
            </a:pathLst>
          </a:custGeom>
          <a:noFill/>
          <a:ln w="5060" cap="rnd">
            <a:solidFill>
              <a:srgbClr val="ADADE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42526" y="3358384"/>
            <a:ext cx="203202" cy="5586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67063" y="3367265"/>
            <a:ext cx="203202" cy="38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17976" y="3367265"/>
            <a:ext cx="203202" cy="3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865844" y="3357119"/>
            <a:ext cx="58392" cy="58392"/>
            <a:chOff x="0" y="0"/>
            <a:chExt cx="58392" cy="58392"/>
          </a:xfrm>
        </p:grpSpPr>
        <p:sp>
          <p:nvSpPr>
            <p:cNvPr id="41" name="path"/>
            <p:cNvSpPr/>
            <p:nvPr/>
          </p:nvSpPr>
          <p:spPr>
            <a:xfrm>
              <a:off x="0" y="0"/>
              <a:ext cx="58392" cy="32991"/>
            </a:xfrm>
            <a:custGeom>
              <a:avLst/>
              <a:gdLst/>
              <a:ahLst/>
              <a:cxnLst/>
              <a:rect l="0" t="0" r="0" b="0"/>
              <a:pathLst>
                <a:path w="91" h="5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  <a:moveTo>
                    <a:pt x="25" y="45"/>
                  </a:moveTo>
                  <a:lnTo>
                    <a:pt x="85" y="4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38100"/>
              <a:ext cx="58392" cy="20291"/>
            </a:xfrm>
            <a:custGeom>
              <a:avLst/>
              <a:gdLst/>
              <a:ahLst/>
              <a:cxnLst/>
              <a:rect l="0" t="0" r="0" b="0"/>
              <a:pathLst>
                <a:path w="91" h="31">
                  <a:moveTo>
                    <a:pt x="5" y="5"/>
                  </a:moveTo>
                  <a:lnTo>
                    <a:pt x="65" y="5"/>
                  </a:lnTo>
                  <a:moveTo>
                    <a:pt x="25" y="25"/>
                  </a:moveTo>
                  <a:lnTo>
                    <a:pt x="85" y="2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93439" y="3367265"/>
            <a:ext cx="203202" cy="38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590381" y="3357119"/>
            <a:ext cx="58392" cy="58392"/>
            <a:chOff x="0" y="0"/>
            <a:chExt cx="58392" cy="58392"/>
          </a:xfrm>
        </p:grpSpPr>
        <p:sp>
          <p:nvSpPr>
            <p:cNvPr id="44" name="path"/>
            <p:cNvSpPr/>
            <p:nvPr/>
          </p:nvSpPr>
          <p:spPr>
            <a:xfrm>
              <a:off x="16495" y="12700"/>
              <a:ext cx="38100" cy="7591"/>
            </a:xfrm>
            <a:custGeom>
              <a:avLst/>
              <a:gdLst/>
              <a:ahLst/>
              <a:cxnLst/>
              <a:rect l="0" t="0" r="0" b="0"/>
              <a:pathLst>
                <a:path w="60" h="11">
                  <a:moveTo>
                    <a:pt x="0" y="5"/>
                  </a:moveTo>
                  <a:lnTo>
                    <a:pt x="60" y="5"/>
                  </a:lnTo>
                </a:path>
              </a:pathLst>
            </a:custGeom>
            <a:noFill/>
            <a:ln w="7591" cap="flat">
              <a:solidFill>
                <a:srgbClr val="ADADE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" name="path"/>
            <p:cNvSpPr/>
            <p:nvPr/>
          </p:nvSpPr>
          <p:spPr>
            <a:xfrm>
              <a:off x="0" y="0"/>
              <a:ext cx="58392" cy="58392"/>
            </a:xfrm>
            <a:custGeom>
              <a:avLst/>
              <a:gdLst/>
              <a:ahLst/>
              <a:cxnLst/>
              <a:rect l="0" t="0" r="0" b="0"/>
              <a:pathLst>
                <a:path w="91" h="91">
                  <a:moveTo>
                    <a:pt x="5" y="5"/>
                  </a:moveTo>
                  <a:lnTo>
                    <a:pt x="65" y="5"/>
                  </a:lnTo>
                  <a:moveTo>
                    <a:pt x="25" y="45"/>
                  </a:moveTo>
                  <a:lnTo>
                    <a:pt x="85" y="45"/>
                  </a:lnTo>
                  <a:moveTo>
                    <a:pt x="5" y="65"/>
                  </a:moveTo>
                  <a:lnTo>
                    <a:pt x="65" y="65"/>
                  </a:lnTo>
                  <a:moveTo>
                    <a:pt x="25" y="85"/>
                  </a:moveTo>
                  <a:lnTo>
                    <a:pt x="85" y="85"/>
                  </a:lnTo>
                </a:path>
              </a:pathLst>
            </a:custGeom>
            <a:noFill/>
            <a:ln w="7591" cap="flat">
              <a:solidFill>
                <a:srgbClr val="D6D6F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"/>
          <p:cNvSpPr/>
          <p:nvPr/>
        </p:nvSpPr>
        <p:spPr>
          <a:xfrm>
            <a:off x="4141294" y="3357119"/>
            <a:ext cx="58392" cy="58392"/>
          </a:xfrm>
          <a:prstGeom prst="rect">
            <a:avLst/>
          </a:prstGeom>
          <a:solidFill>
            <a:srgbClr val="ADADE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" y="424180"/>
            <a:ext cx="4163060" cy="1652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" y="2049145"/>
            <a:ext cx="4163060" cy="695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65" y="2748915"/>
            <a:ext cx="4163060" cy="3727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FiYzlhNWNiYTgwODMwOTZiMWIwYzc2YzMwMmM3OWUifQ=="/>
  <p:tag name="KSO_WPP_MARK_KEY" val="e1b1d1b8-72a3-4092-bba2-4e5add47253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WPS 演示</Application>
  <PresentationFormat/>
  <Paragraphs>202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Tournesol</cp:lastModifiedBy>
  <cp:revision>34</cp:revision>
  <dcterms:created xsi:type="dcterms:W3CDTF">2022-06-29T05:12:00Z</dcterms:created>
  <dcterms:modified xsi:type="dcterms:W3CDTF">2022-07-05T11:26:00Z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2022-06-30T11:43:03Z</vt:filetime>
  </property>
  <property fmtid="{D5CDD505-2E9C-101B-9397-08002B2CF9AE}" pid="4" name="ICV">
    <vt:lpwstr>E046408BBD144992B9DB42443DFC9DAA</vt:lpwstr>
  </property>
  <property fmtid="{D5CDD505-2E9C-101B-9397-08002B2CF9AE}" pid="5" name="KSOProductBuildVer">
    <vt:lpwstr>2052-11.1.0.11830</vt:lpwstr>
  </property>
</Properties>
</file>