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3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1770" y="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DE9D-0DC5-4EBD-BD24-8F210B77F49D}" type="datetimeFigureOut">
              <a:rPr lang="zh-CN" altLang="en-US" smtClean="0"/>
              <a:t>2018/1/18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7DFCC-2D1B-4714-9CDA-9B2D3D7EFA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265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DE9D-0DC5-4EBD-BD24-8F210B77F49D}" type="datetimeFigureOut">
              <a:rPr lang="zh-CN" altLang="en-US" smtClean="0"/>
              <a:t>2018/1/18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7DFCC-2D1B-4714-9CDA-9B2D3D7EFA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358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DE9D-0DC5-4EBD-BD24-8F210B77F49D}" type="datetimeFigureOut">
              <a:rPr lang="zh-CN" altLang="en-US" smtClean="0"/>
              <a:t>2018/1/18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7DFCC-2D1B-4714-9CDA-9B2D3D7EFA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9374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DE9D-0DC5-4EBD-BD24-8F210B77F49D}" type="datetimeFigureOut">
              <a:rPr lang="zh-CN" altLang="en-US" smtClean="0"/>
              <a:t>2018/1/18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7DFCC-2D1B-4714-9CDA-9B2D3D7EFA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5090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DE9D-0DC5-4EBD-BD24-8F210B77F49D}" type="datetimeFigureOut">
              <a:rPr lang="zh-CN" altLang="en-US" smtClean="0"/>
              <a:t>2018/1/18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7DFCC-2D1B-4714-9CDA-9B2D3D7EFA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0194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DE9D-0DC5-4EBD-BD24-8F210B77F49D}" type="datetimeFigureOut">
              <a:rPr lang="zh-CN" altLang="en-US" smtClean="0"/>
              <a:t>2018/1/18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7DFCC-2D1B-4714-9CDA-9B2D3D7EFA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8538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DE9D-0DC5-4EBD-BD24-8F210B77F49D}" type="datetimeFigureOut">
              <a:rPr lang="zh-CN" altLang="en-US" smtClean="0"/>
              <a:t>2018/1/18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7DFCC-2D1B-4714-9CDA-9B2D3D7EFA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7799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DE9D-0DC5-4EBD-BD24-8F210B77F49D}" type="datetimeFigureOut">
              <a:rPr lang="zh-CN" altLang="en-US" smtClean="0"/>
              <a:t>2018/1/18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7DFCC-2D1B-4714-9CDA-9B2D3D7EFA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648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DE9D-0DC5-4EBD-BD24-8F210B77F49D}" type="datetimeFigureOut">
              <a:rPr lang="zh-CN" altLang="en-US" smtClean="0"/>
              <a:t>2018/1/18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7DFCC-2D1B-4714-9CDA-9B2D3D7EFA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8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DE9D-0DC5-4EBD-BD24-8F210B77F49D}" type="datetimeFigureOut">
              <a:rPr lang="zh-CN" altLang="en-US" smtClean="0"/>
              <a:t>2018/1/18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7DFCC-2D1B-4714-9CDA-9B2D3D7EFA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6505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DE9D-0DC5-4EBD-BD24-8F210B77F49D}" type="datetimeFigureOut">
              <a:rPr lang="zh-CN" altLang="en-US" smtClean="0"/>
              <a:t>2018/1/18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7DFCC-2D1B-4714-9CDA-9B2D3D7EFA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7089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0DE9D-0DC5-4EBD-BD24-8F210B77F49D}" type="datetimeFigureOut">
              <a:rPr lang="zh-CN" altLang="en-US" smtClean="0"/>
              <a:t>2018/1/18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7DFCC-2D1B-4714-9CDA-9B2D3D7EFA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8853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910054" y="1960685"/>
            <a:ext cx="53238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latin typeface="Arial" panose="020B0604020202020204" pitchFamily="34" charset="0"/>
                <a:cs typeface="Arial" panose="020B0604020202020204" pitchFamily="34" charset="0"/>
              </a:rPr>
              <a:t>2C Reading Group</a:t>
            </a:r>
            <a:endParaRPr lang="zh-CN" alt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656778" y="3228945"/>
            <a:ext cx="58304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Collaborative filtering in 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Recommending System</a:t>
            </a:r>
            <a:endParaRPr lang="zh-CN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524805" y="3842118"/>
            <a:ext cx="409439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ea typeface="微软雅黑" panose="020B0503020204020204" pitchFamily="34" charset="-122"/>
              </a:rPr>
              <a:t>一脸丧气什么也没做出来的</a:t>
            </a:r>
            <a:r>
              <a:rPr lang="en-US" altLang="zh-CN" dirty="0">
                <a:ea typeface="微软雅黑" panose="020B0503020204020204" pitchFamily="34" charset="-122"/>
              </a:rPr>
              <a:t> </a:t>
            </a:r>
            <a:r>
              <a:rPr lang="zh-CN" altLang="en-US" sz="2800" b="1" dirty="0">
                <a:ea typeface="微软雅黑" panose="020B0503020204020204" pitchFamily="34" charset="-122"/>
              </a:rPr>
              <a:t>王立晨</a:t>
            </a:r>
          </a:p>
        </p:txBody>
      </p:sp>
    </p:spTree>
    <p:extLst>
      <p:ext uri="{BB962C8B-B14F-4D97-AF65-F5344CB8AC3E}">
        <p14:creationId xmlns:p14="http://schemas.microsoft.com/office/powerpoint/2010/main" val="70217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72352" y="829088"/>
            <a:ext cx="2565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Adding </a:t>
            </a:r>
            <a:r>
              <a:rPr lang="en-US" altLang="zh-CN" sz="2800" dirty="0">
                <a:solidFill>
                  <a:srgbClr val="000000"/>
                </a:solidFill>
                <a:latin typeface="Arial" panose="020B0604020202020204" pitchFamily="34" charset="0"/>
              </a:rPr>
              <a:t>Biases </a:t>
            </a:r>
            <a:endParaRPr lang="zh-CN" alt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843503" y="1794934"/>
                <a:ext cx="1273362" cy="3141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503" y="1794934"/>
                <a:ext cx="1273362" cy="314189"/>
              </a:xfrm>
              <a:prstGeom prst="rect">
                <a:avLst/>
              </a:prstGeom>
              <a:blipFill>
                <a:blip r:embed="rId2"/>
                <a:stretch>
                  <a:fillRect l="-2392" r="-2871" b="-230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/>
          <p:cNvSpPr txBox="1"/>
          <p:nvPr/>
        </p:nvSpPr>
        <p:spPr>
          <a:xfrm>
            <a:off x="2630156" y="1751973"/>
            <a:ext cx="2278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User-item iteration</a:t>
            </a:r>
            <a:endParaRPr lang="zh-CN" alt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72352" y="2551748"/>
            <a:ext cx="7923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</a:rPr>
              <a:t>E</a:t>
            </a:r>
            <a:r>
              <a:rPr lang="en-US" altLang="zh-CN" dirty="0" smtClean="0">
                <a:solidFill>
                  <a:srgbClr val="000000"/>
                </a:solidFill>
                <a:latin typeface="Arial" panose="020B0604020202020204" pitchFamily="34" charset="0"/>
              </a:rPr>
              <a:t>ffects </a:t>
            </a: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</a:rPr>
              <a:t>associated with either users or items, known as biases or intercepts, independent of any interactions. </a:t>
            </a:r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843503" y="3491047"/>
                <a:ext cx="1733936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503" y="3491047"/>
                <a:ext cx="1733936" cy="299313"/>
              </a:xfrm>
              <a:prstGeom prst="rect">
                <a:avLst/>
              </a:prstGeom>
              <a:blipFill>
                <a:blip r:embed="rId3"/>
                <a:stretch>
                  <a:fillRect l="-2807" r="-1754" b="-265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/>
        </p:nvSpPr>
        <p:spPr>
          <a:xfrm>
            <a:off x="672352" y="4083328"/>
            <a:ext cx="40502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000000"/>
                </a:solidFill>
                <a:latin typeface="Arial" panose="020B0604020202020204" pitchFamily="34" charset="0"/>
              </a:rPr>
              <a:t>Minimizing </a:t>
            </a: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</a:rPr>
              <a:t>the squared error function </a:t>
            </a:r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/>
            </p:nvSpPr>
            <p:spPr>
              <a:xfrm>
                <a:off x="843503" y="4745628"/>
                <a:ext cx="8032584" cy="8102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zh-CN" altLang="en-US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CN" alt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nary>
                        <m:naryPr>
                          <m:chr m:val="∑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503" y="4745628"/>
                <a:ext cx="8032584" cy="8102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328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07341" y="387459"/>
            <a:ext cx="69278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  <a:latin typeface="Arial" panose="020B0604020202020204" pitchFamily="34" charset="0"/>
              </a:rPr>
              <a:t>Additional input </a:t>
            </a:r>
            <a:r>
              <a:rPr lang="en-US" altLang="zh-CN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sources</a:t>
            </a:r>
            <a:endParaRPr lang="zh-CN" alt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07341" y="1183491"/>
            <a:ext cx="21643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</a:rPr>
              <a:t>Implicit feedback </a:t>
            </a:r>
            <a:endParaRPr lang="zh-CN" alt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5"/>
              <p:cNvSpPr/>
              <p:nvPr/>
            </p:nvSpPr>
            <p:spPr>
              <a:xfrm>
                <a:off x="664990" y="1671040"/>
                <a:ext cx="1164742" cy="8002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𝒩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e>
                      </m:nary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990" y="1671040"/>
                <a:ext cx="1164742" cy="80021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矩形 6"/>
              <p:cNvSpPr/>
              <p:nvPr/>
            </p:nvSpPr>
            <p:spPr>
              <a:xfrm>
                <a:off x="1847190" y="1815364"/>
                <a:ext cx="1459567" cy="4020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ℛ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⇒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190" y="1815364"/>
                <a:ext cx="1459567" cy="402033"/>
              </a:xfrm>
              <a:prstGeom prst="rect">
                <a:avLst/>
              </a:prstGeom>
              <a:blipFill>
                <a:blip r:embed="rId3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矩形 7"/>
              <p:cNvSpPr/>
              <p:nvPr/>
            </p:nvSpPr>
            <p:spPr>
              <a:xfrm>
                <a:off x="3427240" y="1671040"/>
                <a:ext cx="1997150" cy="8002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𝒩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nary>
                        <m:naryPr>
                          <m:chr m:val="∑"/>
                          <m:sup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𝒩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7240" y="1671040"/>
                <a:ext cx="1997150" cy="8002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/>
        </p:nvSpPr>
        <p:spPr>
          <a:xfrm>
            <a:off x="407341" y="2558698"/>
            <a:ext cx="18501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User attributes</a:t>
            </a:r>
            <a:endParaRPr lang="zh-CN" alt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矩形 10"/>
              <p:cNvSpPr/>
              <p:nvPr/>
            </p:nvSpPr>
            <p:spPr>
              <a:xfrm>
                <a:off x="664990" y="3033872"/>
                <a:ext cx="1105624" cy="8002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</m:nary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990" y="3033872"/>
                <a:ext cx="1105624" cy="8002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矩形 11"/>
              <p:cNvSpPr/>
              <p:nvPr/>
            </p:nvSpPr>
            <p:spPr>
              <a:xfrm>
                <a:off x="1829732" y="3177105"/>
                <a:ext cx="1029577" cy="4020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ℛ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9732" y="3177105"/>
                <a:ext cx="1029577" cy="402033"/>
              </a:xfrm>
              <a:prstGeom prst="rect">
                <a:avLst/>
              </a:prstGeom>
              <a:blipFill>
                <a:blip r:embed="rId6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/>
          <p:cNvSpPr/>
          <p:nvPr/>
        </p:nvSpPr>
        <p:spPr>
          <a:xfrm>
            <a:off x="407341" y="3946961"/>
            <a:ext cx="14814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All together</a:t>
            </a:r>
            <a:endParaRPr lang="zh-CN" alt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/>
              <p:cNvSpPr txBox="1"/>
              <p:nvPr/>
            </p:nvSpPr>
            <p:spPr>
              <a:xfrm>
                <a:off x="533105" y="5280936"/>
                <a:ext cx="8369599" cy="8413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altLang="zh-CN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zh-CN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zh-CN" alt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altLang="zh-CN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altLang="zh-CN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altLang="zh-CN" sz="16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zh-CN" sz="16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𝑈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CN" sz="16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altLang="zh-CN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  <m:sSup>
                                                <m:sSupPr>
                                                  <m:ctrlPr>
                                                    <a:rPr lang="en-US" altLang="zh-CN" sz="16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d>
                                                    <m:dPr>
                                                      <m:begChr m:val="|"/>
                                                      <m:endChr m:val="|"/>
                                                      <m:ctrlPr>
                                                        <a:rPr lang="en-US" altLang="zh-CN" sz="16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zh-CN" altLang="en-US" sz="16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𝒩</m:t>
                                                      </m:r>
                                                      <m:d>
                                                        <m:dPr>
                                                          <m:ctrlPr>
                                                            <a:rPr lang="en-US" altLang="zh-CN" sz="1600" b="0" i="1" smtClean="0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dPr>
                                                        <m:e>
                                                          <m:r>
                                                            <a:rPr lang="en-US" altLang="zh-CN" sz="1600" b="0" i="1" smtClean="0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𝑖</m:t>
                                                          </m:r>
                                                        </m:e>
                                                      </m:d>
                                                    </m:e>
                                                  </m:d>
                                                </m:e>
                                                <m:sup>
                                                  <m:r>
                                                    <a:rPr lang="en-US" altLang="zh-CN" sz="16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f>
                                                    <m:fPr>
                                                      <m:ctrlPr>
                                                        <a:rPr lang="en-US" altLang="zh-CN" sz="16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fPr>
                                                    <m:num>
                                                      <m:r>
                                                        <a:rPr lang="en-US" altLang="zh-CN" sz="16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1</m:t>
                                                      </m:r>
                                                    </m:num>
                                                    <m:den>
                                                      <m:r>
                                                        <a:rPr lang="en-US" altLang="zh-CN" sz="16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</m:den>
                                                  </m:f>
                                                </m:sup>
                                              </m:sSup>
                                              <m:nary>
                                                <m:naryPr>
                                                  <m:chr m:val="∑"/>
                                                  <m:supHide m:val="on"/>
                                                  <m:ctrlPr>
                                                    <a:rPr lang="en-US" altLang="zh-CN" sz="16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naryPr>
                                                <m:sub>
                                                  <m:r>
                                                    <a:rPr lang="en-US" altLang="zh-CN" sz="16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𝑞</m:t>
                                                  </m:r>
                                                  <m:r>
                                                    <a:rPr lang="zh-CN" altLang="en-US" sz="16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𝜖</m:t>
                                                  </m:r>
                                                  <m:r>
                                                    <a:rPr lang="zh-CN" altLang="en-US" sz="16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𝒩</m:t>
                                                  </m:r>
                                                  <m:d>
                                                    <m:dPr>
                                                      <m:ctrlPr>
                                                        <a:rPr lang="en-US" altLang="zh-CN" sz="16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en-US" altLang="zh-CN" sz="16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𝑖</m:t>
                                                      </m:r>
                                                    </m:e>
                                                  </m:d>
                                                </m:sub>
                                                <m:sup/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altLang="zh-CN" sz="16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altLang="zh-CN" sz="16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altLang="zh-CN" sz="16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𝑞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nary>
                                              <m:r>
                                                <a:rPr lang="en-US" altLang="zh-CN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  <m:nary>
                                                <m:naryPr>
                                                  <m:chr m:val="∑"/>
                                                  <m:supHide m:val="on"/>
                                                  <m:ctrlPr>
                                                    <a:rPr lang="en-US" altLang="zh-CN" sz="16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naryPr>
                                                <m:sub>
                                                  <m:r>
                                                    <a:rPr lang="en-US" altLang="zh-CN" sz="16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𝑎</m:t>
                                                  </m:r>
                                                  <m:r>
                                                    <a:rPr lang="zh-CN" altLang="en-US" sz="16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𝜖</m:t>
                                                  </m:r>
                                                  <m:r>
                                                    <a:rPr lang="en-US" altLang="zh-CN" sz="16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𝐴</m:t>
                                                  </m:r>
                                                  <m:d>
                                                    <m:dPr>
                                                      <m:ctrlPr>
                                                        <a:rPr lang="en-US" altLang="zh-CN" sz="16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en-US" altLang="zh-CN" sz="16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𝑖</m:t>
                                                      </m:r>
                                                    </m:e>
                                                  </m:d>
                                                </m:sub>
                                                <m:sup/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altLang="zh-CN" sz="16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altLang="zh-CN" sz="16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𝑦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altLang="zh-CN" sz="16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𝑎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nary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altLang="zh-CN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p>
                                      </m:sSup>
                                      <m:sSub>
                                        <m:sSubPr>
                                          <m:ctrlPr>
                                            <a:rPr lang="en-US" altLang="zh-CN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  <m:r>
                            <a:rPr lang="en-US" altLang="zh-CN" sz="160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𝑟𝑒𝑔𝑢𝑙𝑎𝑟𝑖𝑧𝑒𝑟𝑠</m:t>
                          </m:r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105" y="5280936"/>
                <a:ext cx="8369599" cy="8413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/>
              <p:cNvSpPr txBox="1"/>
              <p:nvPr/>
            </p:nvSpPr>
            <p:spPr>
              <a:xfrm>
                <a:off x="558638" y="4479541"/>
                <a:ext cx="5154040" cy="7201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zh-CN" sz="160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zh-CN" altLang="en-US" sz="16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𝑟𝑒𝑔𝑢𝑙𝑎𝑟𝑖𝑧𝑒𝑟𝑠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638" y="4479541"/>
                <a:ext cx="5154040" cy="7201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652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9790" y="530149"/>
            <a:ext cx="70472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Combination with </a:t>
            </a:r>
            <a:r>
              <a:rPr lang="en-US" altLang="zh-CN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Memory-based</a:t>
            </a:r>
            <a:r>
              <a:rPr lang="zh-CN" altLang="en-US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methods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008" y="1762709"/>
            <a:ext cx="3505713" cy="73685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77109" y="1279077"/>
            <a:ext cx="4437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</a:rPr>
              <a:t>N</a:t>
            </a:r>
            <a:r>
              <a:rPr lang="en-US" altLang="zh-CN" dirty="0" smtClean="0">
                <a:solidFill>
                  <a:srgbClr val="000000"/>
                </a:solidFill>
                <a:latin typeface="Arial" panose="020B0604020202020204" pitchFamily="34" charset="0"/>
              </a:rPr>
              <a:t>eighborhood model</a:t>
            </a:r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697008" y="2974182"/>
                <a:ext cx="5969711" cy="7707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𝒩</m:t>
                                      </m:r>
                                      <m:d>
                                        <m:d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𝒩</m:t>
                                  </m:r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008" y="2974182"/>
                <a:ext cx="5969711" cy="770724"/>
              </a:xfrm>
              <a:prstGeom prst="rect">
                <a:avLst/>
              </a:prstGeom>
              <a:blipFill>
                <a:blip r:embed="rId3"/>
                <a:stretch>
                  <a:fillRect b="-7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/>
        </p:nvSpPr>
        <p:spPr>
          <a:xfrm>
            <a:off x="477109" y="2646155"/>
            <a:ext cx="7538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000000"/>
                </a:solidFill>
                <a:latin typeface="Arial" panose="020B0604020202020204" pitchFamily="34" charset="0"/>
              </a:rPr>
              <a:t>SVD</a:t>
            </a:r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/>
            </p:nvSpPr>
            <p:spPr>
              <a:xfrm>
                <a:off x="697008" y="4291591"/>
                <a:ext cx="6052233" cy="15126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𝒩</m:t>
                                      </m:r>
                                      <m:d>
                                        <m:d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𝒩</m:t>
                                  </m:r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altLang="zh-CN" i="1" dirty="0" smtClean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nary>
                        <m:naryPr>
                          <m:chr m:val="∑"/>
                          <m:supHide m:val="on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b>
                        <m:sup/>
                        <m:e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𝑢𝑗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𝑢𝑗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𝒩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nary>
                        <m:naryPr>
                          <m:chr m:val="∑"/>
                          <m:supHide m:val="on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b>
                        <m:sup/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altLang="zh-CN" dirty="0" smtClean="0"/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008" y="4291591"/>
                <a:ext cx="6052233" cy="15126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/>
        </p:nvSpPr>
        <p:spPr>
          <a:xfrm>
            <a:off x="477109" y="3771341"/>
            <a:ext cx="1351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000000"/>
                </a:solidFill>
                <a:latin typeface="Arial" panose="020B0604020202020204" pitchFamily="34" charset="0"/>
              </a:rPr>
              <a:t>All together</a:t>
            </a:r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66803" y="6120101"/>
            <a:ext cx="85248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 err="1"/>
              <a:t>Koren</a:t>
            </a:r>
            <a:r>
              <a:rPr lang="en-US" altLang="zh-CN" sz="1200" dirty="0"/>
              <a:t>, Yehuda. "Factorization meets the neighborhood: a multifaceted collaborative filtering model." Proceedings of the 14th ACM SIGKDD international conference on Knowledge discovery and data mining. ACM, 2008.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54469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71697" y="326304"/>
            <a:ext cx="50580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To be a little bit more beautiful</a:t>
            </a:r>
            <a:endParaRPr lang="en-US" altLang="zh-CN" sz="28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71697" y="1016957"/>
            <a:ext cx="2557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</a:rPr>
              <a:t>Factorization Machines</a:t>
            </a:r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697" y="4163294"/>
            <a:ext cx="5305078" cy="238451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691" y="1394220"/>
            <a:ext cx="4200303" cy="276907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7394" y="2002904"/>
            <a:ext cx="4088956" cy="11177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9" name="矩形 8"/>
          <p:cNvSpPr/>
          <p:nvPr/>
        </p:nvSpPr>
        <p:spPr>
          <a:xfrm>
            <a:off x="610377" y="6547806"/>
            <a:ext cx="80892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 err="1"/>
              <a:t>Rendle</a:t>
            </a:r>
            <a:r>
              <a:rPr lang="en-US" altLang="zh-CN" sz="1200" dirty="0"/>
              <a:t>, Steffen. "Factorization machines." </a:t>
            </a:r>
            <a:r>
              <a:rPr lang="en-US" altLang="zh-CN" sz="1200" i="1" dirty="0"/>
              <a:t>Data Mining (ICDM), 2010 IEEE 10th International Conference on. IEEE</a:t>
            </a:r>
            <a:r>
              <a:rPr lang="en-US" altLang="zh-CN" sz="1200" dirty="0"/>
              <a:t>, 2010.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23669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33597" y="564429"/>
            <a:ext cx="70482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Other works to incorporate side information</a:t>
            </a:r>
            <a:endParaRPr lang="en-US" altLang="zh-CN" sz="28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3493" y="149882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</a:rPr>
              <a:t>Collective Matrix Factorization </a:t>
            </a:r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991" y="4712777"/>
            <a:ext cx="6166145" cy="450603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582991" y="6117130"/>
            <a:ext cx="87850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/>
              <a:t>Singh, </a:t>
            </a:r>
            <a:r>
              <a:rPr lang="en-US" altLang="zh-CN" sz="1200" dirty="0" err="1"/>
              <a:t>Ajit</a:t>
            </a:r>
            <a:r>
              <a:rPr lang="en-US" altLang="zh-CN" sz="1200" dirty="0"/>
              <a:t> P., and Geoffrey J. Gordon. "Relational learning via collective matrix factorization." </a:t>
            </a:r>
            <a:r>
              <a:rPr lang="en-US" altLang="zh-CN" sz="1200" i="1" dirty="0"/>
              <a:t>Proceedings of the 14th ACM SIGKDD international conference on Knowledge discovery and data mining. ACM</a:t>
            </a:r>
            <a:r>
              <a:rPr lang="en-US" altLang="zh-CN" sz="1200" dirty="0"/>
              <a:t>, 2008.</a:t>
            </a:r>
            <a:endParaRPr lang="zh-CN" altLang="en-US" sz="1200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648" y="2279339"/>
            <a:ext cx="8162703" cy="206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41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390" y="1612988"/>
            <a:ext cx="2264410" cy="323896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53390" y="5870698"/>
            <a:ext cx="853820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/>
              <a:t>Bouchard, Guillaume, </a:t>
            </a:r>
            <a:r>
              <a:rPr lang="en-US" altLang="zh-CN" sz="1200" dirty="0" err="1"/>
              <a:t>Dawei</a:t>
            </a:r>
            <a:r>
              <a:rPr lang="en-US" altLang="zh-CN" sz="1200" dirty="0"/>
              <a:t> Yin, and </a:t>
            </a:r>
            <a:r>
              <a:rPr lang="en-US" altLang="zh-CN" sz="1200" dirty="0" err="1"/>
              <a:t>Shengbo</a:t>
            </a:r>
            <a:r>
              <a:rPr lang="en-US" altLang="zh-CN" sz="1200" dirty="0"/>
              <a:t> </a:t>
            </a:r>
            <a:r>
              <a:rPr lang="en-US" altLang="zh-CN" sz="1200" dirty="0" err="1"/>
              <a:t>Guo</a:t>
            </a:r>
            <a:r>
              <a:rPr lang="en-US" altLang="zh-CN" sz="1200" dirty="0"/>
              <a:t>. "Convex collective matrix factorization." Artificial Intelligence and Statistics. 2013.</a:t>
            </a:r>
            <a:endParaRPr lang="zh-CN" altLang="en-US" sz="1200" dirty="0"/>
          </a:p>
        </p:txBody>
      </p:sp>
      <p:sp>
        <p:nvSpPr>
          <p:cNvPr id="6" name="矩形 5"/>
          <p:cNvSpPr/>
          <p:nvPr/>
        </p:nvSpPr>
        <p:spPr>
          <a:xfrm>
            <a:off x="453390" y="868180"/>
            <a:ext cx="22644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Generation </a:t>
            </a:r>
            <a:endParaRPr lang="zh-CN" alt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8130" y="1892300"/>
            <a:ext cx="5993469" cy="213995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53390" y="6232436"/>
            <a:ext cx="829993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 err="1"/>
              <a:t>Kolda</a:t>
            </a:r>
            <a:r>
              <a:rPr lang="en-US" altLang="zh-CN" sz="1200" dirty="0"/>
              <a:t>, Tamara G., and Brett W. Bader. "Tensor decompositions and applications." SIAM review 51.3 (2009): 455-500.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50803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35197" y="564429"/>
            <a:ext cx="28414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Interesting work</a:t>
            </a:r>
            <a:endParaRPr lang="en-US" altLang="zh-CN" sz="28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5197" y="1676400"/>
            <a:ext cx="36025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</a:rPr>
              <a:t>Social </a:t>
            </a:r>
            <a:r>
              <a:rPr lang="en-US" altLang="zh-CN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network: follow, trust …</a:t>
            </a:r>
            <a:endParaRPr lang="zh-CN" alt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35197" y="2465206"/>
            <a:ext cx="76150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Tag information: short textual labels that users assign to the items</a:t>
            </a:r>
            <a:endParaRPr lang="zh-CN" alt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35197" y="3254012"/>
            <a:ext cx="35173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Geotags: location information</a:t>
            </a:r>
            <a:endParaRPr lang="zh-CN" alt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35197" y="4042818"/>
            <a:ext cx="46730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Multimedia Content: images and videos</a:t>
            </a:r>
            <a:endParaRPr lang="zh-CN" alt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35197" y="4831624"/>
            <a:ext cx="54569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Reviews and Comments: sentiment dimension</a:t>
            </a:r>
            <a:endParaRPr lang="zh-CN" alt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35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16484" y="1003492"/>
            <a:ext cx="22637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Approaches</a:t>
            </a:r>
          </a:p>
        </p:txBody>
      </p:sp>
      <p:sp>
        <p:nvSpPr>
          <p:cNvPr id="5" name="矩形 4"/>
          <p:cNvSpPr/>
          <p:nvPr/>
        </p:nvSpPr>
        <p:spPr>
          <a:xfrm>
            <a:off x="2336821" y="2223694"/>
            <a:ext cx="28167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</a:rPr>
              <a:t>Collaborative filtering</a:t>
            </a:r>
          </a:p>
        </p:txBody>
      </p:sp>
      <p:sp>
        <p:nvSpPr>
          <p:cNvPr id="6" name="矩形 5"/>
          <p:cNvSpPr/>
          <p:nvPr/>
        </p:nvSpPr>
        <p:spPr>
          <a:xfrm>
            <a:off x="2336821" y="3056398"/>
            <a:ext cx="2989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</a:rPr>
              <a:t>Content-based filtering</a:t>
            </a:r>
          </a:p>
        </p:txBody>
      </p:sp>
      <p:sp>
        <p:nvSpPr>
          <p:cNvPr id="7" name="矩形 6"/>
          <p:cNvSpPr/>
          <p:nvPr/>
        </p:nvSpPr>
        <p:spPr>
          <a:xfrm>
            <a:off x="2336821" y="3889102"/>
            <a:ext cx="3860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</a:rPr>
              <a:t>Hybrid recommender systems</a:t>
            </a:r>
          </a:p>
        </p:txBody>
      </p:sp>
      <p:sp>
        <p:nvSpPr>
          <p:cNvPr id="8" name="矩形 7"/>
          <p:cNvSpPr/>
          <p:nvPr/>
        </p:nvSpPr>
        <p:spPr>
          <a:xfrm>
            <a:off x="2336821" y="4721806"/>
            <a:ext cx="35573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</a:rPr>
              <a:t>Multi-armed bandit problem</a:t>
            </a:r>
            <a:endParaRPr lang="zh-CN" altLang="en-US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55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70638" y="835242"/>
            <a:ext cx="14863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Dataset</a:t>
            </a:r>
            <a:endParaRPr lang="en-US" altLang="zh-CN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96206" y="1995826"/>
            <a:ext cx="21771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</a:rPr>
              <a:t>The Netflix Prize</a:t>
            </a:r>
          </a:p>
        </p:txBody>
      </p:sp>
      <p:sp>
        <p:nvSpPr>
          <p:cNvPr id="6" name="矩形 5"/>
          <p:cNvSpPr/>
          <p:nvPr/>
        </p:nvSpPr>
        <p:spPr>
          <a:xfrm>
            <a:off x="1696206" y="2628874"/>
            <a:ext cx="34387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solidFill>
                  <a:srgbClr val="000000"/>
                </a:solidFill>
                <a:latin typeface="Courier New" panose="02070309020205020404" pitchFamily="49" charset="0"/>
              </a:rPr>
              <a:t>&lt;user, movie, date of grade, grade&gt;</a:t>
            </a:r>
            <a:endParaRPr lang="zh-CN" altLang="en-US" sz="1200" dirty="0"/>
          </a:p>
        </p:txBody>
      </p:sp>
      <p:sp>
        <p:nvSpPr>
          <p:cNvPr id="7" name="矩形 6"/>
          <p:cNvSpPr/>
          <p:nvPr/>
        </p:nvSpPr>
        <p:spPr>
          <a:xfrm>
            <a:off x="1696206" y="3352772"/>
            <a:ext cx="20377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</a:rPr>
              <a:t>The </a:t>
            </a:r>
            <a:r>
              <a:rPr lang="en-US" altLang="zh-CN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MovieLens</a:t>
            </a:r>
            <a:endParaRPr lang="en-US" altLang="zh-CN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696206" y="3985820"/>
            <a:ext cx="34387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solidFill>
                  <a:srgbClr val="000000"/>
                </a:solidFill>
                <a:latin typeface="Courier New" panose="02070309020205020404" pitchFamily="49" charset="0"/>
              </a:rPr>
              <a:t>&lt;user, movie, date of grade, grade&gt;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65711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20062" y="562682"/>
            <a:ext cx="3879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Collaborative filtering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705" y="2344096"/>
            <a:ext cx="4564589" cy="439960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矩形 16"/>
              <p:cNvSpPr/>
              <p:nvPr/>
            </p:nvSpPr>
            <p:spPr>
              <a:xfrm>
                <a:off x="420062" y="1442733"/>
                <a:ext cx="8337076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 a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altLang="zh-CN" sz="2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zh-CN" sz="2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matrix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</m:oMath>
                </a14:m>
                <a:r>
                  <a:rPr lang="en-US" altLang="zh-CN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that represents a </a:t>
                </a:r>
                <a:r>
                  <a:rPr lang="en-US" altLang="zh-CN" sz="2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known set </a:t>
                </a:r>
                <a:r>
                  <a:rPr lang="en-US" altLang="zh-CN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altLang="zh-CN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users’ preferences to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altLang="zh-CN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items, recommend to each user a list of items that </a:t>
                </a:r>
                <a:r>
                  <a:rPr lang="en-US" altLang="zh-CN" sz="2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 ranked </a:t>
                </a:r>
                <a:r>
                  <a:rPr lang="en-US" altLang="zh-CN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a descending order of relevance to the user’s </a:t>
                </a:r>
                <a:r>
                  <a:rPr lang="en-US" altLang="zh-CN" sz="2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interest.</a:t>
                </a:r>
                <a:endParaRPr lang="zh-CN" alt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062" y="1442733"/>
                <a:ext cx="8337076" cy="1015663"/>
              </a:xfrm>
              <a:prstGeom prst="rect">
                <a:avLst/>
              </a:prstGeom>
              <a:blipFill>
                <a:blip r:embed="rId3"/>
                <a:stretch>
                  <a:fillRect l="-804" t="-3614" b="-10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830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934308" y="982706"/>
            <a:ext cx="22397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</a:rPr>
              <a:t>Memory-based</a:t>
            </a:r>
          </a:p>
        </p:txBody>
      </p:sp>
      <p:sp>
        <p:nvSpPr>
          <p:cNvPr id="9" name="矩形 8"/>
          <p:cNvSpPr/>
          <p:nvPr/>
        </p:nvSpPr>
        <p:spPr>
          <a:xfrm>
            <a:off x="936139" y="2187522"/>
            <a:ext cx="19672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</a:rPr>
              <a:t>Model-based</a:t>
            </a:r>
          </a:p>
        </p:txBody>
      </p:sp>
      <p:sp>
        <p:nvSpPr>
          <p:cNvPr id="10" name="矩形 9"/>
          <p:cNvSpPr/>
          <p:nvPr/>
        </p:nvSpPr>
        <p:spPr>
          <a:xfrm>
            <a:off x="934308" y="3498121"/>
            <a:ext cx="10759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</a:rPr>
              <a:t>Hybrid</a:t>
            </a:r>
          </a:p>
        </p:txBody>
      </p:sp>
      <p:sp>
        <p:nvSpPr>
          <p:cNvPr id="11" name="矩形 10"/>
          <p:cNvSpPr/>
          <p:nvPr/>
        </p:nvSpPr>
        <p:spPr>
          <a:xfrm>
            <a:off x="1204547" y="1627522"/>
            <a:ext cx="44518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rgbClr val="222222"/>
                </a:solidFill>
                <a:latin typeface="Arial" panose="020B0604020202020204" pitchFamily="34" charset="0"/>
              </a:rPr>
              <a:t>Compute the similarity between users or items.</a:t>
            </a:r>
            <a:endParaRPr lang="zh-CN" altLang="en-US" sz="1600" dirty="0"/>
          </a:p>
        </p:txBody>
      </p:sp>
      <p:sp>
        <p:nvSpPr>
          <p:cNvPr id="12" name="矩形 11"/>
          <p:cNvSpPr/>
          <p:nvPr/>
        </p:nvSpPr>
        <p:spPr>
          <a:xfrm>
            <a:off x="934308" y="4674708"/>
            <a:ext cx="5083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</a:rPr>
              <a:t>Context-aware collaborative filtering</a:t>
            </a:r>
          </a:p>
        </p:txBody>
      </p:sp>
      <p:sp>
        <p:nvSpPr>
          <p:cNvPr id="13" name="矩形 12"/>
          <p:cNvSpPr/>
          <p:nvPr/>
        </p:nvSpPr>
        <p:spPr>
          <a:xfrm>
            <a:off x="1204547" y="2756909"/>
            <a:ext cx="69986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222222"/>
                </a:solidFill>
                <a:latin typeface="Arial" panose="020B0604020202020204" pitchFamily="34" charset="0"/>
              </a:rPr>
              <a:t>Bayesian networks, clustering models, singular value decomposition, latent </a:t>
            </a:r>
            <a:r>
              <a:rPr lang="en-US" altLang="zh-CN" sz="1600" dirty="0" err="1">
                <a:solidFill>
                  <a:srgbClr val="222222"/>
                </a:solidFill>
                <a:latin typeface="Arial" panose="020B0604020202020204" pitchFamily="34" charset="0"/>
              </a:rPr>
              <a:t>Dirichlet</a:t>
            </a:r>
            <a:r>
              <a:rPr lang="en-US" altLang="zh-CN" sz="1600" dirty="0">
                <a:solidFill>
                  <a:srgbClr val="222222"/>
                </a:solidFill>
                <a:latin typeface="Arial" panose="020B0604020202020204" pitchFamily="34" charset="0"/>
              </a:rPr>
              <a:t> allocation…</a:t>
            </a:r>
            <a:endParaRPr lang="zh-CN" altLang="en-US" sz="1600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204548" y="4056606"/>
            <a:ext cx="6998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222222"/>
                </a:solidFill>
                <a:latin typeface="Arial" panose="020B0604020202020204" pitchFamily="34" charset="0"/>
              </a:rPr>
              <a:t>Combination of memory based and model based model</a:t>
            </a:r>
            <a:endParaRPr lang="zh-CN" altLang="en-US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49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28801" y="585858"/>
            <a:ext cx="22397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</a:rPr>
              <a:t>Memory-based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28801" y="6016982"/>
            <a:ext cx="7954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err="1"/>
              <a:t>Herlocker</a:t>
            </a:r>
            <a:r>
              <a:rPr lang="en-US" altLang="zh-CN" sz="1200" dirty="0"/>
              <a:t>, Jonathan L., et al. "An algorithmic framework for performing collaborative filtering." </a:t>
            </a:r>
            <a:r>
              <a:rPr lang="en-US" altLang="zh-CN" sz="1200" i="1" dirty="0"/>
              <a:t>Proceedings of the 22nd annual international ACM SIGIR conference on Research and development in information retrieval</a:t>
            </a:r>
            <a:r>
              <a:rPr lang="en-US" altLang="zh-CN" sz="1200" dirty="0"/>
              <a:t>. ACM, 1999.</a:t>
            </a:r>
            <a:endParaRPr lang="zh-CN" altLang="en-US" sz="12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571" y="1950303"/>
            <a:ext cx="3505713" cy="73685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/>
              <p:cNvSpPr txBox="1"/>
              <p:nvPr/>
            </p:nvSpPr>
            <p:spPr>
              <a:xfrm>
                <a:off x="828801" y="2908540"/>
                <a:ext cx="5820311" cy="9476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dirty="0" smtClean="0"/>
                  <a:t>    </a:t>
                </a:r>
                <a:r>
                  <a:rPr lang="en-US" altLang="zh-CN" dirty="0" smtClean="0"/>
                  <a:t>: prediction for the active user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zh-CN" dirty="0" smtClean="0"/>
                  <a:t> for item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dirty="0" smtClean="0"/>
                  <a:t>        : the number of neighbors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altLang="zh-CN" dirty="0" smtClean="0"/>
                  <a:t>  : similarity weight between the user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zh-CN" dirty="0" smtClean="0"/>
                  <a:t> and neighbor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801" y="2908540"/>
                <a:ext cx="5820311" cy="947695"/>
              </a:xfrm>
              <a:prstGeom prst="rect">
                <a:avLst/>
              </a:prstGeom>
              <a:blipFill>
                <a:blip r:embed="rId3"/>
                <a:stretch>
                  <a:fillRect t="-2564" b="-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/>
        </p:nvSpPr>
        <p:spPr>
          <a:xfrm>
            <a:off x="828801" y="1314247"/>
            <a:ext cx="4437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000000"/>
                </a:solidFill>
                <a:latin typeface="Arial" panose="020B0604020202020204" pitchFamily="34" charset="0"/>
              </a:rPr>
              <a:t>User/item-oriented neighborhood model</a:t>
            </a:r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09981" y="4893258"/>
            <a:ext cx="72932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Computation of the correlation coefficient is based only on the common </a:t>
            </a:r>
            <a:r>
              <a:rPr lang="en-US" altLang="zh-CN" dirty="0" smtClean="0">
                <a:solidFill>
                  <a:srgbClr val="FF0000"/>
                </a:solidFill>
              </a:rPr>
              <a:t>user support </a:t>
            </a:r>
            <a:endParaRPr lang="zh-CN" alt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/>
              <p:cNvSpPr txBox="1"/>
              <p:nvPr/>
            </p:nvSpPr>
            <p:spPr>
              <a:xfrm>
                <a:off x="965876" y="4106242"/>
                <a:ext cx="3590727" cy="6077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∈{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9"/>
                                    </m:r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m:rPr>
                                  <m:brk m:alnAt="9"/>
                                </m:r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9"/>
                                    </m:r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m:rPr>
                                  <m:brk m:alnAt="9"/>
                                </m:r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}</m:t>
                              </m:r>
                            </m:sub>
                            <m:sup/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)(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876" y="4106242"/>
                <a:ext cx="3590727" cy="6077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653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816406" y="1767488"/>
                <a:ext cx="3892284" cy="6092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∈{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m:rPr>
                                  <m:brk m:alnAt="9"/>
                                </m:r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  <m:r>
                                <m:rPr>
                                  <m:brk m:alnAt="9"/>
                                </m:r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}</m:t>
                              </m:r>
                            </m:sub>
                            <m:sup/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)(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406" y="1767488"/>
                <a:ext cx="3892284" cy="60920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4298798" y="3686579"/>
                <a:ext cx="2046971" cy="5423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≜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8798" y="3686579"/>
                <a:ext cx="2046971" cy="5423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/>
          <p:cNvSpPr/>
          <p:nvPr/>
        </p:nvSpPr>
        <p:spPr>
          <a:xfrm>
            <a:off x="684521" y="377311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 smtClean="0">
                <a:solidFill>
                  <a:srgbClr val="000000"/>
                </a:solidFill>
                <a:latin typeface="Arial" panose="020B0604020202020204" pitchFamily="34" charset="0"/>
              </a:rPr>
              <a:t>Shrunk </a:t>
            </a: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</a:rPr>
              <a:t>correlation coefficient </a:t>
            </a:r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84521" y="2982569"/>
            <a:ext cx="72285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000000"/>
                </a:solidFill>
                <a:latin typeface="Arial" panose="020B0604020202020204" pitchFamily="34" charset="0"/>
              </a:rPr>
              <a:t>Similarities </a:t>
            </a: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</a:rPr>
              <a:t>based on a greater user </a:t>
            </a:r>
            <a:r>
              <a:rPr lang="en-US" altLang="zh-CN" dirty="0" smtClean="0">
                <a:solidFill>
                  <a:srgbClr val="000000"/>
                </a:solidFill>
                <a:latin typeface="Arial" panose="020B0604020202020204" pitchFamily="34" charset="0"/>
              </a:rPr>
              <a:t>support are </a:t>
            </a: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</a:rPr>
              <a:t>more reliable </a:t>
            </a:r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16406" y="682574"/>
            <a:ext cx="23423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Some problems</a:t>
            </a:r>
            <a:endParaRPr lang="en-US" altLang="zh-CN" sz="2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49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11015" y="399289"/>
            <a:ext cx="48253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Model-based: </a:t>
            </a:r>
            <a:r>
              <a:rPr lang="en-US" altLang="zh-CN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Matrix Factorization</a:t>
            </a:r>
            <a:endParaRPr lang="zh-CN" alt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682137" y="1559027"/>
                <a:ext cx="1273362" cy="3141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137" y="1559027"/>
                <a:ext cx="1273362" cy="314189"/>
              </a:xfrm>
              <a:prstGeom prst="rect">
                <a:avLst/>
              </a:prstGeom>
              <a:blipFill>
                <a:blip r:embed="rId2"/>
                <a:stretch>
                  <a:fillRect l="-2392" r="-2871" b="-254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/>
          <p:cNvSpPr txBox="1"/>
          <p:nvPr/>
        </p:nvSpPr>
        <p:spPr>
          <a:xfrm>
            <a:off x="611015" y="1007159"/>
            <a:ext cx="3441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Basic matrix factorization model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11015" y="2055752"/>
            <a:ext cx="2903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Probabilistic interpretation:</a:t>
            </a:r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137" y="2425084"/>
            <a:ext cx="4089888" cy="73052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137" y="3248025"/>
            <a:ext cx="2722098" cy="70294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5728" y="3230016"/>
            <a:ext cx="2733368" cy="720957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682137" y="4023478"/>
            <a:ext cx="7652238" cy="1417133"/>
            <a:chOff x="729762" y="4632302"/>
            <a:chExt cx="7050258" cy="1305651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9762" y="4632302"/>
              <a:ext cx="6924691" cy="1305651"/>
            </a:xfrm>
            <a:prstGeom prst="rect">
              <a:avLst/>
            </a:prstGeom>
          </p:spPr>
        </p:pic>
        <p:sp>
          <p:nvSpPr>
            <p:cNvPr id="17" name="矩形 16"/>
            <p:cNvSpPr/>
            <p:nvPr/>
          </p:nvSpPr>
          <p:spPr>
            <a:xfrm>
              <a:off x="7193280" y="5285127"/>
              <a:ext cx="586740" cy="4343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137" y="5440611"/>
            <a:ext cx="5646028" cy="630764"/>
          </a:xfrm>
          <a:prstGeom prst="rect">
            <a:avLst/>
          </a:prstGeom>
        </p:spPr>
      </p:pic>
      <p:sp>
        <p:nvSpPr>
          <p:cNvPr id="21" name="圆角矩形 20"/>
          <p:cNvSpPr/>
          <p:nvPr/>
        </p:nvSpPr>
        <p:spPr>
          <a:xfrm>
            <a:off x="2819400" y="4023478"/>
            <a:ext cx="5378688" cy="67239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611015" y="6185350"/>
            <a:ext cx="79138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 err="1"/>
              <a:t>Mnih</a:t>
            </a:r>
            <a:r>
              <a:rPr lang="en-US" altLang="zh-CN" sz="1200" dirty="0"/>
              <a:t>, </a:t>
            </a:r>
            <a:r>
              <a:rPr lang="en-US" altLang="zh-CN" sz="1200" dirty="0" err="1"/>
              <a:t>Andriy</a:t>
            </a:r>
            <a:r>
              <a:rPr lang="en-US" altLang="zh-CN" sz="1200" dirty="0"/>
              <a:t>, and </a:t>
            </a:r>
            <a:r>
              <a:rPr lang="en-US" altLang="zh-CN" sz="1200" dirty="0" err="1"/>
              <a:t>Ruslan</a:t>
            </a:r>
            <a:r>
              <a:rPr lang="en-US" altLang="zh-CN" sz="1200" dirty="0"/>
              <a:t> R. </a:t>
            </a:r>
            <a:r>
              <a:rPr lang="en-US" altLang="zh-CN" sz="1200" dirty="0" err="1"/>
              <a:t>Salakhutdinov</a:t>
            </a:r>
            <a:r>
              <a:rPr lang="en-US" altLang="zh-CN" sz="1200" dirty="0"/>
              <a:t>. "Probabilistic matrix factorization." </a:t>
            </a:r>
            <a:r>
              <a:rPr lang="en-US" altLang="zh-CN" sz="1200" i="1" dirty="0"/>
              <a:t>Advances in neural information processing systems. </a:t>
            </a:r>
            <a:r>
              <a:rPr lang="en-US" altLang="zh-CN" sz="1200" dirty="0"/>
              <a:t>2008.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07636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71500" y="913741"/>
            <a:ext cx="33623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  <a:latin typeface="Arial" panose="020B0604020202020204" pitchFamily="34" charset="0"/>
              </a:rPr>
              <a:t>Learning algorithm </a:t>
            </a:r>
            <a:endParaRPr lang="zh-CN" alt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04933" y="1804703"/>
            <a:ext cx="52388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Stochastic Gradient Descent 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04933" y="3852296"/>
            <a:ext cx="60672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Alternating Least Squares 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1236724" y="2431716"/>
                <a:ext cx="3766672" cy="3990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CN" altLang="en-US" sz="2400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zh-CN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6724" y="2431716"/>
                <a:ext cx="3766672" cy="399084"/>
              </a:xfrm>
              <a:prstGeom prst="rect">
                <a:avLst/>
              </a:prstGeom>
              <a:blipFill>
                <a:blip r:embed="rId2"/>
                <a:stretch>
                  <a:fillRect l="-1618" r="-2265" b="-261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/>
            </p:nvSpPr>
            <p:spPr>
              <a:xfrm>
                <a:off x="1236724" y="2888780"/>
                <a:ext cx="3684085" cy="3990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CN" altLang="en-US" sz="2400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zh-CN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6724" y="2888780"/>
                <a:ext cx="3684085" cy="399084"/>
              </a:xfrm>
              <a:prstGeom prst="rect">
                <a:avLst/>
              </a:prstGeom>
              <a:blipFill>
                <a:blip r:embed="rId3"/>
                <a:stretch>
                  <a:fillRect l="-1656" r="-2483" b="-261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/>
            </p:nvSpPr>
            <p:spPr>
              <a:xfrm>
                <a:off x="1236724" y="4504460"/>
                <a:ext cx="25023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Fix 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altLang="zh-CN" sz="24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, optimize 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altLang="zh-CN" sz="2400" b="0" dirty="0" smtClea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6724" y="4504460"/>
                <a:ext cx="2502352" cy="461665"/>
              </a:xfrm>
              <a:prstGeom prst="rect">
                <a:avLst/>
              </a:prstGeom>
              <a:blipFill>
                <a:blip r:embed="rId4"/>
                <a:stretch>
                  <a:fillRect l="-3902" t="-9211" b="-30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矩形 12"/>
              <p:cNvSpPr/>
              <p:nvPr/>
            </p:nvSpPr>
            <p:spPr>
              <a:xfrm>
                <a:off x="1236724" y="4966125"/>
                <a:ext cx="2502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altLang="zh-CN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Fix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altLang="zh-CN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, optimize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endParaRPr lang="zh-CN" altLang="en-US" sz="240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6724" y="4966125"/>
                <a:ext cx="2502352" cy="461665"/>
              </a:xfrm>
              <a:prstGeom prst="rect">
                <a:avLst/>
              </a:prstGeom>
              <a:blipFill>
                <a:blip r:embed="rId5"/>
                <a:stretch>
                  <a:fillRect l="-3902" t="-9333" b="-3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063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1395</TotalTime>
  <Words>425</Words>
  <Application>Microsoft Office PowerPoint</Application>
  <PresentationFormat>全屏显示(4:3)</PresentationFormat>
  <Paragraphs>88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6" baseType="lpstr">
      <vt:lpstr>等线</vt:lpstr>
      <vt:lpstr>等线 Light</vt:lpstr>
      <vt:lpstr>微软雅黑</vt:lpstr>
      <vt:lpstr>Arial</vt:lpstr>
      <vt:lpstr>Calibri</vt:lpstr>
      <vt:lpstr>Calibri Light</vt:lpstr>
      <vt:lpstr>Cambria Math</vt:lpstr>
      <vt:lpstr>Courier New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Lichen Wang</dc:creator>
  <cp:lastModifiedBy>Lichen Wang</cp:lastModifiedBy>
  <cp:revision>46</cp:revision>
  <dcterms:created xsi:type="dcterms:W3CDTF">2018-01-18T06:28:59Z</dcterms:created>
  <dcterms:modified xsi:type="dcterms:W3CDTF">2018-01-19T05:44:30Z</dcterms:modified>
</cp:coreProperties>
</file>