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60" r:id="rId4"/>
    <p:sldId id="272" r:id="rId5"/>
    <p:sldId id="273" r:id="rId6"/>
    <p:sldId id="274" r:id="rId7"/>
    <p:sldId id="275" r:id="rId8"/>
    <p:sldId id="276" r:id="rId9"/>
    <p:sldId id="266" r:id="rId10"/>
    <p:sldId id="278" r:id="rId11"/>
    <p:sldId id="279" r:id="rId12"/>
    <p:sldId id="280" r:id="rId13"/>
    <p:sldId id="282" r:id="rId14"/>
    <p:sldId id="283" r:id="rId15"/>
    <p:sldId id="286" r:id="rId16"/>
    <p:sldId id="267" r:id="rId17"/>
    <p:sldId id="284" r:id="rId18"/>
    <p:sldId id="287" r:id="rId19"/>
    <p:sldId id="288" r:id="rId20"/>
    <p:sldId id="289" r:id="rId21"/>
    <p:sldId id="292" r:id="rId22"/>
    <p:sldId id="285" r:id="rId23"/>
    <p:sldId id="290" r:id="rId24"/>
    <p:sldId id="291" r:id="rId25"/>
    <p:sldId id="27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AE7"/>
    <a:srgbClr val="409AD7"/>
    <a:srgbClr val="60ABDC"/>
    <a:srgbClr val="670875"/>
    <a:srgbClr val="409AD8"/>
    <a:srgbClr val="8B1B9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73511" autoAdjust="0"/>
  </p:normalViewPr>
  <p:slideViewPr>
    <p:cSldViewPr snapToGrid="0" snapToObjects="1">
      <p:cViewPr varScale="1">
        <p:scale>
          <a:sx n="92" d="100"/>
          <a:sy n="92" d="100"/>
        </p:scale>
        <p:origin x="1278" y="66"/>
      </p:cViewPr>
      <p:guideLst/>
    </p:cSldViewPr>
  </p:slideViewPr>
  <p:notesTextViewPr>
    <p:cViewPr>
      <p:scale>
        <a:sx n="115" d="100"/>
        <a:sy n="11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02666-ECC0-4D26-828D-16CCB5E1FA0E}" type="datetimeFigureOut">
              <a:rPr lang="zh-CN" altLang="en-US" smtClean="0"/>
              <a:t>2024/11/23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50A83-81AC-44FE-AE28-7B3E829C3927}" type="slidenum">
              <a:rPr lang="zh-CN" altLang="en-US" smtClean="0"/>
              <a:t>‹#›</a:t>
            </a:fld>
            <a:endParaRPr lang="zh-CN" altLang="en-US"/>
          </a:p>
        </p:txBody>
      </p:sp>
    </p:spTree>
    <p:extLst>
      <p:ext uri="{BB962C8B-B14F-4D97-AF65-F5344CB8AC3E}">
        <p14:creationId xmlns:p14="http://schemas.microsoft.com/office/powerpoint/2010/main" val="2996887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Hello everyone, today I will be sharing a paper on Simplicial Neural Networks, a work published in 2020 at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NeurIPS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1</a:t>
            </a:fld>
            <a:endParaRPr lang="zh-CN" altLang="en-US"/>
          </a:p>
        </p:txBody>
      </p:sp>
    </p:spTree>
    <p:extLst>
      <p:ext uri="{BB962C8B-B14F-4D97-AF65-F5344CB8AC3E}">
        <p14:creationId xmlns:p14="http://schemas.microsoft.com/office/powerpoint/2010/main" val="3132206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等线" panose="02010600030101010101" pitchFamily="2" charset="-122"/>
                <a:cs typeface="Times New Roman" panose="02020603050405020304" pitchFamily="18" charset="0"/>
              </a:rPr>
              <a:t>review the framework construction process in Graph Neural Networks (GNNs), drawing an analogy to the development of SNNs. Then, I will introduce simplicial complexes, the simplicial Laplacian, and simplicial convolutions in sequence.</a:t>
            </a:r>
            <a:endParaRPr lang="zh-CN" altLang="en-US" dirty="0"/>
          </a:p>
        </p:txBody>
      </p:sp>
      <p:sp>
        <p:nvSpPr>
          <p:cNvPr id="4" name="灯片编号占位符 3"/>
          <p:cNvSpPr>
            <a:spLocks noGrp="1"/>
          </p:cNvSpPr>
          <p:nvPr>
            <p:ph type="sldNum" sz="quarter" idx="5"/>
          </p:nvPr>
        </p:nvSpPr>
        <p:spPr/>
        <p:txBody>
          <a:bodyPr/>
          <a:lstStyle/>
          <a:p>
            <a:fld id="{31150A83-81AC-44FE-AE28-7B3E829C3927}" type="slidenum">
              <a:rPr lang="zh-CN" altLang="en-US" smtClean="0"/>
              <a:t>10</a:t>
            </a:fld>
            <a:endParaRPr lang="zh-CN" altLang="en-US"/>
          </a:p>
        </p:txBody>
      </p:sp>
    </p:spTree>
    <p:extLst>
      <p:ext uri="{BB962C8B-B14F-4D97-AF65-F5344CB8AC3E}">
        <p14:creationId xmlns:p14="http://schemas.microsoft.com/office/powerpoint/2010/main" val="329937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 summarized the key steps of Graph Convolutional Networks (GCNs) as follows: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tabLst>
                <a:tab pos="457200" algn="l"/>
              </a:tabLs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Analyze the properties of the data and establish an appropriate mathematical representation.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tabLst>
                <a:tab pos="457200" algn="l"/>
              </a:tabLs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Use the Laplacian operator to process data on the graph.</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tabLst>
                <a:tab pos="457200" algn="l"/>
              </a:tabLst>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Construct convolutional kernels based on the Laplacian operator.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data object in GCN is a graph, which is typically represented as an ordered pair of vertex and edge sets.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Laplacian operator is a fundamental operator on graphs that expresses relationships between nodes. The standard Laplacian matrix is defined as L=D</a:t>
            </a:r>
            <a:r>
              <a:rPr lang="en-US" altLang="zh-CN" sz="1800" kern="100" dirty="0">
                <a:effectLst/>
                <a:latin typeface="Cambria Math" panose="02040503050406030204" pitchFamily="18" charset="0"/>
                <a:ea typeface="等线" panose="02010600030101010101" pitchFamily="2" charset="-122"/>
                <a:cs typeface="Cambria Math" panose="020405030504060302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 where D is the degree matrix and A is the adjacency matrix of the graph.</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Convolution is an operation for aggregating information, defined differently depending on the context. In GCN, convolution is defined as , where U is the eigenvector matrix of L, and g(Λ) is the filter.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1800" dirty="0">
                <a:effectLst/>
                <a:latin typeface="等线" panose="02010600030101010101" pitchFamily="2" charset="-122"/>
                <a:cs typeface="Times New Roman" panose="02020603050405020304" pitchFamily="18" charset="0"/>
              </a:rPr>
              <a:t>In this paper, the authors fully adopt this approach. They start by analyzing the organizational structure of the data as simplicial complexes and then progressively construct the simplicial Laplacian and simplicial convolution.</a:t>
            </a:r>
            <a:endParaRPr lang="zh-CN" altLang="en-US" dirty="0"/>
          </a:p>
        </p:txBody>
      </p:sp>
      <p:sp>
        <p:nvSpPr>
          <p:cNvPr id="4" name="灯片编号占位符 3"/>
          <p:cNvSpPr>
            <a:spLocks noGrp="1"/>
          </p:cNvSpPr>
          <p:nvPr>
            <p:ph type="sldNum" sz="quarter" idx="5"/>
          </p:nvPr>
        </p:nvSpPr>
        <p:spPr/>
        <p:txBody>
          <a:bodyPr/>
          <a:lstStyle/>
          <a:p>
            <a:fld id="{31150A83-81AC-44FE-AE28-7B3E829C3927}" type="slidenum">
              <a:rPr lang="zh-CN" altLang="en-US" smtClean="0"/>
              <a:t>11</a:t>
            </a:fld>
            <a:endParaRPr lang="zh-CN" altLang="en-US"/>
          </a:p>
        </p:txBody>
      </p:sp>
    </p:spTree>
    <p:extLst>
      <p:ext uri="{BB962C8B-B14F-4D97-AF65-F5344CB8AC3E}">
        <p14:creationId xmlns:p14="http://schemas.microsoft.com/office/powerpoint/2010/main" val="302457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first concept to introduce is the simplicial complex, which serves as the organizational structure of our data. In Topological Data Analysis (TDA), we have already studied some related concepts.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 analyze higher-order relationships in graph and overcome the traditional graphs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pairwise relationship representation limits, simplicial complexes are introduced.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 simplicial complex K is a collection of simplex under certain constrains.</a:t>
            </a:r>
            <a:r>
              <a:rPr lang="en-US" altLang="zh-CN" sz="1800" kern="100" dirty="0">
                <a:solidFill>
                  <a:srgbClr val="E7E6E6"/>
                </a:solidFill>
                <a:effectLst/>
                <a:latin typeface="等线" panose="02010600030101010101" pitchFamily="2" charset="-122"/>
                <a:ea typeface="等线" panose="02010600030101010101" pitchFamily="2" charset="-122"/>
                <a:cs typeface="Times New Roman" panose="02020603050405020304" pitchFamily="18" charset="0"/>
              </a:rPr>
              <a:t> First, for any simplex in  K, all its faces should be in K. Second, if simplex </a:t>
            </a:r>
            <a:r>
              <a:rPr lang="zh-CN" altLang="zh-CN" sz="1800" kern="100" dirty="0">
                <a:solidFill>
                  <a:srgbClr val="E7E6E6"/>
                </a:solidFill>
                <a:effectLst/>
                <a:latin typeface="等线" panose="02010600030101010101" pitchFamily="2" charset="-122"/>
                <a:ea typeface="等线" panose="02010600030101010101" pitchFamily="2" charset="-122"/>
                <a:cs typeface="Times New Roman" panose="02020603050405020304" pitchFamily="18" charset="0"/>
              </a:rPr>
              <a:t>σ</a:t>
            </a:r>
            <a:r>
              <a:rPr lang="en-US" altLang="zh-CN" sz="1800" kern="100" dirty="0">
                <a:solidFill>
                  <a:srgbClr val="E7E6E6"/>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solidFill>
                  <a:srgbClr val="E7E6E6"/>
                </a:solidFill>
                <a:effectLst/>
                <a:latin typeface="等线" panose="02010600030101010101" pitchFamily="2" charset="-122"/>
                <a:ea typeface="等线" panose="02010600030101010101" pitchFamily="2" charset="-122"/>
                <a:cs typeface="Times New Roman" panose="02020603050405020304" pitchFamily="18" charset="0"/>
              </a:rPr>
              <a:t>σ′</a:t>
            </a:r>
            <a:r>
              <a:rPr lang="en-US" altLang="zh-CN" sz="1800" kern="100" dirty="0">
                <a:solidFill>
                  <a:srgbClr val="E7E6E6"/>
                </a:solidFill>
                <a:effectLst/>
                <a:latin typeface="等线" panose="02010600030101010101" pitchFamily="2" charset="-122"/>
                <a:ea typeface="等线" panose="02010600030101010101" pitchFamily="2" charset="-122"/>
                <a:cs typeface="Times New Roman" panose="02020603050405020304" pitchFamily="18" charset="0"/>
              </a:rPr>
              <a:t> ∈ K, then either σ ∩ σ′ = </a:t>
            </a:r>
            <a:r>
              <a:rPr lang="en-US" altLang="zh-CN" sz="1800" kern="100" dirty="0">
                <a:solidFill>
                  <a:srgbClr val="E7E6E6"/>
                </a:solidFill>
                <a:effectLst/>
                <a:latin typeface="Cambria Math" panose="02040503050406030204" pitchFamily="18" charset="0"/>
                <a:ea typeface="等线" panose="02010600030101010101" pitchFamily="2" charset="-122"/>
                <a:cs typeface="Cambria Math" panose="02040503050406030204" pitchFamily="18" charset="0"/>
              </a:rPr>
              <a:t>∅</a:t>
            </a:r>
            <a:r>
              <a:rPr lang="en-US" altLang="zh-CN" sz="1800" kern="100" dirty="0">
                <a:solidFill>
                  <a:srgbClr val="E7E6E6"/>
                </a:solidFill>
                <a:effectLst/>
                <a:latin typeface="等线" panose="02010600030101010101" pitchFamily="2" charset="-122"/>
                <a:ea typeface="等线" panose="02010600030101010101" pitchFamily="2" charset="-122"/>
                <a:cs typeface="Times New Roman" panose="02020603050405020304" pitchFamily="18" charset="0"/>
              </a:rPr>
              <a:t> or </a:t>
            </a:r>
            <a:r>
              <a:rPr lang="zh-CN" altLang="zh-CN" sz="1800" kern="100" dirty="0">
                <a:solidFill>
                  <a:srgbClr val="E7E6E6"/>
                </a:solidFill>
                <a:effectLst/>
                <a:latin typeface="等线" panose="02010600030101010101" pitchFamily="2" charset="-122"/>
                <a:ea typeface="等线" panose="02010600030101010101" pitchFamily="2" charset="-122"/>
                <a:cs typeface="等线" panose="02010600030101010101" pitchFamily="2" charset="-122"/>
              </a:rPr>
              <a:t>σ</a:t>
            </a:r>
            <a:r>
              <a:rPr lang="zh-CN" altLang="zh-CN" sz="1800" kern="100" dirty="0">
                <a:solidFill>
                  <a:srgbClr val="E7E6E6"/>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solidFill>
                  <a:srgbClr val="E7E6E6"/>
                </a:solidFill>
                <a:effectLst/>
                <a:latin typeface="等线" panose="02010600030101010101" pitchFamily="2" charset="-122"/>
                <a:ea typeface="等线" panose="02010600030101010101" pitchFamily="2" charset="-122"/>
                <a:cs typeface="等线" panose="02010600030101010101" pitchFamily="2" charset="-122"/>
              </a:rPr>
              <a:t>∩</a:t>
            </a:r>
            <a:r>
              <a:rPr lang="zh-CN" altLang="zh-CN" sz="1800" kern="100" dirty="0">
                <a:solidFill>
                  <a:srgbClr val="E7E6E6"/>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solidFill>
                  <a:srgbClr val="E7E6E6"/>
                </a:solidFill>
                <a:effectLst/>
                <a:latin typeface="等线" panose="02010600030101010101" pitchFamily="2" charset="-122"/>
                <a:ea typeface="等线" panose="02010600030101010101" pitchFamily="2" charset="-122"/>
                <a:cs typeface="等线" panose="02010600030101010101" pitchFamily="2" charset="-122"/>
              </a:rPr>
              <a:t>σ′</a:t>
            </a:r>
            <a:r>
              <a:rPr lang="en-US" altLang="zh-CN" sz="1800" kern="100" dirty="0">
                <a:solidFill>
                  <a:srgbClr val="E7E6E6"/>
                </a:solidFill>
                <a:effectLst/>
                <a:latin typeface="等线" panose="02010600030101010101" pitchFamily="2" charset="-122"/>
                <a:ea typeface="等线" panose="02010600030101010101" pitchFamily="2" charset="-122"/>
                <a:cs typeface="Times New Roman" panose="02020603050405020304" pitchFamily="18" charset="0"/>
              </a:rPr>
              <a:t> is in  both </a:t>
            </a:r>
            <a:r>
              <a:rPr lang="zh-CN" altLang="zh-CN" sz="1800" kern="100" dirty="0">
                <a:solidFill>
                  <a:srgbClr val="E7E6E6"/>
                </a:solidFill>
                <a:effectLst/>
                <a:latin typeface="等线" panose="02010600030101010101" pitchFamily="2" charset="-122"/>
                <a:ea typeface="等线" panose="02010600030101010101" pitchFamily="2" charset="-122"/>
                <a:cs typeface="等线" panose="02010600030101010101" pitchFamily="2" charset="-122"/>
              </a:rPr>
              <a:t>σ</a:t>
            </a:r>
            <a:r>
              <a:rPr lang="en-US" altLang="zh-CN" sz="1800" kern="100" dirty="0">
                <a:solidFill>
                  <a:srgbClr val="E7E6E6"/>
                </a:solidFill>
                <a:effectLst/>
                <a:latin typeface="等线" panose="02010600030101010101" pitchFamily="2" charset="-122"/>
                <a:ea typeface="等线" panose="02010600030101010101" pitchFamily="2" charset="-122"/>
                <a:cs typeface="Times New Roman" panose="02020603050405020304" pitchFamily="18" charset="0"/>
              </a:rPr>
              <a:t> and </a:t>
            </a:r>
            <a:r>
              <a:rPr lang="zh-CN" altLang="zh-CN" sz="1800" kern="100" dirty="0">
                <a:solidFill>
                  <a:srgbClr val="E7E6E6"/>
                </a:solidFill>
                <a:effectLst/>
                <a:latin typeface="等线" panose="02010600030101010101" pitchFamily="2" charset="-122"/>
                <a:ea typeface="等线" panose="02010600030101010101" pitchFamily="2" charset="-122"/>
                <a:cs typeface="等线" panose="02010600030101010101" pitchFamily="2" charset="-122"/>
              </a:rPr>
              <a:t>σ′</a:t>
            </a:r>
            <a:r>
              <a:rPr lang="en-US" altLang="zh-CN" sz="1800" kern="100" dirty="0">
                <a:solidFill>
                  <a:srgbClr val="E7E6E6"/>
                </a:solidFill>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If K is a simplicial complex, then denote all the p-simplices in K as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Kp</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Roughly speaking, vertices are 0-simplices of a simplicial complex K, and edges are the 1-simplices of K. Apart from that, simplicial complexes K can have higher-dimensional components like triangles called 2-simplices, tetrahedrons called 3-simplices and so forth.</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If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σ</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is a face of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 then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τ</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is a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coface</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of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σ</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solidFill>
                  <a:srgbClr val="E7E6E6"/>
                </a:solidFill>
                <a:effectLst/>
                <a:latin typeface="等线" panose="02010600030101010101" pitchFamily="2" charset="-122"/>
                <a:ea typeface="等线" panose="02010600030101010101" pitchFamily="2" charset="-122"/>
                <a:cs typeface="Times New Roman" panose="02020603050405020304" pitchFamily="18" charset="0"/>
              </a:rPr>
              <a:t>The concepts of simplex, p-simplex, faces and </a:t>
            </a:r>
            <a:r>
              <a:rPr lang="en-US" altLang="zh-CN" sz="1800" kern="100" dirty="0" err="1">
                <a:solidFill>
                  <a:srgbClr val="E7E6E6"/>
                </a:solidFill>
                <a:effectLst/>
                <a:latin typeface="等线" panose="02010600030101010101" pitchFamily="2" charset="-122"/>
                <a:ea typeface="等线" panose="02010600030101010101" pitchFamily="2" charset="-122"/>
                <a:cs typeface="Times New Roman" panose="02020603050405020304" pitchFamily="18" charset="0"/>
              </a:rPr>
              <a:t>cofaces</a:t>
            </a:r>
            <a:r>
              <a:rPr lang="en-US" altLang="zh-CN" sz="1800" kern="100" dirty="0">
                <a:solidFill>
                  <a:srgbClr val="E7E6E6"/>
                </a:solidFill>
                <a:effectLst/>
                <a:latin typeface="等线" panose="02010600030101010101" pitchFamily="2" charset="-122"/>
                <a:ea typeface="等线" panose="02010600030101010101" pitchFamily="2" charset="-122"/>
                <a:cs typeface="Times New Roman" panose="02020603050405020304" pitchFamily="18" charset="0"/>
              </a:rPr>
              <a:t>, and simplicial complex are the same in topological data analysis (TDA), thus I will not elaborate them in detail one by one.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1800" dirty="0">
                <a:effectLst/>
                <a:latin typeface="等线" panose="02010600030101010101" pitchFamily="2" charset="-122"/>
                <a:cs typeface="Times New Roman" panose="02020603050405020304" pitchFamily="18" charset="0"/>
              </a:rPr>
              <a:t>When studying graphs or datasets with higher-order relationships, each simplex carries associated data. Naturally, we are concerned with the topological properties of functions defined on simplices. To this end, the paper introduces concepts such as p-</a:t>
            </a:r>
            <a:r>
              <a:rPr lang="en-US" altLang="zh-CN" sz="1800" dirty="0" err="1">
                <a:effectLst/>
                <a:latin typeface="等线" panose="02010600030101010101" pitchFamily="2" charset="-122"/>
                <a:cs typeface="Times New Roman" panose="02020603050405020304" pitchFamily="18" charset="0"/>
              </a:rPr>
              <a:t>cochains</a:t>
            </a:r>
            <a:r>
              <a:rPr lang="en-US" altLang="zh-CN" sz="1800" dirty="0">
                <a:effectLst/>
                <a:latin typeface="等线" panose="02010600030101010101" pitchFamily="2" charset="-122"/>
                <a:cs typeface="Times New Roman" panose="02020603050405020304" pitchFamily="18" charset="0"/>
              </a:rPr>
              <a:t> (corresponding to p-chains), coboundary maps (corresponding to boundary operators) and </a:t>
            </a:r>
            <a:r>
              <a:rPr lang="en-US" altLang="zh-CN" sz="1800" dirty="0" err="1">
                <a:effectLst/>
                <a:latin typeface="等线" panose="02010600030101010101" pitchFamily="2" charset="-122"/>
                <a:cs typeface="Times New Roman" panose="02020603050405020304" pitchFamily="18" charset="0"/>
              </a:rPr>
              <a:t>cohomology</a:t>
            </a:r>
            <a:r>
              <a:rPr lang="en-US" altLang="zh-CN" sz="1800" dirty="0">
                <a:effectLst/>
                <a:latin typeface="等线" panose="02010600030101010101" pitchFamily="2" charset="-122"/>
                <a:cs typeface="Times New Roman" panose="02020603050405020304" pitchFamily="18" charset="0"/>
              </a:rPr>
              <a:t> groups (corresponding to homology groups). </a:t>
            </a:r>
            <a:r>
              <a:rPr lang="zh-CN" altLang="en-US" sz="1800" dirty="0">
                <a:effectLst/>
                <a:latin typeface="等线" panose="02010600030101010101" pitchFamily="2" charset="-122"/>
                <a:cs typeface="Times New Roman" panose="02020603050405020304" pitchFamily="18" charset="0"/>
              </a:rPr>
              <a:t>（剩下的讲稿看打印</a:t>
            </a:r>
            <a:r>
              <a:rPr lang="en-US" altLang="zh-CN" sz="1800" dirty="0">
                <a:effectLst/>
                <a:latin typeface="等线" panose="02010600030101010101" pitchFamily="2" charset="-122"/>
                <a:cs typeface="Times New Roman" panose="02020603050405020304" pitchFamily="18" charset="0"/>
              </a:rPr>
              <a:t>/pad</a:t>
            </a:r>
            <a:r>
              <a:rPr lang="zh-CN" altLang="en-US" sz="1800" dirty="0">
                <a:effectLst/>
                <a:latin typeface="等线" panose="02010600030101010101" pitchFamily="2" charset="-122"/>
                <a:cs typeface="Times New Roman" panose="02020603050405020304" pitchFamily="18" charset="0"/>
              </a:rPr>
              <a:t>）</a:t>
            </a:r>
            <a:endParaRPr lang="en-US" altLang="zh-CN" sz="1800" dirty="0">
              <a:effectLst/>
              <a:latin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31150A83-81AC-44FE-AE28-7B3E829C3927}" type="slidenum">
              <a:rPr lang="zh-CN" altLang="en-US" smtClean="0"/>
              <a:t>12</a:t>
            </a:fld>
            <a:endParaRPr lang="zh-CN" altLang="en-US"/>
          </a:p>
        </p:txBody>
      </p:sp>
    </p:spTree>
    <p:extLst>
      <p:ext uri="{BB962C8B-B14F-4D97-AF65-F5344CB8AC3E}">
        <p14:creationId xmlns:p14="http://schemas.microsoft.com/office/powerpoint/2010/main" val="3933645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That’s all about the method part. The performance of SNNs are evaluated in the task of missing data imputation task on a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coauthership</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complex dataset describing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coauthership</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using complexes with missing data.</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16</a:t>
            </a:fld>
            <a:endParaRPr lang="zh-CN" altLang="en-US"/>
          </a:p>
        </p:txBody>
      </p:sp>
    </p:spTree>
    <p:extLst>
      <p:ext uri="{BB962C8B-B14F-4D97-AF65-F5344CB8AC3E}">
        <p14:creationId xmlns:p14="http://schemas.microsoft.com/office/powerpoint/2010/main" val="134920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As many real-world datasets contain missing values, missing data imputation is an important problem in statistics and machine learning. Leveraging the structure underlying the data, GNNs have recently proved to be a powerful tool for this task. Extending this view to higher-dimensional structure, we evaluate the performance of SNNs in imputing missing data over simplicial complexes.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17</a:t>
            </a:fld>
            <a:endParaRPr lang="zh-CN" altLang="en-US"/>
          </a:p>
        </p:txBody>
      </p:sp>
    </p:spTree>
    <p:extLst>
      <p:ext uri="{BB962C8B-B14F-4D97-AF65-F5344CB8AC3E}">
        <p14:creationId xmlns:p14="http://schemas.microsoft.com/office/powerpoint/2010/main" val="258076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data is the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coauthership</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complex where a paper with k authors is represented by a (k </a:t>
            </a:r>
            <a:r>
              <a:rPr lang="en-US" altLang="zh-CN" sz="1800" kern="100" dirty="0">
                <a:effectLst/>
                <a:latin typeface="Cambria Math" panose="02040503050406030204" pitchFamily="18" charset="0"/>
                <a:ea typeface="等线" panose="02010600030101010101" pitchFamily="2" charset="-122"/>
                <a:cs typeface="Cambria Math" panose="020405030504060302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1)-simplex. The added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subsimplices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of the (k </a:t>
            </a:r>
            <a:r>
              <a:rPr lang="en-US" altLang="zh-CN" sz="1800" kern="100" dirty="0">
                <a:effectLst/>
                <a:latin typeface="Cambria Math" panose="02040503050406030204" pitchFamily="18" charset="0"/>
                <a:ea typeface="等线" panose="02010600030101010101" pitchFamily="2" charset="-122"/>
                <a:cs typeface="Cambria Math" panose="020405030504060302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1)-simplex are interpreted as collaborations among subsets of authors</a:t>
            </a:r>
            <a:r>
              <a:rPr lang="zh-CN" altLang="zh-CN" sz="1800" kern="100" dirty="0">
                <a:effectLst/>
                <a:latin typeface="等线" panose="02010600030101010101" pitchFamily="2" charset="-122"/>
                <a:ea typeface="等线" panose="02010600030101010101" pitchFamily="2" charset="-122"/>
                <a:cs typeface="等线" panose="02010600030101010101" pitchFamily="2" charset="-122"/>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 natural hierarchical representation that would be missed by the hypergraph representation of papers as hyperedges between authors.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(k </a:t>
            </a:r>
            <a:r>
              <a:rPr lang="en-US" altLang="zh-CN" sz="1800" kern="100" dirty="0">
                <a:effectLst/>
                <a:latin typeface="Cambria Math" panose="02040503050406030204" pitchFamily="18" charset="0"/>
                <a:ea typeface="等线" panose="02010600030101010101" pitchFamily="2" charset="-122"/>
                <a:cs typeface="Cambria Math" panose="020405030504060302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1)-</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cochains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are given by the number of citations attributed to the given collaborations of k authors.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sampled  two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coauthorship</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complexes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CC1 and CC2, see Table 2 for statistics</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from the Semantic Scholar Open Research Corpus , a dataset of over 39 million research papers with authors and citations.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18</a:t>
            </a:fld>
            <a:endParaRPr lang="zh-CN" altLang="en-US"/>
          </a:p>
        </p:txBody>
      </p:sp>
    </p:spTree>
    <p:extLst>
      <p:ext uri="{BB962C8B-B14F-4D97-AF65-F5344CB8AC3E}">
        <p14:creationId xmlns:p14="http://schemas.microsoft.com/office/powerpoint/2010/main" val="2338344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evaluated the performance of the SNNs on the task of imputing missing citations on the k-</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cochains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(for k = 0, 1, 2) of the extracted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coauthorship</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complexes. As in a typical pipeline for this task, missing values are artificially introduced by replacing a portion of the values with a constant. Specifically, given a fixed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coauthorship</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complex, missing data is introduced at random on the k-</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cochains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5 rates: 10%, 20%, 30%, 40%, and 50%.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SNN is given as input the k-</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cochains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on which missing citations are substituted by the median of known citations (as a reasonable first guess) and is trained to minimize the L1 norm over known citations. We trained SNNs made of 3 layers with 30 convolutional filters of degree N = 5.</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19</a:t>
            </a:fld>
            <a:endParaRPr lang="zh-CN" altLang="en-US"/>
          </a:p>
        </p:txBody>
      </p:sp>
    </p:spTree>
    <p:extLst>
      <p:ext uri="{BB962C8B-B14F-4D97-AF65-F5344CB8AC3E}">
        <p14:creationId xmlns:p14="http://schemas.microsoft.com/office/powerpoint/2010/main" val="445071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result shows the mean accuracy of the SNN in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inputing</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missing citations on CC1.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Overall, SNN demonstrates exceptional performance in tasks involving missing data completion, achieving high accuracy across 0-2 simplices. Additionally, when comparing SNN with baseline methods under scenarios with 30% missing data, SNN significantly outperforms all baseline approaches in terms of accuracy.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20</a:t>
            </a:fld>
            <a:endParaRPr lang="zh-CN" altLang="en-US"/>
          </a:p>
        </p:txBody>
      </p:sp>
    </p:spTree>
    <p:extLst>
      <p:ext uri="{BB962C8B-B14F-4D97-AF65-F5344CB8AC3E}">
        <p14:creationId xmlns:p14="http://schemas.microsoft.com/office/powerpoint/2010/main" val="148246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Then we evaluated how accurately an SNN trained on one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coauthorship</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complex can impute missing citations on a different complex. We found that when imputing citations on CC1, a SNN trained on CC2 is almost as good as one trained on CC1. We expect this result as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coauthorship</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complexes share a similar structure, and the same process underlies the generation of citations across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coauthorship</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complexes. This demonstrated that that the filters transfer across complexes.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21</a:t>
            </a:fld>
            <a:endParaRPr lang="zh-CN" altLang="en-US"/>
          </a:p>
        </p:txBody>
      </p:sp>
    </p:spTree>
    <p:extLst>
      <p:ext uri="{BB962C8B-B14F-4D97-AF65-F5344CB8AC3E}">
        <p14:creationId xmlns:p14="http://schemas.microsoft.com/office/powerpoint/2010/main" val="1339737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conclusion: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22</a:t>
            </a:fld>
            <a:endParaRPr lang="zh-CN" altLang="en-US"/>
          </a:p>
        </p:txBody>
      </p:sp>
    </p:spTree>
    <p:extLst>
      <p:ext uri="{BB962C8B-B14F-4D97-AF65-F5344CB8AC3E}">
        <p14:creationId xmlns:p14="http://schemas.microsoft.com/office/powerpoint/2010/main" val="305985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 will share the main content of this paper in four sections: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First, I provide a brief introduction to the background of SNNs. Then, I will focus most of the time on the methods section. Next, I will quickly go through the experiments section, and last I will give a short conclusion.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2</a:t>
            </a:fld>
            <a:endParaRPr lang="zh-CN" altLang="en-US"/>
          </a:p>
        </p:txBody>
      </p:sp>
    </p:spTree>
    <p:extLst>
      <p:ext uri="{BB962C8B-B14F-4D97-AF65-F5344CB8AC3E}">
        <p14:creationId xmlns:p14="http://schemas.microsoft.com/office/powerpoint/2010/main" val="670014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This literature designed a mathematical framework of neural networks for data living on simplicial complexes, provided results on its performance in the task of imputing missing data, and the method it mentioned mainly focused on designing the convolutional kernel of the neural networks</a:t>
            </a:r>
            <a:r>
              <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200" kern="100" dirty="0">
                <a:effectLst/>
                <a:latin typeface="等线" panose="02010600030101010101" pitchFamily="2" charset="-122"/>
                <a:ea typeface="等线" panose="02010600030101010101" pitchFamily="2" charset="-122"/>
                <a:cs typeface="Times New Roman" panose="02020603050405020304" pitchFamily="18" charset="0"/>
              </a:rPr>
              <a:t> layer.</a:t>
            </a:r>
            <a:endParaRPr lang="zh-CN" altLang="en-US" dirty="0"/>
          </a:p>
        </p:txBody>
      </p:sp>
      <p:sp>
        <p:nvSpPr>
          <p:cNvPr id="4" name="灯片编号占位符 3"/>
          <p:cNvSpPr>
            <a:spLocks noGrp="1"/>
          </p:cNvSpPr>
          <p:nvPr>
            <p:ph type="sldNum" sz="quarter" idx="5"/>
          </p:nvPr>
        </p:nvSpPr>
        <p:spPr/>
        <p:txBody>
          <a:bodyPr/>
          <a:lstStyle/>
          <a:p>
            <a:fld id="{31150A83-81AC-44FE-AE28-7B3E829C3927}" type="slidenum">
              <a:rPr lang="zh-CN" altLang="en-US" smtClean="0"/>
              <a:t>23</a:t>
            </a:fld>
            <a:endParaRPr lang="zh-CN" altLang="en-US"/>
          </a:p>
        </p:txBody>
      </p:sp>
    </p:spTree>
    <p:extLst>
      <p:ext uri="{BB962C8B-B14F-4D97-AF65-F5344CB8AC3E}">
        <p14:creationId xmlns:p14="http://schemas.microsoft.com/office/powerpoint/2010/main" val="2272921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1150A83-81AC-44FE-AE28-7B3E829C3927}" type="slidenum">
              <a:rPr lang="zh-CN" altLang="en-US" smtClean="0"/>
              <a:t>24</a:t>
            </a:fld>
            <a:endParaRPr lang="zh-CN" altLang="en-US"/>
          </a:p>
        </p:txBody>
      </p:sp>
    </p:spTree>
    <p:extLst>
      <p:ext uri="{BB962C8B-B14F-4D97-AF65-F5344CB8AC3E}">
        <p14:creationId xmlns:p14="http://schemas.microsoft.com/office/powerpoint/2010/main" val="11167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Let’s start with the introduction.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3</a:t>
            </a:fld>
            <a:endParaRPr lang="zh-CN" altLang="en-US"/>
          </a:p>
        </p:txBody>
      </p:sp>
    </p:spTree>
    <p:extLst>
      <p:ext uri="{BB962C8B-B14F-4D97-AF65-F5344CB8AC3E}">
        <p14:creationId xmlns:p14="http://schemas.microsoft.com/office/powerpoint/2010/main" val="124501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Graph neural networks (GNNs), an extension from basic convolutional neural networks(CNNs), have proven to be an effective tool when applied to datasets organized in irregular graph structures enabling the better learning of interactions within them. However, while more flexible than grids, graphs are intrinsically limited to modeling pairwise relationships, which overlooks the information in higher-dimension spaces.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4</a:t>
            </a:fld>
            <a:endParaRPr lang="zh-CN" altLang="en-US"/>
          </a:p>
        </p:txBody>
      </p:sp>
    </p:spTree>
    <p:extLst>
      <p:ext uri="{BB962C8B-B14F-4D97-AF65-F5344CB8AC3E}">
        <p14:creationId xmlns:p14="http://schemas.microsoft.com/office/powerpoint/2010/main" val="405550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 analyze and leverage higher-order relational information in datasets, researchers have proposed methods representing datasets as hypergraphs, where edges, referred to as hyperedges, can connect two or more vertices. Another method is to view the higher-order relationships as simplices, which is the focus of the paper we are discussing today. Simplicial Neural Networks views the entire dataset as a topological space. It represents the data using simplices or complexes, and leverages this perspective to construct Simplicial Neural Networks (SNNs) for analyzing higher-order relationship information within the dataset.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5</a:t>
            </a:fld>
            <a:endParaRPr lang="zh-CN" altLang="en-US"/>
          </a:p>
        </p:txBody>
      </p:sp>
    </p:spTree>
    <p:extLst>
      <p:ext uri="{BB962C8B-B14F-4D97-AF65-F5344CB8AC3E}">
        <p14:creationId xmlns:p14="http://schemas.microsoft.com/office/powerpoint/2010/main" val="147646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Inspired by Hodge</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de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Rham</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theory[6], this approach enables researchers to better handle scenarios that require consideration of high-dimensional relationships, such as social networks, biological networks (like brain structural/ functional networks, protein interactions, gene expression), and communication networks (like transportation networks, electricity networks).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6</a:t>
            </a:fld>
            <a:endParaRPr lang="zh-CN" altLang="en-US"/>
          </a:p>
        </p:txBody>
      </p:sp>
    </p:spTree>
    <p:extLst>
      <p:ext uri="{BB962C8B-B14F-4D97-AF65-F5344CB8AC3E}">
        <p14:creationId xmlns:p14="http://schemas.microsoft.com/office/powerpoint/2010/main" val="352385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In this image, we see how simplicial complexes are applied to social and biological networks. For instance, in social networks, complex relationships between users—such as groups, communities, and interactions—can be represented as simplicial complexes, where vertices represent individuals and higher-order simplices capture group dynamics. Similarly, in brain networks, brain regions can be represented as vertices, and interactions between multiple regions are captured by simplices, which model the high-dimensional relationships in neural activity and connectivity.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7</a:t>
            </a:fld>
            <a:endParaRPr lang="zh-CN" altLang="en-US"/>
          </a:p>
        </p:txBody>
      </p:sp>
    </p:spTree>
    <p:extLst>
      <p:ext uri="{BB962C8B-B14F-4D97-AF65-F5344CB8AC3E}">
        <p14:creationId xmlns:p14="http://schemas.microsoft.com/office/powerpoint/2010/main" val="2529646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This image illustrates the application of simplicial complexes in communication networks, such as transportation and electricity networks. In transportation networks, cities and transportation routes are represented as vertices, and higher-order simplices capture interactions between multiple cities, such as transportation hubs or connections. Similarly, in electricity networks, power stations, transmission lines, and substations are modeled as simplicial complexes, where higher-order simplices represent interactions between different components of the network, helping to capture the complex and interdependent nature of the system.</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8</a:t>
            </a:fld>
            <a:endParaRPr lang="zh-CN" altLang="en-US"/>
          </a:p>
        </p:txBody>
      </p:sp>
    </p:spTree>
    <p:extLst>
      <p:ext uri="{BB962C8B-B14F-4D97-AF65-F5344CB8AC3E}">
        <p14:creationId xmlns:p14="http://schemas.microsoft.com/office/powerpoint/2010/main" val="445868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So, how do we achieve this? The proposed Simplicial Neural Networks (SNNs) are built upon the concept of simplicial convolution. To explain the methods behind SNNs clearly, I will first: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31150A83-81AC-44FE-AE28-7B3E829C3927}" type="slidenum">
              <a:rPr lang="zh-CN" altLang="en-US" smtClean="0"/>
              <a:t>9</a:t>
            </a:fld>
            <a:endParaRPr lang="zh-CN" altLang="en-US"/>
          </a:p>
        </p:txBody>
      </p:sp>
    </p:spTree>
    <p:extLst>
      <p:ext uri="{BB962C8B-B14F-4D97-AF65-F5344CB8AC3E}">
        <p14:creationId xmlns:p14="http://schemas.microsoft.com/office/powerpoint/2010/main" val="1369396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5" name="页脚占位符 4"/>
          <p:cNvSpPr>
            <a:spLocks noGrp="1"/>
          </p:cNvSpPr>
          <p:nvPr>
            <p:ph type="ftr" sz="quarter" idx="11"/>
          </p:nvPr>
        </p:nvSpPr>
        <p:spPr/>
        <p:txBody>
          <a:bodyPr/>
          <a:lstStyle/>
          <a:p>
            <a:endParaRPr kumimoji="1" lang="zh-CN" altLang="en-US"/>
          </a:p>
        </p:txBody>
      </p:sp>
      <p:sp>
        <p:nvSpPr>
          <p:cNvPr id="7" name="日期占位符 3">
            <a:extLst>
              <a:ext uri="{FF2B5EF4-FFF2-40B4-BE49-F238E27FC236}">
                <a16:creationId xmlns:a16="http://schemas.microsoft.com/office/drawing/2014/main" id="{8E6FA426-46A1-CE47-F92B-C7F3966EC0F5}"/>
              </a:ext>
            </a:extLst>
          </p:cNvPr>
          <p:cNvSpPr>
            <a:spLocks noGrp="1"/>
          </p:cNvSpPr>
          <p:nvPr>
            <p:ph type="dt" sz="half" idx="10"/>
          </p:nvPr>
        </p:nvSpPr>
        <p:spPr>
          <a:xfrm>
            <a:off x="11262360" y="3676"/>
            <a:ext cx="2743200" cy="365125"/>
          </a:xfrm>
        </p:spPr>
        <p:txBody>
          <a:bodyPr/>
          <a:lstStyle/>
          <a:p>
            <a:fld id="{C752DF3B-EEAC-4DB2-9C3C-B9690ED82008}" type="datetime1">
              <a:rPr kumimoji="1" lang="zh-CN" altLang="en-US" smtClean="0"/>
              <a:t>2024/11/23</a:t>
            </a:fld>
            <a:endParaRPr kumimoji="1" lang="zh-CN" altLang="en-US" dirty="0"/>
          </a:p>
        </p:txBody>
      </p:sp>
      <p:sp>
        <p:nvSpPr>
          <p:cNvPr id="8" name="幻灯片编号占位符 5">
            <a:extLst>
              <a:ext uri="{FF2B5EF4-FFF2-40B4-BE49-F238E27FC236}">
                <a16:creationId xmlns:a16="http://schemas.microsoft.com/office/drawing/2014/main" id="{9C668B64-60EC-62E3-43C6-C71D7937DAD8}"/>
              </a:ext>
            </a:extLst>
          </p:cNvPr>
          <p:cNvSpPr>
            <a:spLocks noGrp="1"/>
          </p:cNvSpPr>
          <p:nvPr>
            <p:ph type="sldNum" sz="quarter" idx="12"/>
          </p:nvPr>
        </p:nvSpPr>
        <p:spPr>
          <a:xfrm>
            <a:off x="9448800" y="6496551"/>
            <a:ext cx="2743200" cy="365125"/>
          </a:xfrm>
          <a:prstGeom prst="rect">
            <a:avLst/>
          </a:prstGeom>
        </p:spPr>
        <p:txBody>
          <a:bodyPr/>
          <a:lstStyle>
            <a:lvl1pPr algn="r">
              <a:defRPr>
                <a:solidFill>
                  <a:schemeClr val="tx1"/>
                </a:solidFill>
                <a:latin typeface="Calibri" panose="020F0502020204030204" pitchFamily="34" charset="0"/>
                <a:cs typeface="Calibri" panose="020F0502020204030204" pitchFamily="34" charset="0"/>
              </a:defRPr>
            </a:lvl1pPr>
          </a:lstStyle>
          <a:p>
            <a:fld id="{4066A985-395B-904D-A84B-B37BAE4887A3}" type="slidenum">
              <a:rPr kumimoji="1" lang="zh-CN" altLang="en-US" smtClean="0"/>
              <a:pPr/>
              <a:t>‹#›</a:t>
            </a:fld>
            <a:endParaRPr kumimoji="1" lang="zh-CN" altLang="en-US" dirty="0"/>
          </a:p>
        </p:txBody>
      </p:sp>
    </p:spTree>
    <p:extLst>
      <p:ext uri="{BB962C8B-B14F-4D97-AF65-F5344CB8AC3E}">
        <p14:creationId xmlns:p14="http://schemas.microsoft.com/office/powerpoint/2010/main" val="103564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页脚占位符 4"/>
          <p:cNvSpPr>
            <a:spLocks noGrp="1"/>
          </p:cNvSpPr>
          <p:nvPr>
            <p:ph type="ftr" sz="quarter" idx="11"/>
          </p:nvPr>
        </p:nvSpPr>
        <p:spPr/>
        <p:txBody>
          <a:bodyPr/>
          <a:lstStyle/>
          <a:p>
            <a:endParaRPr kumimoji="1" lang="zh-CN" altLang="en-US"/>
          </a:p>
        </p:txBody>
      </p:sp>
      <p:sp>
        <p:nvSpPr>
          <p:cNvPr id="7" name="幻灯片编号占位符 5">
            <a:extLst>
              <a:ext uri="{FF2B5EF4-FFF2-40B4-BE49-F238E27FC236}">
                <a16:creationId xmlns:a16="http://schemas.microsoft.com/office/drawing/2014/main" id="{8BABBB2A-5805-C4CD-D393-AFFAF5E3E993}"/>
              </a:ext>
            </a:extLst>
          </p:cNvPr>
          <p:cNvSpPr>
            <a:spLocks noGrp="1"/>
          </p:cNvSpPr>
          <p:nvPr>
            <p:ph type="sldNum" sz="quarter" idx="12"/>
          </p:nvPr>
        </p:nvSpPr>
        <p:spPr>
          <a:xfrm>
            <a:off x="9448800" y="6496551"/>
            <a:ext cx="2743200" cy="365125"/>
          </a:xfrm>
          <a:prstGeom prst="rect">
            <a:avLst/>
          </a:prstGeom>
        </p:spPr>
        <p:txBody>
          <a:bodyPr/>
          <a:lstStyle/>
          <a:p>
            <a:fld id="{4066A985-395B-904D-A84B-B37BAE4887A3}" type="slidenum">
              <a:rPr kumimoji="1" lang="zh-CN" altLang="en-US" smtClean="0"/>
              <a:t>‹#›</a:t>
            </a:fld>
            <a:endParaRPr kumimoji="1" lang="zh-CN" altLang="en-US" dirty="0"/>
          </a:p>
        </p:txBody>
      </p:sp>
      <p:sp>
        <p:nvSpPr>
          <p:cNvPr id="9" name="日期占位符 3">
            <a:extLst>
              <a:ext uri="{FF2B5EF4-FFF2-40B4-BE49-F238E27FC236}">
                <a16:creationId xmlns:a16="http://schemas.microsoft.com/office/drawing/2014/main" id="{53BF3EBD-CF7E-C060-792D-5A727FE4C255}"/>
              </a:ext>
            </a:extLst>
          </p:cNvPr>
          <p:cNvSpPr>
            <a:spLocks noGrp="1"/>
          </p:cNvSpPr>
          <p:nvPr>
            <p:ph type="dt" sz="half" idx="10"/>
          </p:nvPr>
        </p:nvSpPr>
        <p:spPr>
          <a:xfrm>
            <a:off x="10943924" y="0"/>
            <a:ext cx="1248076" cy="365125"/>
          </a:xfrm>
          <a:prstGeom prst="rect">
            <a:avLst/>
          </a:prstGeom>
        </p:spPr>
        <p:txBody>
          <a:bodyPr/>
          <a:lstStyle>
            <a:lvl1pPr algn="r">
              <a:defRPr>
                <a:solidFill>
                  <a:schemeClr val="tx1"/>
                </a:solidFill>
              </a:defRPr>
            </a:lvl1pPr>
          </a:lstStyle>
          <a:p>
            <a:fld id="{C752DF3B-EEAC-4DB2-9C3C-B9690ED82008}" type="datetime1">
              <a:rPr kumimoji="1" lang="zh-CN" altLang="en-US" smtClean="0"/>
              <a:pPr/>
              <a:t>2024/11/23</a:t>
            </a:fld>
            <a:endParaRPr kumimoji="1" lang="zh-CN" altLang="en-US" dirty="0"/>
          </a:p>
        </p:txBody>
      </p:sp>
    </p:spTree>
    <p:extLst>
      <p:ext uri="{BB962C8B-B14F-4D97-AF65-F5344CB8AC3E}">
        <p14:creationId xmlns:p14="http://schemas.microsoft.com/office/powerpoint/2010/main" val="177796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页脚占位符 4"/>
          <p:cNvSpPr>
            <a:spLocks noGrp="1"/>
          </p:cNvSpPr>
          <p:nvPr>
            <p:ph type="ftr" sz="quarter" idx="11"/>
          </p:nvPr>
        </p:nvSpPr>
        <p:spPr/>
        <p:txBody>
          <a:bodyPr/>
          <a:lstStyle/>
          <a:p>
            <a:endParaRPr kumimoji="1" lang="zh-CN" altLang="en-US"/>
          </a:p>
        </p:txBody>
      </p:sp>
      <p:sp>
        <p:nvSpPr>
          <p:cNvPr id="7" name="幻灯片编号占位符 5">
            <a:extLst>
              <a:ext uri="{FF2B5EF4-FFF2-40B4-BE49-F238E27FC236}">
                <a16:creationId xmlns:a16="http://schemas.microsoft.com/office/drawing/2014/main" id="{EB35A60E-CF0E-585E-12FB-DCB7DD04FD16}"/>
              </a:ext>
            </a:extLst>
          </p:cNvPr>
          <p:cNvSpPr>
            <a:spLocks noGrp="1"/>
          </p:cNvSpPr>
          <p:nvPr>
            <p:ph type="sldNum" sz="quarter" idx="12"/>
          </p:nvPr>
        </p:nvSpPr>
        <p:spPr>
          <a:xfrm>
            <a:off x="9448800" y="6496551"/>
            <a:ext cx="2743200" cy="365125"/>
          </a:xfrm>
          <a:prstGeom prst="rect">
            <a:avLst/>
          </a:prstGeom>
        </p:spPr>
        <p:txBody>
          <a:bodyPr/>
          <a:lstStyle/>
          <a:p>
            <a:fld id="{4066A985-395B-904D-A84B-B37BAE4887A3}" type="slidenum">
              <a:rPr kumimoji="1" lang="zh-CN" altLang="en-US" smtClean="0"/>
              <a:t>‹#›</a:t>
            </a:fld>
            <a:endParaRPr kumimoji="1" lang="zh-CN" altLang="en-US" dirty="0"/>
          </a:p>
        </p:txBody>
      </p:sp>
      <p:sp>
        <p:nvSpPr>
          <p:cNvPr id="9" name="日期占位符 3">
            <a:extLst>
              <a:ext uri="{FF2B5EF4-FFF2-40B4-BE49-F238E27FC236}">
                <a16:creationId xmlns:a16="http://schemas.microsoft.com/office/drawing/2014/main" id="{87DAC0DB-8A81-A4FE-8A9D-33DE93DF8950}"/>
              </a:ext>
            </a:extLst>
          </p:cNvPr>
          <p:cNvSpPr>
            <a:spLocks noGrp="1"/>
          </p:cNvSpPr>
          <p:nvPr>
            <p:ph type="dt" sz="half" idx="10"/>
          </p:nvPr>
        </p:nvSpPr>
        <p:spPr>
          <a:xfrm>
            <a:off x="10943924" y="0"/>
            <a:ext cx="1248076" cy="365125"/>
          </a:xfrm>
          <a:prstGeom prst="rect">
            <a:avLst/>
          </a:prstGeom>
        </p:spPr>
        <p:txBody>
          <a:bodyPr/>
          <a:lstStyle>
            <a:lvl1pPr algn="r">
              <a:defRPr>
                <a:solidFill>
                  <a:schemeClr val="tx1"/>
                </a:solidFill>
              </a:defRPr>
            </a:lvl1pPr>
          </a:lstStyle>
          <a:p>
            <a:fld id="{C752DF3B-EEAC-4DB2-9C3C-B9690ED82008}" type="datetime1">
              <a:rPr kumimoji="1" lang="zh-CN" altLang="en-US" smtClean="0"/>
              <a:pPr/>
              <a:t>2024/11/23</a:t>
            </a:fld>
            <a:endParaRPr kumimoji="1" lang="zh-CN" altLang="en-US" dirty="0"/>
          </a:p>
        </p:txBody>
      </p:sp>
    </p:spTree>
    <p:extLst>
      <p:ext uri="{BB962C8B-B14F-4D97-AF65-F5344CB8AC3E}">
        <p14:creationId xmlns:p14="http://schemas.microsoft.com/office/powerpoint/2010/main" val="2289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10943924" y="0"/>
            <a:ext cx="1248076" cy="365125"/>
          </a:xfrm>
          <a:prstGeom prst="rect">
            <a:avLst/>
          </a:prstGeom>
        </p:spPr>
        <p:txBody>
          <a:bodyPr/>
          <a:lstStyle>
            <a:lvl1pPr algn="r">
              <a:defRPr>
                <a:solidFill>
                  <a:schemeClr val="tx1"/>
                </a:solidFill>
              </a:defRPr>
            </a:lvl1pPr>
          </a:lstStyle>
          <a:p>
            <a:fld id="{C752DF3B-EEAC-4DB2-9C3C-B9690ED82008}" type="datetime1">
              <a:rPr kumimoji="1" lang="zh-CN" altLang="en-US" smtClean="0"/>
              <a:pPr/>
              <a:t>2024/11/23</a:t>
            </a:fld>
            <a:endParaRPr kumimoji="1" lang="zh-CN" altLang="en-US" dirty="0"/>
          </a:p>
        </p:txBody>
      </p:sp>
      <p:sp>
        <p:nvSpPr>
          <p:cNvPr id="5" name="页脚占位符 4"/>
          <p:cNvSpPr>
            <a:spLocks noGrp="1"/>
          </p:cNvSpPr>
          <p:nvPr>
            <p:ph type="ftr" sz="quarter" idx="11"/>
          </p:nvPr>
        </p:nvSpPr>
        <p:spPr/>
        <p:txBody>
          <a:bodyPr/>
          <a:lstStyle/>
          <a:p>
            <a:endParaRPr kumimoji="1" lang="zh-CN" altLang="en-US" dirty="0"/>
          </a:p>
        </p:txBody>
      </p:sp>
      <p:sp>
        <p:nvSpPr>
          <p:cNvPr id="6" name="幻灯片编号占位符 5"/>
          <p:cNvSpPr>
            <a:spLocks noGrp="1"/>
          </p:cNvSpPr>
          <p:nvPr>
            <p:ph type="sldNum" sz="quarter" idx="12"/>
          </p:nvPr>
        </p:nvSpPr>
        <p:spPr>
          <a:xfrm>
            <a:off x="9448800" y="6496551"/>
            <a:ext cx="2743200" cy="365125"/>
          </a:xfrm>
          <a:prstGeom prst="rect">
            <a:avLst/>
          </a:prstGeom>
        </p:spPr>
        <p:txBody>
          <a:bodyPr/>
          <a:lstStyle>
            <a:lvl1pPr algn="r">
              <a:defRPr>
                <a:solidFill>
                  <a:schemeClr val="tx1"/>
                </a:solidFill>
                <a:latin typeface="Calibri" panose="020F0502020204030204" pitchFamily="34" charset="0"/>
                <a:cs typeface="Calibri" panose="020F0502020204030204" pitchFamily="34" charset="0"/>
              </a:defRPr>
            </a:lvl1pPr>
          </a:lstStyle>
          <a:p>
            <a:fld id="{4066A985-395B-904D-A84B-B37BAE4887A3}" type="slidenum">
              <a:rPr kumimoji="1" lang="zh-CN" altLang="en-US" smtClean="0"/>
              <a:pPr/>
              <a:t>‹#›</a:t>
            </a:fld>
            <a:endParaRPr kumimoji="1" lang="zh-CN" altLang="en-US" dirty="0"/>
          </a:p>
        </p:txBody>
      </p:sp>
    </p:spTree>
    <p:extLst>
      <p:ext uri="{BB962C8B-B14F-4D97-AF65-F5344CB8AC3E}">
        <p14:creationId xmlns:p14="http://schemas.microsoft.com/office/powerpoint/2010/main" val="83256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5" name="页脚占位符 4"/>
          <p:cNvSpPr>
            <a:spLocks noGrp="1"/>
          </p:cNvSpPr>
          <p:nvPr>
            <p:ph type="ftr" sz="quarter" idx="11"/>
          </p:nvPr>
        </p:nvSpPr>
        <p:spPr/>
        <p:txBody>
          <a:bodyPr/>
          <a:lstStyle/>
          <a:p>
            <a:endParaRPr kumimoji="1" lang="zh-CN" altLang="en-US"/>
          </a:p>
        </p:txBody>
      </p:sp>
      <p:sp>
        <p:nvSpPr>
          <p:cNvPr id="8" name="幻灯片编号占位符 5">
            <a:extLst>
              <a:ext uri="{FF2B5EF4-FFF2-40B4-BE49-F238E27FC236}">
                <a16:creationId xmlns:a16="http://schemas.microsoft.com/office/drawing/2014/main" id="{6D29A777-BA2E-FB4D-B298-D663F295DDF5}"/>
              </a:ext>
            </a:extLst>
          </p:cNvPr>
          <p:cNvSpPr>
            <a:spLocks noGrp="1"/>
          </p:cNvSpPr>
          <p:nvPr>
            <p:ph type="sldNum" sz="quarter" idx="12"/>
          </p:nvPr>
        </p:nvSpPr>
        <p:spPr>
          <a:xfrm>
            <a:off x="9448800" y="6496551"/>
            <a:ext cx="2743200" cy="365125"/>
          </a:xfrm>
          <a:prstGeom prst="rect">
            <a:avLst/>
          </a:prstGeom>
        </p:spPr>
        <p:txBody>
          <a:bodyPr/>
          <a:lstStyle/>
          <a:p>
            <a:fld id="{4066A985-395B-904D-A84B-B37BAE4887A3}" type="slidenum">
              <a:rPr kumimoji="1" lang="zh-CN" altLang="en-US" smtClean="0"/>
              <a:t>‹#›</a:t>
            </a:fld>
            <a:endParaRPr kumimoji="1" lang="zh-CN" altLang="en-US" dirty="0"/>
          </a:p>
        </p:txBody>
      </p:sp>
      <p:sp>
        <p:nvSpPr>
          <p:cNvPr id="9" name="日期占位符 3">
            <a:extLst>
              <a:ext uri="{FF2B5EF4-FFF2-40B4-BE49-F238E27FC236}">
                <a16:creationId xmlns:a16="http://schemas.microsoft.com/office/drawing/2014/main" id="{A65BB9A7-FD85-5B73-BF66-DEBF05CD1F92}"/>
              </a:ext>
            </a:extLst>
          </p:cNvPr>
          <p:cNvSpPr>
            <a:spLocks noGrp="1"/>
          </p:cNvSpPr>
          <p:nvPr>
            <p:ph type="dt" sz="half" idx="10"/>
          </p:nvPr>
        </p:nvSpPr>
        <p:spPr>
          <a:xfrm>
            <a:off x="10943924" y="0"/>
            <a:ext cx="1248076" cy="365125"/>
          </a:xfrm>
          <a:prstGeom prst="rect">
            <a:avLst/>
          </a:prstGeom>
        </p:spPr>
        <p:txBody>
          <a:bodyPr/>
          <a:lstStyle>
            <a:lvl1pPr algn="r">
              <a:defRPr>
                <a:solidFill>
                  <a:schemeClr val="tx1"/>
                </a:solidFill>
              </a:defRPr>
            </a:lvl1pPr>
          </a:lstStyle>
          <a:p>
            <a:fld id="{C752DF3B-EEAC-4DB2-9C3C-B9690ED82008}" type="datetime1">
              <a:rPr kumimoji="1" lang="zh-CN" altLang="en-US" smtClean="0"/>
              <a:pPr/>
              <a:t>2024/11/23</a:t>
            </a:fld>
            <a:endParaRPr kumimoji="1" lang="zh-CN" altLang="en-US" dirty="0"/>
          </a:p>
        </p:txBody>
      </p:sp>
    </p:spTree>
    <p:extLst>
      <p:ext uri="{BB962C8B-B14F-4D97-AF65-F5344CB8AC3E}">
        <p14:creationId xmlns:p14="http://schemas.microsoft.com/office/powerpoint/2010/main" val="200929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11"/>
          </p:nvPr>
        </p:nvSpPr>
        <p:spPr/>
        <p:txBody>
          <a:bodyPr/>
          <a:lstStyle/>
          <a:p>
            <a:endParaRPr kumimoji="1" lang="zh-CN" altLang="en-US"/>
          </a:p>
        </p:txBody>
      </p:sp>
      <p:sp>
        <p:nvSpPr>
          <p:cNvPr id="9" name="幻灯片编号占位符 5">
            <a:extLst>
              <a:ext uri="{FF2B5EF4-FFF2-40B4-BE49-F238E27FC236}">
                <a16:creationId xmlns:a16="http://schemas.microsoft.com/office/drawing/2014/main" id="{FD850EA6-44C6-2876-29AF-9CE35BA0FB44}"/>
              </a:ext>
            </a:extLst>
          </p:cNvPr>
          <p:cNvSpPr>
            <a:spLocks noGrp="1"/>
          </p:cNvSpPr>
          <p:nvPr>
            <p:ph type="sldNum" sz="quarter" idx="12"/>
          </p:nvPr>
        </p:nvSpPr>
        <p:spPr>
          <a:xfrm>
            <a:off x="9448800" y="6496551"/>
            <a:ext cx="2743200" cy="365125"/>
          </a:xfrm>
          <a:prstGeom prst="rect">
            <a:avLst/>
          </a:prstGeom>
        </p:spPr>
        <p:txBody>
          <a:bodyPr/>
          <a:lstStyle/>
          <a:p>
            <a:fld id="{4066A985-395B-904D-A84B-B37BAE4887A3}" type="slidenum">
              <a:rPr kumimoji="1" lang="zh-CN" altLang="en-US" smtClean="0"/>
              <a:t>‹#›</a:t>
            </a:fld>
            <a:endParaRPr kumimoji="1" lang="zh-CN" altLang="en-US" dirty="0"/>
          </a:p>
        </p:txBody>
      </p:sp>
      <p:sp>
        <p:nvSpPr>
          <p:cNvPr id="10" name="日期占位符 3">
            <a:extLst>
              <a:ext uri="{FF2B5EF4-FFF2-40B4-BE49-F238E27FC236}">
                <a16:creationId xmlns:a16="http://schemas.microsoft.com/office/drawing/2014/main" id="{4C449B95-8F22-7CE2-A4DA-17F11E952EA9}"/>
              </a:ext>
            </a:extLst>
          </p:cNvPr>
          <p:cNvSpPr>
            <a:spLocks noGrp="1"/>
          </p:cNvSpPr>
          <p:nvPr>
            <p:ph type="dt" sz="half" idx="10"/>
          </p:nvPr>
        </p:nvSpPr>
        <p:spPr>
          <a:xfrm>
            <a:off x="10943924" y="0"/>
            <a:ext cx="1248076" cy="365125"/>
          </a:xfrm>
          <a:prstGeom prst="rect">
            <a:avLst/>
          </a:prstGeom>
        </p:spPr>
        <p:txBody>
          <a:bodyPr/>
          <a:lstStyle>
            <a:lvl1pPr algn="r">
              <a:defRPr>
                <a:solidFill>
                  <a:schemeClr val="tx1"/>
                </a:solidFill>
              </a:defRPr>
            </a:lvl1pPr>
          </a:lstStyle>
          <a:p>
            <a:fld id="{C752DF3B-EEAC-4DB2-9C3C-B9690ED82008}" type="datetime1">
              <a:rPr kumimoji="1" lang="zh-CN" altLang="en-US" smtClean="0"/>
              <a:pPr/>
              <a:t>2024/11/23</a:t>
            </a:fld>
            <a:endParaRPr kumimoji="1" lang="zh-CN" altLang="en-US" dirty="0"/>
          </a:p>
        </p:txBody>
      </p:sp>
    </p:spTree>
    <p:extLst>
      <p:ext uri="{BB962C8B-B14F-4D97-AF65-F5344CB8AC3E}">
        <p14:creationId xmlns:p14="http://schemas.microsoft.com/office/powerpoint/2010/main" val="98844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8" name="页脚占位符 7"/>
          <p:cNvSpPr>
            <a:spLocks noGrp="1"/>
          </p:cNvSpPr>
          <p:nvPr>
            <p:ph type="ftr" sz="quarter" idx="11"/>
          </p:nvPr>
        </p:nvSpPr>
        <p:spPr/>
        <p:txBody>
          <a:bodyPr/>
          <a:lstStyle/>
          <a:p>
            <a:endParaRPr kumimoji="1" lang="zh-CN" altLang="en-US"/>
          </a:p>
        </p:txBody>
      </p:sp>
      <p:sp>
        <p:nvSpPr>
          <p:cNvPr id="11" name="幻灯片编号占位符 5">
            <a:extLst>
              <a:ext uri="{FF2B5EF4-FFF2-40B4-BE49-F238E27FC236}">
                <a16:creationId xmlns:a16="http://schemas.microsoft.com/office/drawing/2014/main" id="{798B3AA8-C78D-B226-8F84-85FC86A0778C}"/>
              </a:ext>
            </a:extLst>
          </p:cNvPr>
          <p:cNvSpPr>
            <a:spLocks noGrp="1"/>
          </p:cNvSpPr>
          <p:nvPr>
            <p:ph type="sldNum" sz="quarter" idx="12"/>
          </p:nvPr>
        </p:nvSpPr>
        <p:spPr>
          <a:xfrm>
            <a:off x="9448800" y="6496551"/>
            <a:ext cx="2743200" cy="365125"/>
          </a:xfrm>
          <a:prstGeom prst="rect">
            <a:avLst/>
          </a:prstGeom>
        </p:spPr>
        <p:txBody>
          <a:bodyPr/>
          <a:lstStyle/>
          <a:p>
            <a:fld id="{4066A985-395B-904D-A84B-B37BAE4887A3}" type="slidenum">
              <a:rPr kumimoji="1" lang="zh-CN" altLang="en-US" smtClean="0"/>
              <a:t>‹#›</a:t>
            </a:fld>
            <a:endParaRPr kumimoji="1" lang="zh-CN" altLang="en-US" dirty="0"/>
          </a:p>
        </p:txBody>
      </p:sp>
      <p:sp>
        <p:nvSpPr>
          <p:cNvPr id="12" name="日期占位符 3">
            <a:extLst>
              <a:ext uri="{FF2B5EF4-FFF2-40B4-BE49-F238E27FC236}">
                <a16:creationId xmlns:a16="http://schemas.microsoft.com/office/drawing/2014/main" id="{E87F307C-8919-208E-4096-56EC0B209537}"/>
              </a:ext>
            </a:extLst>
          </p:cNvPr>
          <p:cNvSpPr>
            <a:spLocks noGrp="1"/>
          </p:cNvSpPr>
          <p:nvPr>
            <p:ph type="dt" sz="half" idx="10"/>
          </p:nvPr>
        </p:nvSpPr>
        <p:spPr>
          <a:xfrm>
            <a:off x="10943924" y="0"/>
            <a:ext cx="1248076" cy="365125"/>
          </a:xfrm>
          <a:prstGeom prst="rect">
            <a:avLst/>
          </a:prstGeom>
        </p:spPr>
        <p:txBody>
          <a:bodyPr/>
          <a:lstStyle>
            <a:lvl1pPr algn="r">
              <a:defRPr>
                <a:solidFill>
                  <a:schemeClr val="tx1"/>
                </a:solidFill>
              </a:defRPr>
            </a:lvl1pPr>
          </a:lstStyle>
          <a:p>
            <a:fld id="{C752DF3B-EEAC-4DB2-9C3C-B9690ED82008}" type="datetime1">
              <a:rPr kumimoji="1" lang="zh-CN" altLang="en-US" smtClean="0"/>
              <a:pPr/>
              <a:t>2024/11/23</a:t>
            </a:fld>
            <a:endParaRPr kumimoji="1" lang="zh-CN" altLang="en-US" dirty="0"/>
          </a:p>
        </p:txBody>
      </p:sp>
    </p:spTree>
    <p:extLst>
      <p:ext uri="{BB962C8B-B14F-4D97-AF65-F5344CB8AC3E}">
        <p14:creationId xmlns:p14="http://schemas.microsoft.com/office/powerpoint/2010/main" val="202851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4" name="页脚占位符 3"/>
          <p:cNvSpPr>
            <a:spLocks noGrp="1"/>
          </p:cNvSpPr>
          <p:nvPr>
            <p:ph type="ftr" sz="quarter" idx="11"/>
          </p:nvPr>
        </p:nvSpPr>
        <p:spPr/>
        <p:txBody>
          <a:bodyPr/>
          <a:lstStyle/>
          <a:p>
            <a:endParaRPr kumimoji="1" lang="zh-CN" altLang="en-US"/>
          </a:p>
        </p:txBody>
      </p:sp>
      <p:sp>
        <p:nvSpPr>
          <p:cNvPr id="7" name="幻灯片编号占位符 5">
            <a:extLst>
              <a:ext uri="{FF2B5EF4-FFF2-40B4-BE49-F238E27FC236}">
                <a16:creationId xmlns:a16="http://schemas.microsoft.com/office/drawing/2014/main" id="{B4F7C861-3754-45C6-F140-5CAC1C80370A}"/>
              </a:ext>
            </a:extLst>
          </p:cNvPr>
          <p:cNvSpPr>
            <a:spLocks noGrp="1"/>
          </p:cNvSpPr>
          <p:nvPr>
            <p:ph type="sldNum" sz="quarter" idx="12"/>
          </p:nvPr>
        </p:nvSpPr>
        <p:spPr>
          <a:xfrm>
            <a:off x="9448800" y="6496551"/>
            <a:ext cx="2743200" cy="365125"/>
          </a:xfrm>
          <a:prstGeom prst="rect">
            <a:avLst/>
          </a:prstGeom>
        </p:spPr>
        <p:txBody>
          <a:bodyPr/>
          <a:lstStyle>
            <a:lvl1pPr algn="r">
              <a:defRPr>
                <a:latin typeface="Calibri" panose="020F0502020204030204" pitchFamily="34" charset="0"/>
                <a:cs typeface="Calibri" panose="020F0502020204030204" pitchFamily="34" charset="0"/>
              </a:defRPr>
            </a:lvl1pPr>
          </a:lstStyle>
          <a:p>
            <a:fld id="{4066A985-395B-904D-A84B-B37BAE4887A3}" type="slidenum">
              <a:rPr kumimoji="1" lang="zh-CN" altLang="en-US" smtClean="0"/>
              <a:pPr/>
              <a:t>‹#›</a:t>
            </a:fld>
            <a:endParaRPr kumimoji="1" lang="zh-CN" altLang="en-US" dirty="0"/>
          </a:p>
        </p:txBody>
      </p:sp>
      <p:sp>
        <p:nvSpPr>
          <p:cNvPr id="8" name="日期占位符 3">
            <a:extLst>
              <a:ext uri="{FF2B5EF4-FFF2-40B4-BE49-F238E27FC236}">
                <a16:creationId xmlns:a16="http://schemas.microsoft.com/office/drawing/2014/main" id="{F5BCAA94-65DE-F4CB-D1CF-3ED20AB08332}"/>
              </a:ext>
            </a:extLst>
          </p:cNvPr>
          <p:cNvSpPr>
            <a:spLocks noGrp="1"/>
          </p:cNvSpPr>
          <p:nvPr>
            <p:ph type="dt" sz="half" idx="10"/>
          </p:nvPr>
        </p:nvSpPr>
        <p:spPr>
          <a:xfrm>
            <a:off x="10943924" y="0"/>
            <a:ext cx="1248076" cy="365125"/>
          </a:xfrm>
          <a:prstGeom prst="rect">
            <a:avLst/>
          </a:prstGeom>
        </p:spPr>
        <p:txBody>
          <a:bodyPr/>
          <a:lstStyle>
            <a:lvl1pPr algn="r">
              <a:defRPr>
                <a:solidFill>
                  <a:schemeClr val="tx1"/>
                </a:solidFill>
              </a:defRPr>
            </a:lvl1pPr>
          </a:lstStyle>
          <a:p>
            <a:fld id="{C752DF3B-EEAC-4DB2-9C3C-B9690ED82008}" type="datetime1">
              <a:rPr kumimoji="1" lang="zh-CN" altLang="en-US" smtClean="0"/>
              <a:pPr/>
              <a:t>2024/11/23</a:t>
            </a:fld>
            <a:endParaRPr kumimoji="1" lang="zh-CN" altLang="en-US" dirty="0"/>
          </a:p>
        </p:txBody>
      </p:sp>
    </p:spTree>
    <p:extLst>
      <p:ext uri="{BB962C8B-B14F-4D97-AF65-F5344CB8AC3E}">
        <p14:creationId xmlns:p14="http://schemas.microsoft.com/office/powerpoint/2010/main" val="199139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kumimoji="1" lang="zh-CN" altLang="en-US"/>
          </a:p>
        </p:txBody>
      </p:sp>
      <p:sp>
        <p:nvSpPr>
          <p:cNvPr id="6" name="幻灯片编号占位符 5">
            <a:extLst>
              <a:ext uri="{FF2B5EF4-FFF2-40B4-BE49-F238E27FC236}">
                <a16:creationId xmlns:a16="http://schemas.microsoft.com/office/drawing/2014/main" id="{163968DC-3B12-1561-E609-0B24CD007508}"/>
              </a:ext>
            </a:extLst>
          </p:cNvPr>
          <p:cNvSpPr>
            <a:spLocks noGrp="1"/>
          </p:cNvSpPr>
          <p:nvPr>
            <p:ph type="sldNum" sz="quarter" idx="12"/>
          </p:nvPr>
        </p:nvSpPr>
        <p:spPr>
          <a:xfrm>
            <a:off x="9448800" y="6496551"/>
            <a:ext cx="2743200" cy="365125"/>
          </a:xfrm>
          <a:prstGeom prst="rect">
            <a:avLst/>
          </a:prstGeom>
        </p:spPr>
        <p:txBody>
          <a:bodyPr/>
          <a:lstStyle/>
          <a:p>
            <a:fld id="{4066A985-395B-904D-A84B-B37BAE4887A3}" type="slidenum">
              <a:rPr kumimoji="1" lang="zh-CN" altLang="en-US" smtClean="0"/>
              <a:t>‹#›</a:t>
            </a:fld>
            <a:endParaRPr kumimoji="1" lang="zh-CN" altLang="en-US" dirty="0"/>
          </a:p>
        </p:txBody>
      </p:sp>
      <p:sp>
        <p:nvSpPr>
          <p:cNvPr id="7" name="日期占位符 3">
            <a:extLst>
              <a:ext uri="{FF2B5EF4-FFF2-40B4-BE49-F238E27FC236}">
                <a16:creationId xmlns:a16="http://schemas.microsoft.com/office/drawing/2014/main" id="{8B396952-1CAA-939E-10FE-9F2691951A6B}"/>
              </a:ext>
            </a:extLst>
          </p:cNvPr>
          <p:cNvSpPr>
            <a:spLocks noGrp="1"/>
          </p:cNvSpPr>
          <p:nvPr>
            <p:ph type="dt" sz="half" idx="10"/>
          </p:nvPr>
        </p:nvSpPr>
        <p:spPr>
          <a:xfrm>
            <a:off x="10943924" y="0"/>
            <a:ext cx="1248076" cy="365125"/>
          </a:xfrm>
          <a:prstGeom prst="rect">
            <a:avLst/>
          </a:prstGeom>
        </p:spPr>
        <p:txBody>
          <a:bodyPr/>
          <a:lstStyle>
            <a:lvl1pPr algn="r">
              <a:defRPr>
                <a:solidFill>
                  <a:schemeClr val="tx1"/>
                </a:solidFill>
              </a:defRPr>
            </a:lvl1pPr>
          </a:lstStyle>
          <a:p>
            <a:fld id="{C752DF3B-EEAC-4DB2-9C3C-B9690ED82008}" type="datetime1">
              <a:rPr kumimoji="1" lang="zh-CN" altLang="en-US" smtClean="0"/>
              <a:pPr/>
              <a:t>2024/11/23</a:t>
            </a:fld>
            <a:endParaRPr kumimoji="1" lang="zh-CN" altLang="en-US" dirty="0"/>
          </a:p>
        </p:txBody>
      </p:sp>
    </p:spTree>
    <p:extLst>
      <p:ext uri="{BB962C8B-B14F-4D97-AF65-F5344CB8AC3E}">
        <p14:creationId xmlns:p14="http://schemas.microsoft.com/office/powerpoint/2010/main" val="90455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6" name="页脚占位符 5"/>
          <p:cNvSpPr>
            <a:spLocks noGrp="1"/>
          </p:cNvSpPr>
          <p:nvPr>
            <p:ph type="ftr" sz="quarter" idx="11"/>
          </p:nvPr>
        </p:nvSpPr>
        <p:spPr/>
        <p:txBody>
          <a:bodyPr/>
          <a:lstStyle/>
          <a:p>
            <a:endParaRPr kumimoji="1" lang="zh-CN" altLang="en-US"/>
          </a:p>
        </p:txBody>
      </p:sp>
      <p:sp>
        <p:nvSpPr>
          <p:cNvPr id="8" name="幻灯片编号占位符 5">
            <a:extLst>
              <a:ext uri="{FF2B5EF4-FFF2-40B4-BE49-F238E27FC236}">
                <a16:creationId xmlns:a16="http://schemas.microsoft.com/office/drawing/2014/main" id="{82B0D281-17A0-6BD9-AA1C-662F3CA5A7C8}"/>
              </a:ext>
            </a:extLst>
          </p:cNvPr>
          <p:cNvSpPr>
            <a:spLocks noGrp="1"/>
          </p:cNvSpPr>
          <p:nvPr>
            <p:ph type="sldNum" sz="quarter" idx="12"/>
          </p:nvPr>
        </p:nvSpPr>
        <p:spPr>
          <a:xfrm>
            <a:off x="9448800" y="6496551"/>
            <a:ext cx="2743200" cy="365125"/>
          </a:xfrm>
          <a:prstGeom prst="rect">
            <a:avLst/>
          </a:prstGeom>
        </p:spPr>
        <p:txBody>
          <a:bodyPr/>
          <a:lstStyle/>
          <a:p>
            <a:fld id="{4066A985-395B-904D-A84B-B37BAE4887A3}" type="slidenum">
              <a:rPr kumimoji="1" lang="zh-CN" altLang="en-US" smtClean="0"/>
              <a:t>‹#›</a:t>
            </a:fld>
            <a:endParaRPr kumimoji="1" lang="zh-CN" altLang="en-US" dirty="0"/>
          </a:p>
        </p:txBody>
      </p:sp>
      <p:sp>
        <p:nvSpPr>
          <p:cNvPr id="10" name="日期占位符 3">
            <a:extLst>
              <a:ext uri="{FF2B5EF4-FFF2-40B4-BE49-F238E27FC236}">
                <a16:creationId xmlns:a16="http://schemas.microsoft.com/office/drawing/2014/main" id="{77718076-7BE7-4448-1E3F-469B6F36B0EF}"/>
              </a:ext>
            </a:extLst>
          </p:cNvPr>
          <p:cNvSpPr>
            <a:spLocks noGrp="1"/>
          </p:cNvSpPr>
          <p:nvPr>
            <p:ph type="dt" sz="half" idx="10"/>
          </p:nvPr>
        </p:nvSpPr>
        <p:spPr>
          <a:xfrm>
            <a:off x="10943924" y="0"/>
            <a:ext cx="1248076" cy="365125"/>
          </a:xfrm>
          <a:prstGeom prst="rect">
            <a:avLst/>
          </a:prstGeom>
        </p:spPr>
        <p:txBody>
          <a:bodyPr/>
          <a:lstStyle>
            <a:lvl1pPr algn="r">
              <a:defRPr>
                <a:solidFill>
                  <a:schemeClr val="tx1"/>
                </a:solidFill>
              </a:defRPr>
            </a:lvl1pPr>
          </a:lstStyle>
          <a:p>
            <a:fld id="{C752DF3B-EEAC-4DB2-9C3C-B9690ED82008}" type="datetime1">
              <a:rPr kumimoji="1" lang="zh-CN" altLang="en-US" smtClean="0"/>
              <a:pPr/>
              <a:t>2024/11/23</a:t>
            </a:fld>
            <a:endParaRPr kumimoji="1" lang="zh-CN" altLang="en-US" dirty="0"/>
          </a:p>
        </p:txBody>
      </p:sp>
    </p:spTree>
    <p:extLst>
      <p:ext uri="{BB962C8B-B14F-4D97-AF65-F5344CB8AC3E}">
        <p14:creationId xmlns:p14="http://schemas.microsoft.com/office/powerpoint/2010/main" val="83746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6" name="页脚占位符 5"/>
          <p:cNvSpPr>
            <a:spLocks noGrp="1"/>
          </p:cNvSpPr>
          <p:nvPr>
            <p:ph type="ftr" sz="quarter" idx="11"/>
          </p:nvPr>
        </p:nvSpPr>
        <p:spPr/>
        <p:txBody>
          <a:bodyPr/>
          <a:lstStyle/>
          <a:p>
            <a:endParaRPr kumimoji="1" lang="zh-CN" altLang="en-US"/>
          </a:p>
        </p:txBody>
      </p:sp>
      <p:sp>
        <p:nvSpPr>
          <p:cNvPr id="8" name="幻灯片编号占位符 5">
            <a:extLst>
              <a:ext uri="{FF2B5EF4-FFF2-40B4-BE49-F238E27FC236}">
                <a16:creationId xmlns:a16="http://schemas.microsoft.com/office/drawing/2014/main" id="{6975E99C-E558-B209-0F4B-78138D39AC41}"/>
              </a:ext>
            </a:extLst>
          </p:cNvPr>
          <p:cNvSpPr>
            <a:spLocks noGrp="1"/>
          </p:cNvSpPr>
          <p:nvPr>
            <p:ph type="sldNum" sz="quarter" idx="12"/>
          </p:nvPr>
        </p:nvSpPr>
        <p:spPr>
          <a:xfrm>
            <a:off x="9448800" y="6496551"/>
            <a:ext cx="2743200" cy="365125"/>
          </a:xfrm>
          <a:prstGeom prst="rect">
            <a:avLst/>
          </a:prstGeom>
        </p:spPr>
        <p:txBody>
          <a:bodyPr/>
          <a:lstStyle/>
          <a:p>
            <a:fld id="{4066A985-395B-904D-A84B-B37BAE4887A3}" type="slidenum">
              <a:rPr kumimoji="1" lang="zh-CN" altLang="en-US" smtClean="0"/>
              <a:t>‹#›</a:t>
            </a:fld>
            <a:endParaRPr kumimoji="1" lang="zh-CN" altLang="en-US" dirty="0"/>
          </a:p>
        </p:txBody>
      </p:sp>
      <p:sp>
        <p:nvSpPr>
          <p:cNvPr id="10" name="日期占位符 3">
            <a:extLst>
              <a:ext uri="{FF2B5EF4-FFF2-40B4-BE49-F238E27FC236}">
                <a16:creationId xmlns:a16="http://schemas.microsoft.com/office/drawing/2014/main" id="{AEA075E2-AF36-3140-6593-F285BCA071D8}"/>
              </a:ext>
            </a:extLst>
          </p:cNvPr>
          <p:cNvSpPr>
            <a:spLocks noGrp="1"/>
          </p:cNvSpPr>
          <p:nvPr>
            <p:ph type="dt" sz="half" idx="10"/>
          </p:nvPr>
        </p:nvSpPr>
        <p:spPr>
          <a:xfrm>
            <a:off x="10943924" y="0"/>
            <a:ext cx="1248076" cy="365125"/>
          </a:xfrm>
          <a:prstGeom prst="rect">
            <a:avLst/>
          </a:prstGeom>
        </p:spPr>
        <p:txBody>
          <a:bodyPr/>
          <a:lstStyle>
            <a:lvl1pPr algn="r">
              <a:defRPr>
                <a:solidFill>
                  <a:schemeClr val="tx1"/>
                </a:solidFill>
              </a:defRPr>
            </a:lvl1pPr>
          </a:lstStyle>
          <a:p>
            <a:fld id="{C752DF3B-EEAC-4DB2-9C3C-B9690ED82008}" type="datetime1">
              <a:rPr kumimoji="1" lang="zh-CN" altLang="en-US" smtClean="0"/>
              <a:pPr/>
              <a:t>2024/11/23</a:t>
            </a:fld>
            <a:endParaRPr kumimoji="1" lang="zh-CN" altLang="en-US" dirty="0"/>
          </a:p>
        </p:txBody>
      </p:sp>
    </p:spTree>
    <p:extLst>
      <p:ext uri="{BB962C8B-B14F-4D97-AF65-F5344CB8AC3E}">
        <p14:creationId xmlns:p14="http://schemas.microsoft.com/office/powerpoint/2010/main" val="70873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7" name="日期占位符 3">
            <a:extLst>
              <a:ext uri="{FF2B5EF4-FFF2-40B4-BE49-F238E27FC236}">
                <a16:creationId xmlns:a16="http://schemas.microsoft.com/office/drawing/2014/main" id="{68F21C06-CA6B-61BD-7A2A-F5236FB4E150}"/>
              </a:ext>
            </a:extLst>
          </p:cNvPr>
          <p:cNvSpPr>
            <a:spLocks noGrp="1"/>
          </p:cNvSpPr>
          <p:nvPr>
            <p:ph type="dt" sz="half" idx="2"/>
          </p:nvPr>
        </p:nvSpPr>
        <p:spPr>
          <a:xfrm>
            <a:off x="11262360" y="3676"/>
            <a:ext cx="2743200" cy="365125"/>
          </a:xfrm>
          <a:prstGeom prst="rect">
            <a:avLst/>
          </a:prstGeom>
        </p:spPr>
        <p:txBody>
          <a:bodyPr/>
          <a:lstStyle>
            <a:lvl1pPr>
              <a:defRPr sz="1200"/>
            </a:lvl1pPr>
          </a:lstStyle>
          <a:p>
            <a:fld id="{C752DF3B-EEAC-4DB2-9C3C-B9690ED82008}" type="datetime1">
              <a:rPr kumimoji="1" lang="zh-CN" altLang="en-US" smtClean="0"/>
              <a:pPr/>
              <a:t>2024/11/23</a:t>
            </a:fld>
            <a:endParaRPr kumimoji="1" lang="zh-CN" altLang="en-US" dirty="0"/>
          </a:p>
        </p:txBody>
      </p:sp>
      <p:sp>
        <p:nvSpPr>
          <p:cNvPr id="8" name="幻灯片编号占位符 5">
            <a:extLst>
              <a:ext uri="{FF2B5EF4-FFF2-40B4-BE49-F238E27FC236}">
                <a16:creationId xmlns:a16="http://schemas.microsoft.com/office/drawing/2014/main" id="{EFA7CE96-65B1-98D8-8F55-F9968E37A3B3}"/>
              </a:ext>
            </a:extLst>
          </p:cNvPr>
          <p:cNvSpPr>
            <a:spLocks noGrp="1"/>
          </p:cNvSpPr>
          <p:nvPr>
            <p:ph type="sldNum" sz="quarter" idx="4"/>
          </p:nvPr>
        </p:nvSpPr>
        <p:spPr>
          <a:xfrm>
            <a:off x="9448800" y="6496551"/>
            <a:ext cx="2743200" cy="365125"/>
          </a:xfrm>
          <a:prstGeom prst="rect">
            <a:avLst/>
          </a:prstGeom>
        </p:spPr>
        <p:txBody>
          <a:bodyPr/>
          <a:lstStyle>
            <a:lvl1pPr algn="r">
              <a:defRPr>
                <a:solidFill>
                  <a:schemeClr val="tx1"/>
                </a:solidFill>
                <a:latin typeface="Calibri" panose="020F0502020204030204" pitchFamily="34" charset="0"/>
                <a:cs typeface="Calibri" panose="020F0502020204030204" pitchFamily="34" charset="0"/>
              </a:defRPr>
            </a:lvl1pPr>
          </a:lstStyle>
          <a:p>
            <a:fld id="{4066A985-395B-904D-A84B-B37BAE4887A3}" type="slidenum">
              <a:rPr kumimoji="1" lang="zh-CN" altLang="en-US" smtClean="0"/>
              <a:pPr/>
              <a:t>‹#›</a:t>
            </a:fld>
            <a:endParaRPr kumimoji="1" lang="zh-CN" altLang="en-US" dirty="0"/>
          </a:p>
        </p:txBody>
      </p:sp>
    </p:spTree>
    <p:extLst>
      <p:ext uri="{BB962C8B-B14F-4D97-AF65-F5344CB8AC3E}">
        <p14:creationId xmlns:p14="http://schemas.microsoft.com/office/powerpoint/2010/main" val="903417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7.wmf"/><Relationship Id="rId18" Type="http://schemas.openxmlformats.org/officeDocument/2006/relationships/oleObject" Target="../embeddings/oleObject8.bin"/><Relationship Id="rId3" Type="http://schemas.openxmlformats.org/officeDocument/2006/relationships/image" Target="../media/image6.png"/><Relationship Id="rId21" Type="http://schemas.openxmlformats.org/officeDocument/2006/relationships/image" Target="../media/image21.wmf"/><Relationship Id="rId7" Type="http://schemas.openxmlformats.org/officeDocument/2006/relationships/image" Target="../media/image14.wmf"/><Relationship Id="rId12" Type="http://schemas.openxmlformats.org/officeDocument/2006/relationships/oleObject" Target="../embeddings/oleObject5.bin"/><Relationship Id="rId17" Type="http://schemas.openxmlformats.org/officeDocument/2006/relationships/image" Target="../media/image19.wmf"/><Relationship Id="rId2" Type="http://schemas.openxmlformats.org/officeDocument/2006/relationships/notesSlide" Target="../notesSlides/notesSlide11.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16.wmf"/><Relationship Id="rId5" Type="http://schemas.openxmlformats.org/officeDocument/2006/relationships/image" Target="../media/image13.emf"/><Relationship Id="rId15" Type="http://schemas.openxmlformats.org/officeDocument/2006/relationships/image" Target="../media/image18.wmf"/><Relationship Id="rId10" Type="http://schemas.openxmlformats.org/officeDocument/2006/relationships/oleObject" Target="../embeddings/oleObject4.bin"/><Relationship Id="rId19" Type="http://schemas.openxmlformats.org/officeDocument/2006/relationships/image" Target="../media/image20.wmf"/><Relationship Id="rId4" Type="http://schemas.openxmlformats.org/officeDocument/2006/relationships/oleObject" Target="../embeddings/oleObject1.bin"/><Relationship Id="rId9" Type="http://schemas.openxmlformats.org/officeDocument/2006/relationships/image" Target="../media/image15.wmf"/><Relationship Id="rId1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6.wmf"/><Relationship Id="rId18" Type="http://schemas.openxmlformats.org/officeDocument/2006/relationships/oleObject" Target="../embeddings/oleObject17.bin"/><Relationship Id="rId3" Type="http://schemas.openxmlformats.org/officeDocument/2006/relationships/image" Target="../media/image6.png"/><Relationship Id="rId21" Type="http://schemas.openxmlformats.org/officeDocument/2006/relationships/image" Target="../media/image30.wmf"/><Relationship Id="rId7" Type="http://schemas.openxmlformats.org/officeDocument/2006/relationships/image" Target="../media/image23.wmf"/><Relationship Id="rId12" Type="http://schemas.openxmlformats.org/officeDocument/2006/relationships/oleObject" Target="../embeddings/oleObject14.bin"/><Relationship Id="rId17" Type="http://schemas.openxmlformats.org/officeDocument/2006/relationships/image" Target="../media/image28.wmf"/><Relationship Id="rId2" Type="http://schemas.openxmlformats.org/officeDocument/2006/relationships/notesSlide" Target="../notesSlides/notesSlide12.xml"/><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13.bin"/><Relationship Id="rId19" Type="http://schemas.openxmlformats.org/officeDocument/2006/relationships/image" Target="../media/image29.wmf"/><Relationship Id="rId4" Type="http://schemas.openxmlformats.org/officeDocument/2006/relationships/oleObject" Target="../embeddings/oleObject10.bin"/><Relationship Id="rId9" Type="http://schemas.openxmlformats.org/officeDocument/2006/relationships/image" Target="../media/image24.wmf"/><Relationship Id="rId1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4.bin"/><Relationship Id="rId18" Type="http://schemas.openxmlformats.org/officeDocument/2006/relationships/image" Target="../media/image38.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5.wmf"/><Relationship Id="rId17" Type="http://schemas.openxmlformats.org/officeDocument/2006/relationships/oleObject" Target="../embeddings/oleObject26.bin"/><Relationship Id="rId2" Type="http://schemas.openxmlformats.org/officeDocument/2006/relationships/image" Target="../media/image6.png"/><Relationship Id="rId16" Type="http://schemas.openxmlformats.org/officeDocument/2006/relationships/image" Target="../media/image37.wmf"/><Relationship Id="rId1" Type="http://schemas.openxmlformats.org/officeDocument/2006/relationships/slideLayout" Target="../slideLayouts/slideLayout2.xml"/><Relationship Id="rId6" Type="http://schemas.openxmlformats.org/officeDocument/2006/relationships/image" Target="../media/image32.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2.bin"/><Relationship Id="rId14" Type="http://schemas.openxmlformats.org/officeDocument/2006/relationships/image" Target="../media/image36.wmf"/></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32.bin"/><Relationship Id="rId18" Type="http://schemas.openxmlformats.org/officeDocument/2006/relationships/oleObject" Target="../embeddings/oleObject35.bin"/><Relationship Id="rId26" Type="http://schemas.openxmlformats.org/officeDocument/2006/relationships/oleObject" Target="../embeddings/oleObject39.bin"/><Relationship Id="rId3" Type="http://schemas.openxmlformats.org/officeDocument/2006/relationships/oleObject" Target="../embeddings/oleObject27.bin"/><Relationship Id="rId21" Type="http://schemas.openxmlformats.org/officeDocument/2006/relationships/image" Target="../media/image47.wmf"/><Relationship Id="rId34" Type="http://schemas.openxmlformats.org/officeDocument/2006/relationships/image" Target="../media/image53.png"/><Relationship Id="rId7" Type="http://schemas.openxmlformats.org/officeDocument/2006/relationships/oleObject" Target="../embeddings/oleObject29.bin"/><Relationship Id="rId12" Type="http://schemas.openxmlformats.org/officeDocument/2006/relationships/image" Target="../media/image43.wmf"/><Relationship Id="rId17" Type="http://schemas.openxmlformats.org/officeDocument/2006/relationships/oleObject" Target="../embeddings/oleObject34.bin"/><Relationship Id="rId25" Type="http://schemas.openxmlformats.org/officeDocument/2006/relationships/image" Target="../media/image48.wmf"/><Relationship Id="rId33" Type="http://schemas.openxmlformats.org/officeDocument/2006/relationships/image" Target="../media/image52.wmf"/><Relationship Id="rId2" Type="http://schemas.openxmlformats.org/officeDocument/2006/relationships/image" Target="../media/image6.png"/><Relationship Id="rId16" Type="http://schemas.openxmlformats.org/officeDocument/2006/relationships/image" Target="../media/image45.wmf"/><Relationship Id="rId20" Type="http://schemas.openxmlformats.org/officeDocument/2006/relationships/oleObject" Target="../embeddings/oleObject36.bin"/><Relationship Id="rId29" Type="http://schemas.openxmlformats.org/officeDocument/2006/relationships/image" Target="../media/image50.wmf"/><Relationship Id="rId1" Type="http://schemas.openxmlformats.org/officeDocument/2006/relationships/slideLayout" Target="../slideLayouts/slideLayout2.xml"/><Relationship Id="rId6" Type="http://schemas.openxmlformats.org/officeDocument/2006/relationships/image" Target="../media/image40.wmf"/><Relationship Id="rId11" Type="http://schemas.openxmlformats.org/officeDocument/2006/relationships/oleObject" Target="../embeddings/oleObject31.bin"/><Relationship Id="rId24" Type="http://schemas.openxmlformats.org/officeDocument/2006/relationships/oleObject" Target="../embeddings/oleObject38.bin"/><Relationship Id="rId32" Type="http://schemas.openxmlformats.org/officeDocument/2006/relationships/oleObject" Target="../embeddings/oleObject42.bin"/><Relationship Id="rId5" Type="http://schemas.openxmlformats.org/officeDocument/2006/relationships/oleObject" Target="../embeddings/oleObject28.bin"/><Relationship Id="rId15" Type="http://schemas.openxmlformats.org/officeDocument/2006/relationships/oleObject" Target="../embeddings/oleObject33.bin"/><Relationship Id="rId23" Type="http://schemas.openxmlformats.org/officeDocument/2006/relationships/image" Target="../media/image19.wmf"/><Relationship Id="rId28" Type="http://schemas.openxmlformats.org/officeDocument/2006/relationships/oleObject" Target="../embeddings/oleObject40.bin"/><Relationship Id="rId10" Type="http://schemas.openxmlformats.org/officeDocument/2006/relationships/image" Target="../media/image42.wmf"/><Relationship Id="rId19" Type="http://schemas.openxmlformats.org/officeDocument/2006/relationships/image" Target="../media/image46.wmf"/><Relationship Id="rId31" Type="http://schemas.openxmlformats.org/officeDocument/2006/relationships/image" Target="../media/image51.wmf"/><Relationship Id="rId4" Type="http://schemas.openxmlformats.org/officeDocument/2006/relationships/image" Target="../media/image39.wmf"/><Relationship Id="rId9" Type="http://schemas.openxmlformats.org/officeDocument/2006/relationships/oleObject" Target="../embeddings/oleObject30.bin"/><Relationship Id="rId14" Type="http://schemas.openxmlformats.org/officeDocument/2006/relationships/image" Target="../media/image44.wmf"/><Relationship Id="rId22" Type="http://schemas.openxmlformats.org/officeDocument/2006/relationships/oleObject" Target="../embeddings/oleObject37.bin"/><Relationship Id="rId27" Type="http://schemas.openxmlformats.org/officeDocument/2006/relationships/image" Target="../media/image49.wmf"/><Relationship Id="rId30" Type="http://schemas.openxmlformats.org/officeDocument/2006/relationships/oleObject" Target="../embeddings/oleObject41.bin"/><Relationship Id="rId8" Type="http://schemas.openxmlformats.org/officeDocument/2006/relationships/image" Target="../media/image41.wmf"/></Relationships>
</file>

<file path=ppt/slides/_rels/slide15.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42.wmf"/><Relationship Id="rId17" Type="http://schemas.openxmlformats.org/officeDocument/2006/relationships/image" Target="../media/image59.wmf"/><Relationship Id="rId2" Type="http://schemas.openxmlformats.org/officeDocument/2006/relationships/image" Target="../media/image6.png"/><Relationship Id="rId16"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image" Target="../media/image51.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image" Target="../media/image58.png"/><Relationship Id="rId10" Type="http://schemas.openxmlformats.org/officeDocument/2006/relationships/image" Target="../media/image56.wmf"/><Relationship Id="rId4" Type="http://schemas.openxmlformats.org/officeDocument/2006/relationships/image" Target="../media/image54.wmf"/><Relationship Id="rId9" Type="http://schemas.openxmlformats.org/officeDocument/2006/relationships/oleObject" Target="../embeddings/oleObject46.bin"/><Relationship Id="rId14" Type="http://schemas.openxmlformats.org/officeDocument/2006/relationships/image" Target="../media/image57.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任意多边形: 形状 9">
            <a:extLst>
              <a:ext uri="{FF2B5EF4-FFF2-40B4-BE49-F238E27FC236}">
                <a16:creationId xmlns:a16="http://schemas.microsoft.com/office/drawing/2014/main" id="{7CF5F467-AD09-4185-8DED-E84BF98F573A}"/>
              </a:ext>
            </a:extLst>
          </p:cNvPr>
          <p:cNvSpPr/>
          <p:nvPr/>
        </p:nvSpPr>
        <p:spPr>
          <a:xfrm rot="10800000">
            <a:off x="3359728" y="3338253"/>
            <a:ext cx="2679700" cy="1135117"/>
          </a:xfrm>
          <a:custGeom>
            <a:avLst/>
            <a:gdLst>
              <a:gd name="connsiteX0" fmla="*/ 0 w 2679700"/>
              <a:gd name="connsiteY0" fmla="*/ 2286000 h 2286000"/>
              <a:gd name="connsiteX1" fmla="*/ 0 w 2679700"/>
              <a:gd name="connsiteY1" fmla="*/ 0 h 2286000"/>
              <a:gd name="connsiteX2" fmla="*/ 2679700 w 2679700"/>
              <a:gd name="connsiteY2" fmla="*/ 0 h 2286000"/>
              <a:gd name="connsiteX3" fmla="*/ 2679700 w 2679700"/>
              <a:gd name="connsiteY3" fmla="*/ 558800 h 2286000"/>
              <a:gd name="connsiteX0" fmla="*/ 0 w 2679700"/>
              <a:gd name="connsiteY0" fmla="*/ 2104465 h 2104465"/>
              <a:gd name="connsiteX1" fmla="*/ 0 w 2679700"/>
              <a:gd name="connsiteY1" fmla="*/ 0 h 2104465"/>
              <a:gd name="connsiteX2" fmla="*/ 2679700 w 2679700"/>
              <a:gd name="connsiteY2" fmla="*/ 0 h 2104465"/>
              <a:gd name="connsiteX3" fmla="*/ 2679700 w 2679700"/>
              <a:gd name="connsiteY3" fmla="*/ 558800 h 2104465"/>
              <a:gd name="connsiteX0" fmla="*/ 0 w 2679700"/>
              <a:gd name="connsiteY0" fmla="*/ 1497427 h 1497427"/>
              <a:gd name="connsiteX1" fmla="*/ 0 w 2679700"/>
              <a:gd name="connsiteY1" fmla="*/ 0 h 1497427"/>
              <a:gd name="connsiteX2" fmla="*/ 2679700 w 2679700"/>
              <a:gd name="connsiteY2" fmla="*/ 0 h 1497427"/>
              <a:gd name="connsiteX3" fmla="*/ 2679700 w 2679700"/>
              <a:gd name="connsiteY3" fmla="*/ 558800 h 1497427"/>
              <a:gd name="connsiteX0" fmla="*/ 0 w 2679700"/>
              <a:gd name="connsiteY0" fmla="*/ 1100612 h 1100612"/>
              <a:gd name="connsiteX1" fmla="*/ 0 w 2679700"/>
              <a:gd name="connsiteY1" fmla="*/ 0 h 1100612"/>
              <a:gd name="connsiteX2" fmla="*/ 2679700 w 2679700"/>
              <a:gd name="connsiteY2" fmla="*/ 0 h 1100612"/>
              <a:gd name="connsiteX3" fmla="*/ 2679700 w 2679700"/>
              <a:gd name="connsiteY3" fmla="*/ 558800 h 1100612"/>
              <a:gd name="connsiteX0" fmla="*/ 0 w 2679700"/>
              <a:gd name="connsiteY0" fmla="*/ 1135117 h 1135117"/>
              <a:gd name="connsiteX1" fmla="*/ 0 w 2679700"/>
              <a:gd name="connsiteY1" fmla="*/ 0 h 1135117"/>
              <a:gd name="connsiteX2" fmla="*/ 2679700 w 2679700"/>
              <a:gd name="connsiteY2" fmla="*/ 0 h 1135117"/>
              <a:gd name="connsiteX3" fmla="*/ 2679700 w 2679700"/>
              <a:gd name="connsiteY3" fmla="*/ 558800 h 1135117"/>
              <a:gd name="connsiteX0" fmla="*/ 0 w 2679700"/>
              <a:gd name="connsiteY0" fmla="*/ 1135117 h 1135117"/>
              <a:gd name="connsiteX1" fmla="*/ 0 w 2679700"/>
              <a:gd name="connsiteY1" fmla="*/ 0 h 1135117"/>
              <a:gd name="connsiteX2" fmla="*/ 2679700 w 2679700"/>
              <a:gd name="connsiteY2" fmla="*/ 0 h 1135117"/>
              <a:gd name="connsiteX3" fmla="*/ 2679700 w 2679700"/>
              <a:gd name="connsiteY3" fmla="*/ 679570 h 1135117"/>
            </a:gdLst>
            <a:ahLst/>
            <a:cxnLst>
              <a:cxn ang="0">
                <a:pos x="connsiteX0" y="connsiteY0"/>
              </a:cxn>
              <a:cxn ang="0">
                <a:pos x="connsiteX1" y="connsiteY1"/>
              </a:cxn>
              <a:cxn ang="0">
                <a:pos x="connsiteX2" y="connsiteY2"/>
              </a:cxn>
              <a:cxn ang="0">
                <a:pos x="connsiteX3" y="connsiteY3"/>
              </a:cxn>
            </a:cxnLst>
            <a:rect l="l" t="t" r="r" b="b"/>
            <a:pathLst>
              <a:path w="2679700" h="1135117">
                <a:moveTo>
                  <a:pt x="0" y="1135117"/>
                </a:moveTo>
                <a:lnTo>
                  <a:pt x="0" y="0"/>
                </a:lnTo>
                <a:lnTo>
                  <a:pt x="2679700" y="0"/>
                </a:lnTo>
                <a:lnTo>
                  <a:pt x="2679700" y="67957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0">
            <a:extLst>
              <a:ext uri="{FF2B5EF4-FFF2-40B4-BE49-F238E27FC236}">
                <a16:creationId xmlns:a16="http://schemas.microsoft.com/office/drawing/2014/main" id="{3B4E031A-4E34-426C-A89A-A075C19ED651}"/>
              </a:ext>
            </a:extLst>
          </p:cNvPr>
          <p:cNvSpPr/>
          <p:nvPr/>
        </p:nvSpPr>
        <p:spPr>
          <a:xfrm rot="10800000">
            <a:off x="3372428" y="394276"/>
            <a:ext cx="2641600" cy="1844514"/>
          </a:xfrm>
          <a:custGeom>
            <a:avLst/>
            <a:gdLst>
              <a:gd name="connsiteX0" fmla="*/ 0 w 2641600"/>
              <a:gd name="connsiteY0" fmla="*/ 0 h 1320800"/>
              <a:gd name="connsiteX1" fmla="*/ 0 w 2641600"/>
              <a:gd name="connsiteY1" fmla="*/ 1320800 h 1320800"/>
              <a:gd name="connsiteX2" fmla="*/ 2641600 w 2641600"/>
              <a:gd name="connsiteY2" fmla="*/ 1320800 h 1320800"/>
              <a:gd name="connsiteX3" fmla="*/ 2641600 w 2641600"/>
              <a:gd name="connsiteY3" fmla="*/ 647700 h 1320800"/>
              <a:gd name="connsiteX0" fmla="*/ 0 w 2641600"/>
              <a:gd name="connsiteY0" fmla="*/ 0 h 1982537"/>
              <a:gd name="connsiteX1" fmla="*/ 0 w 2641600"/>
              <a:gd name="connsiteY1" fmla="*/ 1982537 h 1982537"/>
              <a:gd name="connsiteX2" fmla="*/ 2641600 w 2641600"/>
              <a:gd name="connsiteY2" fmla="*/ 1982537 h 1982537"/>
              <a:gd name="connsiteX3" fmla="*/ 2641600 w 2641600"/>
              <a:gd name="connsiteY3" fmla="*/ 1309437 h 1982537"/>
              <a:gd name="connsiteX0" fmla="*/ 0 w 2641600"/>
              <a:gd name="connsiteY0" fmla="*/ 0 h 1844514"/>
              <a:gd name="connsiteX1" fmla="*/ 0 w 2641600"/>
              <a:gd name="connsiteY1" fmla="*/ 1844514 h 1844514"/>
              <a:gd name="connsiteX2" fmla="*/ 2641600 w 2641600"/>
              <a:gd name="connsiteY2" fmla="*/ 1844514 h 1844514"/>
              <a:gd name="connsiteX3" fmla="*/ 2641600 w 2641600"/>
              <a:gd name="connsiteY3" fmla="*/ 1171414 h 1844514"/>
            </a:gdLst>
            <a:ahLst/>
            <a:cxnLst>
              <a:cxn ang="0">
                <a:pos x="connsiteX0" y="connsiteY0"/>
              </a:cxn>
              <a:cxn ang="0">
                <a:pos x="connsiteX1" y="connsiteY1"/>
              </a:cxn>
              <a:cxn ang="0">
                <a:pos x="connsiteX2" y="connsiteY2"/>
              </a:cxn>
              <a:cxn ang="0">
                <a:pos x="connsiteX3" y="connsiteY3"/>
              </a:cxn>
            </a:cxnLst>
            <a:rect l="l" t="t" r="r" b="b"/>
            <a:pathLst>
              <a:path w="2641600" h="1844514">
                <a:moveTo>
                  <a:pt x="0" y="0"/>
                </a:moveTo>
                <a:lnTo>
                  <a:pt x="0" y="1844514"/>
                </a:lnTo>
                <a:lnTo>
                  <a:pt x="2641600" y="1844514"/>
                </a:lnTo>
                <a:lnTo>
                  <a:pt x="2641600" y="1171414"/>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文本框 19">
            <a:extLst>
              <a:ext uri="{FF2B5EF4-FFF2-40B4-BE49-F238E27FC236}">
                <a16:creationId xmlns:a16="http://schemas.microsoft.com/office/drawing/2014/main" id="{131A94C5-55E6-4311-9F85-B158E94BE983}"/>
              </a:ext>
            </a:extLst>
          </p:cNvPr>
          <p:cNvSpPr txBox="1"/>
          <p:nvPr/>
        </p:nvSpPr>
        <p:spPr>
          <a:xfrm>
            <a:off x="2314777" y="894712"/>
            <a:ext cx="3836307" cy="1661993"/>
          </a:xfrm>
          <a:prstGeom prst="rect">
            <a:avLst/>
          </a:prstGeom>
          <a:noFill/>
        </p:spPr>
        <p:txBody>
          <a:bodyPr wrap="none" rtlCol="0">
            <a:spAutoFit/>
          </a:bodyPr>
          <a:lstStyle/>
          <a:p>
            <a:r>
              <a:rPr lang="en-US" altLang="zh-CN" sz="10200" b="1" dirty="0">
                <a:solidFill>
                  <a:schemeClr val="bg1"/>
                </a:solidFill>
                <a:latin typeface="Microsoft YaHei" charset="-122"/>
                <a:ea typeface="Microsoft YaHei" charset="-122"/>
                <a:cs typeface="Microsoft YaHei" charset="-122"/>
              </a:rPr>
              <a:t>SNNs</a:t>
            </a:r>
            <a:endParaRPr lang="zh-CN" altLang="en-US" sz="10200" b="1" dirty="0">
              <a:solidFill>
                <a:schemeClr val="bg1"/>
              </a:solidFill>
              <a:latin typeface="Microsoft YaHei" charset="-122"/>
              <a:ea typeface="Microsoft YaHei" charset="-122"/>
              <a:cs typeface="Microsoft YaHei" charset="-122"/>
            </a:endParaRPr>
          </a:p>
        </p:txBody>
      </p:sp>
      <p:sp>
        <p:nvSpPr>
          <p:cNvPr id="22" name="TextBox 16">
            <a:extLst>
              <a:ext uri="{FF2B5EF4-FFF2-40B4-BE49-F238E27FC236}">
                <a16:creationId xmlns:a16="http://schemas.microsoft.com/office/drawing/2014/main" id="{FECD0B3C-E7D8-4299-9442-D5FC871AFFF8}"/>
              </a:ext>
            </a:extLst>
          </p:cNvPr>
          <p:cNvSpPr txBox="1"/>
          <p:nvPr/>
        </p:nvSpPr>
        <p:spPr>
          <a:xfrm>
            <a:off x="2128640" y="2428694"/>
            <a:ext cx="6394874" cy="646331"/>
          </a:xfrm>
          <a:prstGeom prst="rect">
            <a:avLst/>
          </a:prstGeom>
          <a:noFill/>
        </p:spPr>
        <p:txBody>
          <a:bodyPr wrap="square" rtlCol="0">
            <a:spAutoFit/>
          </a:bodyPr>
          <a:lstStyle/>
          <a:p>
            <a:r>
              <a:rPr lang="en-US" altLang="zh-CN" sz="3600" dirty="0">
                <a:solidFill>
                  <a:schemeClr val="bg1"/>
                </a:solidFill>
                <a:latin typeface="Microsoft YaHei" charset="-122"/>
                <a:ea typeface="Microsoft YaHei" charset="-122"/>
                <a:cs typeface="Microsoft YaHei" charset="-122"/>
                <a:sym typeface="字魂59号-创粗黑" panose="00000500000000000000" pitchFamily="2" charset="-122"/>
              </a:rPr>
              <a:t>Simplicial Neural Networks</a:t>
            </a:r>
            <a:endParaRPr lang="en-US" sz="3600" dirty="0">
              <a:solidFill>
                <a:schemeClr val="bg1"/>
              </a:solidFill>
              <a:latin typeface="Microsoft YaHei" charset="-122"/>
              <a:ea typeface="Microsoft YaHei" charset="-122"/>
              <a:cs typeface="Microsoft YaHei" charset="-122"/>
              <a:sym typeface="字魂59号-创粗黑" panose="00000500000000000000" pitchFamily="2" charset="-122"/>
            </a:endParaRPr>
          </a:p>
        </p:txBody>
      </p:sp>
      <p:sp>
        <p:nvSpPr>
          <p:cNvPr id="24" name="文本框 23"/>
          <p:cNvSpPr txBox="1"/>
          <p:nvPr/>
        </p:nvSpPr>
        <p:spPr>
          <a:xfrm>
            <a:off x="2366536" y="3131675"/>
            <a:ext cx="3522013" cy="549061"/>
          </a:xfrm>
          <a:prstGeom prst="rect">
            <a:avLst/>
          </a:prstGeom>
          <a:noFill/>
        </p:spPr>
        <p:txBody>
          <a:bodyPr wrap="square" rtlCol="0">
            <a:spAutoFit/>
          </a:bodyPr>
          <a:lstStyle/>
          <a:p>
            <a:pPr>
              <a:lnSpc>
                <a:spcPct val="130000"/>
              </a:lnSpc>
            </a:pPr>
            <a:r>
              <a:rPr lang="en-US" altLang="zh-CN" sz="1200" dirty="0">
                <a:solidFill>
                  <a:schemeClr val="bg1"/>
                </a:solidFill>
                <a:latin typeface="微软雅黑" panose="020B0503020204020204" pitchFamily="34" charset="-122"/>
                <a:ea typeface="微软雅黑" panose="020B0503020204020204" pitchFamily="34" charset="-122"/>
              </a:rPr>
              <a:t>Reporter: Zhang Sihong</a:t>
            </a:r>
          </a:p>
          <a:p>
            <a:pPr>
              <a:lnSpc>
                <a:spcPct val="130000"/>
              </a:lnSpc>
            </a:pPr>
            <a:r>
              <a:rPr lang="en-US" altLang="zh-CN" sz="1200" dirty="0">
                <a:solidFill>
                  <a:schemeClr val="bg1"/>
                </a:solidFill>
                <a:latin typeface="微软雅黑" panose="020B0503020204020204" pitchFamily="34" charset="-122"/>
                <a:ea typeface="微软雅黑" panose="020B0503020204020204" pitchFamily="34" charset="-122"/>
              </a:rPr>
              <a:t>Date: 2024.11.20</a:t>
            </a:r>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346" y="162906"/>
            <a:ext cx="3948879" cy="1067413"/>
          </a:xfrm>
          <a:prstGeom prst="rect">
            <a:avLst/>
          </a:prstGeom>
        </p:spPr>
      </p:pic>
      <p:sp>
        <p:nvSpPr>
          <p:cNvPr id="3" name="灯片编号占位符 2">
            <a:extLst>
              <a:ext uri="{FF2B5EF4-FFF2-40B4-BE49-F238E27FC236}">
                <a16:creationId xmlns:a16="http://schemas.microsoft.com/office/drawing/2014/main" id="{0EC8358C-4EB0-C9EF-5890-906A225F4EC8}"/>
              </a:ext>
            </a:extLst>
          </p:cNvPr>
          <p:cNvSpPr>
            <a:spLocks noGrp="1"/>
          </p:cNvSpPr>
          <p:nvPr>
            <p:ph type="sldNum" sz="quarter" idx="12"/>
          </p:nvPr>
        </p:nvSpPr>
        <p:spPr>
          <a:xfrm>
            <a:off x="9448800" y="6492875"/>
            <a:ext cx="2743200" cy="365125"/>
          </a:xfrm>
          <a:prstGeom prst="rect">
            <a:avLst/>
          </a:prstGeom>
        </p:spPr>
        <p:txBody>
          <a:bodyPr/>
          <a:lstStyle/>
          <a:p>
            <a:fld id="{4066A985-395B-904D-A84B-B37BAE4887A3}" type="slidenum">
              <a:rPr kumimoji="1" lang="zh-CN" altLang="en-US" smtClean="0"/>
              <a:t>1</a:t>
            </a:fld>
            <a:endParaRPr kumimoji="1" lang="zh-CN" altLang="en-US"/>
          </a:p>
        </p:txBody>
      </p:sp>
      <p:sp>
        <p:nvSpPr>
          <p:cNvPr id="5" name="日期占位符 2">
            <a:extLst>
              <a:ext uri="{FF2B5EF4-FFF2-40B4-BE49-F238E27FC236}">
                <a16:creationId xmlns:a16="http://schemas.microsoft.com/office/drawing/2014/main" id="{145A8376-2702-002D-B684-F2CAA8EB898C}"/>
              </a:ext>
            </a:extLst>
          </p:cNvPr>
          <p:cNvSpPr>
            <a:spLocks noGrp="1"/>
          </p:cNvSpPr>
          <p:nvPr>
            <p:ph type="dt" sz="half" idx="10"/>
          </p:nvPr>
        </p:nvSpPr>
        <p:spPr>
          <a:xfrm>
            <a:off x="10943924" y="0"/>
            <a:ext cx="1248076" cy="365125"/>
          </a:xfrm>
        </p:spPr>
        <p:txBody>
          <a:bodyPr/>
          <a:lstStyle/>
          <a:p>
            <a:pPr algn="r"/>
            <a:fld id="{D5994E76-3550-4CA1-9AB4-491577CC0564}" type="datetime1">
              <a:rPr kumimoji="1" lang="zh-CN" altLang="en-US" smtClean="0"/>
              <a:pPr algn="r"/>
              <a:t>2024/11/23</a:t>
            </a:fld>
            <a:endParaRPr kumimoji="1" lang="zh-CN" altLang="en-US" dirty="0"/>
          </a:p>
        </p:txBody>
      </p:sp>
    </p:spTree>
    <p:extLst>
      <p:ext uri="{BB962C8B-B14F-4D97-AF65-F5344CB8AC3E}">
        <p14:creationId xmlns:p14="http://schemas.microsoft.com/office/powerpoint/2010/main" val="77376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90101-431A-28A3-577A-C49AF4C99C83}"/>
            </a:ext>
          </a:extLst>
        </p:cNvPr>
        <p:cNvGrpSpPr/>
        <p:nvPr/>
      </p:nvGrpSpPr>
      <p:grpSpPr>
        <a:xfrm>
          <a:off x="0" y="0"/>
          <a:ext cx="0" cy="0"/>
          <a:chOff x="0" y="0"/>
          <a:chExt cx="0" cy="0"/>
        </a:xfrm>
      </p:grpSpPr>
      <p:pic>
        <p:nvPicPr>
          <p:cNvPr id="27" name="图片 26">
            <a:extLst>
              <a:ext uri="{FF2B5EF4-FFF2-40B4-BE49-F238E27FC236}">
                <a16:creationId xmlns:a16="http://schemas.microsoft.com/office/drawing/2014/main" id="{DE732BCF-1AE3-5D08-DAF8-B22282C8E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CFFE62ED-F1F9-4091-E450-B1EDF62C5ABB}"/>
              </a:ext>
            </a:extLst>
          </p:cNvPr>
          <p:cNvSpPr/>
          <p:nvPr/>
        </p:nvSpPr>
        <p:spPr>
          <a:xfrm>
            <a:off x="503812" y="320665"/>
            <a:ext cx="1384674"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PART 02</a:t>
            </a:r>
          </a:p>
        </p:txBody>
      </p:sp>
      <p:sp>
        <p:nvSpPr>
          <p:cNvPr id="28" name="TextBox 76">
            <a:extLst>
              <a:ext uri="{FF2B5EF4-FFF2-40B4-BE49-F238E27FC236}">
                <a16:creationId xmlns:a16="http://schemas.microsoft.com/office/drawing/2014/main" id="{E6C158FE-9FD4-808D-E4AF-631854482112}"/>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Methods</a:t>
            </a:r>
          </a:p>
        </p:txBody>
      </p:sp>
      <p:sp>
        <p:nvSpPr>
          <p:cNvPr id="2" name="文本框 1">
            <a:extLst>
              <a:ext uri="{FF2B5EF4-FFF2-40B4-BE49-F238E27FC236}">
                <a16:creationId xmlns:a16="http://schemas.microsoft.com/office/drawing/2014/main" id="{06A16861-B128-9B5D-7E5F-03EC62A2B596}"/>
              </a:ext>
            </a:extLst>
          </p:cNvPr>
          <p:cNvSpPr txBox="1"/>
          <p:nvPr/>
        </p:nvSpPr>
        <p:spPr>
          <a:xfrm>
            <a:off x="123524" y="1350461"/>
            <a:ext cx="11944952" cy="523220"/>
          </a:xfrm>
          <a:prstGeom prst="rect">
            <a:avLst/>
          </a:prstGeom>
          <a:noFill/>
        </p:spPr>
        <p:txBody>
          <a:bodyPr wrap="square" rtlCol="0">
            <a:spAutoFit/>
          </a:bodyPr>
          <a:lstStyle/>
          <a:p>
            <a:r>
              <a:rPr lang="en-US" altLang="zh-CN" sz="2800" dirty="0">
                <a:solidFill>
                  <a:srgbClr val="409AD7"/>
                </a:solidFill>
                <a:latin typeface="Calibri" panose="020F0502020204030204" pitchFamily="34" charset="0"/>
                <a:ea typeface="Calibri" panose="020F0502020204030204" pitchFamily="34" charset="0"/>
                <a:cs typeface="Calibri" panose="020F0502020204030204" pitchFamily="34" charset="0"/>
              </a:rPr>
              <a:t>Quick review of GCNN:</a:t>
            </a:r>
          </a:p>
        </p:txBody>
      </p:sp>
      <p:sp>
        <p:nvSpPr>
          <p:cNvPr id="32" name="矩形 31">
            <a:extLst>
              <a:ext uri="{FF2B5EF4-FFF2-40B4-BE49-F238E27FC236}">
                <a16:creationId xmlns:a16="http://schemas.microsoft.com/office/drawing/2014/main" id="{D5C18E91-F457-ECE3-18CB-D0F648A8098B}"/>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34A87205-1DE1-EC98-05B4-242C4D7F064B}"/>
              </a:ext>
            </a:extLst>
          </p:cNvPr>
          <p:cNvSpPr txBox="1"/>
          <p:nvPr/>
        </p:nvSpPr>
        <p:spPr>
          <a:xfrm>
            <a:off x="503812" y="2062213"/>
            <a:ext cx="11441140" cy="3359061"/>
          </a:xfrm>
          <a:prstGeom prst="rect">
            <a:avLst/>
          </a:prstGeom>
          <a:noFill/>
        </p:spPr>
        <p:txBody>
          <a:bodyPr wrap="square" rtlCol="0">
            <a:spAutoFit/>
          </a:bodyPr>
          <a:lstStyle/>
          <a:p>
            <a:pPr>
              <a:lnSpc>
                <a:spcPct val="150000"/>
              </a:lnSpc>
            </a:pPr>
            <a:r>
              <a:rPr lang="en-US" altLang="zh-CN" sz="2400" dirty="0">
                <a:latin typeface="Calibri" panose="020F0502020204030204" pitchFamily="34" charset="0"/>
                <a:ea typeface="Calibri" panose="020F0502020204030204" pitchFamily="34" charset="0"/>
                <a:cs typeface="Calibri" panose="020F0502020204030204" pitchFamily="34" charset="0"/>
              </a:rPr>
              <a:t>The proposed SNNs are designed based on the notion of simplicial convolution. This section is organized as follows: </a:t>
            </a:r>
          </a:p>
          <a:p>
            <a:pPr marL="342900" indent="-342900">
              <a:lnSpc>
                <a:spcPct val="150000"/>
              </a:lnSpc>
              <a:buFont typeface="Arial" panose="020B0604020202020204" pitchFamily="34" charset="0"/>
              <a:buChar char="•"/>
            </a:pPr>
            <a:r>
              <a:rPr lang="en-US" altLang="zh-CN" sz="2400" dirty="0">
                <a:latin typeface="Calibri" panose="020F0502020204030204" pitchFamily="34" charset="0"/>
                <a:ea typeface="Calibri" panose="020F0502020204030204" pitchFamily="34" charset="0"/>
                <a:cs typeface="Calibri" panose="020F0502020204030204" pitchFamily="34" charset="0"/>
              </a:rPr>
              <a:t>Review the framework construction process in GNN, drawing an analogy to the development of SNNs. </a:t>
            </a:r>
          </a:p>
          <a:p>
            <a:pPr marL="342900" indent="-342900">
              <a:lnSpc>
                <a:spcPct val="150000"/>
              </a:lnSpc>
              <a:buFont typeface="Arial" panose="020B0604020202020204" pitchFamily="34" charset="0"/>
              <a:buChar char="•"/>
            </a:pPr>
            <a:r>
              <a:rPr lang="en-US" altLang="zh-CN" sz="2400" dirty="0">
                <a:latin typeface="Calibri" panose="020F0502020204030204" pitchFamily="34" charset="0"/>
                <a:ea typeface="Calibri" panose="020F0502020204030204" pitchFamily="34" charset="0"/>
                <a:cs typeface="Calibri" panose="020F0502020204030204" pitchFamily="34" charset="0"/>
              </a:rPr>
              <a:t>Introduce simplicial complexes, simplicial Laplacian, and simplicial convolutions in sequence.</a:t>
            </a:r>
          </a:p>
        </p:txBody>
      </p:sp>
      <p:sp>
        <p:nvSpPr>
          <p:cNvPr id="3" name="日期占位符 2">
            <a:extLst>
              <a:ext uri="{FF2B5EF4-FFF2-40B4-BE49-F238E27FC236}">
                <a16:creationId xmlns:a16="http://schemas.microsoft.com/office/drawing/2014/main" id="{AAEE89C0-4F36-8B0F-5392-A6B62C9142C9}"/>
              </a:ext>
            </a:extLst>
          </p:cNvPr>
          <p:cNvSpPr>
            <a:spLocks noGrp="1"/>
          </p:cNvSpPr>
          <p:nvPr>
            <p:ph type="dt" sz="half" idx="10"/>
          </p:nvPr>
        </p:nvSpPr>
        <p:spPr/>
        <p:txBody>
          <a:bodyPr/>
          <a:lstStyle/>
          <a:p>
            <a:fld id="{5CA762A8-9F6A-4DBA-BD10-A5F81EDFF3FF}" type="datetime1">
              <a:rPr kumimoji="1" lang="zh-CN" altLang="en-US" smtClean="0"/>
              <a:t>2024/11/23</a:t>
            </a:fld>
            <a:endParaRPr kumimoji="1" lang="zh-CN" altLang="en-US" dirty="0"/>
          </a:p>
        </p:txBody>
      </p:sp>
      <p:sp>
        <p:nvSpPr>
          <p:cNvPr id="4" name="灯片编号占位符 3">
            <a:extLst>
              <a:ext uri="{FF2B5EF4-FFF2-40B4-BE49-F238E27FC236}">
                <a16:creationId xmlns:a16="http://schemas.microsoft.com/office/drawing/2014/main" id="{54B88051-4B33-49E6-66AD-4BFBBD708355}"/>
              </a:ext>
            </a:extLst>
          </p:cNvPr>
          <p:cNvSpPr>
            <a:spLocks noGrp="1"/>
          </p:cNvSpPr>
          <p:nvPr>
            <p:ph type="sldNum" sz="quarter" idx="12"/>
          </p:nvPr>
        </p:nvSpPr>
        <p:spPr/>
        <p:txBody>
          <a:bodyPr/>
          <a:lstStyle/>
          <a:p>
            <a:fld id="{4066A985-395B-904D-A84B-B37BAE4887A3}" type="slidenum">
              <a:rPr kumimoji="1" lang="zh-CN" altLang="en-US" smtClean="0"/>
              <a:t>10</a:t>
            </a:fld>
            <a:endParaRPr kumimoji="1" lang="zh-CN" altLang="en-US" dirty="0"/>
          </a:p>
        </p:txBody>
      </p:sp>
    </p:spTree>
    <p:extLst>
      <p:ext uri="{BB962C8B-B14F-4D97-AF65-F5344CB8AC3E}">
        <p14:creationId xmlns:p14="http://schemas.microsoft.com/office/powerpoint/2010/main" val="138108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90B2-5077-D253-A568-9B2B18F38DF2}"/>
            </a:ext>
          </a:extLst>
        </p:cNvPr>
        <p:cNvGrpSpPr/>
        <p:nvPr/>
      </p:nvGrpSpPr>
      <p:grpSpPr>
        <a:xfrm>
          <a:off x="0" y="0"/>
          <a:ext cx="0" cy="0"/>
          <a:chOff x="0" y="0"/>
          <a:chExt cx="0" cy="0"/>
        </a:xfrm>
      </p:grpSpPr>
      <p:pic>
        <p:nvPicPr>
          <p:cNvPr id="27" name="图片 26">
            <a:extLst>
              <a:ext uri="{FF2B5EF4-FFF2-40B4-BE49-F238E27FC236}">
                <a16:creationId xmlns:a16="http://schemas.microsoft.com/office/drawing/2014/main" id="{251C1914-8E9E-E3A9-A41E-D91745F90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B7D10EF9-75C5-B822-078B-06AB8CDE2546}"/>
              </a:ext>
            </a:extLst>
          </p:cNvPr>
          <p:cNvSpPr/>
          <p:nvPr/>
        </p:nvSpPr>
        <p:spPr>
          <a:xfrm>
            <a:off x="503812" y="320665"/>
            <a:ext cx="1384674"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PART 02</a:t>
            </a:r>
          </a:p>
        </p:txBody>
      </p:sp>
      <p:sp>
        <p:nvSpPr>
          <p:cNvPr id="28" name="TextBox 76">
            <a:extLst>
              <a:ext uri="{FF2B5EF4-FFF2-40B4-BE49-F238E27FC236}">
                <a16:creationId xmlns:a16="http://schemas.microsoft.com/office/drawing/2014/main" id="{2B002BEF-DBE6-1A50-14C9-8FC5FA95670F}"/>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Methods</a:t>
            </a:r>
          </a:p>
        </p:txBody>
      </p:sp>
      <p:sp>
        <p:nvSpPr>
          <p:cNvPr id="2" name="文本框 1">
            <a:extLst>
              <a:ext uri="{FF2B5EF4-FFF2-40B4-BE49-F238E27FC236}">
                <a16:creationId xmlns:a16="http://schemas.microsoft.com/office/drawing/2014/main" id="{69055227-44F9-1803-E401-B1776FDB416C}"/>
              </a:ext>
            </a:extLst>
          </p:cNvPr>
          <p:cNvSpPr txBox="1"/>
          <p:nvPr/>
        </p:nvSpPr>
        <p:spPr>
          <a:xfrm>
            <a:off x="123524" y="1350461"/>
            <a:ext cx="11944952" cy="523220"/>
          </a:xfrm>
          <a:prstGeom prst="rect">
            <a:avLst/>
          </a:prstGeom>
          <a:noFill/>
        </p:spPr>
        <p:txBody>
          <a:bodyPr wrap="square" rtlCol="0">
            <a:spAutoFit/>
          </a:bodyPr>
          <a:lstStyle/>
          <a:p>
            <a:r>
              <a:rPr lang="en-US" altLang="zh-CN" sz="2800" dirty="0">
                <a:solidFill>
                  <a:srgbClr val="409AD7"/>
                </a:solidFill>
                <a:latin typeface="Calibri" panose="020F0502020204030204" pitchFamily="34" charset="0"/>
                <a:ea typeface="Calibri" panose="020F0502020204030204" pitchFamily="34" charset="0"/>
                <a:cs typeface="Calibri" panose="020F0502020204030204" pitchFamily="34" charset="0"/>
              </a:rPr>
              <a:t>Quick review of GCNN:</a:t>
            </a:r>
          </a:p>
        </p:txBody>
      </p:sp>
      <p:sp>
        <p:nvSpPr>
          <p:cNvPr id="32" name="矩形 31">
            <a:extLst>
              <a:ext uri="{FF2B5EF4-FFF2-40B4-BE49-F238E27FC236}">
                <a16:creationId xmlns:a16="http://schemas.microsoft.com/office/drawing/2014/main" id="{4FDD0229-620D-4E21-8169-C525D84E1860}"/>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a:extLst>
              <a:ext uri="{FF2B5EF4-FFF2-40B4-BE49-F238E27FC236}">
                <a16:creationId xmlns:a16="http://schemas.microsoft.com/office/drawing/2014/main" id="{5003A84D-6A4B-161F-DDBD-7251AA7619CE}"/>
              </a:ext>
            </a:extLst>
          </p:cNvPr>
          <p:cNvGrpSpPr/>
          <p:nvPr/>
        </p:nvGrpSpPr>
        <p:grpSpPr>
          <a:xfrm>
            <a:off x="1289786" y="2554521"/>
            <a:ext cx="9540237" cy="461667"/>
            <a:chOff x="1289786" y="2732499"/>
            <a:chExt cx="9540237" cy="461667"/>
          </a:xfrm>
        </p:grpSpPr>
        <p:sp>
          <p:nvSpPr>
            <p:cNvPr id="3" name="文本框 2">
              <a:extLst>
                <a:ext uri="{FF2B5EF4-FFF2-40B4-BE49-F238E27FC236}">
                  <a16:creationId xmlns:a16="http://schemas.microsoft.com/office/drawing/2014/main" id="{91302CF3-2AE6-A6F0-4E10-5B5BB3046520}"/>
                </a:ext>
              </a:extLst>
            </p:cNvPr>
            <p:cNvSpPr txBox="1"/>
            <p:nvPr/>
          </p:nvSpPr>
          <p:spPr>
            <a:xfrm>
              <a:off x="1289786" y="2732500"/>
              <a:ext cx="2165684" cy="461665"/>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Analysis of data</a:t>
              </a:r>
              <a:endParaRPr lang="zh-CN" altLang="en-US" sz="2400" dirty="0">
                <a:latin typeface="Calibri" panose="020F0502020204030204" pitchFamily="34" charset="0"/>
                <a:cs typeface="Calibri" panose="020F0502020204030204" pitchFamily="34" charset="0"/>
              </a:endParaRPr>
            </a:p>
          </p:txBody>
        </p:sp>
        <p:sp>
          <p:nvSpPr>
            <p:cNvPr id="4" name="文本框 3">
              <a:extLst>
                <a:ext uri="{FF2B5EF4-FFF2-40B4-BE49-F238E27FC236}">
                  <a16:creationId xmlns:a16="http://schemas.microsoft.com/office/drawing/2014/main" id="{49EBEA98-9ACF-BEA7-9C34-D7AAD9E87AB2}"/>
                </a:ext>
              </a:extLst>
            </p:cNvPr>
            <p:cNvSpPr txBox="1"/>
            <p:nvPr/>
          </p:nvSpPr>
          <p:spPr>
            <a:xfrm>
              <a:off x="5128478" y="2732501"/>
              <a:ext cx="1381125" cy="461665"/>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Laplacian</a:t>
              </a:r>
              <a:endParaRPr lang="zh-CN" altLang="en-US" sz="2400" dirty="0">
                <a:latin typeface="Calibri" panose="020F0502020204030204" pitchFamily="34" charset="0"/>
                <a:cs typeface="Calibri" panose="020F0502020204030204" pitchFamily="34" charset="0"/>
              </a:endParaRPr>
            </a:p>
          </p:txBody>
        </p:sp>
        <p:sp>
          <p:nvSpPr>
            <p:cNvPr id="5" name="文本框 4">
              <a:extLst>
                <a:ext uri="{FF2B5EF4-FFF2-40B4-BE49-F238E27FC236}">
                  <a16:creationId xmlns:a16="http://schemas.microsoft.com/office/drawing/2014/main" id="{C16F5930-A823-63A0-472E-C4460D1DA77F}"/>
                </a:ext>
              </a:extLst>
            </p:cNvPr>
            <p:cNvSpPr txBox="1"/>
            <p:nvPr/>
          </p:nvSpPr>
          <p:spPr>
            <a:xfrm>
              <a:off x="9113517" y="2732499"/>
              <a:ext cx="1716506" cy="461665"/>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Convolution</a:t>
              </a:r>
              <a:endParaRPr lang="zh-CN" altLang="en-US" sz="2400" dirty="0">
                <a:latin typeface="Calibri" panose="020F0502020204030204" pitchFamily="34" charset="0"/>
                <a:cs typeface="Calibri" panose="020F0502020204030204" pitchFamily="34" charset="0"/>
              </a:endParaRPr>
            </a:p>
          </p:txBody>
        </p:sp>
        <p:cxnSp>
          <p:nvCxnSpPr>
            <p:cNvPr id="7" name="直接箭头连接符 6">
              <a:extLst>
                <a:ext uri="{FF2B5EF4-FFF2-40B4-BE49-F238E27FC236}">
                  <a16:creationId xmlns:a16="http://schemas.microsoft.com/office/drawing/2014/main" id="{132E9B2D-CB1D-73D7-6EF1-3C31F6B6D4E0}"/>
                </a:ext>
              </a:extLst>
            </p:cNvPr>
            <p:cNvCxnSpPr>
              <a:cxnSpLocks/>
              <a:stCxn id="3" idx="3"/>
              <a:endCxn id="4" idx="1"/>
            </p:cNvCxnSpPr>
            <p:nvPr/>
          </p:nvCxnSpPr>
          <p:spPr>
            <a:xfrm>
              <a:off x="3455470" y="2963333"/>
              <a:ext cx="1673008"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直接箭头连接符 8">
              <a:extLst>
                <a:ext uri="{FF2B5EF4-FFF2-40B4-BE49-F238E27FC236}">
                  <a16:creationId xmlns:a16="http://schemas.microsoft.com/office/drawing/2014/main" id="{0FE88D97-9967-0A40-A95B-BB8F794C8D0F}"/>
                </a:ext>
              </a:extLst>
            </p:cNvPr>
            <p:cNvCxnSpPr>
              <a:cxnSpLocks/>
              <a:stCxn id="4" idx="3"/>
              <a:endCxn id="5" idx="1"/>
            </p:cNvCxnSpPr>
            <p:nvPr/>
          </p:nvCxnSpPr>
          <p:spPr>
            <a:xfrm flipV="1">
              <a:off x="6509603" y="2963332"/>
              <a:ext cx="2603914" cy="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10" name="文本框 9">
            <a:extLst>
              <a:ext uri="{FF2B5EF4-FFF2-40B4-BE49-F238E27FC236}">
                <a16:creationId xmlns:a16="http://schemas.microsoft.com/office/drawing/2014/main" id="{C16BC041-074C-C9E9-0A22-BA22A7D2B8F5}"/>
              </a:ext>
            </a:extLst>
          </p:cNvPr>
          <p:cNvSpPr txBox="1"/>
          <p:nvPr/>
        </p:nvSpPr>
        <p:spPr>
          <a:xfrm>
            <a:off x="1268668" y="3248673"/>
            <a:ext cx="2541069" cy="1429622"/>
          </a:xfrm>
          <a:prstGeom prst="rect">
            <a:avLst/>
          </a:prstGeom>
          <a:noFill/>
        </p:spPr>
        <p:txBody>
          <a:bodyPr wrap="square" rtlCol="0">
            <a:spAutoFit/>
          </a:bodyPr>
          <a:lstStyle/>
          <a:p>
            <a:pPr>
              <a:lnSpc>
                <a:spcPct val="150000"/>
              </a:lnSpc>
            </a:pPr>
            <a:r>
              <a:rPr lang="en-US" altLang="zh-CN" sz="2000" dirty="0">
                <a:latin typeface="Calibri" panose="020F0502020204030204" pitchFamily="34" charset="0"/>
                <a:ea typeface="Calibri" panose="020F0502020204030204" pitchFamily="34" charset="0"/>
                <a:cs typeface="Calibri" panose="020F0502020204030204" pitchFamily="34" charset="0"/>
              </a:rPr>
              <a:t>Graph: G=&lt;V, E&gt;</a:t>
            </a:r>
          </a:p>
          <a:p>
            <a:pPr>
              <a:lnSpc>
                <a:spcPct val="150000"/>
              </a:lnSpc>
            </a:pPr>
            <a:r>
              <a:rPr lang="en-US" altLang="zh-CN" sz="2000" dirty="0">
                <a:latin typeface="Calibri" panose="020F0502020204030204" pitchFamily="34" charset="0"/>
                <a:ea typeface="Calibri" panose="020F0502020204030204" pitchFamily="34" charset="0"/>
                <a:cs typeface="Calibri" panose="020F0502020204030204" pitchFamily="34" charset="0"/>
              </a:rPr>
              <a:t>V: set of vertices</a:t>
            </a:r>
          </a:p>
          <a:p>
            <a:pPr>
              <a:lnSpc>
                <a:spcPct val="150000"/>
              </a:lnSpc>
            </a:pPr>
            <a:r>
              <a:rPr lang="en-US" altLang="zh-CN" sz="2000" dirty="0">
                <a:latin typeface="Calibri" panose="020F0502020204030204" pitchFamily="34" charset="0"/>
                <a:ea typeface="Calibri" panose="020F0502020204030204" pitchFamily="34" charset="0"/>
                <a:cs typeface="Calibri" panose="020F0502020204030204" pitchFamily="34" charset="0"/>
              </a:rPr>
              <a:t>E: set of edges</a:t>
            </a:r>
            <a:endParaRPr lang="zh-CN" altLang="en-US" sz="2000" dirty="0">
              <a:latin typeface="Calibri" panose="020F0502020204030204" pitchFamily="34" charset="0"/>
              <a:cs typeface="Calibri" panose="020F0502020204030204" pitchFamily="34" charset="0"/>
            </a:endParaRPr>
          </a:p>
        </p:txBody>
      </p:sp>
      <p:grpSp>
        <p:nvGrpSpPr>
          <p:cNvPr id="20" name="组合 19">
            <a:extLst>
              <a:ext uri="{FF2B5EF4-FFF2-40B4-BE49-F238E27FC236}">
                <a16:creationId xmlns:a16="http://schemas.microsoft.com/office/drawing/2014/main" id="{570A97C5-FE4D-BC97-2032-0E1BDA9A3875}"/>
              </a:ext>
            </a:extLst>
          </p:cNvPr>
          <p:cNvGrpSpPr/>
          <p:nvPr/>
        </p:nvGrpSpPr>
        <p:grpSpPr>
          <a:xfrm>
            <a:off x="5083307" y="3257429"/>
            <a:ext cx="2967995" cy="1798691"/>
            <a:chOff x="4878388" y="3438525"/>
            <a:chExt cx="2967995" cy="1798691"/>
          </a:xfrm>
        </p:grpSpPr>
        <p:graphicFrame>
          <p:nvGraphicFramePr>
            <p:cNvPr id="11" name="对象 10">
              <a:extLst>
                <a:ext uri="{FF2B5EF4-FFF2-40B4-BE49-F238E27FC236}">
                  <a16:creationId xmlns:a16="http://schemas.microsoft.com/office/drawing/2014/main" id="{86345107-4AB6-7D47-CC09-151340245866}"/>
                </a:ext>
              </a:extLst>
            </p:cNvPr>
            <p:cNvGraphicFramePr>
              <a:graphicFrameLocks noChangeAspect="1"/>
            </p:cNvGraphicFramePr>
            <p:nvPr>
              <p:extLst>
                <p:ext uri="{D42A27DB-BD31-4B8C-83A1-F6EECF244321}">
                  <p14:modId xmlns:p14="http://schemas.microsoft.com/office/powerpoint/2010/main" val="131985967"/>
                </p:ext>
              </p:extLst>
            </p:nvPr>
          </p:nvGraphicFramePr>
          <p:xfrm>
            <a:off x="4878388" y="3438525"/>
            <a:ext cx="1381125" cy="401638"/>
          </p:xfrm>
          <a:graphic>
            <a:graphicData uri="http://schemas.openxmlformats.org/presentationml/2006/ole">
              <mc:AlternateContent xmlns:mc="http://schemas.openxmlformats.org/markup-compatibility/2006">
                <mc:Choice xmlns:v="urn:schemas-microsoft-com:vml" Requires="v">
                  <p:oleObj name="AxMath" r:id="rId4" imgW="752432" imgH="218822" progId="Equation.AxMath">
                    <p:embed/>
                  </p:oleObj>
                </mc:Choice>
                <mc:Fallback>
                  <p:oleObj name="AxMath" r:id="rId4" imgW="752432" imgH="218822" progId="Equation.AxMath">
                    <p:embed/>
                    <p:pic>
                      <p:nvPicPr>
                        <p:cNvPr id="0" name=""/>
                        <p:cNvPicPr/>
                        <p:nvPr/>
                      </p:nvPicPr>
                      <p:blipFill>
                        <a:blip r:embed="rId5"/>
                        <a:stretch>
                          <a:fillRect/>
                        </a:stretch>
                      </p:blipFill>
                      <p:spPr>
                        <a:xfrm>
                          <a:off x="4878388" y="3438525"/>
                          <a:ext cx="1381125" cy="401638"/>
                        </a:xfrm>
                        <a:prstGeom prst="rect">
                          <a:avLst/>
                        </a:prstGeom>
                      </p:spPr>
                    </p:pic>
                  </p:oleObj>
                </mc:Fallback>
              </mc:AlternateContent>
            </a:graphicData>
          </a:graphic>
        </p:graphicFrame>
        <p:grpSp>
          <p:nvGrpSpPr>
            <p:cNvPr id="18" name="组合 17">
              <a:extLst>
                <a:ext uri="{FF2B5EF4-FFF2-40B4-BE49-F238E27FC236}">
                  <a16:creationId xmlns:a16="http://schemas.microsoft.com/office/drawing/2014/main" id="{15EFCBB6-8A9A-884B-17C2-56089F75DB08}"/>
                </a:ext>
              </a:extLst>
            </p:cNvPr>
            <p:cNvGrpSpPr/>
            <p:nvPr/>
          </p:nvGrpSpPr>
          <p:grpSpPr>
            <a:xfrm>
              <a:off x="4919663" y="3790322"/>
              <a:ext cx="2723341" cy="743578"/>
              <a:chOff x="4919663" y="3790322"/>
              <a:chExt cx="2723341" cy="743578"/>
            </a:xfrm>
          </p:grpSpPr>
          <p:sp>
            <p:nvSpPr>
              <p:cNvPr id="12" name="文本框 11">
                <a:extLst>
                  <a:ext uri="{FF2B5EF4-FFF2-40B4-BE49-F238E27FC236}">
                    <a16:creationId xmlns:a16="http://schemas.microsoft.com/office/drawing/2014/main" id="{F4922161-BB7D-D329-D026-7FA0FFA30BDE}"/>
                  </a:ext>
                </a:extLst>
              </p:cNvPr>
              <p:cNvSpPr txBox="1"/>
              <p:nvPr/>
            </p:nvSpPr>
            <p:spPr>
              <a:xfrm>
                <a:off x="5223984" y="3790322"/>
                <a:ext cx="2419020" cy="707886"/>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degree matrix</a:t>
                </a:r>
              </a:p>
              <a:p>
                <a:r>
                  <a:rPr lang="en-US" altLang="zh-CN" sz="2000" dirty="0">
                    <a:latin typeface="Calibri" panose="020F0502020204030204" pitchFamily="34" charset="0"/>
                    <a:ea typeface="Calibri" panose="020F0502020204030204" pitchFamily="34" charset="0"/>
                    <a:cs typeface="Calibri" panose="020F0502020204030204" pitchFamily="34" charset="0"/>
                  </a:rPr>
                  <a:t>edge matrix</a:t>
                </a:r>
                <a:endParaRPr lang="zh-CN" altLang="en-US" sz="2000" dirty="0">
                  <a:latin typeface="Calibri" panose="020F0502020204030204" pitchFamily="34" charset="0"/>
                  <a:cs typeface="Calibri" panose="020F0502020204030204" pitchFamily="34" charset="0"/>
                </a:endParaRPr>
              </a:p>
            </p:txBody>
          </p:sp>
          <p:graphicFrame>
            <p:nvGraphicFramePr>
              <p:cNvPr id="13" name="对象 12">
                <a:extLst>
                  <a:ext uri="{FF2B5EF4-FFF2-40B4-BE49-F238E27FC236}">
                    <a16:creationId xmlns:a16="http://schemas.microsoft.com/office/drawing/2014/main" id="{9DCF965A-C7A4-5603-536F-BD730D0258EA}"/>
                  </a:ext>
                </a:extLst>
              </p:cNvPr>
              <p:cNvGraphicFramePr>
                <a:graphicFrameLocks noChangeAspect="1"/>
              </p:cNvGraphicFramePr>
              <p:nvPr>
                <p:extLst>
                  <p:ext uri="{D42A27DB-BD31-4B8C-83A1-F6EECF244321}">
                    <p14:modId xmlns:p14="http://schemas.microsoft.com/office/powerpoint/2010/main" val="3678611669"/>
                  </p:ext>
                </p:extLst>
              </p:nvPr>
            </p:nvGraphicFramePr>
            <p:xfrm>
              <a:off x="4919663" y="3827682"/>
              <a:ext cx="263525" cy="377825"/>
            </p:xfrm>
            <a:graphic>
              <a:graphicData uri="http://schemas.openxmlformats.org/presentationml/2006/ole">
                <mc:AlternateContent xmlns:mc="http://schemas.openxmlformats.org/markup-compatibility/2006">
                  <mc:Choice xmlns:v="urn:schemas-microsoft-com:vml" Requires="v">
                    <p:oleObj name="AxMath" r:id="rId6" imgW="132120" imgH="188640" progId="Equation.AxMath">
                      <p:embed/>
                    </p:oleObj>
                  </mc:Choice>
                  <mc:Fallback>
                    <p:oleObj name="AxMath" r:id="rId6" imgW="132120" imgH="188640" progId="Equation.AxMath">
                      <p:embed/>
                      <p:pic>
                        <p:nvPicPr>
                          <p:cNvPr id="0" name=""/>
                          <p:cNvPicPr/>
                          <p:nvPr/>
                        </p:nvPicPr>
                        <p:blipFill>
                          <a:blip r:embed="rId7"/>
                          <a:stretch>
                            <a:fillRect/>
                          </a:stretch>
                        </p:blipFill>
                        <p:spPr>
                          <a:xfrm>
                            <a:off x="4919663" y="3827682"/>
                            <a:ext cx="263525" cy="37782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4EF486A4-085F-8552-90F0-1151D21A048E}"/>
                  </a:ext>
                </a:extLst>
              </p:cNvPr>
              <p:cNvGraphicFramePr>
                <a:graphicFrameLocks noChangeAspect="1"/>
              </p:cNvGraphicFramePr>
              <p:nvPr>
                <p:extLst>
                  <p:ext uri="{D42A27DB-BD31-4B8C-83A1-F6EECF244321}">
                    <p14:modId xmlns:p14="http://schemas.microsoft.com/office/powerpoint/2010/main" val="3415553167"/>
                  </p:ext>
                </p:extLst>
              </p:nvPr>
            </p:nvGraphicFramePr>
            <p:xfrm>
              <a:off x="4943475" y="4156075"/>
              <a:ext cx="257175" cy="377825"/>
            </p:xfrm>
            <a:graphic>
              <a:graphicData uri="http://schemas.openxmlformats.org/presentationml/2006/ole">
                <mc:AlternateContent xmlns:mc="http://schemas.openxmlformats.org/markup-compatibility/2006">
                  <mc:Choice xmlns:v="urn:schemas-microsoft-com:vml" Requires="v">
                    <p:oleObj name="AxMath" r:id="rId8" imgW="128160" imgH="188640" progId="Equation.AxMath">
                      <p:embed/>
                    </p:oleObj>
                  </mc:Choice>
                  <mc:Fallback>
                    <p:oleObj name="AxMath" r:id="rId8" imgW="128160" imgH="188640" progId="Equation.AxMath">
                      <p:embed/>
                      <p:pic>
                        <p:nvPicPr>
                          <p:cNvPr id="13" name="对象 12">
                            <a:extLst>
                              <a:ext uri="{FF2B5EF4-FFF2-40B4-BE49-F238E27FC236}">
                                <a16:creationId xmlns:a16="http://schemas.microsoft.com/office/drawing/2014/main" id="{9DCF965A-C7A4-5603-536F-BD730D0258EA}"/>
                              </a:ext>
                            </a:extLst>
                          </p:cNvPr>
                          <p:cNvPicPr/>
                          <p:nvPr/>
                        </p:nvPicPr>
                        <p:blipFill>
                          <a:blip r:embed="rId9"/>
                          <a:stretch>
                            <a:fillRect/>
                          </a:stretch>
                        </p:blipFill>
                        <p:spPr>
                          <a:xfrm>
                            <a:off x="4943475" y="4156075"/>
                            <a:ext cx="257175" cy="377825"/>
                          </a:xfrm>
                          <a:prstGeom prst="rect">
                            <a:avLst/>
                          </a:prstGeom>
                        </p:spPr>
                      </p:pic>
                    </p:oleObj>
                  </mc:Fallback>
                </mc:AlternateContent>
              </a:graphicData>
            </a:graphic>
          </p:graphicFrame>
        </p:grpSp>
        <p:graphicFrame>
          <p:nvGraphicFramePr>
            <p:cNvPr id="15" name="对象 14">
              <a:extLst>
                <a:ext uri="{FF2B5EF4-FFF2-40B4-BE49-F238E27FC236}">
                  <a16:creationId xmlns:a16="http://schemas.microsoft.com/office/drawing/2014/main" id="{3F497C52-CF49-7FA9-8AFB-CAD194424321}"/>
                </a:ext>
              </a:extLst>
            </p:cNvPr>
            <p:cNvGraphicFramePr>
              <a:graphicFrameLocks noChangeAspect="1"/>
            </p:cNvGraphicFramePr>
            <p:nvPr>
              <p:extLst>
                <p:ext uri="{D42A27DB-BD31-4B8C-83A1-F6EECF244321}">
                  <p14:modId xmlns:p14="http://schemas.microsoft.com/office/powerpoint/2010/main" val="239799053"/>
                </p:ext>
              </p:extLst>
            </p:nvPr>
          </p:nvGraphicFramePr>
          <p:xfrm>
            <a:off x="4919663" y="4498208"/>
            <a:ext cx="1216025" cy="396875"/>
          </p:xfrm>
          <a:graphic>
            <a:graphicData uri="http://schemas.openxmlformats.org/presentationml/2006/ole">
              <mc:AlternateContent xmlns:mc="http://schemas.openxmlformats.org/markup-compatibility/2006">
                <mc:Choice xmlns:v="urn:schemas-microsoft-com:vml" Requires="v">
                  <p:oleObj name="AxMath" r:id="rId10" imgW="607680" imgH="198720" progId="Equation.AxMath">
                    <p:embed/>
                  </p:oleObj>
                </mc:Choice>
                <mc:Fallback>
                  <p:oleObj name="AxMath" r:id="rId10" imgW="607680" imgH="198720" progId="Equation.AxMath">
                    <p:embed/>
                    <p:pic>
                      <p:nvPicPr>
                        <p:cNvPr id="0" name=""/>
                        <p:cNvPicPr/>
                        <p:nvPr/>
                      </p:nvPicPr>
                      <p:blipFill>
                        <a:blip r:embed="rId11"/>
                        <a:stretch>
                          <a:fillRect/>
                        </a:stretch>
                      </p:blipFill>
                      <p:spPr>
                        <a:xfrm>
                          <a:off x="4919663" y="4498208"/>
                          <a:ext cx="1216025" cy="396875"/>
                        </a:xfrm>
                        <a:prstGeom prst="rect">
                          <a:avLst/>
                        </a:prstGeom>
                      </p:spPr>
                    </p:pic>
                  </p:oleObj>
                </mc:Fallback>
              </mc:AlternateContent>
            </a:graphicData>
          </a:graphic>
        </p:graphicFrame>
        <p:grpSp>
          <p:nvGrpSpPr>
            <p:cNvPr id="19" name="组合 18">
              <a:extLst>
                <a:ext uri="{FF2B5EF4-FFF2-40B4-BE49-F238E27FC236}">
                  <a16:creationId xmlns:a16="http://schemas.microsoft.com/office/drawing/2014/main" id="{3B9DA8BA-FDDA-7E9F-A54D-8D0F211D62A4}"/>
                </a:ext>
              </a:extLst>
            </p:cNvPr>
            <p:cNvGrpSpPr/>
            <p:nvPr/>
          </p:nvGrpSpPr>
          <p:grpSpPr>
            <a:xfrm>
              <a:off x="4929188" y="4813592"/>
              <a:ext cx="2917195" cy="423624"/>
              <a:chOff x="4929188" y="4813592"/>
              <a:chExt cx="2917195" cy="423624"/>
            </a:xfrm>
          </p:grpSpPr>
          <p:graphicFrame>
            <p:nvGraphicFramePr>
              <p:cNvPr id="16" name="对象 15">
                <a:extLst>
                  <a:ext uri="{FF2B5EF4-FFF2-40B4-BE49-F238E27FC236}">
                    <a16:creationId xmlns:a16="http://schemas.microsoft.com/office/drawing/2014/main" id="{B9B93371-5945-664B-191C-49CB8AE80C6F}"/>
                  </a:ext>
                </a:extLst>
              </p:cNvPr>
              <p:cNvGraphicFramePr>
                <a:graphicFrameLocks noChangeAspect="1"/>
              </p:cNvGraphicFramePr>
              <p:nvPr>
                <p:extLst>
                  <p:ext uri="{D42A27DB-BD31-4B8C-83A1-F6EECF244321}">
                    <p14:modId xmlns:p14="http://schemas.microsoft.com/office/powerpoint/2010/main" val="3296336847"/>
                  </p:ext>
                </p:extLst>
              </p:nvPr>
            </p:nvGraphicFramePr>
            <p:xfrm>
              <a:off x="4929188" y="4859391"/>
              <a:ext cx="254000" cy="377825"/>
            </p:xfrm>
            <a:graphic>
              <a:graphicData uri="http://schemas.openxmlformats.org/presentationml/2006/ole">
                <mc:AlternateContent xmlns:mc="http://schemas.openxmlformats.org/markup-compatibility/2006">
                  <mc:Choice xmlns:v="urn:schemas-microsoft-com:vml" Requires="v">
                    <p:oleObj name="AxMath" r:id="rId12" imgW="126360" imgH="188640" progId="Equation.AxMath">
                      <p:embed/>
                    </p:oleObj>
                  </mc:Choice>
                  <mc:Fallback>
                    <p:oleObj name="AxMath" r:id="rId12" imgW="126360" imgH="188640" progId="Equation.AxMath">
                      <p:embed/>
                      <p:pic>
                        <p:nvPicPr>
                          <p:cNvPr id="0" name=""/>
                          <p:cNvPicPr/>
                          <p:nvPr/>
                        </p:nvPicPr>
                        <p:blipFill>
                          <a:blip r:embed="rId13"/>
                          <a:stretch>
                            <a:fillRect/>
                          </a:stretch>
                        </p:blipFill>
                        <p:spPr>
                          <a:xfrm>
                            <a:off x="4929188" y="4859391"/>
                            <a:ext cx="254000" cy="377825"/>
                          </a:xfrm>
                          <a:prstGeom prst="rect">
                            <a:avLst/>
                          </a:prstGeom>
                        </p:spPr>
                      </p:pic>
                    </p:oleObj>
                  </mc:Fallback>
                </mc:AlternateContent>
              </a:graphicData>
            </a:graphic>
          </p:graphicFrame>
          <p:sp>
            <p:nvSpPr>
              <p:cNvPr id="17" name="文本框 16">
                <a:extLst>
                  <a:ext uri="{FF2B5EF4-FFF2-40B4-BE49-F238E27FC236}">
                    <a16:creationId xmlns:a16="http://schemas.microsoft.com/office/drawing/2014/main" id="{A4F3FFE3-F75B-F567-5FC5-9BF3524C235D}"/>
                  </a:ext>
                </a:extLst>
              </p:cNvPr>
              <p:cNvSpPr txBox="1"/>
              <p:nvPr/>
            </p:nvSpPr>
            <p:spPr>
              <a:xfrm>
                <a:off x="5223984" y="4813592"/>
                <a:ext cx="2622399"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Incidence matrix</a:t>
                </a:r>
                <a:endParaRPr lang="zh-CN" altLang="en-US" sz="2000" dirty="0">
                  <a:latin typeface="Calibri" panose="020F0502020204030204" pitchFamily="34" charset="0"/>
                  <a:cs typeface="Calibri" panose="020F0502020204030204" pitchFamily="34" charset="0"/>
                </a:endParaRPr>
              </a:p>
            </p:txBody>
          </p:sp>
        </p:grpSp>
      </p:grpSp>
      <p:grpSp>
        <p:nvGrpSpPr>
          <p:cNvPr id="40" name="组合 39">
            <a:extLst>
              <a:ext uri="{FF2B5EF4-FFF2-40B4-BE49-F238E27FC236}">
                <a16:creationId xmlns:a16="http://schemas.microsoft.com/office/drawing/2014/main" id="{C72C1CE6-0FB6-A8BF-391C-45E50DD0C245}"/>
              </a:ext>
            </a:extLst>
          </p:cNvPr>
          <p:cNvGrpSpPr/>
          <p:nvPr/>
        </p:nvGrpSpPr>
        <p:grpSpPr>
          <a:xfrm>
            <a:off x="8946815" y="3253829"/>
            <a:ext cx="2756234" cy="1460158"/>
            <a:chOff x="8698164" y="3226931"/>
            <a:chExt cx="2756234" cy="1460158"/>
          </a:xfrm>
        </p:grpSpPr>
        <p:graphicFrame>
          <p:nvGraphicFramePr>
            <p:cNvPr id="25" name="对象 24">
              <a:extLst>
                <a:ext uri="{FF2B5EF4-FFF2-40B4-BE49-F238E27FC236}">
                  <a16:creationId xmlns:a16="http://schemas.microsoft.com/office/drawing/2014/main" id="{57A28251-EDFA-17CF-C118-2CCDAD43347B}"/>
                </a:ext>
              </a:extLst>
            </p:cNvPr>
            <p:cNvGraphicFramePr>
              <a:graphicFrameLocks noChangeAspect="1"/>
            </p:cNvGraphicFramePr>
            <p:nvPr>
              <p:extLst>
                <p:ext uri="{D42A27DB-BD31-4B8C-83A1-F6EECF244321}">
                  <p14:modId xmlns:p14="http://schemas.microsoft.com/office/powerpoint/2010/main" val="2778772150"/>
                </p:ext>
              </p:extLst>
            </p:nvPr>
          </p:nvGraphicFramePr>
          <p:xfrm>
            <a:off x="8736530" y="3226931"/>
            <a:ext cx="2286000" cy="393700"/>
          </p:xfrm>
          <a:graphic>
            <a:graphicData uri="http://schemas.openxmlformats.org/presentationml/2006/ole">
              <mc:AlternateContent xmlns:mc="http://schemas.openxmlformats.org/markup-compatibility/2006">
                <mc:Choice xmlns:v="urn:schemas-microsoft-com:vml" Requires="v">
                  <p:oleObj name="AxMath" r:id="rId14" imgW="1142280" imgH="196200" progId="Equation.AxMath">
                    <p:embed/>
                  </p:oleObj>
                </mc:Choice>
                <mc:Fallback>
                  <p:oleObj name="AxMath" r:id="rId14" imgW="1142280" imgH="196200" progId="Equation.AxMath">
                    <p:embed/>
                    <p:pic>
                      <p:nvPicPr>
                        <p:cNvPr id="0" name=""/>
                        <p:cNvPicPr/>
                        <p:nvPr/>
                      </p:nvPicPr>
                      <p:blipFill>
                        <a:blip r:embed="rId15"/>
                        <a:stretch>
                          <a:fillRect/>
                        </a:stretch>
                      </p:blipFill>
                      <p:spPr>
                        <a:xfrm>
                          <a:off x="8736530" y="3226931"/>
                          <a:ext cx="2286000" cy="393700"/>
                        </a:xfrm>
                        <a:prstGeom prst="rect">
                          <a:avLst/>
                        </a:prstGeom>
                      </p:spPr>
                    </p:pic>
                  </p:oleObj>
                </mc:Fallback>
              </mc:AlternateContent>
            </a:graphicData>
          </a:graphic>
        </p:graphicFrame>
        <p:grpSp>
          <p:nvGrpSpPr>
            <p:cNvPr id="38" name="组合 37">
              <a:extLst>
                <a:ext uri="{FF2B5EF4-FFF2-40B4-BE49-F238E27FC236}">
                  <a16:creationId xmlns:a16="http://schemas.microsoft.com/office/drawing/2014/main" id="{A89813E1-83B6-8EA5-A8D8-89B237357F62}"/>
                </a:ext>
              </a:extLst>
            </p:cNvPr>
            <p:cNvGrpSpPr/>
            <p:nvPr/>
          </p:nvGrpSpPr>
          <p:grpSpPr>
            <a:xfrm>
              <a:off x="8698164" y="3596327"/>
              <a:ext cx="2756234" cy="1090762"/>
              <a:chOff x="8698164" y="3776513"/>
              <a:chExt cx="2756234" cy="1090762"/>
            </a:xfrm>
          </p:grpSpPr>
          <p:grpSp>
            <p:nvGrpSpPr>
              <p:cNvPr id="35" name="组合 34">
                <a:extLst>
                  <a:ext uri="{FF2B5EF4-FFF2-40B4-BE49-F238E27FC236}">
                    <a16:creationId xmlns:a16="http://schemas.microsoft.com/office/drawing/2014/main" id="{06AB76A2-6AB1-B456-90A5-47CD84300537}"/>
                  </a:ext>
                </a:extLst>
              </p:cNvPr>
              <p:cNvGrpSpPr/>
              <p:nvPr/>
            </p:nvGrpSpPr>
            <p:grpSpPr>
              <a:xfrm>
                <a:off x="8950325" y="3776513"/>
                <a:ext cx="2504073" cy="400842"/>
                <a:chOff x="9031805" y="3862270"/>
                <a:chExt cx="2504073" cy="400842"/>
              </a:xfrm>
            </p:grpSpPr>
            <p:sp>
              <p:nvSpPr>
                <p:cNvPr id="26" name="文本框 25">
                  <a:extLst>
                    <a:ext uri="{FF2B5EF4-FFF2-40B4-BE49-F238E27FC236}">
                      <a16:creationId xmlns:a16="http://schemas.microsoft.com/office/drawing/2014/main" id="{2268154E-F0FC-FCE8-77A0-000DB1F825DE}"/>
                    </a:ext>
                  </a:extLst>
                </p:cNvPr>
                <p:cNvSpPr txBox="1"/>
                <p:nvPr/>
              </p:nvSpPr>
              <p:spPr>
                <a:xfrm>
                  <a:off x="9370194" y="3862270"/>
                  <a:ext cx="2165684"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eigenvector matrix</a:t>
                  </a:r>
                </a:p>
              </p:txBody>
            </p:sp>
            <p:graphicFrame>
              <p:nvGraphicFramePr>
                <p:cNvPr id="29" name="对象 28">
                  <a:extLst>
                    <a:ext uri="{FF2B5EF4-FFF2-40B4-BE49-F238E27FC236}">
                      <a16:creationId xmlns:a16="http://schemas.microsoft.com/office/drawing/2014/main" id="{D9ADE529-F91F-B9AA-5A73-2981B9E2FC30}"/>
                    </a:ext>
                  </a:extLst>
                </p:cNvPr>
                <p:cNvGraphicFramePr>
                  <a:graphicFrameLocks noChangeAspect="1"/>
                </p:cNvGraphicFramePr>
                <p:nvPr>
                  <p:extLst>
                    <p:ext uri="{D42A27DB-BD31-4B8C-83A1-F6EECF244321}">
                      <p14:modId xmlns:p14="http://schemas.microsoft.com/office/powerpoint/2010/main" val="3745344588"/>
                    </p:ext>
                  </p:extLst>
                </p:nvPr>
              </p:nvGraphicFramePr>
              <p:xfrm>
                <a:off x="9031805" y="3885287"/>
                <a:ext cx="247650" cy="377825"/>
              </p:xfrm>
              <a:graphic>
                <a:graphicData uri="http://schemas.openxmlformats.org/presentationml/2006/ole">
                  <mc:AlternateContent xmlns:mc="http://schemas.openxmlformats.org/markup-compatibility/2006">
                    <mc:Choice xmlns:v="urn:schemas-microsoft-com:vml" Requires="v">
                      <p:oleObj name="AxMath" r:id="rId16" imgW="124200" imgH="188640" progId="Equation.AxMath">
                        <p:embed/>
                      </p:oleObj>
                    </mc:Choice>
                    <mc:Fallback>
                      <p:oleObj name="AxMath" r:id="rId16" imgW="124200" imgH="188640" progId="Equation.AxMath">
                        <p:embed/>
                        <p:pic>
                          <p:nvPicPr>
                            <p:cNvPr id="0" name=""/>
                            <p:cNvPicPr/>
                            <p:nvPr/>
                          </p:nvPicPr>
                          <p:blipFill>
                            <a:blip r:embed="rId17"/>
                            <a:stretch>
                              <a:fillRect/>
                            </a:stretch>
                          </p:blipFill>
                          <p:spPr>
                            <a:xfrm>
                              <a:off x="9031805" y="3885287"/>
                              <a:ext cx="247650" cy="377825"/>
                            </a:xfrm>
                            <a:prstGeom prst="rect">
                              <a:avLst/>
                            </a:prstGeom>
                          </p:spPr>
                        </p:pic>
                      </p:oleObj>
                    </mc:Fallback>
                  </mc:AlternateContent>
                </a:graphicData>
              </a:graphic>
            </p:graphicFrame>
          </p:grpSp>
          <p:grpSp>
            <p:nvGrpSpPr>
              <p:cNvPr id="36" name="组合 35">
                <a:extLst>
                  <a:ext uri="{FF2B5EF4-FFF2-40B4-BE49-F238E27FC236}">
                    <a16:creationId xmlns:a16="http://schemas.microsoft.com/office/drawing/2014/main" id="{DC731253-3F08-8BC9-DF52-FECEDB902662}"/>
                  </a:ext>
                </a:extLst>
              </p:cNvPr>
              <p:cNvGrpSpPr/>
              <p:nvPr/>
            </p:nvGrpSpPr>
            <p:grpSpPr>
              <a:xfrm>
                <a:off x="8698164" y="4137377"/>
                <a:ext cx="2756234" cy="394187"/>
                <a:chOff x="8779644" y="4177695"/>
                <a:chExt cx="2756234" cy="394187"/>
              </a:xfrm>
            </p:grpSpPr>
            <p:graphicFrame>
              <p:nvGraphicFramePr>
                <p:cNvPr id="30" name="对象 29">
                  <a:extLst>
                    <a:ext uri="{FF2B5EF4-FFF2-40B4-BE49-F238E27FC236}">
                      <a16:creationId xmlns:a16="http://schemas.microsoft.com/office/drawing/2014/main" id="{33C3B7EA-ED88-38A6-CADD-4270B8B97716}"/>
                    </a:ext>
                  </a:extLst>
                </p:cNvPr>
                <p:cNvGraphicFramePr>
                  <a:graphicFrameLocks noChangeAspect="1"/>
                </p:cNvGraphicFramePr>
                <p:nvPr>
                  <p:extLst>
                    <p:ext uri="{D42A27DB-BD31-4B8C-83A1-F6EECF244321}">
                      <p14:modId xmlns:p14="http://schemas.microsoft.com/office/powerpoint/2010/main" val="262222113"/>
                    </p:ext>
                  </p:extLst>
                </p:nvPr>
              </p:nvGraphicFramePr>
              <p:xfrm>
                <a:off x="8779644" y="4178182"/>
                <a:ext cx="590550" cy="393700"/>
              </p:xfrm>
              <a:graphic>
                <a:graphicData uri="http://schemas.openxmlformats.org/presentationml/2006/ole">
                  <mc:AlternateContent xmlns:mc="http://schemas.openxmlformats.org/markup-compatibility/2006">
                    <mc:Choice xmlns:v="urn:schemas-microsoft-com:vml" Requires="v">
                      <p:oleObj name="AxMath" r:id="rId18" imgW="294840" imgH="196200" progId="Equation.AxMath">
                        <p:embed/>
                      </p:oleObj>
                    </mc:Choice>
                    <mc:Fallback>
                      <p:oleObj name="AxMath" r:id="rId18" imgW="294840" imgH="196200" progId="Equation.AxMath">
                        <p:embed/>
                        <p:pic>
                          <p:nvPicPr>
                            <p:cNvPr id="29" name="对象 28">
                              <a:extLst>
                                <a:ext uri="{FF2B5EF4-FFF2-40B4-BE49-F238E27FC236}">
                                  <a16:creationId xmlns:a16="http://schemas.microsoft.com/office/drawing/2014/main" id="{D9ADE529-F91F-B9AA-5A73-2981B9E2FC30}"/>
                                </a:ext>
                              </a:extLst>
                            </p:cNvPr>
                            <p:cNvPicPr/>
                            <p:nvPr/>
                          </p:nvPicPr>
                          <p:blipFill>
                            <a:blip r:embed="rId19"/>
                            <a:stretch>
                              <a:fillRect/>
                            </a:stretch>
                          </p:blipFill>
                          <p:spPr>
                            <a:xfrm>
                              <a:off x="8779644" y="4178182"/>
                              <a:ext cx="590550" cy="393700"/>
                            </a:xfrm>
                            <a:prstGeom prst="rect">
                              <a:avLst/>
                            </a:prstGeom>
                          </p:spPr>
                        </p:pic>
                      </p:oleObj>
                    </mc:Fallback>
                  </mc:AlternateContent>
                </a:graphicData>
              </a:graphic>
            </p:graphicFrame>
            <p:sp>
              <p:nvSpPr>
                <p:cNvPr id="33" name="文本框 32">
                  <a:extLst>
                    <a:ext uri="{FF2B5EF4-FFF2-40B4-BE49-F238E27FC236}">
                      <a16:creationId xmlns:a16="http://schemas.microsoft.com/office/drawing/2014/main" id="{7E6879A8-B951-3BCE-3476-7405DBAC45CD}"/>
                    </a:ext>
                  </a:extLst>
                </p:cNvPr>
                <p:cNvSpPr txBox="1"/>
                <p:nvPr/>
              </p:nvSpPr>
              <p:spPr>
                <a:xfrm>
                  <a:off x="9370194" y="4177695"/>
                  <a:ext cx="2165684"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filter</a:t>
                  </a:r>
                </a:p>
              </p:txBody>
            </p:sp>
          </p:grpSp>
          <p:grpSp>
            <p:nvGrpSpPr>
              <p:cNvPr id="37" name="组合 36">
                <a:extLst>
                  <a:ext uri="{FF2B5EF4-FFF2-40B4-BE49-F238E27FC236}">
                    <a16:creationId xmlns:a16="http://schemas.microsoft.com/office/drawing/2014/main" id="{21D22C94-7998-CE54-A9B0-E9DDEA6B423A}"/>
                  </a:ext>
                </a:extLst>
              </p:cNvPr>
              <p:cNvGrpSpPr/>
              <p:nvPr/>
            </p:nvGrpSpPr>
            <p:grpSpPr>
              <a:xfrm>
                <a:off x="8868845" y="4459388"/>
                <a:ext cx="2585553" cy="407887"/>
                <a:chOff x="8950325" y="4459388"/>
                <a:chExt cx="2585553" cy="407887"/>
              </a:xfrm>
            </p:grpSpPr>
            <p:graphicFrame>
              <p:nvGraphicFramePr>
                <p:cNvPr id="31" name="对象 30">
                  <a:extLst>
                    <a:ext uri="{FF2B5EF4-FFF2-40B4-BE49-F238E27FC236}">
                      <a16:creationId xmlns:a16="http://schemas.microsoft.com/office/drawing/2014/main" id="{AD887875-8F7D-A6CC-46E7-27CFB0735F20}"/>
                    </a:ext>
                  </a:extLst>
                </p:cNvPr>
                <p:cNvGraphicFramePr>
                  <a:graphicFrameLocks noChangeAspect="1"/>
                </p:cNvGraphicFramePr>
                <p:nvPr>
                  <p:extLst>
                    <p:ext uri="{D42A27DB-BD31-4B8C-83A1-F6EECF244321}">
                      <p14:modId xmlns:p14="http://schemas.microsoft.com/office/powerpoint/2010/main" val="3939667726"/>
                    </p:ext>
                  </p:extLst>
                </p:nvPr>
              </p:nvGraphicFramePr>
              <p:xfrm>
                <a:off x="8950325" y="4489450"/>
                <a:ext cx="279400" cy="377825"/>
              </p:xfrm>
              <a:graphic>
                <a:graphicData uri="http://schemas.openxmlformats.org/presentationml/2006/ole">
                  <mc:AlternateContent xmlns:mc="http://schemas.openxmlformats.org/markup-compatibility/2006">
                    <mc:Choice xmlns:v="urn:schemas-microsoft-com:vml" Requires="v">
                      <p:oleObj name="AxMath" r:id="rId20" imgW="140400" imgH="188640" progId="Equation.AxMath">
                        <p:embed/>
                      </p:oleObj>
                    </mc:Choice>
                    <mc:Fallback>
                      <p:oleObj name="AxMath" r:id="rId20" imgW="140400" imgH="188640" progId="Equation.AxMath">
                        <p:embed/>
                        <p:pic>
                          <p:nvPicPr>
                            <p:cNvPr id="30" name="对象 29">
                              <a:extLst>
                                <a:ext uri="{FF2B5EF4-FFF2-40B4-BE49-F238E27FC236}">
                                  <a16:creationId xmlns:a16="http://schemas.microsoft.com/office/drawing/2014/main" id="{33C3B7EA-ED88-38A6-CADD-4270B8B97716}"/>
                                </a:ext>
                              </a:extLst>
                            </p:cNvPr>
                            <p:cNvPicPr/>
                            <p:nvPr/>
                          </p:nvPicPr>
                          <p:blipFill>
                            <a:blip r:embed="rId21"/>
                            <a:stretch>
                              <a:fillRect/>
                            </a:stretch>
                          </p:blipFill>
                          <p:spPr>
                            <a:xfrm>
                              <a:off x="8950325" y="4489450"/>
                              <a:ext cx="279400" cy="377825"/>
                            </a:xfrm>
                            <a:prstGeom prst="rect">
                              <a:avLst/>
                            </a:prstGeom>
                          </p:spPr>
                        </p:pic>
                      </p:oleObj>
                    </mc:Fallback>
                  </mc:AlternateContent>
                </a:graphicData>
              </a:graphic>
            </p:graphicFrame>
            <p:sp>
              <p:nvSpPr>
                <p:cNvPr id="34" name="文本框 33">
                  <a:extLst>
                    <a:ext uri="{FF2B5EF4-FFF2-40B4-BE49-F238E27FC236}">
                      <a16:creationId xmlns:a16="http://schemas.microsoft.com/office/drawing/2014/main" id="{6BFFFFDD-D8E3-2293-57B6-C7A36EFE93A7}"/>
                    </a:ext>
                  </a:extLst>
                </p:cNvPr>
                <p:cNvSpPr txBox="1"/>
                <p:nvPr/>
              </p:nvSpPr>
              <p:spPr>
                <a:xfrm>
                  <a:off x="9370194" y="4459388"/>
                  <a:ext cx="2165684"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point data</a:t>
                  </a:r>
                </a:p>
              </p:txBody>
            </p:sp>
          </p:grpSp>
        </p:grpSp>
      </p:grpSp>
      <p:sp>
        <p:nvSpPr>
          <p:cNvPr id="43" name="日期占位符 42">
            <a:extLst>
              <a:ext uri="{FF2B5EF4-FFF2-40B4-BE49-F238E27FC236}">
                <a16:creationId xmlns:a16="http://schemas.microsoft.com/office/drawing/2014/main" id="{B85C6987-F6CA-E4DB-E022-8F34671FF342}"/>
              </a:ext>
            </a:extLst>
          </p:cNvPr>
          <p:cNvSpPr>
            <a:spLocks noGrp="1"/>
          </p:cNvSpPr>
          <p:nvPr>
            <p:ph type="dt" sz="half" idx="10"/>
          </p:nvPr>
        </p:nvSpPr>
        <p:spPr/>
        <p:txBody>
          <a:bodyPr/>
          <a:lstStyle/>
          <a:p>
            <a:fld id="{60105E4B-6303-4F8F-99DE-4D984526126A}" type="datetime1">
              <a:rPr kumimoji="1" lang="zh-CN" altLang="en-US" smtClean="0"/>
              <a:t>2024/11/23</a:t>
            </a:fld>
            <a:endParaRPr kumimoji="1" lang="zh-CN" altLang="en-US" dirty="0"/>
          </a:p>
        </p:txBody>
      </p:sp>
      <p:sp>
        <p:nvSpPr>
          <p:cNvPr id="44" name="灯片编号占位符 43">
            <a:extLst>
              <a:ext uri="{FF2B5EF4-FFF2-40B4-BE49-F238E27FC236}">
                <a16:creationId xmlns:a16="http://schemas.microsoft.com/office/drawing/2014/main" id="{5C7CC1EE-87F0-A4C4-4AEB-3FA02A328C9F}"/>
              </a:ext>
            </a:extLst>
          </p:cNvPr>
          <p:cNvSpPr>
            <a:spLocks noGrp="1"/>
          </p:cNvSpPr>
          <p:nvPr>
            <p:ph type="sldNum" sz="quarter" idx="12"/>
          </p:nvPr>
        </p:nvSpPr>
        <p:spPr/>
        <p:txBody>
          <a:bodyPr/>
          <a:lstStyle/>
          <a:p>
            <a:fld id="{4066A985-395B-904D-A84B-B37BAE4887A3}" type="slidenum">
              <a:rPr kumimoji="1" lang="zh-CN" altLang="en-US" smtClean="0"/>
              <a:t>11</a:t>
            </a:fld>
            <a:endParaRPr kumimoji="1" lang="zh-CN" altLang="en-US" dirty="0"/>
          </a:p>
        </p:txBody>
      </p:sp>
    </p:spTree>
    <p:extLst>
      <p:ext uri="{BB962C8B-B14F-4D97-AF65-F5344CB8AC3E}">
        <p14:creationId xmlns:p14="http://schemas.microsoft.com/office/powerpoint/2010/main" val="133001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C4B94-8B8E-292B-6959-41B397AA38AF}"/>
            </a:ext>
          </a:extLst>
        </p:cNvPr>
        <p:cNvGrpSpPr/>
        <p:nvPr/>
      </p:nvGrpSpPr>
      <p:grpSpPr>
        <a:xfrm>
          <a:off x="0" y="0"/>
          <a:ext cx="0" cy="0"/>
          <a:chOff x="0" y="0"/>
          <a:chExt cx="0" cy="0"/>
        </a:xfrm>
      </p:grpSpPr>
      <p:sp>
        <p:nvSpPr>
          <p:cNvPr id="56" name="矩形 55">
            <a:extLst>
              <a:ext uri="{FF2B5EF4-FFF2-40B4-BE49-F238E27FC236}">
                <a16:creationId xmlns:a16="http://schemas.microsoft.com/office/drawing/2014/main" id="{7D9BDF44-1885-81EE-FE65-6E18098FD112}"/>
              </a:ext>
            </a:extLst>
          </p:cNvPr>
          <p:cNvSpPr/>
          <p:nvPr/>
        </p:nvSpPr>
        <p:spPr>
          <a:xfrm>
            <a:off x="9118030" y="2057397"/>
            <a:ext cx="2967579" cy="418253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486CF32B-CF9F-228F-0581-92D5377FA4D5}"/>
              </a:ext>
            </a:extLst>
          </p:cNvPr>
          <p:cNvSpPr/>
          <p:nvPr/>
        </p:nvSpPr>
        <p:spPr>
          <a:xfrm>
            <a:off x="6127834" y="2057398"/>
            <a:ext cx="2967579" cy="418253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57A4566A-8AE7-D6E4-EF55-FDBD80B44BA9}"/>
              </a:ext>
            </a:extLst>
          </p:cNvPr>
          <p:cNvSpPr/>
          <p:nvPr/>
        </p:nvSpPr>
        <p:spPr>
          <a:xfrm>
            <a:off x="3133772" y="2057399"/>
            <a:ext cx="2967579" cy="418253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4F0F42B3-1E89-3B10-5D9E-24A9BE4586B3}"/>
              </a:ext>
            </a:extLst>
          </p:cNvPr>
          <p:cNvSpPr/>
          <p:nvPr/>
        </p:nvSpPr>
        <p:spPr>
          <a:xfrm>
            <a:off x="143936" y="2057400"/>
            <a:ext cx="2967579" cy="418253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B75DAB28-D55E-7365-0EBD-D2AAA1A27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16E100E8-0E9D-F6FF-5BEA-1A6E7CBEF6C8}"/>
              </a:ext>
            </a:extLst>
          </p:cNvPr>
          <p:cNvSpPr/>
          <p:nvPr/>
        </p:nvSpPr>
        <p:spPr>
          <a:xfrm>
            <a:off x="503812" y="320665"/>
            <a:ext cx="1384674"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PART 02</a:t>
            </a:r>
          </a:p>
        </p:txBody>
      </p:sp>
      <p:sp>
        <p:nvSpPr>
          <p:cNvPr id="28" name="TextBox 76">
            <a:extLst>
              <a:ext uri="{FF2B5EF4-FFF2-40B4-BE49-F238E27FC236}">
                <a16:creationId xmlns:a16="http://schemas.microsoft.com/office/drawing/2014/main" id="{7FD069AC-E27D-910D-0129-0BBB4841CB35}"/>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Methods</a:t>
            </a:r>
          </a:p>
        </p:txBody>
      </p:sp>
      <p:sp>
        <p:nvSpPr>
          <p:cNvPr id="2" name="文本框 1">
            <a:extLst>
              <a:ext uri="{FF2B5EF4-FFF2-40B4-BE49-F238E27FC236}">
                <a16:creationId xmlns:a16="http://schemas.microsoft.com/office/drawing/2014/main" id="{DA3E6BB0-A943-70FD-CED6-A3639E32F45D}"/>
              </a:ext>
            </a:extLst>
          </p:cNvPr>
          <p:cNvSpPr txBox="1"/>
          <p:nvPr/>
        </p:nvSpPr>
        <p:spPr>
          <a:xfrm>
            <a:off x="123524" y="1350461"/>
            <a:ext cx="11944952" cy="523220"/>
          </a:xfrm>
          <a:prstGeom prst="rect">
            <a:avLst/>
          </a:prstGeom>
          <a:noFill/>
        </p:spPr>
        <p:txBody>
          <a:bodyPr wrap="square" rtlCol="0">
            <a:spAutoFit/>
          </a:bodyPr>
          <a:lstStyle/>
          <a:p>
            <a:r>
              <a:rPr lang="en-US" altLang="zh-CN" sz="2800" dirty="0">
                <a:solidFill>
                  <a:srgbClr val="409AD7"/>
                </a:solidFill>
                <a:latin typeface="Calibri" panose="020F0502020204030204" pitchFamily="34" charset="0"/>
                <a:ea typeface="Calibri" panose="020F0502020204030204" pitchFamily="34" charset="0"/>
                <a:cs typeface="Calibri" panose="020F0502020204030204" pitchFamily="34" charset="0"/>
              </a:rPr>
              <a:t>Simplicial complexes</a:t>
            </a:r>
            <a:r>
              <a:rPr lang="zh-CN" altLang="en-US" sz="2800" dirty="0">
                <a:solidFill>
                  <a:srgbClr val="409AD7"/>
                </a:solidFill>
                <a:latin typeface="Calibri" panose="020F0502020204030204" pitchFamily="34" charset="0"/>
                <a:ea typeface="Calibri" panose="020F0502020204030204" pitchFamily="34" charset="0"/>
                <a:cs typeface="Calibri" panose="020F0502020204030204" pitchFamily="34" charset="0"/>
              </a:rPr>
              <a:t>：</a:t>
            </a:r>
            <a:endParaRPr lang="en-US" altLang="zh-CN" sz="2800" dirty="0">
              <a:solidFill>
                <a:srgbClr val="409AD7"/>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矩形 31">
            <a:extLst>
              <a:ext uri="{FF2B5EF4-FFF2-40B4-BE49-F238E27FC236}">
                <a16:creationId xmlns:a16="http://schemas.microsoft.com/office/drawing/2014/main" id="{4742480C-F34E-042B-09FA-A18A69F9FA3D}"/>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a:extLst>
              <a:ext uri="{FF2B5EF4-FFF2-40B4-BE49-F238E27FC236}">
                <a16:creationId xmlns:a16="http://schemas.microsoft.com/office/drawing/2014/main" id="{18935FF9-7C49-C83A-6CE1-A27E1438C151}"/>
              </a:ext>
            </a:extLst>
          </p:cNvPr>
          <p:cNvGrpSpPr/>
          <p:nvPr/>
        </p:nvGrpSpPr>
        <p:grpSpPr>
          <a:xfrm>
            <a:off x="389467" y="2305038"/>
            <a:ext cx="11311458" cy="830997"/>
            <a:chOff x="389467" y="2921000"/>
            <a:chExt cx="11311458" cy="830997"/>
          </a:xfrm>
        </p:grpSpPr>
        <p:sp>
          <p:nvSpPr>
            <p:cNvPr id="3" name="文本框 2">
              <a:extLst>
                <a:ext uri="{FF2B5EF4-FFF2-40B4-BE49-F238E27FC236}">
                  <a16:creationId xmlns:a16="http://schemas.microsoft.com/office/drawing/2014/main" id="{A785EAE6-C744-A31E-3995-7E7027B080EF}"/>
                </a:ext>
              </a:extLst>
            </p:cNvPr>
            <p:cNvSpPr txBox="1"/>
            <p:nvPr/>
          </p:nvSpPr>
          <p:spPr>
            <a:xfrm>
              <a:off x="389467" y="2921000"/>
              <a:ext cx="2455333" cy="830997"/>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simplex</a:t>
              </a:r>
            </a:p>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simplicial complex</a:t>
              </a:r>
            </a:p>
          </p:txBody>
        </p:sp>
        <p:sp>
          <p:nvSpPr>
            <p:cNvPr id="5" name="文本框 4">
              <a:extLst>
                <a:ext uri="{FF2B5EF4-FFF2-40B4-BE49-F238E27FC236}">
                  <a16:creationId xmlns:a16="http://schemas.microsoft.com/office/drawing/2014/main" id="{51FB5E58-DC90-BA23-7F58-4241F43CEB33}"/>
                </a:ext>
              </a:extLst>
            </p:cNvPr>
            <p:cNvSpPr txBox="1"/>
            <p:nvPr/>
          </p:nvSpPr>
          <p:spPr>
            <a:xfrm>
              <a:off x="3657606" y="2921000"/>
              <a:ext cx="2006590" cy="830997"/>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p-chain</a:t>
              </a:r>
            </a:p>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p-chain group</a:t>
              </a:r>
            </a:p>
          </p:txBody>
        </p:sp>
        <p:sp>
          <p:nvSpPr>
            <p:cNvPr id="6" name="文本框 5">
              <a:extLst>
                <a:ext uri="{FF2B5EF4-FFF2-40B4-BE49-F238E27FC236}">
                  <a16:creationId xmlns:a16="http://schemas.microsoft.com/office/drawing/2014/main" id="{11FF675F-9192-5661-E747-19609F5C3E57}"/>
                </a:ext>
              </a:extLst>
            </p:cNvPr>
            <p:cNvSpPr txBox="1"/>
            <p:nvPr/>
          </p:nvSpPr>
          <p:spPr>
            <a:xfrm>
              <a:off x="6342654" y="3132670"/>
              <a:ext cx="2276413" cy="400110"/>
            </a:xfrm>
            <a:prstGeom prst="rect">
              <a:avLst/>
            </a:prstGeom>
            <a:noFill/>
          </p:spPr>
          <p:txBody>
            <a:bodyPr wrap="square" rtlCol="0">
              <a:spAutoFit/>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boundary operator</a:t>
              </a:r>
            </a:p>
          </p:txBody>
        </p:sp>
        <p:sp>
          <p:nvSpPr>
            <p:cNvPr id="7" name="文本框 6">
              <a:extLst>
                <a:ext uri="{FF2B5EF4-FFF2-40B4-BE49-F238E27FC236}">
                  <a16:creationId xmlns:a16="http://schemas.microsoft.com/office/drawing/2014/main" id="{0A565C60-58A2-0E49-0EF2-6EF19949FAB9}"/>
                </a:ext>
              </a:extLst>
            </p:cNvPr>
            <p:cNvSpPr txBox="1"/>
            <p:nvPr/>
          </p:nvSpPr>
          <p:spPr>
            <a:xfrm>
              <a:off x="9347206" y="3102169"/>
              <a:ext cx="2353719" cy="461665"/>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homology group</a:t>
              </a:r>
            </a:p>
          </p:txBody>
        </p:sp>
        <p:cxnSp>
          <p:nvCxnSpPr>
            <p:cNvPr id="9" name="直接箭头连接符 8">
              <a:extLst>
                <a:ext uri="{FF2B5EF4-FFF2-40B4-BE49-F238E27FC236}">
                  <a16:creationId xmlns:a16="http://schemas.microsoft.com/office/drawing/2014/main" id="{5F26EAC6-61CB-15C9-F4A9-043AB4189B13}"/>
                </a:ext>
              </a:extLst>
            </p:cNvPr>
            <p:cNvCxnSpPr>
              <a:stCxn id="3" idx="3"/>
              <a:endCxn id="5" idx="1"/>
            </p:cNvCxnSpPr>
            <p:nvPr/>
          </p:nvCxnSpPr>
          <p:spPr>
            <a:xfrm>
              <a:off x="2844800" y="3336499"/>
              <a:ext cx="81280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直接箭头连接符 9">
              <a:extLst>
                <a:ext uri="{FF2B5EF4-FFF2-40B4-BE49-F238E27FC236}">
                  <a16:creationId xmlns:a16="http://schemas.microsoft.com/office/drawing/2014/main" id="{66A3E794-003A-5FE1-6908-D994384D49D8}"/>
                </a:ext>
              </a:extLst>
            </p:cNvPr>
            <p:cNvCxnSpPr>
              <a:cxnSpLocks/>
              <a:stCxn id="5" idx="3"/>
              <a:endCxn id="6" idx="1"/>
            </p:cNvCxnSpPr>
            <p:nvPr/>
          </p:nvCxnSpPr>
          <p:spPr>
            <a:xfrm flipV="1">
              <a:off x="5664196" y="3332725"/>
              <a:ext cx="678458" cy="377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直接箭头连接符 12">
              <a:extLst>
                <a:ext uri="{FF2B5EF4-FFF2-40B4-BE49-F238E27FC236}">
                  <a16:creationId xmlns:a16="http://schemas.microsoft.com/office/drawing/2014/main" id="{7261CA67-0411-7B67-9240-2FFB0B036DC3}"/>
                </a:ext>
              </a:extLst>
            </p:cNvPr>
            <p:cNvCxnSpPr>
              <a:cxnSpLocks/>
              <a:stCxn id="6" idx="3"/>
              <a:endCxn id="7" idx="1"/>
            </p:cNvCxnSpPr>
            <p:nvPr/>
          </p:nvCxnSpPr>
          <p:spPr>
            <a:xfrm>
              <a:off x="8619067" y="3332725"/>
              <a:ext cx="728139" cy="2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36" name="组合 35">
            <a:extLst>
              <a:ext uri="{FF2B5EF4-FFF2-40B4-BE49-F238E27FC236}">
                <a16:creationId xmlns:a16="http://schemas.microsoft.com/office/drawing/2014/main" id="{925F16EE-9FCC-B4CD-126B-DF02F0F6D592}"/>
              </a:ext>
            </a:extLst>
          </p:cNvPr>
          <p:cNvGrpSpPr/>
          <p:nvPr/>
        </p:nvGrpSpPr>
        <p:grpSpPr>
          <a:xfrm>
            <a:off x="392712" y="4330182"/>
            <a:ext cx="11300859" cy="847725"/>
            <a:chOff x="392712" y="3915308"/>
            <a:chExt cx="11300859" cy="847725"/>
          </a:xfrm>
        </p:grpSpPr>
        <p:grpSp>
          <p:nvGrpSpPr>
            <p:cNvPr id="22" name="组合 21">
              <a:extLst>
                <a:ext uri="{FF2B5EF4-FFF2-40B4-BE49-F238E27FC236}">
                  <a16:creationId xmlns:a16="http://schemas.microsoft.com/office/drawing/2014/main" id="{593B924D-E90D-01B3-15EA-92C8DA425933}"/>
                </a:ext>
              </a:extLst>
            </p:cNvPr>
            <p:cNvGrpSpPr/>
            <p:nvPr/>
          </p:nvGrpSpPr>
          <p:grpSpPr>
            <a:xfrm>
              <a:off x="2700867" y="3915308"/>
              <a:ext cx="8992704" cy="830997"/>
              <a:chOff x="2708221" y="2921000"/>
              <a:chExt cx="8992704" cy="830997"/>
            </a:xfrm>
          </p:grpSpPr>
          <p:sp>
            <p:nvSpPr>
              <p:cNvPr id="24" name="文本框 23">
                <a:extLst>
                  <a:ext uri="{FF2B5EF4-FFF2-40B4-BE49-F238E27FC236}">
                    <a16:creationId xmlns:a16="http://schemas.microsoft.com/office/drawing/2014/main" id="{46CFDE6A-0A61-D3A2-37A5-46B5BBAE2DA9}"/>
                  </a:ext>
                </a:extLst>
              </p:cNvPr>
              <p:cNvSpPr txBox="1"/>
              <p:nvPr/>
            </p:nvSpPr>
            <p:spPr>
              <a:xfrm>
                <a:off x="3657606" y="2921000"/>
                <a:ext cx="2006590" cy="830997"/>
              </a:xfrm>
              <a:prstGeom prst="rect">
                <a:avLst/>
              </a:prstGeom>
              <a:noFill/>
            </p:spPr>
            <p:txBody>
              <a:bodyPr wrap="square" rtlCol="0">
                <a:spAutoFit/>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p-</a:t>
                </a:r>
                <a:r>
                  <a:rPr lang="en-US" altLang="zh-CN" sz="2400" dirty="0" err="1">
                    <a:latin typeface="Calibri" panose="020F0502020204030204" pitchFamily="34" charset="0"/>
                    <a:ea typeface="Calibri" panose="020F0502020204030204" pitchFamily="34" charset="0"/>
                    <a:cs typeface="Calibri" panose="020F0502020204030204" pitchFamily="34" charset="0"/>
                  </a:rPr>
                  <a:t>cochain</a:t>
                </a:r>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pPr algn="ctr"/>
                <a:r>
                  <a:rPr lang="en-US" altLang="zh-CN" sz="2400" dirty="0" err="1">
                    <a:latin typeface="Calibri" panose="020F0502020204030204" pitchFamily="34" charset="0"/>
                    <a:ea typeface="Calibri" panose="020F0502020204030204" pitchFamily="34" charset="0"/>
                    <a:cs typeface="Calibri" panose="020F0502020204030204" pitchFamily="34" charset="0"/>
                  </a:rPr>
                  <a:t>cochain</a:t>
                </a:r>
                <a:r>
                  <a:rPr lang="en-US" altLang="zh-CN" sz="2400" dirty="0">
                    <a:latin typeface="Calibri" panose="020F0502020204030204" pitchFamily="34" charset="0"/>
                    <a:ea typeface="Calibri" panose="020F0502020204030204" pitchFamily="34" charset="0"/>
                    <a:cs typeface="Calibri" panose="020F0502020204030204" pitchFamily="34" charset="0"/>
                  </a:rPr>
                  <a:t> group</a:t>
                </a:r>
              </a:p>
            </p:txBody>
          </p:sp>
          <p:sp>
            <p:nvSpPr>
              <p:cNvPr id="25" name="文本框 24">
                <a:extLst>
                  <a:ext uri="{FF2B5EF4-FFF2-40B4-BE49-F238E27FC236}">
                    <a16:creationId xmlns:a16="http://schemas.microsoft.com/office/drawing/2014/main" id="{C69DA953-989B-8D02-F8C5-362E246638A3}"/>
                  </a:ext>
                </a:extLst>
              </p:cNvPr>
              <p:cNvSpPr txBox="1"/>
              <p:nvPr/>
            </p:nvSpPr>
            <p:spPr>
              <a:xfrm>
                <a:off x="6350008" y="3124203"/>
                <a:ext cx="2074317" cy="415498"/>
              </a:xfrm>
              <a:prstGeom prst="rect">
                <a:avLst/>
              </a:prstGeom>
              <a:noFill/>
            </p:spPr>
            <p:txBody>
              <a:bodyPr wrap="square" rtlCol="0">
                <a:spAutoFit/>
              </a:bodyPr>
              <a:lstStyle/>
              <a:p>
                <a:pPr algn="ctr"/>
                <a:r>
                  <a:rPr lang="en-US" altLang="zh-CN" sz="2100" dirty="0">
                    <a:latin typeface="Calibri" panose="020F0502020204030204" pitchFamily="34" charset="0"/>
                    <a:ea typeface="Calibri" panose="020F0502020204030204" pitchFamily="34" charset="0"/>
                    <a:cs typeface="Calibri" panose="020F0502020204030204" pitchFamily="34" charset="0"/>
                  </a:rPr>
                  <a:t>coboundary map</a:t>
                </a:r>
              </a:p>
            </p:txBody>
          </p:sp>
          <p:sp>
            <p:nvSpPr>
              <p:cNvPr id="26" name="文本框 25">
                <a:extLst>
                  <a:ext uri="{FF2B5EF4-FFF2-40B4-BE49-F238E27FC236}">
                    <a16:creationId xmlns:a16="http://schemas.microsoft.com/office/drawing/2014/main" id="{1F08D072-5AF6-D2A0-1296-9E5212AD9B1B}"/>
                  </a:ext>
                </a:extLst>
              </p:cNvPr>
              <p:cNvSpPr txBox="1"/>
              <p:nvPr/>
            </p:nvSpPr>
            <p:spPr>
              <a:xfrm>
                <a:off x="9347206" y="3102169"/>
                <a:ext cx="2353719" cy="461665"/>
              </a:xfrm>
              <a:prstGeom prst="rect">
                <a:avLst/>
              </a:prstGeom>
              <a:noFill/>
            </p:spPr>
            <p:txBody>
              <a:bodyPr wrap="square" rtlCol="0">
                <a:spAutoFit/>
              </a:bodyPr>
              <a:lstStyle/>
              <a:p>
                <a:pPr algn="ctr"/>
                <a:r>
                  <a:rPr lang="en-US" altLang="zh-CN" sz="2000" dirty="0" err="1">
                    <a:latin typeface="Calibri" panose="020F0502020204030204" pitchFamily="34" charset="0"/>
                    <a:ea typeface="Calibri" panose="020F0502020204030204" pitchFamily="34" charset="0"/>
                    <a:cs typeface="Calibri" panose="020F0502020204030204" pitchFamily="34" charset="0"/>
                  </a:rPr>
                  <a:t>cohomology</a:t>
                </a:r>
                <a:r>
                  <a:rPr lang="en-US" altLang="zh-CN" sz="2400" dirty="0">
                    <a:latin typeface="Calibri" panose="020F0502020204030204" pitchFamily="34" charset="0"/>
                    <a:ea typeface="Calibri" panose="020F0502020204030204" pitchFamily="34" charset="0"/>
                    <a:cs typeface="Calibri" panose="020F0502020204030204" pitchFamily="34" charset="0"/>
                  </a:rPr>
                  <a:t> </a:t>
                </a:r>
                <a:r>
                  <a:rPr lang="en-US" altLang="zh-CN" sz="2000" dirty="0">
                    <a:latin typeface="Calibri" panose="020F0502020204030204" pitchFamily="34" charset="0"/>
                    <a:ea typeface="Calibri" panose="020F0502020204030204" pitchFamily="34" charset="0"/>
                    <a:cs typeface="Calibri" panose="020F0502020204030204" pitchFamily="34" charset="0"/>
                  </a:rPr>
                  <a:t>group</a:t>
                </a:r>
              </a:p>
            </p:txBody>
          </p:sp>
          <p:cxnSp>
            <p:nvCxnSpPr>
              <p:cNvPr id="29" name="直接箭头连接符 28">
                <a:extLst>
                  <a:ext uri="{FF2B5EF4-FFF2-40B4-BE49-F238E27FC236}">
                    <a16:creationId xmlns:a16="http://schemas.microsoft.com/office/drawing/2014/main" id="{2A14AE96-2C60-6532-2962-B0A7B927B41F}"/>
                  </a:ext>
                </a:extLst>
              </p:cNvPr>
              <p:cNvCxnSpPr>
                <a:cxnSpLocks/>
                <a:endCxn id="24" idx="1"/>
              </p:cNvCxnSpPr>
              <p:nvPr/>
            </p:nvCxnSpPr>
            <p:spPr>
              <a:xfrm flipV="1">
                <a:off x="2708221" y="3336499"/>
                <a:ext cx="949385" cy="83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直接箭头连接符 29">
                <a:extLst>
                  <a:ext uri="{FF2B5EF4-FFF2-40B4-BE49-F238E27FC236}">
                    <a16:creationId xmlns:a16="http://schemas.microsoft.com/office/drawing/2014/main" id="{AD7615A9-F61E-C519-3316-38983B1973DD}"/>
                  </a:ext>
                </a:extLst>
              </p:cNvPr>
              <p:cNvCxnSpPr>
                <a:cxnSpLocks/>
                <a:stCxn id="24" idx="3"/>
                <a:endCxn id="25" idx="1"/>
              </p:cNvCxnSpPr>
              <p:nvPr/>
            </p:nvCxnSpPr>
            <p:spPr>
              <a:xfrm flipV="1">
                <a:off x="5664196" y="3331952"/>
                <a:ext cx="685812" cy="45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直接箭头连接符 30">
                <a:extLst>
                  <a:ext uri="{FF2B5EF4-FFF2-40B4-BE49-F238E27FC236}">
                    <a16:creationId xmlns:a16="http://schemas.microsoft.com/office/drawing/2014/main" id="{E809D481-9BCC-576A-5984-88F4DC1430AC}"/>
                  </a:ext>
                </a:extLst>
              </p:cNvPr>
              <p:cNvCxnSpPr>
                <a:cxnSpLocks/>
                <a:stCxn id="25" idx="3"/>
                <a:endCxn id="26" idx="1"/>
              </p:cNvCxnSpPr>
              <p:nvPr/>
            </p:nvCxnSpPr>
            <p:spPr>
              <a:xfrm>
                <a:off x="8424325" y="3331952"/>
                <a:ext cx="922881" cy="105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aphicFrame>
          <p:nvGraphicFramePr>
            <p:cNvPr id="33" name="对象 32">
              <a:extLst>
                <a:ext uri="{FF2B5EF4-FFF2-40B4-BE49-F238E27FC236}">
                  <a16:creationId xmlns:a16="http://schemas.microsoft.com/office/drawing/2014/main" id="{CED3C432-A85E-71D9-5706-F97D7407D994}"/>
                </a:ext>
              </a:extLst>
            </p:cNvPr>
            <p:cNvGraphicFramePr>
              <a:graphicFrameLocks noChangeAspect="1"/>
            </p:cNvGraphicFramePr>
            <p:nvPr>
              <p:extLst>
                <p:ext uri="{D42A27DB-BD31-4B8C-83A1-F6EECF244321}">
                  <p14:modId xmlns:p14="http://schemas.microsoft.com/office/powerpoint/2010/main" val="4178524995"/>
                </p:ext>
              </p:extLst>
            </p:nvPr>
          </p:nvGraphicFramePr>
          <p:xfrm>
            <a:off x="392712" y="3915308"/>
            <a:ext cx="2501900" cy="847725"/>
          </p:xfrm>
          <a:graphic>
            <a:graphicData uri="http://schemas.openxmlformats.org/presentationml/2006/ole">
              <mc:AlternateContent xmlns:mc="http://schemas.openxmlformats.org/markup-compatibility/2006">
                <mc:Choice xmlns:v="urn:schemas-microsoft-com:vml" Requires="v">
                  <p:oleObj name="AxMath" r:id="rId4" imgW="1250640" imgH="423360" progId="Equation.AxMath">
                    <p:embed/>
                  </p:oleObj>
                </mc:Choice>
                <mc:Fallback>
                  <p:oleObj name="AxMath" r:id="rId4" imgW="1250640" imgH="423360" progId="Equation.AxMath">
                    <p:embed/>
                    <p:pic>
                      <p:nvPicPr>
                        <p:cNvPr id="0" name=""/>
                        <p:cNvPicPr/>
                        <p:nvPr/>
                      </p:nvPicPr>
                      <p:blipFill>
                        <a:blip r:embed="rId5"/>
                        <a:stretch>
                          <a:fillRect/>
                        </a:stretch>
                      </p:blipFill>
                      <p:spPr>
                        <a:xfrm>
                          <a:off x="392712" y="3915308"/>
                          <a:ext cx="2501900" cy="847725"/>
                        </a:xfrm>
                        <a:prstGeom prst="rect">
                          <a:avLst/>
                        </a:prstGeom>
                      </p:spPr>
                    </p:pic>
                  </p:oleObj>
                </mc:Fallback>
              </mc:AlternateContent>
            </a:graphicData>
          </a:graphic>
        </p:graphicFrame>
      </p:grpSp>
      <p:graphicFrame>
        <p:nvGraphicFramePr>
          <p:cNvPr id="37" name="对象 36">
            <a:extLst>
              <a:ext uri="{FF2B5EF4-FFF2-40B4-BE49-F238E27FC236}">
                <a16:creationId xmlns:a16="http://schemas.microsoft.com/office/drawing/2014/main" id="{7853C135-2BFD-1BF3-48FF-ADAA5E0ACEB9}"/>
              </a:ext>
            </a:extLst>
          </p:cNvPr>
          <p:cNvGraphicFramePr>
            <a:graphicFrameLocks noChangeAspect="1"/>
          </p:cNvGraphicFramePr>
          <p:nvPr>
            <p:extLst>
              <p:ext uri="{D42A27DB-BD31-4B8C-83A1-F6EECF244321}">
                <p14:modId xmlns:p14="http://schemas.microsoft.com/office/powerpoint/2010/main" val="3377690293"/>
              </p:ext>
            </p:extLst>
          </p:nvPr>
        </p:nvGraphicFramePr>
        <p:xfrm>
          <a:off x="4246563" y="5173941"/>
          <a:ext cx="828675" cy="393700"/>
        </p:xfrm>
        <a:graphic>
          <a:graphicData uri="http://schemas.openxmlformats.org/presentationml/2006/ole">
            <mc:AlternateContent xmlns:mc="http://schemas.openxmlformats.org/markup-compatibility/2006">
              <mc:Choice xmlns:v="urn:schemas-microsoft-com:vml" Requires="v">
                <p:oleObj name="AxMath" r:id="rId6" imgW="413640" imgH="196200" progId="Equation.AxMath">
                  <p:embed/>
                </p:oleObj>
              </mc:Choice>
              <mc:Fallback>
                <p:oleObj name="AxMath" r:id="rId6" imgW="413640" imgH="196200" progId="Equation.AxMath">
                  <p:embed/>
                  <p:pic>
                    <p:nvPicPr>
                      <p:cNvPr id="0" name=""/>
                      <p:cNvPicPr/>
                      <p:nvPr/>
                    </p:nvPicPr>
                    <p:blipFill>
                      <a:blip r:embed="rId7"/>
                      <a:stretch>
                        <a:fillRect/>
                      </a:stretch>
                    </p:blipFill>
                    <p:spPr>
                      <a:xfrm>
                        <a:off x="4246563" y="5173941"/>
                        <a:ext cx="828675" cy="393700"/>
                      </a:xfrm>
                      <a:prstGeom prst="rect">
                        <a:avLst/>
                      </a:prstGeom>
                    </p:spPr>
                  </p:pic>
                </p:oleObj>
              </mc:Fallback>
            </mc:AlternateContent>
          </a:graphicData>
        </a:graphic>
      </p:graphicFrame>
      <p:graphicFrame>
        <p:nvGraphicFramePr>
          <p:cNvPr id="38" name="对象 37">
            <a:extLst>
              <a:ext uri="{FF2B5EF4-FFF2-40B4-BE49-F238E27FC236}">
                <a16:creationId xmlns:a16="http://schemas.microsoft.com/office/drawing/2014/main" id="{BA54A82E-198A-48C0-B16E-2D41B3066728}"/>
              </a:ext>
            </a:extLst>
          </p:cNvPr>
          <p:cNvGraphicFramePr>
            <a:graphicFrameLocks noChangeAspect="1"/>
          </p:cNvGraphicFramePr>
          <p:nvPr>
            <p:extLst>
              <p:ext uri="{D42A27DB-BD31-4B8C-83A1-F6EECF244321}">
                <p14:modId xmlns:p14="http://schemas.microsoft.com/office/powerpoint/2010/main" val="1612303007"/>
              </p:ext>
            </p:extLst>
          </p:nvPr>
        </p:nvGraphicFramePr>
        <p:xfrm>
          <a:off x="4257675" y="3100390"/>
          <a:ext cx="790575" cy="393700"/>
        </p:xfrm>
        <a:graphic>
          <a:graphicData uri="http://schemas.openxmlformats.org/presentationml/2006/ole">
            <mc:AlternateContent xmlns:mc="http://schemas.openxmlformats.org/markup-compatibility/2006">
              <mc:Choice xmlns:v="urn:schemas-microsoft-com:vml" Requires="v">
                <p:oleObj name="AxMath" r:id="rId8" imgW="394560" imgH="196200" progId="Equation.AxMath">
                  <p:embed/>
                </p:oleObj>
              </mc:Choice>
              <mc:Fallback>
                <p:oleObj name="AxMath" r:id="rId8" imgW="394560" imgH="196200" progId="Equation.AxMath">
                  <p:embed/>
                  <p:pic>
                    <p:nvPicPr>
                      <p:cNvPr id="37" name="对象 36">
                        <a:extLst>
                          <a:ext uri="{FF2B5EF4-FFF2-40B4-BE49-F238E27FC236}">
                            <a16:creationId xmlns:a16="http://schemas.microsoft.com/office/drawing/2014/main" id="{7853C135-2BFD-1BF3-48FF-ADAA5E0ACEB9}"/>
                          </a:ext>
                        </a:extLst>
                      </p:cNvPr>
                      <p:cNvPicPr/>
                      <p:nvPr/>
                    </p:nvPicPr>
                    <p:blipFill>
                      <a:blip r:embed="rId9"/>
                      <a:stretch>
                        <a:fillRect/>
                      </a:stretch>
                    </p:blipFill>
                    <p:spPr>
                      <a:xfrm>
                        <a:off x="4257675" y="3100390"/>
                        <a:ext cx="790575" cy="393700"/>
                      </a:xfrm>
                      <a:prstGeom prst="rect">
                        <a:avLst/>
                      </a:prstGeom>
                    </p:spPr>
                  </p:pic>
                </p:oleObj>
              </mc:Fallback>
            </mc:AlternateContent>
          </a:graphicData>
        </a:graphic>
      </p:graphicFrame>
      <p:grpSp>
        <p:nvGrpSpPr>
          <p:cNvPr id="49" name="组合 48">
            <a:extLst>
              <a:ext uri="{FF2B5EF4-FFF2-40B4-BE49-F238E27FC236}">
                <a16:creationId xmlns:a16="http://schemas.microsoft.com/office/drawing/2014/main" id="{837C44FC-B35E-FB69-ED14-F3F3A3E16114}"/>
              </a:ext>
            </a:extLst>
          </p:cNvPr>
          <p:cNvGrpSpPr/>
          <p:nvPr/>
        </p:nvGrpSpPr>
        <p:grpSpPr>
          <a:xfrm>
            <a:off x="6127834" y="4999991"/>
            <a:ext cx="3069168" cy="945265"/>
            <a:chOff x="6124710" y="5197307"/>
            <a:chExt cx="3069168" cy="945265"/>
          </a:xfrm>
        </p:grpSpPr>
        <p:graphicFrame>
          <p:nvGraphicFramePr>
            <p:cNvPr id="40" name="对象 39">
              <a:extLst>
                <a:ext uri="{FF2B5EF4-FFF2-40B4-BE49-F238E27FC236}">
                  <a16:creationId xmlns:a16="http://schemas.microsoft.com/office/drawing/2014/main" id="{87AA0C07-9C62-FD38-B154-C50EC6629FEF}"/>
                </a:ext>
              </a:extLst>
            </p:cNvPr>
            <p:cNvGraphicFramePr>
              <a:graphicFrameLocks noChangeAspect="1"/>
            </p:cNvGraphicFramePr>
            <p:nvPr>
              <p:extLst>
                <p:ext uri="{D42A27DB-BD31-4B8C-83A1-F6EECF244321}">
                  <p14:modId xmlns:p14="http://schemas.microsoft.com/office/powerpoint/2010/main" val="4016316338"/>
                </p:ext>
              </p:extLst>
            </p:nvPr>
          </p:nvGraphicFramePr>
          <p:xfrm>
            <a:off x="6749098" y="5197307"/>
            <a:ext cx="1838325" cy="384175"/>
          </p:xfrm>
          <a:graphic>
            <a:graphicData uri="http://schemas.openxmlformats.org/presentationml/2006/ole">
              <mc:AlternateContent xmlns:mc="http://schemas.openxmlformats.org/markup-compatibility/2006">
                <mc:Choice xmlns:v="urn:schemas-microsoft-com:vml" Requires="v">
                  <p:oleObj name="AxMath" r:id="rId10" imgW="919800" imgH="191520" progId="Equation.AxMath">
                    <p:embed/>
                  </p:oleObj>
                </mc:Choice>
                <mc:Fallback>
                  <p:oleObj name="AxMath" r:id="rId10" imgW="919800" imgH="191520" progId="Equation.AxMath">
                    <p:embed/>
                    <p:pic>
                      <p:nvPicPr>
                        <p:cNvPr id="39" name="对象 38">
                          <a:extLst>
                            <a:ext uri="{FF2B5EF4-FFF2-40B4-BE49-F238E27FC236}">
                              <a16:creationId xmlns:a16="http://schemas.microsoft.com/office/drawing/2014/main" id="{1C83498D-8B16-C517-6D4E-4D60E3F8B732}"/>
                            </a:ext>
                          </a:extLst>
                        </p:cNvPr>
                        <p:cNvPicPr/>
                        <p:nvPr/>
                      </p:nvPicPr>
                      <p:blipFill>
                        <a:blip r:embed="rId11"/>
                        <a:stretch>
                          <a:fillRect/>
                        </a:stretch>
                      </p:blipFill>
                      <p:spPr>
                        <a:xfrm>
                          <a:off x="6749098" y="5197307"/>
                          <a:ext cx="1838325" cy="384175"/>
                        </a:xfrm>
                        <a:prstGeom prst="rect">
                          <a:avLst/>
                        </a:prstGeom>
                      </p:spPr>
                    </p:pic>
                  </p:oleObj>
                </mc:Fallback>
              </mc:AlternateContent>
            </a:graphicData>
          </a:graphic>
        </p:graphicFrame>
        <p:graphicFrame>
          <p:nvGraphicFramePr>
            <p:cNvPr id="41" name="对象 40">
              <a:extLst>
                <a:ext uri="{FF2B5EF4-FFF2-40B4-BE49-F238E27FC236}">
                  <a16:creationId xmlns:a16="http://schemas.microsoft.com/office/drawing/2014/main" id="{B7F2A243-38CF-BF05-6751-0FA2DB93C875}"/>
                </a:ext>
              </a:extLst>
            </p:cNvPr>
            <p:cNvGraphicFramePr>
              <a:graphicFrameLocks noChangeAspect="1"/>
            </p:cNvGraphicFramePr>
            <p:nvPr>
              <p:extLst>
                <p:ext uri="{D42A27DB-BD31-4B8C-83A1-F6EECF244321}">
                  <p14:modId xmlns:p14="http://schemas.microsoft.com/office/powerpoint/2010/main" val="1634736301"/>
                </p:ext>
              </p:extLst>
            </p:nvPr>
          </p:nvGraphicFramePr>
          <p:xfrm>
            <a:off x="6124710" y="5637696"/>
            <a:ext cx="3069168" cy="504876"/>
          </p:xfrm>
          <a:graphic>
            <a:graphicData uri="http://schemas.openxmlformats.org/presentationml/2006/ole">
              <mc:AlternateContent xmlns:mc="http://schemas.openxmlformats.org/markup-compatibility/2006">
                <mc:Choice xmlns:v="urn:schemas-microsoft-com:vml" Requires="v">
                  <p:oleObj name="AxMath" r:id="rId12" imgW="2442240" imgH="402120" progId="Equation.AxMath">
                    <p:embed/>
                  </p:oleObj>
                </mc:Choice>
                <mc:Fallback>
                  <p:oleObj name="AxMath" r:id="rId12" imgW="2442240" imgH="402120" progId="Equation.AxMath">
                    <p:embed/>
                    <p:pic>
                      <p:nvPicPr>
                        <p:cNvPr id="40" name="对象 39">
                          <a:extLst>
                            <a:ext uri="{FF2B5EF4-FFF2-40B4-BE49-F238E27FC236}">
                              <a16:creationId xmlns:a16="http://schemas.microsoft.com/office/drawing/2014/main" id="{87AA0C07-9C62-FD38-B154-C50EC6629FEF}"/>
                            </a:ext>
                          </a:extLst>
                        </p:cNvPr>
                        <p:cNvPicPr/>
                        <p:nvPr/>
                      </p:nvPicPr>
                      <p:blipFill>
                        <a:blip r:embed="rId13"/>
                        <a:stretch>
                          <a:fillRect/>
                        </a:stretch>
                      </p:blipFill>
                      <p:spPr>
                        <a:xfrm>
                          <a:off x="6124710" y="5637696"/>
                          <a:ext cx="3069168" cy="504876"/>
                        </a:xfrm>
                        <a:prstGeom prst="rect">
                          <a:avLst/>
                        </a:prstGeom>
                      </p:spPr>
                    </p:pic>
                  </p:oleObj>
                </mc:Fallback>
              </mc:AlternateContent>
            </a:graphicData>
          </a:graphic>
        </p:graphicFrame>
      </p:grpSp>
      <p:graphicFrame>
        <p:nvGraphicFramePr>
          <p:cNvPr id="42" name="对象 41">
            <a:extLst>
              <a:ext uri="{FF2B5EF4-FFF2-40B4-BE49-F238E27FC236}">
                <a16:creationId xmlns:a16="http://schemas.microsoft.com/office/drawing/2014/main" id="{83567F3E-542F-A8D3-6698-3893D31AF0D6}"/>
              </a:ext>
            </a:extLst>
          </p:cNvPr>
          <p:cNvGraphicFramePr>
            <a:graphicFrameLocks noChangeAspect="1"/>
          </p:cNvGraphicFramePr>
          <p:nvPr>
            <p:extLst>
              <p:ext uri="{D42A27DB-BD31-4B8C-83A1-F6EECF244321}">
                <p14:modId xmlns:p14="http://schemas.microsoft.com/office/powerpoint/2010/main" val="614495815"/>
              </p:ext>
            </p:extLst>
          </p:nvPr>
        </p:nvGraphicFramePr>
        <p:xfrm>
          <a:off x="9158747" y="5039938"/>
          <a:ext cx="2958042" cy="357943"/>
        </p:xfrm>
        <a:graphic>
          <a:graphicData uri="http://schemas.openxmlformats.org/presentationml/2006/ole">
            <mc:AlternateContent xmlns:mc="http://schemas.openxmlformats.org/markup-compatibility/2006">
              <mc:Choice xmlns:v="urn:schemas-microsoft-com:vml" Requires="v">
                <p:oleObj name="AxMath" r:id="rId14" imgW="1640520" imgH="199080" progId="Equation.AxMath">
                  <p:embed/>
                </p:oleObj>
              </mc:Choice>
              <mc:Fallback>
                <p:oleObj name="AxMath" r:id="rId14" imgW="1640520" imgH="199080" progId="Equation.AxMath">
                  <p:embed/>
                  <p:pic>
                    <p:nvPicPr>
                      <p:cNvPr id="0" name=""/>
                      <p:cNvPicPr/>
                      <p:nvPr/>
                    </p:nvPicPr>
                    <p:blipFill>
                      <a:blip r:embed="rId15"/>
                      <a:stretch>
                        <a:fillRect/>
                      </a:stretch>
                    </p:blipFill>
                    <p:spPr>
                      <a:xfrm>
                        <a:off x="9158747" y="5039938"/>
                        <a:ext cx="2958042" cy="357943"/>
                      </a:xfrm>
                      <a:prstGeom prst="rect">
                        <a:avLst/>
                      </a:prstGeom>
                    </p:spPr>
                  </p:pic>
                </p:oleObj>
              </mc:Fallback>
            </mc:AlternateContent>
          </a:graphicData>
        </a:graphic>
      </p:graphicFrame>
      <p:grpSp>
        <p:nvGrpSpPr>
          <p:cNvPr id="47" name="组合 46">
            <a:extLst>
              <a:ext uri="{FF2B5EF4-FFF2-40B4-BE49-F238E27FC236}">
                <a16:creationId xmlns:a16="http://schemas.microsoft.com/office/drawing/2014/main" id="{1947C4A7-749C-CE04-E049-F7A47AA45133}"/>
              </a:ext>
            </a:extLst>
          </p:cNvPr>
          <p:cNvGrpSpPr/>
          <p:nvPr/>
        </p:nvGrpSpPr>
        <p:grpSpPr>
          <a:xfrm>
            <a:off x="6127834" y="2997471"/>
            <a:ext cx="3087102" cy="1085926"/>
            <a:chOff x="6170712" y="3176322"/>
            <a:chExt cx="3648075" cy="1232480"/>
          </a:xfrm>
        </p:grpSpPr>
        <p:graphicFrame>
          <p:nvGraphicFramePr>
            <p:cNvPr id="39" name="对象 38">
              <a:extLst>
                <a:ext uri="{FF2B5EF4-FFF2-40B4-BE49-F238E27FC236}">
                  <a16:creationId xmlns:a16="http://schemas.microsoft.com/office/drawing/2014/main" id="{1C83498D-8B16-C517-6D4E-4D60E3F8B732}"/>
                </a:ext>
              </a:extLst>
            </p:cNvPr>
            <p:cNvGraphicFramePr>
              <a:graphicFrameLocks noChangeAspect="1"/>
            </p:cNvGraphicFramePr>
            <p:nvPr>
              <p:extLst>
                <p:ext uri="{D42A27DB-BD31-4B8C-83A1-F6EECF244321}">
                  <p14:modId xmlns:p14="http://schemas.microsoft.com/office/powerpoint/2010/main" val="2195676857"/>
                </p:ext>
              </p:extLst>
            </p:nvPr>
          </p:nvGraphicFramePr>
          <p:xfrm>
            <a:off x="7006063" y="3176322"/>
            <a:ext cx="1882775" cy="381000"/>
          </p:xfrm>
          <a:graphic>
            <a:graphicData uri="http://schemas.openxmlformats.org/presentationml/2006/ole">
              <mc:AlternateContent xmlns:mc="http://schemas.openxmlformats.org/markup-compatibility/2006">
                <mc:Choice xmlns:v="urn:schemas-microsoft-com:vml" Requires="v">
                  <p:oleObj name="AxMath" r:id="rId16" imgW="941400" imgH="190080" progId="Equation.AxMath">
                    <p:embed/>
                  </p:oleObj>
                </mc:Choice>
                <mc:Fallback>
                  <p:oleObj name="AxMath" r:id="rId16" imgW="941400" imgH="190080" progId="Equation.AxMath">
                    <p:embed/>
                    <p:pic>
                      <p:nvPicPr>
                        <p:cNvPr id="0" name=""/>
                        <p:cNvPicPr/>
                        <p:nvPr/>
                      </p:nvPicPr>
                      <p:blipFill>
                        <a:blip r:embed="rId17"/>
                        <a:stretch>
                          <a:fillRect/>
                        </a:stretch>
                      </p:blipFill>
                      <p:spPr>
                        <a:xfrm>
                          <a:off x="7006063" y="3176322"/>
                          <a:ext cx="1882775" cy="381000"/>
                        </a:xfrm>
                        <a:prstGeom prst="rect">
                          <a:avLst/>
                        </a:prstGeom>
                      </p:spPr>
                    </p:pic>
                  </p:oleObj>
                </mc:Fallback>
              </mc:AlternateContent>
            </a:graphicData>
          </a:graphic>
        </p:graphicFrame>
        <p:graphicFrame>
          <p:nvGraphicFramePr>
            <p:cNvPr id="43" name="对象 42">
              <a:extLst>
                <a:ext uri="{FF2B5EF4-FFF2-40B4-BE49-F238E27FC236}">
                  <a16:creationId xmlns:a16="http://schemas.microsoft.com/office/drawing/2014/main" id="{692A8217-9688-99F5-E1A3-8C6A1BB0377E}"/>
                </a:ext>
              </a:extLst>
            </p:cNvPr>
            <p:cNvGraphicFramePr>
              <a:graphicFrameLocks noChangeAspect="1"/>
            </p:cNvGraphicFramePr>
            <p:nvPr>
              <p:extLst>
                <p:ext uri="{D42A27DB-BD31-4B8C-83A1-F6EECF244321}">
                  <p14:modId xmlns:p14="http://schemas.microsoft.com/office/powerpoint/2010/main" val="2625716541"/>
                </p:ext>
              </p:extLst>
            </p:nvPr>
          </p:nvGraphicFramePr>
          <p:xfrm>
            <a:off x="6170712" y="3711890"/>
            <a:ext cx="3648075" cy="696912"/>
          </p:xfrm>
          <a:graphic>
            <a:graphicData uri="http://schemas.openxmlformats.org/presentationml/2006/ole">
              <mc:AlternateContent xmlns:mc="http://schemas.openxmlformats.org/markup-compatibility/2006">
                <mc:Choice xmlns:v="urn:schemas-microsoft-com:vml" Requires="v">
                  <p:oleObj name="AxMath" r:id="rId18" imgW="2104920" imgH="402120" progId="Equation.AxMath">
                    <p:embed/>
                  </p:oleObj>
                </mc:Choice>
                <mc:Fallback>
                  <p:oleObj name="AxMath" r:id="rId18" imgW="2104920" imgH="402120" progId="Equation.AxMath">
                    <p:embed/>
                    <p:pic>
                      <p:nvPicPr>
                        <p:cNvPr id="41" name="对象 40">
                          <a:extLst>
                            <a:ext uri="{FF2B5EF4-FFF2-40B4-BE49-F238E27FC236}">
                              <a16:creationId xmlns:a16="http://schemas.microsoft.com/office/drawing/2014/main" id="{B7F2A243-38CF-BF05-6751-0FA2DB93C875}"/>
                            </a:ext>
                          </a:extLst>
                        </p:cNvPr>
                        <p:cNvPicPr/>
                        <p:nvPr/>
                      </p:nvPicPr>
                      <p:blipFill>
                        <a:blip r:embed="rId19"/>
                        <a:stretch>
                          <a:fillRect/>
                        </a:stretch>
                      </p:blipFill>
                      <p:spPr>
                        <a:xfrm>
                          <a:off x="6170712" y="3711890"/>
                          <a:ext cx="3648075" cy="696912"/>
                        </a:xfrm>
                        <a:prstGeom prst="rect">
                          <a:avLst/>
                        </a:prstGeom>
                      </p:spPr>
                    </p:pic>
                  </p:oleObj>
                </mc:Fallback>
              </mc:AlternateContent>
            </a:graphicData>
          </a:graphic>
        </p:graphicFrame>
      </p:grpSp>
      <p:graphicFrame>
        <p:nvGraphicFramePr>
          <p:cNvPr id="46" name="对象 45">
            <a:extLst>
              <a:ext uri="{FF2B5EF4-FFF2-40B4-BE49-F238E27FC236}">
                <a16:creationId xmlns:a16="http://schemas.microsoft.com/office/drawing/2014/main" id="{9B01CA29-0E35-BACC-5646-0BB5537B2423}"/>
              </a:ext>
            </a:extLst>
          </p:cNvPr>
          <p:cNvGraphicFramePr>
            <a:graphicFrameLocks noChangeAspect="1"/>
          </p:cNvGraphicFramePr>
          <p:nvPr>
            <p:extLst>
              <p:ext uri="{D42A27DB-BD31-4B8C-83A1-F6EECF244321}">
                <p14:modId xmlns:p14="http://schemas.microsoft.com/office/powerpoint/2010/main" val="816292652"/>
              </p:ext>
            </p:extLst>
          </p:nvPr>
        </p:nvGraphicFramePr>
        <p:xfrm>
          <a:off x="9167813" y="3100388"/>
          <a:ext cx="2938462" cy="358775"/>
        </p:xfrm>
        <a:graphic>
          <a:graphicData uri="http://schemas.openxmlformats.org/presentationml/2006/ole">
            <mc:AlternateContent xmlns:mc="http://schemas.openxmlformats.org/markup-compatibility/2006">
              <mc:Choice xmlns:v="urn:schemas-microsoft-com:vml" Requires="v">
                <p:oleObj name="AxMath" r:id="rId20" imgW="1627560" imgH="199080" progId="Equation.AxMath">
                  <p:embed/>
                </p:oleObj>
              </mc:Choice>
              <mc:Fallback>
                <p:oleObj name="AxMath" r:id="rId20" imgW="1627560" imgH="199080" progId="Equation.AxMath">
                  <p:embed/>
                  <p:pic>
                    <p:nvPicPr>
                      <p:cNvPr id="42" name="对象 41">
                        <a:extLst>
                          <a:ext uri="{FF2B5EF4-FFF2-40B4-BE49-F238E27FC236}">
                            <a16:creationId xmlns:a16="http://schemas.microsoft.com/office/drawing/2014/main" id="{83567F3E-542F-A8D3-6698-3893D31AF0D6}"/>
                          </a:ext>
                        </a:extLst>
                      </p:cNvPr>
                      <p:cNvPicPr/>
                      <p:nvPr/>
                    </p:nvPicPr>
                    <p:blipFill>
                      <a:blip r:embed="rId21"/>
                      <a:stretch>
                        <a:fillRect/>
                      </a:stretch>
                    </p:blipFill>
                    <p:spPr>
                      <a:xfrm>
                        <a:off x="9167813" y="3100388"/>
                        <a:ext cx="2938462" cy="358775"/>
                      </a:xfrm>
                      <a:prstGeom prst="rect">
                        <a:avLst/>
                      </a:prstGeom>
                    </p:spPr>
                  </p:pic>
                </p:oleObj>
              </mc:Fallback>
            </mc:AlternateContent>
          </a:graphicData>
        </a:graphic>
      </p:graphicFrame>
      <p:sp>
        <p:nvSpPr>
          <p:cNvPr id="57" name="日期占位符 56">
            <a:extLst>
              <a:ext uri="{FF2B5EF4-FFF2-40B4-BE49-F238E27FC236}">
                <a16:creationId xmlns:a16="http://schemas.microsoft.com/office/drawing/2014/main" id="{DC663587-F20F-12C8-8E6A-CD20CF94C234}"/>
              </a:ext>
            </a:extLst>
          </p:cNvPr>
          <p:cNvSpPr>
            <a:spLocks noGrp="1"/>
          </p:cNvSpPr>
          <p:nvPr>
            <p:ph type="dt" sz="half" idx="10"/>
          </p:nvPr>
        </p:nvSpPr>
        <p:spPr/>
        <p:txBody>
          <a:bodyPr/>
          <a:lstStyle/>
          <a:p>
            <a:fld id="{113AB47B-A83F-443D-A2D1-26E848125754}" type="datetime1">
              <a:rPr kumimoji="1" lang="zh-CN" altLang="en-US" smtClean="0"/>
              <a:t>2024/11/23</a:t>
            </a:fld>
            <a:endParaRPr kumimoji="1" lang="zh-CN" altLang="en-US" dirty="0"/>
          </a:p>
        </p:txBody>
      </p:sp>
      <p:sp>
        <p:nvSpPr>
          <p:cNvPr id="58" name="灯片编号占位符 57">
            <a:extLst>
              <a:ext uri="{FF2B5EF4-FFF2-40B4-BE49-F238E27FC236}">
                <a16:creationId xmlns:a16="http://schemas.microsoft.com/office/drawing/2014/main" id="{09FD078D-626D-26DA-4D9B-D072A56390C9}"/>
              </a:ext>
            </a:extLst>
          </p:cNvPr>
          <p:cNvSpPr>
            <a:spLocks noGrp="1"/>
          </p:cNvSpPr>
          <p:nvPr>
            <p:ph type="sldNum" sz="quarter" idx="12"/>
          </p:nvPr>
        </p:nvSpPr>
        <p:spPr/>
        <p:txBody>
          <a:bodyPr/>
          <a:lstStyle/>
          <a:p>
            <a:fld id="{4066A985-395B-904D-A84B-B37BAE4887A3}" type="slidenum">
              <a:rPr kumimoji="1" lang="zh-CN" altLang="en-US" smtClean="0"/>
              <a:t>12</a:t>
            </a:fld>
            <a:endParaRPr kumimoji="1" lang="zh-CN" altLang="en-US" dirty="0"/>
          </a:p>
        </p:txBody>
      </p:sp>
    </p:spTree>
    <p:extLst>
      <p:ext uri="{BB962C8B-B14F-4D97-AF65-F5344CB8AC3E}">
        <p14:creationId xmlns:p14="http://schemas.microsoft.com/office/powerpoint/2010/main" val="3733847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C28EE-004C-5521-4E1E-F35A8FE3F840}"/>
            </a:ext>
          </a:extLst>
        </p:cNvPr>
        <p:cNvGrpSpPr/>
        <p:nvPr/>
      </p:nvGrpSpPr>
      <p:grpSpPr>
        <a:xfrm>
          <a:off x="0" y="0"/>
          <a:ext cx="0" cy="0"/>
          <a:chOff x="0" y="0"/>
          <a:chExt cx="0" cy="0"/>
        </a:xfrm>
      </p:grpSpPr>
      <p:sp>
        <p:nvSpPr>
          <p:cNvPr id="34" name="矩形 33">
            <a:extLst>
              <a:ext uri="{FF2B5EF4-FFF2-40B4-BE49-F238E27FC236}">
                <a16:creationId xmlns:a16="http://schemas.microsoft.com/office/drawing/2014/main" id="{A2493C5D-3424-CAAF-CB44-FC2911C63733}"/>
              </a:ext>
            </a:extLst>
          </p:cNvPr>
          <p:cNvSpPr/>
          <p:nvPr/>
        </p:nvSpPr>
        <p:spPr>
          <a:xfrm>
            <a:off x="249388" y="1983779"/>
            <a:ext cx="3881718" cy="418253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8D67B042-C7C6-ADCE-279C-215BAA1FDF17}"/>
              </a:ext>
            </a:extLst>
          </p:cNvPr>
          <p:cNvSpPr/>
          <p:nvPr/>
        </p:nvSpPr>
        <p:spPr>
          <a:xfrm>
            <a:off x="4183408" y="1981491"/>
            <a:ext cx="3881718" cy="418253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EFD8A5A7-4598-63D9-344A-55D1321BB3E3}"/>
              </a:ext>
            </a:extLst>
          </p:cNvPr>
          <p:cNvSpPr/>
          <p:nvPr/>
        </p:nvSpPr>
        <p:spPr>
          <a:xfrm>
            <a:off x="8126645" y="1980288"/>
            <a:ext cx="3881718" cy="418253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3C1B5A90-ABD1-8548-F681-30BBD801A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498734F5-7FF6-5131-4890-F3A1F6773B0D}"/>
              </a:ext>
            </a:extLst>
          </p:cNvPr>
          <p:cNvSpPr/>
          <p:nvPr/>
        </p:nvSpPr>
        <p:spPr>
          <a:xfrm>
            <a:off x="503812" y="320665"/>
            <a:ext cx="1384674"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PART 02</a:t>
            </a:r>
          </a:p>
        </p:txBody>
      </p:sp>
      <p:sp>
        <p:nvSpPr>
          <p:cNvPr id="28" name="TextBox 76">
            <a:extLst>
              <a:ext uri="{FF2B5EF4-FFF2-40B4-BE49-F238E27FC236}">
                <a16:creationId xmlns:a16="http://schemas.microsoft.com/office/drawing/2014/main" id="{12F3854D-1D0E-F6B6-9365-A8139199B6E8}"/>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Methods</a:t>
            </a:r>
          </a:p>
        </p:txBody>
      </p:sp>
      <p:sp>
        <p:nvSpPr>
          <p:cNvPr id="2" name="文本框 1">
            <a:extLst>
              <a:ext uri="{FF2B5EF4-FFF2-40B4-BE49-F238E27FC236}">
                <a16:creationId xmlns:a16="http://schemas.microsoft.com/office/drawing/2014/main" id="{371075A3-36D6-FB7A-596F-86A78237C855}"/>
              </a:ext>
            </a:extLst>
          </p:cNvPr>
          <p:cNvSpPr txBox="1"/>
          <p:nvPr/>
        </p:nvSpPr>
        <p:spPr>
          <a:xfrm>
            <a:off x="123523" y="1350461"/>
            <a:ext cx="11944952" cy="523220"/>
          </a:xfrm>
          <a:prstGeom prst="rect">
            <a:avLst/>
          </a:prstGeom>
          <a:noFill/>
        </p:spPr>
        <p:txBody>
          <a:bodyPr wrap="square" rtlCol="0">
            <a:spAutoFit/>
          </a:bodyPr>
          <a:lstStyle/>
          <a:p>
            <a:r>
              <a:rPr lang="en-US" altLang="zh-CN" sz="2800" dirty="0">
                <a:solidFill>
                  <a:srgbClr val="409AD7"/>
                </a:solidFill>
                <a:latin typeface="Calibri" panose="020F0502020204030204" pitchFamily="34" charset="0"/>
                <a:ea typeface="Calibri" panose="020F0502020204030204" pitchFamily="34" charset="0"/>
                <a:cs typeface="Calibri" panose="020F0502020204030204" pitchFamily="34" charset="0"/>
              </a:rPr>
              <a:t>Simplicial </a:t>
            </a:r>
            <a:r>
              <a:rPr lang="en-US" altLang="zh-CN" sz="2800" dirty="0" err="1">
                <a:solidFill>
                  <a:srgbClr val="409AD7"/>
                </a:solidFill>
                <a:latin typeface="Calibri" panose="020F0502020204030204" pitchFamily="34" charset="0"/>
                <a:ea typeface="Calibri" panose="020F0502020204030204" pitchFamily="34" charset="0"/>
                <a:cs typeface="Calibri" panose="020F0502020204030204" pitchFamily="34" charset="0"/>
              </a:rPr>
              <a:t>Lapacian</a:t>
            </a:r>
            <a:r>
              <a:rPr lang="zh-CN" altLang="en-US" sz="2800" dirty="0">
                <a:solidFill>
                  <a:srgbClr val="409AD7"/>
                </a:solidFill>
                <a:latin typeface="Calibri" panose="020F0502020204030204" pitchFamily="34" charset="0"/>
                <a:ea typeface="Calibri" panose="020F0502020204030204" pitchFamily="34" charset="0"/>
                <a:cs typeface="Calibri" panose="020F0502020204030204" pitchFamily="34" charset="0"/>
              </a:rPr>
              <a:t>：</a:t>
            </a:r>
            <a:endParaRPr lang="en-US" altLang="zh-CN" sz="2800" dirty="0">
              <a:solidFill>
                <a:srgbClr val="409AD7"/>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矩形 31">
            <a:extLst>
              <a:ext uri="{FF2B5EF4-FFF2-40B4-BE49-F238E27FC236}">
                <a16:creationId xmlns:a16="http://schemas.microsoft.com/office/drawing/2014/main" id="{C776181B-8838-FDDF-08A6-9D1A9F71A5E3}"/>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矩形 36">
            <a:extLst>
              <a:ext uri="{FF2B5EF4-FFF2-40B4-BE49-F238E27FC236}">
                <a16:creationId xmlns:a16="http://schemas.microsoft.com/office/drawing/2014/main" id="{8ACAAD99-3CFB-2B80-9641-ECFA058042F4}"/>
              </a:ext>
            </a:extLst>
          </p:cNvPr>
          <p:cNvSpPr/>
          <p:nvPr/>
        </p:nvSpPr>
        <p:spPr>
          <a:xfrm>
            <a:off x="249387" y="1983780"/>
            <a:ext cx="11758976" cy="182724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1EED6FBD-126F-94CE-6A5F-E04B084A1B9C}"/>
              </a:ext>
            </a:extLst>
          </p:cNvPr>
          <p:cNvGrpSpPr/>
          <p:nvPr/>
        </p:nvGrpSpPr>
        <p:grpSpPr>
          <a:xfrm>
            <a:off x="4450815" y="2962013"/>
            <a:ext cx="4181411" cy="781798"/>
            <a:chOff x="4852987" y="3032203"/>
            <a:chExt cx="4181411" cy="781798"/>
          </a:xfrm>
        </p:grpSpPr>
        <p:graphicFrame>
          <p:nvGraphicFramePr>
            <p:cNvPr id="7" name="对象 6">
              <a:extLst>
                <a:ext uri="{FF2B5EF4-FFF2-40B4-BE49-F238E27FC236}">
                  <a16:creationId xmlns:a16="http://schemas.microsoft.com/office/drawing/2014/main" id="{DDF45254-C707-B4B3-2EF3-F34934EBB2B4}"/>
                </a:ext>
              </a:extLst>
            </p:cNvPr>
            <p:cNvGraphicFramePr>
              <a:graphicFrameLocks noChangeAspect="1"/>
            </p:cNvGraphicFramePr>
            <p:nvPr>
              <p:extLst>
                <p:ext uri="{D42A27DB-BD31-4B8C-83A1-F6EECF244321}">
                  <p14:modId xmlns:p14="http://schemas.microsoft.com/office/powerpoint/2010/main" val="458768261"/>
                </p:ext>
              </p:extLst>
            </p:nvPr>
          </p:nvGraphicFramePr>
          <p:xfrm>
            <a:off x="4868865" y="3429826"/>
            <a:ext cx="2486025" cy="384175"/>
          </p:xfrm>
          <a:graphic>
            <a:graphicData uri="http://schemas.openxmlformats.org/presentationml/2006/ole">
              <mc:AlternateContent xmlns:mc="http://schemas.openxmlformats.org/markup-compatibility/2006">
                <mc:Choice xmlns:v="urn:schemas-microsoft-com:vml" Requires="v">
                  <p:oleObj name="AxMath" r:id="rId3" imgW="1243080" imgH="191520" progId="Equation.AxMath">
                    <p:embed/>
                  </p:oleObj>
                </mc:Choice>
                <mc:Fallback>
                  <p:oleObj name="AxMath" r:id="rId3" imgW="1243080" imgH="191520" progId="Equation.AxMath">
                    <p:embed/>
                    <p:pic>
                      <p:nvPicPr>
                        <p:cNvPr id="0" name=""/>
                        <p:cNvPicPr/>
                        <p:nvPr/>
                      </p:nvPicPr>
                      <p:blipFill>
                        <a:blip r:embed="rId4"/>
                        <a:stretch>
                          <a:fillRect/>
                        </a:stretch>
                      </p:blipFill>
                      <p:spPr>
                        <a:xfrm>
                          <a:off x="4868865" y="3429826"/>
                          <a:ext cx="2486025" cy="384175"/>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F80915E0-3524-474D-120E-9CE8E7E89B96}"/>
                </a:ext>
              </a:extLst>
            </p:cNvPr>
            <p:cNvGraphicFramePr>
              <a:graphicFrameLocks noChangeAspect="1"/>
            </p:cNvGraphicFramePr>
            <p:nvPr>
              <p:extLst>
                <p:ext uri="{D42A27DB-BD31-4B8C-83A1-F6EECF244321}">
                  <p14:modId xmlns:p14="http://schemas.microsoft.com/office/powerpoint/2010/main" val="1625842308"/>
                </p:ext>
              </p:extLst>
            </p:nvPr>
          </p:nvGraphicFramePr>
          <p:xfrm>
            <a:off x="4852987" y="3032203"/>
            <a:ext cx="1241425" cy="384175"/>
          </p:xfrm>
          <a:graphic>
            <a:graphicData uri="http://schemas.openxmlformats.org/presentationml/2006/ole">
              <mc:AlternateContent xmlns:mc="http://schemas.openxmlformats.org/markup-compatibility/2006">
                <mc:Choice xmlns:v="urn:schemas-microsoft-com:vml" Requires="v">
                  <p:oleObj name="AxMath" r:id="rId5" imgW="620280" imgH="191520" progId="Equation.AxMath">
                    <p:embed/>
                  </p:oleObj>
                </mc:Choice>
                <mc:Fallback>
                  <p:oleObj name="AxMath" r:id="rId5" imgW="620280" imgH="191520" progId="Equation.AxMath">
                    <p:embed/>
                    <p:pic>
                      <p:nvPicPr>
                        <p:cNvPr id="7" name="对象 6">
                          <a:extLst>
                            <a:ext uri="{FF2B5EF4-FFF2-40B4-BE49-F238E27FC236}">
                              <a16:creationId xmlns:a16="http://schemas.microsoft.com/office/drawing/2014/main" id="{DDF45254-C707-B4B3-2EF3-F34934EBB2B4}"/>
                            </a:ext>
                          </a:extLst>
                        </p:cNvPr>
                        <p:cNvPicPr/>
                        <p:nvPr/>
                      </p:nvPicPr>
                      <p:blipFill>
                        <a:blip r:embed="rId6"/>
                        <a:stretch>
                          <a:fillRect/>
                        </a:stretch>
                      </p:blipFill>
                      <p:spPr>
                        <a:xfrm>
                          <a:off x="4852987" y="3032203"/>
                          <a:ext cx="1241425" cy="384175"/>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0341B584-935B-D6E8-11AC-72F1181D2317}"/>
                </a:ext>
              </a:extLst>
            </p:cNvPr>
            <p:cNvGraphicFramePr>
              <a:graphicFrameLocks noChangeAspect="1"/>
            </p:cNvGraphicFramePr>
            <p:nvPr>
              <p:extLst>
                <p:ext uri="{D42A27DB-BD31-4B8C-83A1-F6EECF244321}">
                  <p14:modId xmlns:p14="http://schemas.microsoft.com/office/powerpoint/2010/main" val="1614204170"/>
                </p:ext>
              </p:extLst>
            </p:nvPr>
          </p:nvGraphicFramePr>
          <p:xfrm>
            <a:off x="7523098" y="3388352"/>
            <a:ext cx="1511300" cy="377825"/>
          </p:xfrm>
          <a:graphic>
            <a:graphicData uri="http://schemas.openxmlformats.org/presentationml/2006/ole">
              <mc:AlternateContent xmlns:mc="http://schemas.openxmlformats.org/markup-compatibility/2006">
                <mc:Choice xmlns:v="urn:schemas-microsoft-com:vml" Requires="v">
                  <p:oleObj name="AxMath" r:id="rId7" imgW="756360" imgH="188640" progId="Equation.AxMath">
                    <p:embed/>
                  </p:oleObj>
                </mc:Choice>
                <mc:Fallback>
                  <p:oleObj name="AxMath" r:id="rId7" imgW="756360" imgH="188640" progId="Equation.AxMath">
                    <p:embed/>
                    <p:pic>
                      <p:nvPicPr>
                        <p:cNvPr id="7" name="对象 6">
                          <a:extLst>
                            <a:ext uri="{FF2B5EF4-FFF2-40B4-BE49-F238E27FC236}">
                              <a16:creationId xmlns:a16="http://schemas.microsoft.com/office/drawing/2014/main" id="{DDF45254-C707-B4B3-2EF3-F34934EBB2B4}"/>
                            </a:ext>
                          </a:extLst>
                        </p:cNvPr>
                        <p:cNvPicPr/>
                        <p:nvPr/>
                      </p:nvPicPr>
                      <p:blipFill>
                        <a:blip r:embed="rId8"/>
                        <a:stretch>
                          <a:fillRect/>
                        </a:stretch>
                      </p:blipFill>
                      <p:spPr>
                        <a:xfrm>
                          <a:off x="7523098" y="3388352"/>
                          <a:ext cx="1511300" cy="377825"/>
                        </a:xfrm>
                        <a:prstGeom prst="rect">
                          <a:avLst/>
                        </a:prstGeom>
                      </p:spPr>
                    </p:pic>
                  </p:oleObj>
                </mc:Fallback>
              </mc:AlternateContent>
            </a:graphicData>
          </a:graphic>
        </p:graphicFrame>
      </p:grpSp>
      <p:grpSp>
        <p:nvGrpSpPr>
          <p:cNvPr id="23" name="组合 22">
            <a:extLst>
              <a:ext uri="{FF2B5EF4-FFF2-40B4-BE49-F238E27FC236}">
                <a16:creationId xmlns:a16="http://schemas.microsoft.com/office/drawing/2014/main" id="{9F1DCE66-E78E-8221-0EF4-FE52F78637F3}"/>
              </a:ext>
            </a:extLst>
          </p:cNvPr>
          <p:cNvGrpSpPr/>
          <p:nvPr/>
        </p:nvGrpSpPr>
        <p:grpSpPr>
          <a:xfrm>
            <a:off x="728132" y="4111417"/>
            <a:ext cx="3299000" cy="1144909"/>
            <a:chOff x="728133" y="3677388"/>
            <a:chExt cx="3953934" cy="1144909"/>
          </a:xfrm>
        </p:grpSpPr>
        <p:grpSp>
          <p:nvGrpSpPr>
            <p:cNvPr id="19" name="组合 18">
              <a:extLst>
                <a:ext uri="{FF2B5EF4-FFF2-40B4-BE49-F238E27FC236}">
                  <a16:creationId xmlns:a16="http://schemas.microsoft.com/office/drawing/2014/main" id="{C206132D-80B6-5CC3-2A26-C7490F751987}"/>
                </a:ext>
              </a:extLst>
            </p:cNvPr>
            <p:cNvGrpSpPr/>
            <p:nvPr/>
          </p:nvGrpSpPr>
          <p:grpSpPr>
            <a:xfrm>
              <a:off x="728133" y="3677388"/>
              <a:ext cx="3953934" cy="646331"/>
              <a:chOff x="728133" y="3677388"/>
              <a:chExt cx="3953934" cy="646331"/>
            </a:xfrm>
          </p:grpSpPr>
          <p:sp>
            <p:nvSpPr>
              <p:cNvPr id="13" name="文本框 12">
                <a:extLst>
                  <a:ext uri="{FF2B5EF4-FFF2-40B4-BE49-F238E27FC236}">
                    <a16:creationId xmlns:a16="http://schemas.microsoft.com/office/drawing/2014/main" id="{57B9F10F-1281-6F6B-9492-F3EEEF889A3D}"/>
                  </a:ext>
                </a:extLst>
              </p:cNvPr>
              <p:cNvSpPr txBox="1"/>
              <p:nvPr/>
            </p:nvSpPr>
            <p:spPr>
              <a:xfrm>
                <a:off x="1061508" y="3677388"/>
                <a:ext cx="3620559" cy="646331"/>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classic graph incidence matrix</a:t>
                </a:r>
              </a:p>
              <a:p>
                <a:r>
                  <a:rPr lang="en-US" altLang="zh-CN" dirty="0">
                    <a:latin typeface="Calibri" panose="020F0502020204030204" pitchFamily="34" charset="0"/>
                    <a:cs typeface="Calibri" panose="020F0502020204030204" pitchFamily="34" charset="0"/>
                  </a:rPr>
                  <a:t>every column is an edge of K</a:t>
                </a:r>
                <a:endParaRPr lang="zh-CN" altLang="en-US" dirty="0">
                  <a:latin typeface="Calibri" panose="020F0502020204030204" pitchFamily="34" charset="0"/>
                  <a:cs typeface="Calibri" panose="020F0502020204030204" pitchFamily="34" charset="0"/>
                </a:endParaRPr>
              </a:p>
            </p:txBody>
          </p:sp>
          <p:graphicFrame>
            <p:nvGraphicFramePr>
              <p:cNvPr id="14" name="对象 13">
                <a:extLst>
                  <a:ext uri="{FF2B5EF4-FFF2-40B4-BE49-F238E27FC236}">
                    <a16:creationId xmlns:a16="http://schemas.microsoft.com/office/drawing/2014/main" id="{26A00434-A6AE-3A71-F930-947660862A65}"/>
                  </a:ext>
                </a:extLst>
              </p:cNvPr>
              <p:cNvGraphicFramePr>
                <a:graphicFrameLocks noChangeAspect="1"/>
              </p:cNvGraphicFramePr>
              <p:nvPr>
                <p:extLst>
                  <p:ext uri="{D42A27DB-BD31-4B8C-83A1-F6EECF244321}">
                    <p14:modId xmlns:p14="http://schemas.microsoft.com/office/powerpoint/2010/main" val="3799658078"/>
                  </p:ext>
                </p:extLst>
              </p:nvPr>
            </p:nvGraphicFramePr>
            <p:xfrm>
              <a:off x="728133" y="3695601"/>
              <a:ext cx="333375" cy="381000"/>
            </p:xfrm>
            <a:graphic>
              <a:graphicData uri="http://schemas.openxmlformats.org/presentationml/2006/ole">
                <mc:AlternateContent xmlns:mc="http://schemas.openxmlformats.org/markup-compatibility/2006">
                  <mc:Choice xmlns:v="urn:schemas-microsoft-com:vml" Requires="v">
                    <p:oleObj name="AxMath" r:id="rId9" imgW="166320" imgH="190080" progId="Equation.AxMath">
                      <p:embed/>
                    </p:oleObj>
                  </mc:Choice>
                  <mc:Fallback>
                    <p:oleObj name="AxMath" r:id="rId9" imgW="166320" imgH="190080" progId="Equation.AxMath">
                      <p:embed/>
                      <p:pic>
                        <p:nvPicPr>
                          <p:cNvPr id="0" name=""/>
                          <p:cNvPicPr/>
                          <p:nvPr/>
                        </p:nvPicPr>
                        <p:blipFill>
                          <a:blip r:embed="rId10"/>
                          <a:stretch>
                            <a:fillRect/>
                          </a:stretch>
                        </p:blipFill>
                        <p:spPr>
                          <a:xfrm>
                            <a:off x="728133" y="3695601"/>
                            <a:ext cx="333375" cy="381000"/>
                          </a:xfrm>
                          <a:prstGeom prst="rect">
                            <a:avLst/>
                          </a:prstGeom>
                        </p:spPr>
                      </p:pic>
                    </p:oleObj>
                  </mc:Fallback>
                </mc:AlternateContent>
              </a:graphicData>
            </a:graphic>
          </p:graphicFrame>
        </p:grpSp>
        <p:grpSp>
          <p:nvGrpSpPr>
            <p:cNvPr id="22" name="组合 21">
              <a:extLst>
                <a:ext uri="{FF2B5EF4-FFF2-40B4-BE49-F238E27FC236}">
                  <a16:creationId xmlns:a16="http://schemas.microsoft.com/office/drawing/2014/main" id="{004BE2B5-36DE-419C-83BD-E10125DD105A}"/>
                </a:ext>
              </a:extLst>
            </p:cNvPr>
            <p:cNvGrpSpPr/>
            <p:nvPr/>
          </p:nvGrpSpPr>
          <p:grpSpPr>
            <a:xfrm>
              <a:off x="732896" y="4422454"/>
              <a:ext cx="3949170" cy="399843"/>
              <a:chOff x="732896" y="4422454"/>
              <a:chExt cx="3949170" cy="399843"/>
            </a:xfrm>
          </p:grpSpPr>
          <p:graphicFrame>
            <p:nvGraphicFramePr>
              <p:cNvPr id="16" name="对象 15">
                <a:extLst>
                  <a:ext uri="{FF2B5EF4-FFF2-40B4-BE49-F238E27FC236}">
                    <a16:creationId xmlns:a16="http://schemas.microsoft.com/office/drawing/2014/main" id="{3646B887-5214-BAF4-49BE-CEB67AF5FE4B}"/>
                  </a:ext>
                </a:extLst>
              </p:cNvPr>
              <p:cNvGraphicFramePr>
                <a:graphicFrameLocks noChangeAspect="1"/>
              </p:cNvGraphicFramePr>
              <p:nvPr>
                <p:extLst>
                  <p:ext uri="{D42A27DB-BD31-4B8C-83A1-F6EECF244321}">
                    <p14:modId xmlns:p14="http://schemas.microsoft.com/office/powerpoint/2010/main" val="2305928490"/>
                  </p:ext>
                </p:extLst>
              </p:nvPr>
            </p:nvGraphicFramePr>
            <p:xfrm>
              <a:off x="732896" y="4441297"/>
              <a:ext cx="314325" cy="381000"/>
            </p:xfrm>
            <a:graphic>
              <a:graphicData uri="http://schemas.openxmlformats.org/presentationml/2006/ole">
                <mc:AlternateContent xmlns:mc="http://schemas.openxmlformats.org/markup-compatibility/2006">
                  <mc:Choice xmlns:v="urn:schemas-microsoft-com:vml" Requires="v">
                    <p:oleObj name="AxMath" r:id="rId11" imgW="157680" imgH="190080" progId="Equation.AxMath">
                      <p:embed/>
                    </p:oleObj>
                  </mc:Choice>
                  <mc:Fallback>
                    <p:oleObj name="AxMath" r:id="rId11" imgW="157680" imgH="190080" progId="Equation.AxMath">
                      <p:embed/>
                      <p:pic>
                        <p:nvPicPr>
                          <p:cNvPr id="14" name="对象 13">
                            <a:extLst>
                              <a:ext uri="{FF2B5EF4-FFF2-40B4-BE49-F238E27FC236}">
                                <a16:creationId xmlns:a16="http://schemas.microsoft.com/office/drawing/2014/main" id="{26A00434-A6AE-3A71-F930-947660862A65}"/>
                              </a:ext>
                            </a:extLst>
                          </p:cNvPr>
                          <p:cNvPicPr/>
                          <p:nvPr/>
                        </p:nvPicPr>
                        <p:blipFill>
                          <a:blip r:embed="rId12"/>
                          <a:stretch>
                            <a:fillRect/>
                          </a:stretch>
                        </p:blipFill>
                        <p:spPr>
                          <a:xfrm>
                            <a:off x="732896" y="4441297"/>
                            <a:ext cx="314325" cy="381000"/>
                          </a:xfrm>
                          <a:prstGeom prst="rect">
                            <a:avLst/>
                          </a:prstGeom>
                        </p:spPr>
                      </p:pic>
                    </p:oleObj>
                  </mc:Fallback>
                </mc:AlternateContent>
              </a:graphicData>
            </a:graphic>
          </p:graphicFrame>
          <p:sp>
            <p:nvSpPr>
              <p:cNvPr id="18" name="文本框 17">
                <a:extLst>
                  <a:ext uri="{FF2B5EF4-FFF2-40B4-BE49-F238E27FC236}">
                    <a16:creationId xmlns:a16="http://schemas.microsoft.com/office/drawing/2014/main" id="{30CF5238-7F8B-D6F2-A6C0-ECC0D2B8AC86}"/>
                  </a:ext>
                </a:extLst>
              </p:cNvPr>
              <p:cNvSpPr txBox="1"/>
              <p:nvPr/>
            </p:nvSpPr>
            <p:spPr>
              <a:xfrm>
                <a:off x="1061507" y="4422454"/>
                <a:ext cx="3620559"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classic graph Laplacian</a:t>
                </a:r>
                <a:endParaRPr lang="zh-CN" altLang="en-US" dirty="0">
                  <a:latin typeface="Calibri" panose="020F0502020204030204" pitchFamily="34" charset="0"/>
                  <a:cs typeface="Calibri" panose="020F0502020204030204" pitchFamily="34" charset="0"/>
                </a:endParaRPr>
              </a:p>
            </p:txBody>
          </p:sp>
        </p:grpSp>
      </p:grpSp>
      <p:grpSp>
        <p:nvGrpSpPr>
          <p:cNvPr id="31" name="组合 30">
            <a:extLst>
              <a:ext uri="{FF2B5EF4-FFF2-40B4-BE49-F238E27FC236}">
                <a16:creationId xmlns:a16="http://schemas.microsoft.com/office/drawing/2014/main" id="{D8109C3D-C8F9-E22D-B92E-7A18B5FB12FD}"/>
              </a:ext>
            </a:extLst>
          </p:cNvPr>
          <p:cNvGrpSpPr/>
          <p:nvPr/>
        </p:nvGrpSpPr>
        <p:grpSpPr>
          <a:xfrm>
            <a:off x="4450220" y="4063279"/>
            <a:ext cx="3373967" cy="1524409"/>
            <a:chOff x="4553677" y="3806394"/>
            <a:chExt cx="3373967" cy="1524409"/>
          </a:xfrm>
        </p:grpSpPr>
        <p:graphicFrame>
          <p:nvGraphicFramePr>
            <p:cNvPr id="24" name="对象 23">
              <a:extLst>
                <a:ext uri="{FF2B5EF4-FFF2-40B4-BE49-F238E27FC236}">
                  <a16:creationId xmlns:a16="http://schemas.microsoft.com/office/drawing/2014/main" id="{BBC6A013-D5E3-D500-01F2-98CC17EBF697}"/>
                </a:ext>
              </a:extLst>
            </p:cNvPr>
            <p:cNvGraphicFramePr>
              <a:graphicFrameLocks noChangeAspect="1"/>
            </p:cNvGraphicFramePr>
            <p:nvPr>
              <p:extLst>
                <p:ext uri="{D42A27DB-BD31-4B8C-83A1-F6EECF244321}">
                  <p14:modId xmlns:p14="http://schemas.microsoft.com/office/powerpoint/2010/main" val="3776678266"/>
                </p:ext>
              </p:extLst>
            </p:nvPr>
          </p:nvGraphicFramePr>
          <p:xfrm>
            <a:off x="4682065" y="3806394"/>
            <a:ext cx="2486025" cy="384175"/>
          </p:xfrm>
          <a:graphic>
            <a:graphicData uri="http://schemas.openxmlformats.org/presentationml/2006/ole">
              <mc:AlternateContent xmlns:mc="http://schemas.openxmlformats.org/markup-compatibility/2006">
                <mc:Choice xmlns:v="urn:schemas-microsoft-com:vml" Requires="v">
                  <p:oleObj name="AxMath" r:id="rId3" imgW="1243080" imgH="191520" progId="Equation.AxMath">
                    <p:embed/>
                  </p:oleObj>
                </mc:Choice>
                <mc:Fallback>
                  <p:oleObj name="AxMath" r:id="rId3" imgW="1243080" imgH="191520" progId="Equation.AxMath">
                    <p:embed/>
                    <p:pic>
                      <p:nvPicPr>
                        <p:cNvPr id="7" name="对象 6">
                          <a:extLst>
                            <a:ext uri="{FF2B5EF4-FFF2-40B4-BE49-F238E27FC236}">
                              <a16:creationId xmlns:a16="http://schemas.microsoft.com/office/drawing/2014/main" id="{DDF45254-C707-B4B3-2EF3-F34934EBB2B4}"/>
                            </a:ext>
                          </a:extLst>
                        </p:cNvPr>
                        <p:cNvPicPr/>
                        <p:nvPr/>
                      </p:nvPicPr>
                      <p:blipFill>
                        <a:blip r:embed="rId4"/>
                        <a:stretch>
                          <a:fillRect/>
                        </a:stretch>
                      </p:blipFill>
                      <p:spPr>
                        <a:xfrm>
                          <a:off x="4682065" y="3806394"/>
                          <a:ext cx="2486025" cy="384175"/>
                        </a:xfrm>
                        <a:prstGeom prst="rect">
                          <a:avLst/>
                        </a:prstGeom>
                      </p:spPr>
                    </p:pic>
                  </p:oleObj>
                </mc:Fallback>
              </mc:AlternateContent>
            </a:graphicData>
          </a:graphic>
        </p:graphicFrame>
        <p:grpSp>
          <p:nvGrpSpPr>
            <p:cNvPr id="30" name="组合 29">
              <a:extLst>
                <a:ext uri="{FF2B5EF4-FFF2-40B4-BE49-F238E27FC236}">
                  <a16:creationId xmlns:a16="http://schemas.microsoft.com/office/drawing/2014/main" id="{7107D2BE-AA9A-3086-4308-4C9D3FB6A615}"/>
                </a:ext>
              </a:extLst>
            </p:cNvPr>
            <p:cNvGrpSpPr/>
            <p:nvPr/>
          </p:nvGrpSpPr>
          <p:grpSpPr>
            <a:xfrm>
              <a:off x="4553677" y="4130474"/>
              <a:ext cx="3373967" cy="1200329"/>
              <a:chOff x="4897966" y="4129785"/>
              <a:chExt cx="3373967" cy="1200329"/>
            </a:xfrm>
          </p:grpSpPr>
          <p:sp>
            <p:nvSpPr>
              <p:cNvPr id="25" name="文本框 24">
                <a:extLst>
                  <a:ext uri="{FF2B5EF4-FFF2-40B4-BE49-F238E27FC236}">
                    <a16:creationId xmlns:a16="http://schemas.microsoft.com/office/drawing/2014/main" id="{15C4653A-7F68-77E4-BFD1-FF0001F09CD5}"/>
                  </a:ext>
                </a:extLst>
              </p:cNvPr>
              <p:cNvSpPr txBox="1"/>
              <p:nvPr/>
            </p:nvSpPr>
            <p:spPr>
              <a:xfrm>
                <a:off x="4897966" y="4129785"/>
                <a:ext cx="3373967" cy="1200329"/>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This means that for a p-simplex in    , the Laplacian      considers the adjacent (p-1)-simplex and p-simplex.</a:t>
                </a:r>
                <a:endParaRPr lang="zh-CN" altLang="en-US" dirty="0">
                  <a:latin typeface="Calibri" panose="020F0502020204030204" pitchFamily="34" charset="0"/>
                  <a:cs typeface="Calibri" panose="020F0502020204030204" pitchFamily="34" charset="0"/>
                </a:endParaRPr>
              </a:p>
            </p:txBody>
          </p:sp>
          <p:graphicFrame>
            <p:nvGraphicFramePr>
              <p:cNvPr id="26" name="对象 25">
                <a:extLst>
                  <a:ext uri="{FF2B5EF4-FFF2-40B4-BE49-F238E27FC236}">
                    <a16:creationId xmlns:a16="http://schemas.microsoft.com/office/drawing/2014/main" id="{603C737B-348B-CFF0-942F-8673C01AFB60}"/>
                  </a:ext>
                </a:extLst>
              </p:cNvPr>
              <p:cNvGraphicFramePr>
                <a:graphicFrameLocks noChangeAspect="1"/>
              </p:cNvGraphicFramePr>
              <p:nvPr>
                <p:extLst>
                  <p:ext uri="{D42A27DB-BD31-4B8C-83A1-F6EECF244321}">
                    <p14:modId xmlns:p14="http://schemas.microsoft.com/office/powerpoint/2010/main" val="1716496556"/>
                  </p:ext>
                </p:extLst>
              </p:nvPr>
            </p:nvGraphicFramePr>
            <p:xfrm>
              <a:off x="5172604" y="4411545"/>
              <a:ext cx="285750" cy="377825"/>
            </p:xfrm>
            <a:graphic>
              <a:graphicData uri="http://schemas.openxmlformats.org/presentationml/2006/ole">
                <mc:AlternateContent xmlns:mc="http://schemas.openxmlformats.org/markup-compatibility/2006">
                  <mc:Choice xmlns:v="urn:schemas-microsoft-com:vml" Requires="v">
                    <p:oleObj name="AxMath" r:id="rId13" imgW="143280" imgH="188640" progId="Equation.AxMath">
                      <p:embed/>
                    </p:oleObj>
                  </mc:Choice>
                  <mc:Fallback>
                    <p:oleObj name="AxMath" r:id="rId13" imgW="143280" imgH="188640" progId="Equation.AxMath">
                      <p:embed/>
                      <p:pic>
                        <p:nvPicPr>
                          <p:cNvPr id="0" name=""/>
                          <p:cNvPicPr/>
                          <p:nvPr/>
                        </p:nvPicPr>
                        <p:blipFill>
                          <a:blip r:embed="rId14"/>
                          <a:stretch>
                            <a:fillRect/>
                          </a:stretch>
                        </p:blipFill>
                        <p:spPr>
                          <a:xfrm>
                            <a:off x="5172604" y="4411545"/>
                            <a:ext cx="285750" cy="377825"/>
                          </a:xfrm>
                          <a:prstGeom prst="rect">
                            <a:avLst/>
                          </a:prstGeom>
                        </p:spPr>
                      </p:pic>
                    </p:oleObj>
                  </mc:Fallback>
                </mc:AlternateContent>
              </a:graphicData>
            </a:graphic>
          </p:graphicFrame>
          <p:graphicFrame>
            <p:nvGraphicFramePr>
              <p:cNvPr id="29" name="对象 28">
                <a:extLst>
                  <a:ext uri="{FF2B5EF4-FFF2-40B4-BE49-F238E27FC236}">
                    <a16:creationId xmlns:a16="http://schemas.microsoft.com/office/drawing/2014/main" id="{0A0B1C1C-DE85-A583-0464-4A753FEBB6BD}"/>
                  </a:ext>
                </a:extLst>
              </p:cNvPr>
              <p:cNvGraphicFramePr>
                <a:graphicFrameLocks noChangeAspect="1"/>
              </p:cNvGraphicFramePr>
              <p:nvPr>
                <p:extLst>
                  <p:ext uri="{D42A27DB-BD31-4B8C-83A1-F6EECF244321}">
                    <p14:modId xmlns:p14="http://schemas.microsoft.com/office/powerpoint/2010/main" val="3735186049"/>
                  </p:ext>
                </p:extLst>
              </p:nvPr>
            </p:nvGraphicFramePr>
            <p:xfrm>
              <a:off x="6724850" y="4401743"/>
              <a:ext cx="323850" cy="381000"/>
            </p:xfrm>
            <a:graphic>
              <a:graphicData uri="http://schemas.openxmlformats.org/presentationml/2006/ole">
                <mc:AlternateContent xmlns:mc="http://schemas.openxmlformats.org/markup-compatibility/2006">
                  <mc:Choice xmlns:v="urn:schemas-microsoft-com:vml" Requires="v">
                    <p:oleObj name="AxMath" r:id="rId15" imgW="162360" imgH="190080" progId="Equation.AxMath">
                      <p:embed/>
                    </p:oleObj>
                  </mc:Choice>
                  <mc:Fallback>
                    <p:oleObj name="AxMath" r:id="rId15" imgW="162360" imgH="190080" progId="Equation.AxMath">
                      <p:embed/>
                      <p:pic>
                        <p:nvPicPr>
                          <p:cNvPr id="0" name=""/>
                          <p:cNvPicPr/>
                          <p:nvPr/>
                        </p:nvPicPr>
                        <p:blipFill>
                          <a:blip r:embed="rId16"/>
                          <a:stretch>
                            <a:fillRect/>
                          </a:stretch>
                        </p:blipFill>
                        <p:spPr>
                          <a:xfrm>
                            <a:off x="6724850" y="4401743"/>
                            <a:ext cx="323850" cy="381000"/>
                          </a:xfrm>
                          <a:prstGeom prst="rect">
                            <a:avLst/>
                          </a:prstGeom>
                        </p:spPr>
                      </p:pic>
                    </p:oleObj>
                  </mc:Fallback>
                </mc:AlternateContent>
              </a:graphicData>
            </a:graphic>
          </p:graphicFrame>
        </p:grpSp>
      </p:grpSp>
      <p:sp>
        <p:nvSpPr>
          <p:cNvPr id="33" name="文本框 32">
            <a:extLst>
              <a:ext uri="{FF2B5EF4-FFF2-40B4-BE49-F238E27FC236}">
                <a16:creationId xmlns:a16="http://schemas.microsoft.com/office/drawing/2014/main" id="{B6B0BF0A-9C89-84BD-B391-BF98B9246CE2}"/>
              </a:ext>
            </a:extLst>
          </p:cNvPr>
          <p:cNvSpPr txBox="1"/>
          <p:nvPr/>
        </p:nvSpPr>
        <p:spPr>
          <a:xfrm>
            <a:off x="8652294" y="4123424"/>
            <a:ext cx="2932981" cy="1477328"/>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The kernel of the k-Laplacian is isomorphic to the k-(co)homology of its associated simplicial complex.[6]</a:t>
            </a:r>
            <a:endParaRPr lang="zh-CN" altLang="en-US" dirty="0">
              <a:latin typeface="Calibri" panose="020F0502020204030204" pitchFamily="34" charset="0"/>
              <a:cs typeface="Calibri" panose="020F0502020204030204" pitchFamily="34" charset="0"/>
            </a:endParaRPr>
          </a:p>
        </p:txBody>
      </p:sp>
      <p:graphicFrame>
        <p:nvGraphicFramePr>
          <p:cNvPr id="38" name="对象 37">
            <a:extLst>
              <a:ext uri="{FF2B5EF4-FFF2-40B4-BE49-F238E27FC236}">
                <a16:creationId xmlns:a16="http://schemas.microsoft.com/office/drawing/2014/main" id="{FD8DE221-CF24-A15D-48F6-60594B7CE481}"/>
              </a:ext>
            </a:extLst>
          </p:cNvPr>
          <p:cNvGraphicFramePr>
            <a:graphicFrameLocks noChangeAspect="1"/>
          </p:cNvGraphicFramePr>
          <p:nvPr>
            <p:extLst>
              <p:ext uri="{D42A27DB-BD31-4B8C-83A1-F6EECF244321}">
                <p14:modId xmlns:p14="http://schemas.microsoft.com/office/powerpoint/2010/main" val="716122392"/>
              </p:ext>
            </p:extLst>
          </p:nvPr>
        </p:nvGraphicFramePr>
        <p:xfrm>
          <a:off x="3773941" y="2121776"/>
          <a:ext cx="4540250" cy="847725"/>
        </p:xfrm>
        <a:graphic>
          <a:graphicData uri="http://schemas.openxmlformats.org/presentationml/2006/ole">
            <mc:AlternateContent xmlns:mc="http://schemas.openxmlformats.org/markup-compatibility/2006">
              <mc:Choice xmlns:v="urn:schemas-microsoft-com:vml" Requires="v">
                <p:oleObj name="AxMath" r:id="rId17" imgW="2270880" imgH="423360" progId="Equation.AxMath">
                  <p:embed/>
                </p:oleObj>
              </mc:Choice>
              <mc:Fallback>
                <p:oleObj name="AxMath" r:id="rId17" imgW="2270880" imgH="423360" progId="Equation.AxMath">
                  <p:embed/>
                  <p:pic>
                    <p:nvPicPr>
                      <p:cNvPr id="0" name=""/>
                      <p:cNvPicPr/>
                      <p:nvPr/>
                    </p:nvPicPr>
                    <p:blipFill>
                      <a:blip r:embed="rId18"/>
                      <a:stretch>
                        <a:fillRect/>
                      </a:stretch>
                    </p:blipFill>
                    <p:spPr>
                      <a:xfrm>
                        <a:off x="3773941" y="2121776"/>
                        <a:ext cx="4540250" cy="847725"/>
                      </a:xfrm>
                      <a:prstGeom prst="rect">
                        <a:avLst/>
                      </a:prstGeom>
                    </p:spPr>
                  </p:pic>
                </p:oleObj>
              </mc:Fallback>
            </mc:AlternateContent>
          </a:graphicData>
        </a:graphic>
      </p:graphicFrame>
      <p:sp>
        <p:nvSpPr>
          <p:cNvPr id="39" name="文本框 38">
            <a:extLst>
              <a:ext uri="{FF2B5EF4-FFF2-40B4-BE49-F238E27FC236}">
                <a16:creationId xmlns:a16="http://schemas.microsoft.com/office/drawing/2014/main" id="{7944EE4F-A96E-0F91-5D94-5EDB7A0A349B}"/>
              </a:ext>
            </a:extLst>
          </p:cNvPr>
          <p:cNvSpPr txBox="1"/>
          <p:nvPr/>
        </p:nvSpPr>
        <p:spPr>
          <a:xfrm>
            <a:off x="-1" y="6537335"/>
            <a:ext cx="12125375" cy="307777"/>
          </a:xfrm>
          <a:prstGeom prst="rect">
            <a:avLst/>
          </a:prstGeom>
          <a:noFill/>
        </p:spPr>
        <p:txBody>
          <a:bodyPr wrap="square" rtlCol="0">
            <a:spAutoFit/>
          </a:bodyPr>
          <a:lstStyle/>
          <a:p>
            <a:r>
              <a:rPr lang="en-US" altLang="zh-CN" sz="1400" dirty="0">
                <a:latin typeface="Calibri" panose="020F0502020204030204" pitchFamily="34" charset="0"/>
                <a:ea typeface="Calibri" panose="020F0502020204030204" pitchFamily="34" charset="0"/>
                <a:cs typeface="Calibri" panose="020F0502020204030204" pitchFamily="34" charset="0"/>
              </a:rPr>
              <a:t>[6]Schaub, Michael T., et al. "Random walks on simplicial complexes and the normalized Hodge 1-Laplacian." SIAM Review 62.2 (2020): 353-391.</a:t>
            </a:r>
            <a:endParaRPr lang="zh-CN" altLang="en-US" sz="1400" dirty="0">
              <a:latin typeface="Calibri" panose="020F0502020204030204" pitchFamily="34" charset="0"/>
              <a:cs typeface="Calibri" panose="020F0502020204030204" pitchFamily="34" charset="0"/>
            </a:endParaRPr>
          </a:p>
        </p:txBody>
      </p:sp>
      <p:sp>
        <p:nvSpPr>
          <p:cNvPr id="40" name="日期占位符 39">
            <a:extLst>
              <a:ext uri="{FF2B5EF4-FFF2-40B4-BE49-F238E27FC236}">
                <a16:creationId xmlns:a16="http://schemas.microsoft.com/office/drawing/2014/main" id="{89104142-C824-5098-548A-B0F62CA94BF1}"/>
              </a:ext>
            </a:extLst>
          </p:cNvPr>
          <p:cNvSpPr>
            <a:spLocks noGrp="1"/>
          </p:cNvSpPr>
          <p:nvPr>
            <p:ph type="dt" sz="half" idx="10"/>
          </p:nvPr>
        </p:nvSpPr>
        <p:spPr/>
        <p:txBody>
          <a:bodyPr/>
          <a:lstStyle/>
          <a:p>
            <a:fld id="{05E9A5BF-739F-4AC5-AB60-E51E19F72C90}" type="datetime1">
              <a:rPr kumimoji="1" lang="zh-CN" altLang="en-US" smtClean="0"/>
              <a:t>2024/11/23</a:t>
            </a:fld>
            <a:endParaRPr kumimoji="1" lang="zh-CN" altLang="en-US" dirty="0"/>
          </a:p>
        </p:txBody>
      </p:sp>
      <p:sp>
        <p:nvSpPr>
          <p:cNvPr id="41" name="灯片编号占位符 40">
            <a:extLst>
              <a:ext uri="{FF2B5EF4-FFF2-40B4-BE49-F238E27FC236}">
                <a16:creationId xmlns:a16="http://schemas.microsoft.com/office/drawing/2014/main" id="{ED9EE452-7536-EE36-1205-41AAE83AA8C6}"/>
              </a:ext>
            </a:extLst>
          </p:cNvPr>
          <p:cNvSpPr>
            <a:spLocks noGrp="1"/>
          </p:cNvSpPr>
          <p:nvPr>
            <p:ph type="sldNum" sz="quarter" idx="12"/>
          </p:nvPr>
        </p:nvSpPr>
        <p:spPr/>
        <p:txBody>
          <a:bodyPr/>
          <a:lstStyle/>
          <a:p>
            <a:fld id="{4066A985-395B-904D-A84B-B37BAE4887A3}" type="slidenum">
              <a:rPr kumimoji="1" lang="zh-CN" altLang="en-US" smtClean="0"/>
              <a:t>13</a:t>
            </a:fld>
            <a:endParaRPr kumimoji="1" lang="zh-CN" altLang="en-US" dirty="0"/>
          </a:p>
        </p:txBody>
      </p:sp>
    </p:spTree>
    <p:extLst>
      <p:ext uri="{BB962C8B-B14F-4D97-AF65-F5344CB8AC3E}">
        <p14:creationId xmlns:p14="http://schemas.microsoft.com/office/powerpoint/2010/main" val="305035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88462-EF9E-7B5F-85BA-EF8FFE6C37FF}"/>
            </a:ext>
          </a:extLst>
        </p:cNvPr>
        <p:cNvGrpSpPr/>
        <p:nvPr/>
      </p:nvGrpSpPr>
      <p:grpSpPr>
        <a:xfrm>
          <a:off x="0" y="0"/>
          <a:ext cx="0" cy="0"/>
          <a:chOff x="0" y="0"/>
          <a:chExt cx="0" cy="0"/>
        </a:xfrm>
      </p:grpSpPr>
      <p:sp>
        <p:nvSpPr>
          <p:cNvPr id="56" name="矩形 55">
            <a:extLst>
              <a:ext uri="{FF2B5EF4-FFF2-40B4-BE49-F238E27FC236}">
                <a16:creationId xmlns:a16="http://schemas.microsoft.com/office/drawing/2014/main" id="{8B631169-573E-CA52-AA51-1A7C77D8C2A9}"/>
              </a:ext>
            </a:extLst>
          </p:cNvPr>
          <p:cNvSpPr/>
          <p:nvPr/>
        </p:nvSpPr>
        <p:spPr>
          <a:xfrm>
            <a:off x="6392174" y="4175498"/>
            <a:ext cx="5637965" cy="217200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C1309BF0-6226-0CF2-3FC2-B4D3F298C4EB}"/>
              </a:ext>
            </a:extLst>
          </p:cNvPr>
          <p:cNvSpPr/>
          <p:nvPr/>
        </p:nvSpPr>
        <p:spPr>
          <a:xfrm>
            <a:off x="171747" y="1926714"/>
            <a:ext cx="6219995" cy="224878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78F14925-622F-80DA-0129-848510DF1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E2F69A88-2B41-7317-4894-5BF4288E95CA}"/>
              </a:ext>
            </a:extLst>
          </p:cNvPr>
          <p:cNvSpPr/>
          <p:nvPr/>
        </p:nvSpPr>
        <p:spPr>
          <a:xfrm>
            <a:off x="503812" y="320665"/>
            <a:ext cx="1384674"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PART 02</a:t>
            </a:r>
          </a:p>
        </p:txBody>
      </p:sp>
      <p:sp>
        <p:nvSpPr>
          <p:cNvPr id="28" name="TextBox 76">
            <a:extLst>
              <a:ext uri="{FF2B5EF4-FFF2-40B4-BE49-F238E27FC236}">
                <a16:creationId xmlns:a16="http://schemas.microsoft.com/office/drawing/2014/main" id="{EE2A6308-92AD-5293-F9F2-1AF8C12DE4B1}"/>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Methods</a:t>
            </a:r>
          </a:p>
        </p:txBody>
      </p:sp>
      <p:sp>
        <p:nvSpPr>
          <p:cNvPr id="2" name="文本框 1">
            <a:extLst>
              <a:ext uri="{FF2B5EF4-FFF2-40B4-BE49-F238E27FC236}">
                <a16:creationId xmlns:a16="http://schemas.microsoft.com/office/drawing/2014/main" id="{32FE28CE-086C-BA35-873C-681D7101C6E9}"/>
              </a:ext>
            </a:extLst>
          </p:cNvPr>
          <p:cNvSpPr txBox="1"/>
          <p:nvPr/>
        </p:nvSpPr>
        <p:spPr>
          <a:xfrm>
            <a:off x="123524" y="1350461"/>
            <a:ext cx="11944952" cy="523220"/>
          </a:xfrm>
          <a:prstGeom prst="rect">
            <a:avLst/>
          </a:prstGeom>
          <a:noFill/>
        </p:spPr>
        <p:txBody>
          <a:bodyPr wrap="square" rtlCol="0">
            <a:spAutoFit/>
          </a:bodyPr>
          <a:lstStyle/>
          <a:p>
            <a:r>
              <a:rPr lang="en-US" altLang="zh-CN" sz="2800" dirty="0">
                <a:solidFill>
                  <a:srgbClr val="409AD7"/>
                </a:solidFill>
                <a:latin typeface="Calibri" panose="020F0502020204030204" pitchFamily="34" charset="0"/>
                <a:ea typeface="Calibri" panose="020F0502020204030204" pitchFamily="34" charset="0"/>
                <a:cs typeface="Calibri" panose="020F0502020204030204" pitchFamily="34" charset="0"/>
              </a:rPr>
              <a:t>Simplicial Convolution</a:t>
            </a:r>
            <a:r>
              <a:rPr lang="zh-CN" altLang="en-US" sz="2800" dirty="0">
                <a:solidFill>
                  <a:srgbClr val="409AD7"/>
                </a:solidFill>
                <a:latin typeface="Calibri" panose="020F0502020204030204" pitchFamily="34" charset="0"/>
                <a:ea typeface="Calibri" panose="020F0502020204030204" pitchFamily="34" charset="0"/>
                <a:cs typeface="Calibri" panose="020F0502020204030204" pitchFamily="34" charset="0"/>
              </a:rPr>
              <a:t>：</a:t>
            </a:r>
            <a:endParaRPr lang="en-US" altLang="zh-CN" sz="2800" dirty="0">
              <a:solidFill>
                <a:srgbClr val="409AD7"/>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矩形 31">
            <a:extLst>
              <a:ext uri="{FF2B5EF4-FFF2-40B4-BE49-F238E27FC236}">
                <a16:creationId xmlns:a16="http://schemas.microsoft.com/office/drawing/2014/main" id="{89736B21-375A-08AE-80A0-D65B71DC7285}"/>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a:extLst>
              <a:ext uri="{FF2B5EF4-FFF2-40B4-BE49-F238E27FC236}">
                <a16:creationId xmlns:a16="http://schemas.microsoft.com/office/drawing/2014/main" id="{5D4E2FA2-0E31-3FA8-A280-9BC0E853773E}"/>
              </a:ext>
            </a:extLst>
          </p:cNvPr>
          <p:cNvSpPr>
            <a:spLocks noGrp="1"/>
          </p:cNvSpPr>
          <p:nvPr>
            <p:ph type="dt" sz="half" idx="10"/>
          </p:nvPr>
        </p:nvSpPr>
        <p:spPr/>
        <p:txBody>
          <a:bodyPr/>
          <a:lstStyle/>
          <a:p>
            <a:fld id="{031AA577-12D2-45F1-9A45-933DBB1318E6}" type="datetime1">
              <a:rPr kumimoji="1" lang="zh-CN" altLang="en-US" smtClean="0"/>
              <a:t>2024/11/23</a:t>
            </a:fld>
            <a:endParaRPr kumimoji="1" lang="zh-CN" altLang="en-US" dirty="0"/>
          </a:p>
        </p:txBody>
      </p:sp>
      <p:sp>
        <p:nvSpPr>
          <p:cNvPr id="6" name="灯片编号占位符 5">
            <a:extLst>
              <a:ext uri="{FF2B5EF4-FFF2-40B4-BE49-F238E27FC236}">
                <a16:creationId xmlns:a16="http://schemas.microsoft.com/office/drawing/2014/main" id="{DB9F900D-6B7C-C210-753D-AD5D6D9046E8}"/>
              </a:ext>
            </a:extLst>
          </p:cNvPr>
          <p:cNvSpPr>
            <a:spLocks noGrp="1"/>
          </p:cNvSpPr>
          <p:nvPr>
            <p:ph type="sldNum" sz="quarter" idx="12"/>
          </p:nvPr>
        </p:nvSpPr>
        <p:spPr/>
        <p:txBody>
          <a:bodyPr/>
          <a:lstStyle/>
          <a:p>
            <a:fld id="{4066A985-395B-904D-A84B-B37BAE4887A3}" type="slidenum">
              <a:rPr kumimoji="1" lang="zh-CN" altLang="en-US" smtClean="0"/>
              <a:t>14</a:t>
            </a:fld>
            <a:endParaRPr kumimoji="1" lang="zh-CN" altLang="en-US" dirty="0"/>
          </a:p>
        </p:txBody>
      </p:sp>
      <p:graphicFrame>
        <p:nvGraphicFramePr>
          <p:cNvPr id="10" name="对象 9">
            <a:extLst>
              <a:ext uri="{FF2B5EF4-FFF2-40B4-BE49-F238E27FC236}">
                <a16:creationId xmlns:a16="http://schemas.microsoft.com/office/drawing/2014/main" id="{3ED9F5E5-206B-7470-0E29-6929AFBB0070}"/>
              </a:ext>
            </a:extLst>
          </p:cNvPr>
          <p:cNvGraphicFramePr>
            <a:graphicFrameLocks noChangeAspect="1"/>
          </p:cNvGraphicFramePr>
          <p:nvPr>
            <p:extLst>
              <p:ext uri="{D42A27DB-BD31-4B8C-83A1-F6EECF244321}">
                <p14:modId xmlns:p14="http://schemas.microsoft.com/office/powerpoint/2010/main" val="3886984477"/>
              </p:ext>
            </p:extLst>
          </p:nvPr>
        </p:nvGraphicFramePr>
        <p:xfrm>
          <a:off x="7089446" y="2541015"/>
          <a:ext cx="4511675" cy="1000125"/>
        </p:xfrm>
        <a:graphic>
          <a:graphicData uri="http://schemas.openxmlformats.org/presentationml/2006/ole">
            <mc:AlternateContent xmlns:mc="http://schemas.openxmlformats.org/markup-compatibility/2006">
              <mc:Choice xmlns:v="urn:schemas-microsoft-com:vml" Requires="v">
                <p:oleObj name="AxMath" r:id="rId3" imgW="2255760" imgH="499680" progId="Equation.AxMath">
                  <p:embed/>
                </p:oleObj>
              </mc:Choice>
              <mc:Fallback>
                <p:oleObj name="AxMath" r:id="rId3" imgW="2255760" imgH="499680" progId="Equation.AxMath">
                  <p:embed/>
                  <p:pic>
                    <p:nvPicPr>
                      <p:cNvPr id="0" name=""/>
                      <p:cNvPicPr/>
                      <p:nvPr/>
                    </p:nvPicPr>
                    <p:blipFill>
                      <a:blip r:embed="rId4"/>
                      <a:stretch>
                        <a:fillRect/>
                      </a:stretch>
                    </p:blipFill>
                    <p:spPr>
                      <a:xfrm>
                        <a:off x="7089446" y="2541015"/>
                        <a:ext cx="4511675" cy="100012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D77B476B-FBC1-F860-316B-1DA2DB93D47B}"/>
              </a:ext>
            </a:extLst>
          </p:cNvPr>
          <p:cNvGraphicFramePr>
            <a:graphicFrameLocks noChangeAspect="1"/>
          </p:cNvGraphicFramePr>
          <p:nvPr>
            <p:extLst>
              <p:ext uri="{D42A27DB-BD31-4B8C-83A1-F6EECF244321}">
                <p14:modId xmlns:p14="http://schemas.microsoft.com/office/powerpoint/2010/main" val="3869461883"/>
              </p:ext>
            </p:extLst>
          </p:nvPr>
        </p:nvGraphicFramePr>
        <p:xfrm>
          <a:off x="2345447" y="1963513"/>
          <a:ext cx="1441450" cy="396875"/>
        </p:xfrm>
        <a:graphic>
          <a:graphicData uri="http://schemas.openxmlformats.org/presentationml/2006/ole">
            <mc:AlternateContent xmlns:mc="http://schemas.openxmlformats.org/markup-compatibility/2006">
              <mc:Choice xmlns:v="urn:schemas-microsoft-com:vml" Requires="v">
                <p:oleObj name="AxMath" r:id="rId5" imgW="720360" imgH="199080" progId="Equation.AxMath">
                  <p:embed/>
                </p:oleObj>
              </mc:Choice>
              <mc:Fallback>
                <p:oleObj name="AxMath" r:id="rId5" imgW="720360" imgH="199080" progId="Equation.AxMath">
                  <p:embed/>
                  <p:pic>
                    <p:nvPicPr>
                      <p:cNvPr id="0" name=""/>
                      <p:cNvPicPr/>
                      <p:nvPr/>
                    </p:nvPicPr>
                    <p:blipFill>
                      <a:blip r:embed="rId6"/>
                      <a:stretch>
                        <a:fillRect/>
                      </a:stretch>
                    </p:blipFill>
                    <p:spPr>
                      <a:xfrm>
                        <a:off x="2345447" y="1963513"/>
                        <a:ext cx="1441450" cy="396875"/>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id="{FD912AB9-865F-36A5-3DEE-38FBF4457D9F}"/>
              </a:ext>
            </a:extLst>
          </p:cNvPr>
          <p:cNvSpPr txBox="1"/>
          <p:nvPr/>
        </p:nvSpPr>
        <p:spPr>
          <a:xfrm>
            <a:off x="189781" y="1963513"/>
            <a:ext cx="2035835"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convolutional layer</a:t>
            </a:r>
            <a:endParaRPr lang="zh-CN" altLang="en-US" dirty="0">
              <a:latin typeface="Calibri" panose="020F0502020204030204" pitchFamily="34" charset="0"/>
              <a:cs typeface="Calibri" panose="020F0502020204030204" pitchFamily="34" charset="0"/>
            </a:endParaRPr>
          </a:p>
        </p:txBody>
      </p:sp>
      <p:grpSp>
        <p:nvGrpSpPr>
          <p:cNvPr id="23" name="组合 22">
            <a:extLst>
              <a:ext uri="{FF2B5EF4-FFF2-40B4-BE49-F238E27FC236}">
                <a16:creationId xmlns:a16="http://schemas.microsoft.com/office/drawing/2014/main" id="{14287163-654C-C458-E913-ED9412819484}"/>
              </a:ext>
            </a:extLst>
          </p:cNvPr>
          <p:cNvGrpSpPr/>
          <p:nvPr/>
        </p:nvGrpSpPr>
        <p:grpSpPr>
          <a:xfrm>
            <a:off x="1784970" y="2327931"/>
            <a:ext cx="4373562" cy="1439376"/>
            <a:chOff x="1935163" y="2403357"/>
            <a:chExt cx="4373562" cy="1439376"/>
          </a:xfrm>
        </p:grpSpPr>
        <p:grpSp>
          <p:nvGrpSpPr>
            <p:cNvPr id="19" name="组合 18">
              <a:extLst>
                <a:ext uri="{FF2B5EF4-FFF2-40B4-BE49-F238E27FC236}">
                  <a16:creationId xmlns:a16="http://schemas.microsoft.com/office/drawing/2014/main" id="{F2D22143-3C58-B5AF-FF3A-08E325E9BB3C}"/>
                </a:ext>
              </a:extLst>
            </p:cNvPr>
            <p:cNvGrpSpPr/>
            <p:nvPr/>
          </p:nvGrpSpPr>
          <p:grpSpPr>
            <a:xfrm>
              <a:off x="2015694" y="2403357"/>
              <a:ext cx="4080306" cy="414499"/>
              <a:chOff x="2015694" y="2403357"/>
              <a:chExt cx="4080306" cy="414499"/>
            </a:xfrm>
          </p:grpSpPr>
          <p:sp>
            <p:nvSpPr>
              <p:cNvPr id="13" name="文本框 12">
                <a:extLst>
                  <a:ext uri="{FF2B5EF4-FFF2-40B4-BE49-F238E27FC236}">
                    <a16:creationId xmlns:a16="http://schemas.microsoft.com/office/drawing/2014/main" id="{37189F36-448F-1167-B55E-EED914F31F46}"/>
                  </a:ext>
                </a:extLst>
              </p:cNvPr>
              <p:cNvSpPr txBox="1"/>
              <p:nvPr/>
            </p:nvSpPr>
            <p:spPr>
              <a:xfrm>
                <a:off x="2448962" y="2403357"/>
                <a:ext cx="3647038"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convolution</a:t>
                </a:r>
                <a:endParaRPr lang="zh-CN" altLang="en-US" dirty="0">
                  <a:latin typeface="Calibri" panose="020F0502020204030204" pitchFamily="34" charset="0"/>
                  <a:cs typeface="Calibri" panose="020F0502020204030204" pitchFamily="34" charset="0"/>
                </a:endParaRPr>
              </a:p>
            </p:txBody>
          </p:sp>
          <p:graphicFrame>
            <p:nvGraphicFramePr>
              <p:cNvPr id="16" name="对象 15">
                <a:extLst>
                  <a:ext uri="{FF2B5EF4-FFF2-40B4-BE49-F238E27FC236}">
                    <a16:creationId xmlns:a16="http://schemas.microsoft.com/office/drawing/2014/main" id="{B67DF026-FA87-B949-DBB5-DCC5A2C964D4}"/>
                  </a:ext>
                </a:extLst>
              </p:cNvPr>
              <p:cNvGraphicFramePr>
                <a:graphicFrameLocks noChangeAspect="1"/>
              </p:cNvGraphicFramePr>
              <p:nvPr>
                <p:extLst>
                  <p:ext uri="{D42A27DB-BD31-4B8C-83A1-F6EECF244321}">
                    <p14:modId xmlns:p14="http://schemas.microsoft.com/office/powerpoint/2010/main" val="2146126998"/>
                  </p:ext>
                </p:extLst>
              </p:nvPr>
            </p:nvGraphicFramePr>
            <p:xfrm>
              <a:off x="2015694" y="2440031"/>
              <a:ext cx="215900" cy="377825"/>
            </p:xfrm>
            <a:graphic>
              <a:graphicData uri="http://schemas.openxmlformats.org/presentationml/2006/ole">
                <mc:AlternateContent xmlns:mc="http://schemas.openxmlformats.org/markup-compatibility/2006">
                  <mc:Choice xmlns:v="urn:schemas-microsoft-com:vml" Requires="v">
                    <p:oleObj name="AxMath" r:id="rId7" imgW="108000" imgH="188640" progId="Equation.AxMath">
                      <p:embed/>
                    </p:oleObj>
                  </mc:Choice>
                  <mc:Fallback>
                    <p:oleObj name="AxMath" r:id="rId7" imgW="108000" imgH="188640" progId="Equation.AxMath">
                      <p:embed/>
                      <p:pic>
                        <p:nvPicPr>
                          <p:cNvPr id="0" name=""/>
                          <p:cNvPicPr/>
                          <p:nvPr/>
                        </p:nvPicPr>
                        <p:blipFill>
                          <a:blip r:embed="rId8"/>
                          <a:stretch>
                            <a:fillRect/>
                          </a:stretch>
                        </p:blipFill>
                        <p:spPr>
                          <a:xfrm>
                            <a:off x="2015694" y="2440031"/>
                            <a:ext cx="215900" cy="377825"/>
                          </a:xfrm>
                          <a:prstGeom prst="rect">
                            <a:avLst/>
                          </a:prstGeom>
                        </p:spPr>
                      </p:pic>
                    </p:oleObj>
                  </mc:Fallback>
                </mc:AlternateContent>
              </a:graphicData>
            </a:graphic>
          </p:graphicFrame>
        </p:grpSp>
        <p:grpSp>
          <p:nvGrpSpPr>
            <p:cNvPr id="20" name="组合 19">
              <a:extLst>
                <a:ext uri="{FF2B5EF4-FFF2-40B4-BE49-F238E27FC236}">
                  <a16:creationId xmlns:a16="http://schemas.microsoft.com/office/drawing/2014/main" id="{F21DED61-1EC5-4DC5-AE4F-BECCD511081D}"/>
                </a:ext>
              </a:extLst>
            </p:cNvPr>
            <p:cNvGrpSpPr/>
            <p:nvPr/>
          </p:nvGrpSpPr>
          <p:grpSpPr>
            <a:xfrm>
              <a:off x="1935163" y="2796710"/>
              <a:ext cx="4373562" cy="646331"/>
              <a:chOff x="1935163" y="2796710"/>
              <a:chExt cx="4373562" cy="646331"/>
            </a:xfrm>
          </p:grpSpPr>
          <p:sp>
            <p:nvSpPr>
              <p:cNvPr id="14" name="文本框 13">
                <a:extLst>
                  <a:ext uri="{FF2B5EF4-FFF2-40B4-BE49-F238E27FC236}">
                    <a16:creationId xmlns:a16="http://schemas.microsoft.com/office/drawing/2014/main" id="{0E373FDA-51F1-F68A-F3A4-2E47D02EE22A}"/>
                  </a:ext>
                </a:extLst>
              </p:cNvPr>
              <p:cNvSpPr txBox="1"/>
              <p:nvPr/>
            </p:nvSpPr>
            <p:spPr>
              <a:xfrm>
                <a:off x="2445906" y="2796710"/>
                <a:ext cx="3862819" cy="646331"/>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a function with small support</a:t>
                </a:r>
              </a:p>
              <a:p>
                <a:r>
                  <a:rPr lang="en-US" altLang="zh-CN" dirty="0">
                    <a:latin typeface="Calibri" panose="020F0502020204030204" pitchFamily="34" charset="0"/>
                    <a:ea typeface="Calibri" panose="020F0502020204030204" pitchFamily="34" charset="0"/>
                    <a:cs typeface="Calibri" panose="020F0502020204030204" pitchFamily="34" charset="0"/>
                  </a:rPr>
                  <a:t>parameterized by learnable weights</a:t>
                </a:r>
                <a:endParaRPr lang="zh-CN" altLang="en-US" dirty="0">
                  <a:latin typeface="Calibri" panose="020F0502020204030204" pitchFamily="34" charset="0"/>
                  <a:cs typeface="Calibri" panose="020F0502020204030204" pitchFamily="34" charset="0"/>
                </a:endParaRPr>
              </a:p>
            </p:txBody>
          </p:sp>
          <p:graphicFrame>
            <p:nvGraphicFramePr>
              <p:cNvPr id="17" name="对象 16">
                <a:extLst>
                  <a:ext uri="{FF2B5EF4-FFF2-40B4-BE49-F238E27FC236}">
                    <a16:creationId xmlns:a16="http://schemas.microsoft.com/office/drawing/2014/main" id="{BAF39B4B-C790-ADEF-3771-B9A77E069BF8}"/>
                  </a:ext>
                </a:extLst>
              </p:cNvPr>
              <p:cNvGraphicFramePr>
                <a:graphicFrameLocks noChangeAspect="1"/>
              </p:cNvGraphicFramePr>
              <p:nvPr>
                <p:extLst>
                  <p:ext uri="{D42A27DB-BD31-4B8C-83A1-F6EECF244321}">
                    <p14:modId xmlns:p14="http://schemas.microsoft.com/office/powerpoint/2010/main" val="2092873372"/>
                  </p:ext>
                </p:extLst>
              </p:nvPr>
            </p:nvGraphicFramePr>
            <p:xfrm>
              <a:off x="1935163" y="2849563"/>
              <a:ext cx="374650" cy="381000"/>
            </p:xfrm>
            <a:graphic>
              <a:graphicData uri="http://schemas.openxmlformats.org/presentationml/2006/ole">
                <mc:AlternateContent xmlns:mc="http://schemas.openxmlformats.org/markup-compatibility/2006">
                  <mc:Choice xmlns:v="urn:schemas-microsoft-com:vml" Requires="v">
                    <p:oleObj name="AxMath" r:id="rId9" imgW="186840" imgH="190080" progId="Equation.AxMath">
                      <p:embed/>
                    </p:oleObj>
                  </mc:Choice>
                  <mc:Fallback>
                    <p:oleObj name="AxMath" r:id="rId9" imgW="186840" imgH="190080" progId="Equation.AxMath">
                      <p:embed/>
                      <p:pic>
                        <p:nvPicPr>
                          <p:cNvPr id="16" name="对象 15">
                            <a:extLst>
                              <a:ext uri="{FF2B5EF4-FFF2-40B4-BE49-F238E27FC236}">
                                <a16:creationId xmlns:a16="http://schemas.microsoft.com/office/drawing/2014/main" id="{B67DF026-FA87-B949-DBB5-DCC5A2C964D4}"/>
                              </a:ext>
                            </a:extLst>
                          </p:cNvPr>
                          <p:cNvPicPr/>
                          <p:nvPr/>
                        </p:nvPicPr>
                        <p:blipFill>
                          <a:blip r:embed="rId10"/>
                          <a:stretch>
                            <a:fillRect/>
                          </a:stretch>
                        </p:blipFill>
                        <p:spPr>
                          <a:xfrm>
                            <a:off x="1935163" y="2849563"/>
                            <a:ext cx="374650" cy="381000"/>
                          </a:xfrm>
                          <a:prstGeom prst="rect">
                            <a:avLst/>
                          </a:prstGeom>
                        </p:spPr>
                      </p:pic>
                    </p:oleObj>
                  </mc:Fallback>
                </mc:AlternateContent>
              </a:graphicData>
            </a:graphic>
          </p:graphicFrame>
        </p:grpSp>
        <p:grpSp>
          <p:nvGrpSpPr>
            <p:cNvPr id="22" name="组合 21">
              <a:extLst>
                <a:ext uri="{FF2B5EF4-FFF2-40B4-BE49-F238E27FC236}">
                  <a16:creationId xmlns:a16="http://schemas.microsoft.com/office/drawing/2014/main" id="{6B4DB4E9-3AEF-9B11-DDFF-46A8620883AC}"/>
                </a:ext>
              </a:extLst>
            </p:cNvPr>
            <p:cNvGrpSpPr/>
            <p:nvPr/>
          </p:nvGrpSpPr>
          <p:grpSpPr>
            <a:xfrm>
              <a:off x="1993900" y="3451225"/>
              <a:ext cx="4314824" cy="391508"/>
              <a:chOff x="1993900" y="3451225"/>
              <a:chExt cx="4314824" cy="391508"/>
            </a:xfrm>
          </p:grpSpPr>
          <p:sp>
            <p:nvSpPr>
              <p:cNvPr id="15" name="文本框 14">
                <a:extLst>
                  <a:ext uri="{FF2B5EF4-FFF2-40B4-BE49-F238E27FC236}">
                    <a16:creationId xmlns:a16="http://schemas.microsoft.com/office/drawing/2014/main" id="{6D27F3DE-1024-8E7E-1D07-1A7F3015141C}"/>
                  </a:ext>
                </a:extLst>
              </p:cNvPr>
              <p:cNvSpPr txBox="1"/>
              <p:nvPr/>
            </p:nvSpPr>
            <p:spPr>
              <a:xfrm>
                <a:off x="2445905" y="3473401"/>
                <a:ext cx="3862819"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some nonlinearity and bias</a:t>
                </a:r>
                <a:endParaRPr lang="zh-CN" altLang="en-US" dirty="0">
                  <a:latin typeface="Calibri" panose="020F0502020204030204" pitchFamily="34" charset="0"/>
                  <a:cs typeface="Calibri" panose="020F0502020204030204" pitchFamily="34" charset="0"/>
                </a:endParaRPr>
              </a:p>
            </p:txBody>
          </p:sp>
          <p:graphicFrame>
            <p:nvGraphicFramePr>
              <p:cNvPr id="18" name="对象 17">
                <a:extLst>
                  <a:ext uri="{FF2B5EF4-FFF2-40B4-BE49-F238E27FC236}">
                    <a16:creationId xmlns:a16="http://schemas.microsoft.com/office/drawing/2014/main" id="{E60FDC1D-C2F9-F543-01C0-919D376452AD}"/>
                  </a:ext>
                </a:extLst>
              </p:cNvPr>
              <p:cNvGraphicFramePr>
                <a:graphicFrameLocks noChangeAspect="1"/>
              </p:cNvGraphicFramePr>
              <p:nvPr>
                <p:extLst>
                  <p:ext uri="{D42A27DB-BD31-4B8C-83A1-F6EECF244321}">
                    <p14:modId xmlns:p14="http://schemas.microsoft.com/office/powerpoint/2010/main" val="3057942396"/>
                  </p:ext>
                </p:extLst>
              </p:nvPr>
            </p:nvGraphicFramePr>
            <p:xfrm>
              <a:off x="1993900" y="3451225"/>
              <a:ext cx="238125" cy="377825"/>
            </p:xfrm>
            <a:graphic>
              <a:graphicData uri="http://schemas.openxmlformats.org/presentationml/2006/ole">
                <mc:AlternateContent xmlns:mc="http://schemas.openxmlformats.org/markup-compatibility/2006">
                  <mc:Choice xmlns:v="urn:schemas-microsoft-com:vml" Requires="v">
                    <p:oleObj name="AxMath" r:id="rId11" imgW="118440" imgH="188640" progId="Equation.AxMath">
                      <p:embed/>
                    </p:oleObj>
                  </mc:Choice>
                  <mc:Fallback>
                    <p:oleObj name="AxMath" r:id="rId11" imgW="118440" imgH="188640" progId="Equation.AxMath">
                      <p:embed/>
                      <p:pic>
                        <p:nvPicPr>
                          <p:cNvPr id="17" name="对象 16">
                            <a:extLst>
                              <a:ext uri="{FF2B5EF4-FFF2-40B4-BE49-F238E27FC236}">
                                <a16:creationId xmlns:a16="http://schemas.microsoft.com/office/drawing/2014/main" id="{BAF39B4B-C790-ADEF-3771-B9A77E069BF8}"/>
                              </a:ext>
                            </a:extLst>
                          </p:cNvPr>
                          <p:cNvPicPr/>
                          <p:nvPr/>
                        </p:nvPicPr>
                        <p:blipFill>
                          <a:blip r:embed="rId12"/>
                          <a:stretch>
                            <a:fillRect/>
                          </a:stretch>
                        </p:blipFill>
                        <p:spPr>
                          <a:xfrm>
                            <a:off x="1993900" y="3451225"/>
                            <a:ext cx="238125" cy="377825"/>
                          </a:xfrm>
                          <a:prstGeom prst="rect">
                            <a:avLst/>
                          </a:prstGeom>
                        </p:spPr>
                      </p:pic>
                    </p:oleObj>
                  </mc:Fallback>
                </mc:AlternateContent>
              </a:graphicData>
            </a:graphic>
          </p:graphicFrame>
        </p:grpSp>
      </p:grpSp>
      <p:grpSp>
        <p:nvGrpSpPr>
          <p:cNvPr id="26" name="组合 25">
            <a:extLst>
              <a:ext uri="{FF2B5EF4-FFF2-40B4-BE49-F238E27FC236}">
                <a16:creationId xmlns:a16="http://schemas.microsoft.com/office/drawing/2014/main" id="{51398706-70D1-AECD-6A9F-3F2C9DA6186E}"/>
              </a:ext>
            </a:extLst>
          </p:cNvPr>
          <p:cNvGrpSpPr/>
          <p:nvPr/>
        </p:nvGrpSpPr>
        <p:grpSpPr>
          <a:xfrm>
            <a:off x="7089015" y="1909207"/>
            <a:ext cx="4511675" cy="693735"/>
            <a:chOff x="7192962" y="1735140"/>
            <a:chExt cx="4511675" cy="693735"/>
          </a:xfrm>
        </p:grpSpPr>
        <p:sp>
          <p:nvSpPr>
            <p:cNvPr id="24" name="文本框 23">
              <a:extLst>
                <a:ext uri="{FF2B5EF4-FFF2-40B4-BE49-F238E27FC236}">
                  <a16:creationId xmlns:a16="http://schemas.microsoft.com/office/drawing/2014/main" id="{596F7F77-4D85-8835-46C3-1E7F335A9C53}"/>
                </a:ext>
              </a:extLst>
            </p:cNvPr>
            <p:cNvSpPr txBox="1"/>
            <p:nvPr/>
          </p:nvSpPr>
          <p:spPr>
            <a:xfrm>
              <a:off x="7192962" y="1735140"/>
              <a:ext cx="4511675" cy="646331"/>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The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Fourier</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transform of real p-</a:t>
              </a:r>
              <a:r>
                <a:rPr lang="en-US" altLang="zh-CN" dirty="0" err="1">
                  <a:latin typeface="Calibri" panose="020F0502020204030204" pitchFamily="34" charset="0"/>
                  <a:ea typeface="Calibri" panose="020F0502020204030204" pitchFamily="34" charset="0"/>
                  <a:cs typeface="Calibri" panose="020F0502020204030204" pitchFamily="34" charset="0"/>
                </a:rPr>
                <a:t>cochains</a:t>
              </a:r>
              <a:r>
                <a:rPr lang="en-US" altLang="zh-CN" dirty="0">
                  <a:latin typeface="Calibri" panose="020F0502020204030204" pitchFamily="34" charset="0"/>
                  <a:ea typeface="Calibri" panose="020F0502020204030204" pitchFamily="34" charset="0"/>
                  <a:cs typeface="Calibri" panose="020F0502020204030204" pitchFamily="34" charset="0"/>
                </a:rPr>
                <a:t> on a simplicial complex with Laplacians</a:t>
              </a:r>
              <a:endParaRPr lang="zh-CN" altLang="en-US" dirty="0">
                <a:latin typeface="Calibri" panose="020F0502020204030204" pitchFamily="34" charset="0"/>
                <a:cs typeface="Calibri" panose="020F0502020204030204" pitchFamily="34" charset="0"/>
              </a:endParaRPr>
            </a:p>
          </p:txBody>
        </p:sp>
        <p:graphicFrame>
          <p:nvGraphicFramePr>
            <p:cNvPr id="25" name="对象 24">
              <a:extLst>
                <a:ext uri="{FF2B5EF4-FFF2-40B4-BE49-F238E27FC236}">
                  <a16:creationId xmlns:a16="http://schemas.microsoft.com/office/drawing/2014/main" id="{2429D903-8AA0-0D1B-B9A9-12EDBFF19E62}"/>
                </a:ext>
              </a:extLst>
            </p:cNvPr>
            <p:cNvGraphicFramePr>
              <a:graphicFrameLocks noChangeAspect="1"/>
            </p:cNvGraphicFramePr>
            <p:nvPr>
              <p:extLst>
                <p:ext uri="{D42A27DB-BD31-4B8C-83A1-F6EECF244321}">
                  <p14:modId xmlns:p14="http://schemas.microsoft.com/office/powerpoint/2010/main" val="3658418976"/>
                </p:ext>
              </p:extLst>
            </p:nvPr>
          </p:nvGraphicFramePr>
          <p:xfrm>
            <a:off x="10466088" y="2032000"/>
            <a:ext cx="355600" cy="396875"/>
          </p:xfrm>
          <a:graphic>
            <a:graphicData uri="http://schemas.openxmlformats.org/presentationml/2006/ole">
              <mc:AlternateContent xmlns:mc="http://schemas.openxmlformats.org/markup-compatibility/2006">
                <mc:Choice xmlns:v="urn:schemas-microsoft-com:vml" Requires="v">
                  <p:oleObj name="AxMath" r:id="rId13" imgW="177480" imgH="198720" progId="Equation.AxMath">
                    <p:embed/>
                  </p:oleObj>
                </mc:Choice>
                <mc:Fallback>
                  <p:oleObj name="AxMath" r:id="rId13" imgW="177480" imgH="198720" progId="Equation.AxMath">
                    <p:embed/>
                    <p:pic>
                      <p:nvPicPr>
                        <p:cNvPr id="0" name=""/>
                        <p:cNvPicPr/>
                        <p:nvPr/>
                      </p:nvPicPr>
                      <p:blipFill>
                        <a:blip r:embed="rId14"/>
                        <a:stretch>
                          <a:fillRect/>
                        </a:stretch>
                      </p:blipFill>
                      <p:spPr>
                        <a:xfrm>
                          <a:off x="10466088" y="2032000"/>
                          <a:ext cx="355600" cy="396875"/>
                        </a:xfrm>
                        <a:prstGeom prst="rect">
                          <a:avLst/>
                        </a:prstGeom>
                      </p:spPr>
                    </p:pic>
                  </p:oleObj>
                </mc:Fallback>
              </mc:AlternateContent>
            </a:graphicData>
          </a:graphic>
        </p:graphicFrame>
      </p:grpSp>
      <p:graphicFrame>
        <p:nvGraphicFramePr>
          <p:cNvPr id="29" name="对象 28">
            <a:extLst>
              <a:ext uri="{FF2B5EF4-FFF2-40B4-BE49-F238E27FC236}">
                <a16:creationId xmlns:a16="http://schemas.microsoft.com/office/drawing/2014/main" id="{3BC976B0-612F-046D-2432-7FB23DC64D5B}"/>
              </a:ext>
            </a:extLst>
          </p:cNvPr>
          <p:cNvGraphicFramePr>
            <a:graphicFrameLocks noChangeAspect="1"/>
          </p:cNvGraphicFramePr>
          <p:nvPr>
            <p:extLst>
              <p:ext uri="{D42A27DB-BD31-4B8C-83A1-F6EECF244321}">
                <p14:modId xmlns:p14="http://schemas.microsoft.com/office/powerpoint/2010/main" val="2520994548"/>
              </p:ext>
            </p:extLst>
          </p:nvPr>
        </p:nvGraphicFramePr>
        <p:xfrm>
          <a:off x="7152287" y="3487061"/>
          <a:ext cx="222250" cy="381000"/>
        </p:xfrm>
        <a:graphic>
          <a:graphicData uri="http://schemas.openxmlformats.org/presentationml/2006/ole">
            <mc:AlternateContent xmlns:mc="http://schemas.openxmlformats.org/markup-compatibility/2006">
              <mc:Choice xmlns:v="urn:schemas-microsoft-com:vml" Requires="v">
                <p:oleObj name="AxMath" r:id="rId15" imgW="110520" imgH="190080" progId="Equation.AxMath">
                  <p:embed/>
                </p:oleObj>
              </mc:Choice>
              <mc:Fallback>
                <p:oleObj name="AxMath" r:id="rId15" imgW="110520" imgH="190080" progId="Equation.AxMath">
                  <p:embed/>
                  <p:pic>
                    <p:nvPicPr>
                      <p:cNvPr id="0" name=""/>
                      <p:cNvPicPr/>
                      <p:nvPr/>
                    </p:nvPicPr>
                    <p:blipFill>
                      <a:blip r:embed="rId16"/>
                      <a:stretch>
                        <a:fillRect/>
                      </a:stretch>
                    </p:blipFill>
                    <p:spPr>
                      <a:xfrm>
                        <a:off x="7152287" y="3487061"/>
                        <a:ext cx="222250" cy="381000"/>
                      </a:xfrm>
                      <a:prstGeom prst="rect">
                        <a:avLst/>
                      </a:prstGeom>
                    </p:spPr>
                  </p:pic>
                </p:oleObj>
              </mc:Fallback>
            </mc:AlternateContent>
          </a:graphicData>
        </a:graphic>
      </p:graphicFrame>
      <p:grpSp>
        <p:nvGrpSpPr>
          <p:cNvPr id="35" name="组合 34">
            <a:extLst>
              <a:ext uri="{FF2B5EF4-FFF2-40B4-BE49-F238E27FC236}">
                <a16:creationId xmlns:a16="http://schemas.microsoft.com/office/drawing/2014/main" id="{CB221F21-DD21-3120-E225-11C0CC14DF36}"/>
              </a:ext>
            </a:extLst>
          </p:cNvPr>
          <p:cNvGrpSpPr/>
          <p:nvPr/>
        </p:nvGrpSpPr>
        <p:grpSpPr>
          <a:xfrm>
            <a:off x="7514886" y="3464927"/>
            <a:ext cx="4406832" cy="710571"/>
            <a:chOff x="7618402" y="3835865"/>
            <a:chExt cx="4406832" cy="710571"/>
          </a:xfrm>
        </p:grpSpPr>
        <p:grpSp>
          <p:nvGrpSpPr>
            <p:cNvPr id="33" name="组合 32">
              <a:extLst>
                <a:ext uri="{FF2B5EF4-FFF2-40B4-BE49-F238E27FC236}">
                  <a16:creationId xmlns:a16="http://schemas.microsoft.com/office/drawing/2014/main" id="{6F0077BB-0C66-44A8-0184-0D84B1124771}"/>
                </a:ext>
              </a:extLst>
            </p:cNvPr>
            <p:cNvGrpSpPr/>
            <p:nvPr/>
          </p:nvGrpSpPr>
          <p:grpSpPr>
            <a:xfrm>
              <a:off x="7618402" y="3835865"/>
              <a:ext cx="4406832" cy="412502"/>
              <a:chOff x="8153228" y="3835865"/>
              <a:chExt cx="4406832" cy="412502"/>
            </a:xfrm>
          </p:grpSpPr>
          <p:sp>
            <p:nvSpPr>
              <p:cNvPr id="30" name="文本框 29">
                <a:extLst>
                  <a:ext uri="{FF2B5EF4-FFF2-40B4-BE49-F238E27FC236}">
                    <a16:creationId xmlns:a16="http://schemas.microsoft.com/office/drawing/2014/main" id="{DA2CD419-E70F-BFC8-7B81-C327F1533C29}"/>
                  </a:ext>
                </a:extLst>
              </p:cNvPr>
              <p:cNvSpPr txBox="1"/>
              <p:nvPr/>
            </p:nvSpPr>
            <p:spPr>
              <a:xfrm>
                <a:off x="8153228" y="3835865"/>
                <a:ext cx="4406832" cy="369332"/>
              </a:xfrm>
              <a:prstGeom prst="rect">
                <a:avLst/>
              </a:prstGeom>
              <a:noFill/>
            </p:spPr>
            <p:txBody>
              <a:bodyPr wrap="square" rtlCol="0">
                <a:spAutoFit/>
              </a:bodyPr>
              <a:lstStyle/>
              <a:p>
                <a:r>
                  <a:rPr lang="en-US" altLang="zh-CN" dirty="0" err="1">
                    <a:latin typeface="Calibri" panose="020F0502020204030204" pitchFamily="34" charset="0"/>
                    <a:ea typeface="Calibri" panose="020F0502020204030204" pitchFamily="34" charset="0"/>
                    <a:cs typeface="Calibri" panose="020F0502020204030204" pitchFamily="34" charset="0"/>
                  </a:rPr>
                  <a:t>eigencochains</a:t>
                </a:r>
                <a:r>
                  <a:rPr lang="en-US" altLang="zh-CN" dirty="0">
                    <a:latin typeface="Calibri" panose="020F0502020204030204" pitchFamily="34" charset="0"/>
                    <a:ea typeface="Calibri" panose="020F0502020204030204" pitchFamily="34" charset="0"/>
                    <a:cs typeface="Calibri" panose="020F0502020204030204" pitchFamily="34" charset="0"/>
                  </a:rPr>
                  <a:t> of       ordered by eigenvalues:  </a:t>
                </a:r>
                <a:endParaRPr lang="zh-CN" altLang="en-US" dirty="0">
                  <a:latin typeface="Calibri" panose="020F0502020204030204" pitchFamily="34" charset="0"/>
                  <a:cs typeface="Calibri" panose="020F0502020204030204" pitchFamily="34" charset="0"/>
                </a:endParaRPr>
              </a:p>
            </p:txBody>
          </p:sp>
          <p:graphicFrame>
            <p:nvGraphicFramePr>
              <p:cNvPr id="31" name="对象 30">
                <a:extLst>
                  <a:ext uri="{FF2B5EF4-FFF2-40B4-BE49-F238E27FC236}">
                    <a16:creationId xmlns:a16="http://schemas.microsoft.com/office/drawing/2014/main" id="{6884E9DA-93F8-D948-4345-5A3CE53D3AF0}"/>
                  </a:ext>
                </a:extLst>
              </p:cNvPr>
              <p:cNvGraphicFramePr>
                <a:graphicFrameLocks noChangeAspect="1"/>
              </p:cNvGraphicFramePr>
              <p:nvPr>
                <p:extLst>
                  <p:ext uri="{D42A27DB-BD31-4B8C-83A1-F6EECF244321}">
                    <p14:modId xmlns:p14="http://schemas.microsoft.com/office/powerpoint/2010/main" val="3523330048"/>
                  </p:ext>
                </p:extLst>
              </p:nvPr>
            </p:nvGraphicFramePr>
            <p:xfrm>
              <a:off x="9798947" y="3851492"/>
              <a:ext cx="355600" cy="396875"/>
            </p:xfrm>
            <a:graphic>
              <a:graphicData uri="http://schemas.openxmlformats.org/presentationml/2006/ole">
                <mc:AlternateContent xmlns:mc="http://schemas.openxmlformats.org/markup-compatibility/2006">
                  <mc:Choice xmlns:v="urn:schemas-microsoft-com:vml" Requires="v">
                    <p:oleObj name="AxMath" r:id="rId17" imgW="177480" imgH="198720" progId="Equation.AxMath">
                      <p:embed/>
                    </p:oleObj>
                  </mc:Choice>
                  <mc:Fallback>
                    <p:oleObj name="AxMath" r:id="rId17" imgW="177480" imgH="198720" progId="Equation.AxMath">
                      <p:embed/>
                      <p:pic>
                        <p:nvPicPr>
                          <p:cNvPr id="25" name="对象 24">
                            <a:extLst>
                              <a:ext uri="{FF2B5EF4-FFF2-40B4-BE49-F238E27FC236}">
                                <a16:creationId xmlns:a16="http://schemas.microsoft.com/office/drawing/2014/main" id="{2429D903-8AA0-0D1B-B9A9-12EDBFF19E62}"/>
                              </a:ext>
                            </a:extLst>
                          </p:cNvPr>
                          <p:cNvPicPr/>
                          <p:nvPr/>
                        </p:nvPicPr>
                        <p:blipFill>
                          <a:blip r:embed="rId14"/>
                          <a:stretch>
                            <a:fillRect/>
                          </a:stretch>
                        </p:blipFill>
                        <p:spPr>
                          <a:xfrm>
                            <a:off x="9798947" y="3851492"/>
                            <a:ext cx="355600" cy="396875"/>
                          </a:xfrm>
                          <a:prstGeom prst="rect">
                            <a:avLst/>
                          </a:prstGeom>
                        </p:spPr>
                      </p:pic>
                    </p:oleObj>
                  </mc:Fallback>
                </mc:AlternateContent>
              </a:graphicData>
            </a:graphic>
          </p:graphicFrame>
        </p:grpSp>
        <p:graphicFrame>
          <p:nvGraphicFramePr>
            <p:cNvPr id="34" name="对象 33">
              <a:extLst>
                <a:ext uri="{FF2B5EF4-FFF2-40B4-BE49-F238E27FC236}">
                  <a16:creationId xmlns:a16="http://schemas.microsoft.com/office/drawing/2014/main" id="{DC703710-9EF4-73D3-48B1-C2B9139CAE18}"/>
                </a:ext>
              </a:extLst>
            </p:cNvPr>
            <p:cNvGraphicFramePr>
              <a:graphicFrameLocks noChangeAspect="1"/>
            </p:cNvGraphicFramePr>
            <p:nvPr>
              <p:extLst>
                <p:ext uri="{D42A27DB-BD31-4B8C-83A1-F6EECF244321}">
                  <p14:modId xmlns:p14="http://schemas.microsoft.com/office/powerpoint/2010/main" val="3563495176"/>
                </p:ext>
              </p:extLst>
            </p:nvPr>
          </p:nvGraphicFramePr>
          <p:xfrm>
            <a:off x="7686781" y="4136861"/>
            <a:ext cx="2057400" cy="409575"/>
          </p:xfrm>
          <a:graphic>
            <a:graphicData uri="http://schemas.openxmlformats.org/presentationml/2006/ole">
              <mc:AlternateContent xmlns:mc="http://schemas.openxmlformats.org/markup-compatibility/2006">
                <mc:Choice xmlns:v="urn:schemas-microsoft-com:vml" Requires="v">
                  <p:oleObj name="AxMath" r:id="rId18" imgW="1028520" imgH="204120" progId="Equation.AxMath">
                    <p:embed/>
                  </p:oleObj>
                </mc:Choice>
                <mc:Fallback>
                  <p:oleObj name="AxMath" r:id="rId18" imgW="1028520" imgH="204120" progId="Equation.AxMath">
                    <p:embed/>
                    <p:pic>
                      <p:nvPicPr>
                        <p:cNvPr id="0" name=""/>
                        <p:cNvPicPr/>
                        <p:nvPr/>
                      </p:nvPicPr>
                      <p:blipFill>
                        <a:blip r:embed="rId19"/>
                        <a:stretch>
                          <a:fillRect/>
                        </a:stretch>
                      </p:blipFill>
                      <p:spPr>
                        <a:xfrm>
                          <a:off x="7686781" y="4136861"/>
                          <a:ext cx="2057400" cy="409575"/>
                        </a:xfrm>
                        <a:prstGeom prst="rect">
                          <a:avLst/>
                        </a:prstGeom>
                      </p:spPr>
                    </p:pic>
                  </p:oleObj>
                </mc:Fallback>
              </mc:AlternateContent>
            </a:graphicData>
          </a:graphic>
        </p:graphicFrame>
      </p:grpSp>
      <p:grpSp>
        <p:nvGrpSpPr>
          <p:cNvPr id="52" name="组合 51">
            <a:extLst>
              <a:ext uri="{FF2B5EF4-FFF2-40B4-BE49-F238E27FC236}">
                <a16:creationId xmlns:a16="http://schemas.microsoft.com/office/drawing/2014/main" id="{ED3CEE38-3A23-1F29-D2D4-165E1D779EED}"/>
              </a:ext>
            </a:extLst>
          </p:cNvPr>
          <p:cNvGrpSpPr/>
          <p:nvPr/>
        </p:nvGrpSpPr>
        <p:grpSpPr>
          <a:xfrm>
            <a:off x="7141891" y="4406422"/>
            <a:ext cx="4946593" cy="1274738"/>
            <a:chOff x="7245407" y="4667275"/>
            <a:chExt cx="4946593" cy="1274738"/>
          </a:xfrm>
        </p:grpSpPr>
        <p:grpSp>
          <p:nvGrpSpPr>
            <p:cNvPr id="51" name="组合 50">
              <a:extLst>
                <a:ext uri="{FF2B5EF4-FFF2-40B4-BE49-F238E27FC236}">
                  <a16:creationId xmlns:a16="http://schemas.microsoft.com/office/drawing/2014/main" id="{984E13AA-F5FA-C412-9670-EB069DE9A781}"/>
                </a:ext>
              </a:extLst>
            </p:cNvPr>
            <p:cNvGrpSpPr/>
            <p:nvPr/>
          </p:nvGrpSpPr>
          <p:grpSpPr>
            <a:xfrm>
              <a:off x="7255803" y="4667275"/>
              <a:ext cx="4936197" cy="860886"/>
              <a:chOff x="7255803" y="4667275"/>
              <a:chExt cx="4936197" cy="860886"/>
            </a:xfrm>
          </p:grpSpPr>
          <p:grpSp>
            <p:nvGrpSpPr>
              <p:cNvPr id="50" name="组合 49">
                <a:extLst>
                  <a:ext uri="{FF2B5EF4-FFF2-40B4-BE49-F238E27FC236}">
                    <a16:creationId xmlns:a16="http://schemas.microsoft.com/office/drawing/2014/main" id="{4F6CFD3F-5C1A-DB7C-AD73-F9BD9F4D8EC9}"/>
                  </a:ext>
                </a:extLst>
              </p:cNvPr>
              <p:cNvGrpSpPr/>
              <p:nvPr/>
            </p:nvGrpSpPr>
            <p:grpSpPr>
              <a:xfrm>
                <a:off x="7255803" y="4667275"/>
                <a:ext cx="4936197" cy="426562"/>
                <a:chOff x="7255803" y="4667275"/>
                <a:chExt cx="4936197" cy="426562"/>
              </a:xfrm>
            </p:grpSpPr>
            <p:graphicFrame>
              <p:nvGraphicFramePr>
                <p:cNvPr id="36" name="对象 35">
                  <a:extLst>
                    <a:ext uri="{FF2B5EF4-FFF2-40B4-BE49-F238E27FC236}">
                      <a16:creationId xmlns:a16="http://schemas.microsoft.com/office/drawing/2014/main" id="{48C93BD6-6ACA-E6BB-8A98-B90C07C56EF8}"/>
                    </a:ext>
                  </a:extLst>
                </p:cNvPr>
                <p:cNvGraphicFramePr>
                  <a:graphicFrameLocks noChangeAspect="1"/>
                </p:cNvGraphicFramePr>
                <p:nvPr>
                  <p:extLst>
                    <p:ext uri="{D42A27DB-BD31-4B8C-83A1-F6EECF244321}">
                      <p14:modId xmlns:p14="http://schemas.microsoft.com/office/powerpoint/2010/main" val="1936718501"/>
                    </p:ext>
                  </p:extLst>
                </p:nvPr>
              </p:nvGraphicFramePr>
              <p:xfrm>
                <a:off x="7255803" y="4700137"/>
                <a:ext cx="1511300" cy="393700"/>
              </p:xfrm>
              <a:graphic>
                <a:graphicData uri="http://schemas.openxmlformats.org/presentationml/2006/ole">
                  <mc:AlternateContent xmlns:mc="http://schemas.openxmlformats.org/markup-compatibility/2006">
                    <mc:Choice xmlns:v="urn:schemas-microsoft-com:vml" Requires="v">
                      <p:oleObj name="AxMath" r:id="rId20" imgW="754920" imgH="196200" progId="Equation.AxMath">
                        <p:embed/>
                      </p:oleObj>
                    </mc:Choice>
                    <mc:Fallback>
                      <p:oleObj name="AxMath" r:id="rId20" imgW="754920" imgH="196200" progId="Equation.AxMath">
                        <p:embed/>
                        <p:pic>
                          <p:nvPicPr>
                            <p:cNvPr id="0" name=""/>
                            <p:cNvPicPr/>
                            <p:nvPr/>
                          </p:nvPicPr>
                          <p:blipFill>
                            <a:blip r:embed="rId21"/>
                            <a:stretch>
                              <a:fillRect/>
                            </a:stretch>
                          </p:blipFill>
                          <p:spPr>
                            <a:xfrm>
                              <a:off x="7255803" y="4700137"/>
                              <a:ext cx="1511300" cy="393700"/>
                            </a:xfrm>
                            <a:prstGeom prst="rect">
                              <a:avLst/>
                            </a:prstGeom>
                          </p:spPr>
                        </p:pic>
                      </p:oleObj>
                    </mc:Fallback>
                  </mc:AlternateContent>
                </a:graphicData>
              </a:graphic>
            </p:graphicFrame>
            <p:sp>
              <p:nvSpPr>
                <p:cNvPr id="37" name="文本框 36">
                  <a:extLst>
                    <a:ext uri="{FF2B5EF4-FFF2-40B4-BE49-F238E27FC236}">
                      <a16:creationId xmlns:a16="http://schemas.microsoft.com/office/drawing/2014/main" id="{336F0E8A-6A66-49F2-8B5E-5C6CB4442CEB}"/>
                    </a:ext>
                  </a:extLst>
                </p:cNvPr>
                <p:cNvSpPr txBox="1"/>
                <p:nvPr/>
              </p:nvSpPr>
              <p:spPr>
                <a:xfrm>
                  <a:off x="8767103" y="4667275"/>
                  <a:ext cx="3424897"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a normalized </a:t>
                  </a:r>
                  <a:r>
                    <a:rPr lang="en-US" altLang="zh-CN" dirty="0" err="1">
                      <a:latin typeface="Calibri" panose="020F0502020204030204" pitchFamily="34" charset="0"/>
                      <a:ea typeface="Calibri" panose="020F0502020204030204" pitchFamily="34" charset="0"/>
                      <a:cs typeface="Calibri" panose="020F0502020204030204" pitchFamily="34" charset="0"/>
                    </a:rPr>
                    <a:t>eigendecomposition</a:t>
                  </a:r>
                  <a:endParaRPr lang="zh-CN" altLang="en-US" dirty="0">
                    <a:latin typeface="Calibri" panose="020F0502020204030204" pitchFamily="34" charset="0"/>
                    <a:cs typeface="Calibri" panose="020F0502020204030204" pitchFamily="34" charset="0"/>
                  </a:endParaRPr>
                </a:p>
              </p:txBody>
            </p:sp>
          </p:grpSp>
          <p:graphicFrame>
            <p:nvGraphicFramePr>
              <p:cNvPr id="38" name="对象 37">
                <a:extLst>
                  <a:ext uri="{FF2B5EF4-FFF2-40B4-BE49-F238E27FC236}">
                    <a16:creationId xmlns:a16="http://schemas.microsoft.com/office/drawing/2014/main" id="{0A094383-E249-B47C-0F5C-3107334E288E}"/>
                  </a:ext>
                </a:extLst>
              </p:cNvPr>
              <p:cNvGraphicFramePr>
                <a:graphicFrameLocks noChangeAspect="1"/>
              </p:cNvGraphicFramePr>
              <p:nvPr>
                <p:extLst>
                  <p:ext uri="{D42A27DB-BD31-4B8C-83A1-F6EECF244321}">
                    <p14:modId xmlns:p14="http://schemas.microsoft.com/office/powerpoint/2010/main" val="3499222099"/>
                  </p:ext>
                </p:extLst>
              </p:nvPr>
            </p:nvGraphicFramePr>
            <p:xfrm>
              <a:off x="7255803" y="5150336"/>
              <a:ext cx="247650" cy="377825"/>
            </p:xfrm>
            <a:graphic>
              <a:graphicData uri="http://schemas.openxmlformats.org/presentationml/2006/ole">
                <mc:AlternateContent xmlns:mc="http://schemas.openxmlformats.org/markup-compatibility/2006">
                  <mc:Choice xmlns:v="urn:schemas-microsoft-com:vml" Requires="v">
                    <p:oleObj name="AxMath" r:id="rId22" imgW="124200" imgH="188640" progId="Equation.AxMath">
                      <p:embed/>
                    </p:oleObj>
                  </mc:Choice>
                  <mc:Fallback>
                    <p:oleObj name="AxMath" r:id="rId22" imgW="124200" imgH="188640" progId="Equation.AxMath">
                      <p:embed/>
                      <p:pic>
                        <p:nvPicPr>
                          <p:cNvPr id="0" name=""/>
                          <p:cNvPicPr/>
                          <p:nvPr/>
                        </p:nvPicPr>
                        <p:blipFill>
                          <a:blip r:embed="rId23"/>
                          <a:stretch>
                            <a:fillRect/>
                          </a:stretch>
                        </p:blipFill>
                        <p:spPr>
                          <a:xfrm>
                            <a:off x="7255803" y="5150336"/>
                            <a:ext cx="247650" cy="377825"/>
                          </a:xfrm>
                          <a:prstGeom prst="rect">
                            <a:avLst/>
                          </a:prstGeom>
                        </p:spPr>
                      </p:pic>
                    </p:oleObj>
                  </mc:Fallback>
                </mc:AlternateContent>
              </a:graphicData>
            </a:graphic>
          </p:graphicFrame>
          <p:grpSp>
            <p:nvGrpSpPr>
              <p:cNvPr id="41" name="组合 40">
                <a:extLst>
                  <a:ext uri="{FF2B5EF4-FFF2-40B4-BE49-F238E27FC236}">
                    <a16:creationId xmlns:a16="http://schemas.microsoft.com/office/drawing/2014/main" id="{B375B14F-EAB8-65EE-21C0-CC884140E278}"/>
                  </a:ext>
                </a:extLst>
              </p:cNvPr>
              <p:cNvGrpSpPr/>
              <p:nvPr/>
            </p:nvGrpSpPr>
            <p:grpSpPr>
              <a:xfrm>
                <a:off x="7729472" y="5125564"/>
                <a:ext cx="3424897" cy="396875"/>
                <a:chOff x="7729472" y="5125564"/>
                <a:chExt cx="3424897" cy="396875"/>
              </a:xfrm>
            </p:grpSpPr>
            <p:sp>
              <p:nvSpPr>
                <p:cNvPr id="39" name="文本框 38">
                  <a:extLst>
                    <a:ext uri="{FF2B5EF4-FFF2-40B4-BE49-F238E27FC236}">
                      <a16:creationId xmlns:a16="http://schemas.microsoft.com/office/drawing/2014/main" id="{30ED9694-0041-11F5-717F-DEAAD3BB7295}"/>
                    </a:ext>
                  </a:extLst>
                </p:cNvPr>
                <p:cNvSpPr txBox="1"/>
                <p:nvPr/>
              </p:nvSpPr>
              <p:spPr>
                <a:xfrm>
                  <a:off x="7729472" y="5139336"/>
                  <a:ext cx="3424897"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represent</a:t>
                  </a:r>
                  <a:endParaRPr lang="zh-CN" altLang="en-US" dirty="0">
                    <a:latin typeface="Calibri" panose="020F0502020204030204" pitchFamily="34" charset="0"/>
                    <a:cs typeface="Calibri" panose="020F0502020204030204" pitchFamily="34" charset="0"/>
                  </a:endParaRPr>
                </a:p>
              </p:txBody>
            </p:sp>
            <p:graphicFrame>
              <p:nvGraphicFramePr>
                <p:cNvPr id="40" name="对象 39">
                  <a:extLst>
                    <a:ext uri="{FF2B5EF4-FFF2-40B4-BE49-F238E27FC236}">
                      <a16:creationId xmlns:a16="http://schemas.microsoft.com/office/drawing/2014/main" id="{5BBC0F84-139F-27D1-AB99-242FD17DDB47}"/>
                    </a:ext>
                  </a:extLst>
                </p:cNvPr>
                <p:cNvGraphicFramePr>
                  <a:graphicFrameLocks noChangeAspect="1"/>
                </p:cNvGraphicFramePr>
                <p:nvPr>
                  <p:extLst>
                    <p:ext uri="{D42A27DB-BD31-4B8C-83A1-F6EECF244321}">
                      <p14:modId xmlns:p14="http://schemas.microsoft.com/office/powerpoint/2010/main" val="1985018993"/>
                    </p:ext>
                  </p:extLst>
                </p:nvPr>
              </p:nvGraphicFramePr>
              <p:xfrm>
                <a:off x="8767103" y="5125564"/>
                <a:ext cx="460375" cy="396875"/>
              </p:xfrm>
              <a:graphic>
                <a:graphicData uri="http://schemas.openxmlformats.org/presentationml/2006/ole">
                  <mc:AlternateContent xmlns:mc="http://schemas.openxmlformats.org/markup-compatibility/2006">
                    <mc:Choice xmlns:v="urn:schemas-microsoft-com:vml" Requires="v">
                      <p:oleObj name="AxMath" r:id="rId24" imgW="230040" imgH="198720" progId="Equation.AxMath">
                        <p:embed/>
                      </p:oleObj>
                    </mc:Choice>
                    <mc:Fallback>
                      <p:oleObj name="AxMath" r:id="rId24" imgW="230040" imgH="198720" progId="Equation.AxMath">
                        <p:embed/>
                        <p:pic>
                          <p:nvPicPr>
                            <p:cNvPr id="0" name=""/>
                            <p:cNvPicPr/>
                            <p:nvPr/>
                          </p:nvPicPr>
                          <p:blipFill>
                            <a:blip r:embed="rId25"/>
                            <a:stretch>
                              <a:fillRect/>
                            </a:stretch>
                          </p:blipFill>
                          <p:spPr>
                            <a:xfrm>
                              <a:off x="8767103" y="5125564"/>
                              <a:ext cx="460375" cy="396875"/>
                            </a:xfrm>
                            <a:prstGeom prst="rect">
                              <a:avLst/>
                            </a:prstGeom>
                          </p:spPr>
                        </p:pic>
                      </p:oleObj>
                    </mc:Fallback>
                  </mc:AlternateContent>
                </a:graphicData>
              </a:graphic>
            </p:graphicFrame>
          </p:grpSp>
        </p:grpSp>
        <p:graphicFrame>
          <p:nvGraphicFramePr>
            <p:cNvPr id="42" name="对象 41">
              <a:extLst>
                <a:ext uri="{FF2B5EF4-FFF2-40B4-BE49-F238E27FC236}">
                  <a16:creationId xmlns:a16="http://schemas.microsoft.com/office/drawing/2014/main" id="{19AF0025-6DEB-DE08-475F-FB720FDA415D}"/>
                </a:ext>
              </a:extLst>
            </p:cNvPr>
            <p:cNvGraphicFramePr>
              <a:graphicFrameLocks noChangeAspect="1"/>
            </p:cNvGraphicFramePr>
            <p:nvPr>
              <p:extLst>
                <p:ext uri="{D42A27DB-BD31-4B8C-83A1-F6EECF244321}">
                  <p14:modId xmlns:p14="http://schemas.microsoft.com/office/powerpoint/2010/main" val="148284138"/>
                </p:ext>
              </p:extLst>
            </p:nvPr>
          </p:nvGraphicFramePr>
          <p:xfrm>
            <a:off x="7245407" y="5561013"/>
            <a:ext cx="390525" cy="381000"/>
          </p:xfrm>
          <a:graphic>
            <a:graphicData uri="http://schemas.openxmlformats.org/presentationml/2006/ole">
              <mc:AlternateContent xmlns:mc="http://schemas.openxmlformats.org/markup-compatibility/2006">
                <mc:Choice xmlns:v="urn:schemas-microsoft-com:vml" Requires="v">
                  <p:oleObj name="AxMath" r:id="rId26" imgW="194760" imgH="190080" progId="Equation.AxMath">
                    <p:embed/>
                  </p:oleObj>
                </mc:Choice>
                <mc:Fallback>
                  <p:oleObj name="AxMath" r:id="rId26" imgW="194760" imgH="190080" progId="Equation.AxMath">
                    <p:embed/>
                    <p:pic>
                      <p:nvPicPr>
                        <p:cNvPr id="38" name="对象 37">
                          <a:extLst>
                            <a:ext uri="{FF2B5EF4-FFF2-40B4-BE49-F238E27FC236}">
                              <a16:creationId xmlns:a16="http://schemas.microsoft.com/office/drawing/2014/main" id="{0A094383-E249-B47C-0F5C-3107334E288E}"/>
                            </a:ext>
                          </a:extLst>
                        </p:cNvPr>
                        <p:cNvPicPr/>
                        <p:nvPr/>
                      </p:nvPicPr>
                      <p:blipFill>
                        <a:blip r:embed="rId27"/>
                        <a:stretch>
                          <a:fillRect/>
                        </a:stretch>
                      </p:blipFill>
                      <p:spPr>
                        <a:xfrm>
                          <a:off x="7245407" y="5561013"/>
                          <a:ext cx="390525" cy="381000"/>
                        </a:xfrm>
                        <a:prstGeom prst="rect">
                          <a:avLst/>
                        </a:prstGeom>
                      </p:spPr>
                    </p:pic>
                  </p:oleObj>
                </mc:Fallback>
              </mc:AlternateContent>
            </a:graphicData>
          </a:graphic>
        </p:graphicFrame>
        <p:grpSp>
          <p:nvGrpSpPr>
            <p:cNvPr id="43" name="组合 42">
              <a:extLst>
                <a:ext uri="{FF2B5EF4-FFF2-40B4-BE49-F238E27FC236}">
                  <a16:creationId xmlns:a16="http://schemas.microsoft.com/office/drawing/2014/main" id="{57A0A420-A197-1266-EB0D-F673E9531B7A}"/>
                </a:ext>
              </a:extLst>
            </p:cNvPr>
            <p:cNvGrpSpPr/>
            <p:nvPr/>
          </p:nvGrpSpPr>
          <p:grpSpPr>
            <a:xfrm>
              <a:off x="7729471" y="5519738"/>
              <a:ext cx="3424897" cy="396875"/>
              <a:chOff x="7729472" y="5125694"/>
              <a:chExt cx="3424897" cy="396875"/>
            </a:xfrm>
          </p:grpSpPr>
          <p:sp>
            <p:nvSpPr>
              <p:cNvPr id="44" name="文本框 43">
                <a:extLst>
                  <a:ext uri="{FF2B5EF4-FFF2-40B4-BE49-F238E27FC236}">
                    <a16:creationId xmlns:a16="http://schemas.microsoft.com/office/drawing/2014/main" id="{F740A3E5-3A9B-3AEC-4B44-5116843B4542}"/>
                  </a:ext>
                </a:extLst>
              </p:cNvPr>
              <p:cNvSpPr txBox="1"/>
              <p:nvPr/>
            </p:nvSpPr>
            <p:spPr>
              <a:xfrm>
                <a:off x="7729472" y="5139336"/>
                <a:ext cx="3424897"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represent</a:t>
                </a:r>
                <a:endParaRPr lang="zh-CN" altLang="en-US" dirty="0">
                  <a:latin typeface="Calibri" panose="020F0502020204030204" pitchFamily="34" charset="0"/>
                  <a:cs typeface="Calibri" panose="020F0502020204030204" pitchFamily="34" charset="0"/>
                </a:endParaRPr>
              </a:p>
            </p:txBody>
          </p:sp>
          <p:graphicFrame>
            <p:nvGraphicFramePr>
              <p:cNvPr id="45" name="对象 44">
                <a:extLst>
                  <a:ext uri="{FF2B5EF4-FFF2-40B4-BE49-F238E27FC236}">
                    <a16:creationId xmlns:a16="http://schemas.microsoft.com/office/drawing/2014/main" id="{1E7E5FB0-75D5-5326-0CE8-B9DF83D95FE1}"/>
                  </a:ext>
                </a:extLst>
              </p:cNvPr>
              <p:cNvGraphicFramePr>
                <a:graphicFrameLocks noChangeAspect="1"/>
              </p:cNvGraphicFramePr>
              <p:nvPr>
                <p:extLst>
                  <p:ext uri="{D42A27DB-BD31-4B8C-83A1-F6EECF244321}">
                    <p14:modId xmlns:p14="http://schemas.microsoft.com/office/powerpoint/2010/main" val="57521841"/>
                  </p:ext>
                </p:extLst>
              </p:nvPr>
            </p:nvGraphicFramePr>
            <p:xfrm>
              <a:off x="8794962" y="5125694"/>
              <a:ext cx="371475" cy="396875"/>
            </p:xfrm>
            <a:graphic>
              <a:graphicData uri="http://schemas.openxmlformats.org/presentationml/2006/ole">
                <mc:AlternateContent xmlns:mc="http://schemas.openxmlformats.org/markup-compatibility/2006">
                  <mc:Choice xmlns:v="urn:schemas-microsoft-com:vml" Requires="v">
                    <p:oleObj name="AxMath" r:id="rId28" imgW="186480" imgH="198720" progId="Equation.AxMath">
                      <p:embed/>
                    </p:oleObj>
                  </mc:Choice>
                  <mc:Fallback>
                    <p:oleObj name="AxMath" r:id="rId28" imgW="186480" imgH="198720" progId="Equation.AxMath">
                      <p:embed/>
                      <p:pic>
                        <p:nvPicPr>
                          <p:cNvPr id="40" name="对象 39">
                            <a:extLst>
                              <a:ext uri="{FF2B5EF4-FFF2-40B4-BE49-F238E27FC236}">
                                <a16:creationId xmlns:a16="http://schemas.microsoft.com/office/drawing/2014/main" id="{5BBC0F84-139F-27D1-AB99-242FD17DDB47}"/>
                              </a:ext>
                            </a:extLst>
                          </p:cNvPr>
                          <p:cNvPicPr/>
                          <p:nvPr/>
                        </p:nvPicPr>
                        <p:blipFill>
                          <a:blip r:embed="rId29"/>
                          <a:stretch>
                            <a:fillRect/>
                          </a:stretch>
                        </p:blipFill>
                        <p:spPr>
                          <a:xfrm>
                            <a:off x="8794962" y="5125694"/>
                            <a:ext cx="371475" cy="396875"/>
                          </a:xfrm>
                          <a:prstGeom prst="rect">
                            <a:avLst/>
                          </a:prstGeom>
                        </p:spPr>
                      </p:pic>
                    </p:oleObj>
                  </mc:Fallback>
                </mc:AlternateContent>
              </a:graphicData>
            </a:graphic>
          </p:graphicFrame>
        </p:grpSp>
      </p:grpSp>
      <p:grpSp>
        <p:nvGrpSpPr>
          <p:cNvPr id="49" name="组合 48">
            <a:extLst>
              <a:ext uri="{FF2B5EF4-FFF2-40B4-BE49-F238E27FC236}">
                <a16:creationId xmlns:a16="http://schemas.microsoft.com/office/drawing/2014/main" id="{037C85B9-9FC8-6CB3-CB77-9ADEB59FC5C9}"/>
              </a:ext>
            </a:extLst>
          </p:cNvPr>
          <p:cNvGrpSpPr/>
          <p:nvPr/>
        </p:nvGrpSpPr>
        <p:grpSpPr>
          <a:xfrm>
            <a:off x="342708" y="4454336"/>
            <a:ext cx="5758236" cy="646331"/>
            <a:chOff x="503812" y="4399472"/>
            <a:chExt cx="5758236" cy="646331"/>
          </a:xfrm>
        </p:grpSpPr>
        <p:sp>
          <p:nvSpPr>
            <p:cNvPr id="46" name="文本框 45">
              <a:extLst>
                <a:ext uri="{FF2B5EF4-FFF2-40B4-BE49-F238E27FC236}">
                  <a16:creationId xmlns:a16="http://schemas.microsoft.com/office/drawing/2014/main" id="{B9CBF8D3-2090-63C1-966C-34DC0BC189FB}"/>
                </a:ext>
              </a:extLst>
            </p:cNvPr>
            <p:cNvSpPr txBox="1"/>
            <p:nvPr/>
          </p:nvSpPr>
          <p:spPr>
            <a:xfrm>
              <a:off x="503812" y="4399472"/>
              <a:ext cx="5758236" cy="646331"/>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For any </a:t>
              </a:r>
              <a:r>
                <a:rPr lang="en-US" altLang="zh-CN" dirty="0" err="1">
                  <a:latin typeface="Calibri" panose="020F0502020204030204" pitchFamily="34" charset="0"/>
                  <a:ea typeface="Calibri" panose="020F0502020204030204" pitchFamily="34" charset="0"/>
                  <a:cs typeface="Calibri" panose="020F0502020204030204" pitchFamily="34" charset="0"/>
                </a:rPr>
                <a:t>cochains</a:t>
              </a:r>
              <a:r>
                <a:rPr lang="en-US" altLang="zh-CN" dirty="0">
                  <a:latin typeface="Calibri" panose="020F0502020204030204" pitchFamily="34" charset="0"/>
                  <a:ea typeface="Calibri" panose="020F0502020204030204" pitchFamily="34" charset="0"/>
                  <a:cs typeface="Calibri" panose="020F0502020204030204" pitchFamily="34" charset="0"/>
                </a:rPr>
                <a:t>     and                         , the convolution of them is defined as:</a:t>
              </a:r>
              <a:endParaRPr lang="zh-CN" altLang="en-US" dirty="0">
                <a:latin typeface="Calibri" panose="020F0502020204030204" pitchFamily="34" charset="0"/>
                <a:cs typeface="Calibri" panose="020F0502020204030204" pitchFamily="34" charset="0"/>
              </a:endParaRPr>
            </a:p>
          </p:txBody>
        </p:sp>
        <p:graphicFrame>
          <p:nvGraphicFramePr>
            <p:cNvPr id="47" name="对象 46">
              <a:extLst>
                <a:ext uri="{FF2B5EF4-FFF2-40B4-BE49-F238E27FC236}">
                  <a16:creationId xmlns:a16="http://schemas.microsoft.com/office/drawing/2014/main" id="{91B8C720-BA5D-F43E-93EB-521B8B507BE4}"/>
                </a:ext>
              </a:extLst>
            </p:cNvPr>
            <p:cNvGraphicFramePr>
              <a:graphicFrameLocks noChangeAspect="1"/>
            </p:cNvGraphicFramePr>
            <p:nvPr>
              <p:extLst>
                <p:ext uri="{D42A27DB-BD31-4B8C-83A1-F6EECF244321}">
                  <p14:modId xmlns:p14="http://schemas.microsoft.com/office/powerpoint/2010/main" val="3446713044"/>
                </p:ext>
              </p:extLst>
            </p:nvPr>
          </p:nvGraphicFramePr>
          <p:xfrm>
            <a:off x="2163859" y="4404624"/>
            <a:ext cx="171450" cy="377825"/>
          </p:xfrm>
          <a:graphic>
            <a:graphicData uri="http://schemas.openxmlformats.org/presentationml/2006/ole">
              <mc:AlternateContent xmlns:mc="http://schemas.openxmlformats.org/markup-compatibility/2006">
                <mc:Choice xmlns:v="urn:schemas-microsoft-com:vml" Requires="v">
                  <p:oleObj name="AxMath" r:id="rId30" imgW="86040" imgH="188640" progId="Equation.AxMath">
                    <p:embed/>
                  </p:oleObj>
                </mc:Choice>
                <mc:Fallback>
                  <p:oleObj name="AxMath" r:id="rId30" imgW="86040" imgH="188640" progId="Equation.AxMath">
                    <p:embed/>
                    <p:pic>
                      <p:nvPicPr>
                        <p:cNvPr id="38" name="对象 37">
                          <a:extLst>
                            <a:ext uri="{FF2B5EF4-FFF2-40B4-BE49-F238E27FC236}">
                              <a16:creationId xmlns:a16="http://schemas.microsoft.com/office/drawing/2014/main" id="{0A094383-E249-B47C-0F5C-3107334E288E}"/>
                            </a:ext>
                          </a:extLst>
                        </p:cNvPr>
                        <p:cNvPicPr/>
                        <p:nvPr/>
                      </p:nvPicPr>
                      <p:blipFill>
                        <a:blip r:embed="rId31"/>
                        <a:stretch>
                          <a:fillRect/>
                        </a:stretch>
                      </p:blipFill>
                      <p:spPr>
                        <a:xfrm>
                          <a:off x="2163859" y="4404624"/>
                          <a:ext cx="171450" cy="377825"/>
                        </a:xfrm>
                        <a:prstGeom prst="rect">
                          <a:avLst/>
                        </a:prstGeom>
                      </p:spPr>
                    </p:pic>
                  </p:oleObj>
                </mc:Fallback>
              </mc:AlternateContent>
            </a:graphicData>
          </a:graphic>
        </p:graphicFrame>
        <p:graphicFrame>
          <p:nvGraphicFramePr>
            <p:cNvPr id="48" name="对象 47">
              <a:extLst>
                <a:ext uri="{FF2B5EF4-FFF2-40B4-BE49-F238E27FC236}">
                  <a16:creationId xmlns:a16="http://schemas.microsoft.com/office/drawing/2014/main" id="{E15115C7-3FA8-5F95-20DE-86BED7CDEC1D}"/>
                </a:ext>
              </a:extLst>
            </p:cNvPr>
            <p:cNvGraphicFramePr>
              <a:graphicFrameLocks noChangeAspect="1"/>
            </p:cNvGraphicFramePr>
            <p:nvPr>
              <p:extLst>
                <p:ext uri="{D42A27DB-BD31-4B8C-83A1-F6EECF244321}">
                  <p14:modId xmlns:p14="http://schemas.microsoft.com/office/powerpoint/2010/main" val="2397626748"/>
                </p:ext>
              </p:extLst>
            </p:nvPr>
          </p:nvGraphicFramePr>
          <p:xfrm>
            <a:off x="2807377" y="4401121"/>
            <a:ext cx="1241425" cy="393700"/>
          </p:xfrm>
          <a:graphic>
            <a:graphicData uri="http://schemas.openxmlformats.org/presentationml/2006/ole">
              <mc:AlternateContent xmlns:mc="http://schemas.openxmlformats.org/markup-compatibility/2006">
                <mc:Choice xmlns:v="urn:schemas-microsoft-com:vml" Requires="v">
                  <p:oleObj name="AxMath" r:id="rId32" imgW="621000" imgH="196200" progId="Equation.AxMath">
                    <p:embed/>
                  </p:oleObj>
                </mc:Choice>
                <mc:Fallback>
                  <p:oleObj name="AxMath" r:id="rId32" imgW="621000" imgH="196200" progId="Equation.AxMath">
                    <p:embed/>
                    <p:pic>
                      <p:nvPicPr>
                        <p:cNvPr id="47" name="对象 46">
                          <a:extLst>
                            <a:ext uri="{FF2B5EF4-FFF2-40B4-BE49-F238E27FC236}">
                              <a16:creationId xmlns:a16="http://schemas.microsoft.com/office/drawing/2014/main" id="{91B8C720-BA5D-F43E-93EB-521B8B507BE4}"/>
                            </a:ext>
                          </a:extLst>
                        </p:cNvPr>
                        <p:cNvPicPr/>
                        <p:nvPr/>
                      </p:nvPicPr>
                      <p:blipFill>
                        <a:blip r:embed="rId33"/>
                        <a:stretch>
                          <a:fillRect/>
                        </a:stretch>
                      </p:blipFill>
                      <p:spPr>
                        <a:xfrm>
                          <a:off x="2807377" y="4401121"/>
                          <a:ext cx="1241425" cy="393700"/>
                        </a:xfrm>
                        <a:prstGeom prst="rect">
                          <a:avLst/>
                        </a:prstGeom>
                      </p:spPr>
                    </p:pic>
                  </p:oleObj>
                </mc:Fallback>
              </mc:AlternateContent>
            </a:graphicData>
          </a:graphic>
        </p:graphicFrame>
      </p:grpSp>
      <p:pic>
        <p:nvPicPr>
          <p:cNvPr id="54" name="图片 53">
            <a:extLst>
              <a:ext uri="{FF2B5EF4-FFF2-40B4-BE49-F238E27FC236}">
                <a16:creationId xmlns:a16="http://schemas.microsoft.com/office/drawing/2014/main" id="{D51C477F-6477-E6B6-51EE-5A1EA4CB89D5}"/>
              </a:ext>
            </a:extLst>
          </p:cNvPr>
          <p:cNvPicPr>
            <a:picLocks noChangeAspect="1"/>
          </p:cNvPicPr>
          <p:nvPr/>
        </p:nvPicPr>
        <p:blipFill>
          <a:blip r:embed="rId34"/>
          <a:stretch>
            <a:fillRect/>
          </a:stretch>
        </p:blipFill>
        <p:spPr>
          <a:xfrm>
            <a:off x="2225616" y="4787936"/>
            <a:ext cx="3057506" cy="502604"/>
          </a:xfrm>
          <a:prstGeom prst="rect">
            <a:avLst/>
          </a:prstGeom>
        </p:spPr>
      </p:pic>
      <p:sp>
        <p:nvSpPr>
          <p:cNvPr id="57" name="箭头: 右 56">
            <a:extLst>
              <a:ext uri="{FF2B5EF4-FFF2-40B4-BE49-F238E27FC236}">
                <a16:creationId xmlns:a16="http://schemas.microsoft.com/office/drawing/2014/main" id="{5AF8C283-EC1B-0791-A526-BEB0015204E1}"/>
              </a:ext>
            </a:extLst>
          </p:cNvPr>
          <p:cNvSpPr/>
          <p:nvPr/>
        </p:nvSpPr>
        <p:spPr>
          <a:xfrm>
            <a:off x="6100944" y="2811504"/>
            <a:ext cx="654938" cy="457874"/>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箭头: 右 57">
            <a:extLst>
              <a:ext uri="{FF2B5EF4-FFF2-40B4-BE49-F238E27FC236}">
                <a16:creationId xmlns:a16="http://schemas.microsoft.com/office/drawing/2014/main" id="{D9C673F8-B755-B007-6B96-7F83483EA8A5}"/>
              </a:ext>
            </a:extLst>
          </p:cNvPr>
          <p:cNvSpPr/>
          <p:nvPr/>
        </p:nvSpPr>
        <p:spPr>
          <a:xfrm rot="5400000">
            <a:off x="10690890" y="4002877"/>
            <a:ext cx="522207" cy="457874"/>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箭头: 右 59">
            <a:extLst>
              <a:ext uri="{FF2B5EF4-FFF2-40B4-BE49-F238E27FC236}">
                <a16:creationId xmlns:a16="http://schemas.microsoft.com/office/drawing/2014/main" id="{AB29F949-5847-7BB6-2EEA-664B506AFF50}"/>
              </a:ext>
            </a:extLst>
          </p:cNvPr>
          <p:cNvSpPr/>
          <p:nvPr/>
        </p:nvSpPr>
        <p:spPr>
          <a:xfrm rot="10800000">
            <a:off x="6031936" y="4964419"/>
            <a:ext cx="654938" cy="457874"/>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6316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79FEE-E423-930A-6874-551BF51307EE}"/>
            </a:ext>
          </a:extLst>
        </p:cNvPr>
        <p:cNvGrpSpPr/>
        <p:nvPr/>
      </p:nvGrpSpPr>
      <p:grpSpPr>
        <a:xfrm>
          <a:off x="0" y="0"/>
          <a:ext cx="0" cy="0"/>
          <a:chOff x="0" y="0"/>
          <a:chExt cx="0" cy="0"/>
        </a:xfrm>
      </p:grpSpPr>
      <p:sp>
        <p:nvSpPr>
          <p:cNvPr id="68" name="矩形 67">
            <a:extLst>
              <a:ext uri="{FF2B5EF4-FFF2-40B4-BE49-F238E27FC236}">
                <a16:creationId xmlns:a16="http://schemas.microsoft.com/office/drawing/2014/main" id="{3865687F-A74E-E265-98AD-02760E928888}"/>
              </a:ext>
            </a:extLst>
          </p:cNvPr>
          <p:cNvSpPr/>
          <p:nvPr/>
        </p:nvSpPr>
        <p:spPr>
          <a:xfrm>
            <a:off x="184036" y="2019766"/>
            <a:ext cx="11866114" cy="441292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E51F4140-6D7E-B5A3-8B35-EF3773C27C55}"/>
              </a:ext>
            </a:extLst>
          </p:cNvPr>
          <p:cNvSpPr/>
          <p:nvPr/>
        </p:nvSpPr>
        <p:spPr>
          <a:xfrm>
            <a:off x="184036" y="3535000"/>
            <a:ext cx="11866114" cy="21596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B27EB0C3-2D43-5FED-88F6-6BFDE628D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09B2CC43-9FFB-994B-3D13-906BE34DE55B}"/>
              </a:ext>
            </a:extLst>
          </p:cNvPr>
          <p:cNvSpPr/>
          <p:nvPr/>
        </p:nvSpPr>
        <p:spPr>
          <a:xfrm>
            <a:off x="503812" y="320665"/>
            <a:ext cx="1384674"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PART 02</a:t>
            </a:r>
          </a:p>
        </p:txBody>
      </p:sp>
      <p:sp>
        <p:nvSpPr>
          <p:cNvPr id="28" name="TextBox 76">
            <a:extLst>
              <a:ext uri="{FF2B5EF4-FFF2-40B4-BE49-F238E27FC236}">
                <a16:creationId xmlns:a16="http://schemas.microsoft.com/office/drawing/2014/main" id="{08A6CD42-EF62-6B8C-17E8-EA819267F048}"/>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Methods</a:t>
            </a:r>
          </a:p>
        </p:txBody>
      </p:sp>
      <p:sp>
        <p:nvSpPr>
          <p:cNvPr id="2" name="文本框 1">
            <a:extLst>
              <a:ext uri="{FF2B5EF4-FFF2-40B4-BE49-F238E27FC236}">
                <a16:creationId xmlns:a16="http://schemas.microsoft.com/office/drawing/2014/main" id="{B1B31990-10DE-76FD-AC14-67633B3BDC61}"/>
              </a:ext>
            </a:extLst>
          </p:cNvPr>
          <p:cNvSpPr txBox="1"/>
          <p:nvPr/>
        </p:nvSpPr>
        <p:spPr>
          <a:xfrm>
            <a:off x="123524" y="1350461"/>
            <a:ext cx="11944952" cy="523220"/>
          </a:xfrm>
          <a:prstGeom prst="rect">
            <a:avLst/>
          </a:prstGeom>
          <a:noFill/>
        </p:spPr>
        <p:txBody>
          <a:bodyPr wrap="square" rtlCol="0">
            <a:spAutoFit/>
          </a:bodyPr>
          <a:lstStyle/>
          <a:p>
            <a:r>
              <a:rPr lang="en-US" altLang="zh-CN" sz="2800" dirty="0">
                <a:solidFill>
                  <a:srgbClr val="409AD7"/>
                </a:solidFill>
                <a:latin typeface="Calibri" panose="020F0502020204030204" pitchFamily="34" charset="0"/>
                <a:ea typeface="Calibri" panose="020F0502020204030204" pitchFamily="34" charset="0"/>
                <a:cs typeface="Calibri" panose="020F0502020204030204" pitchFamily="34" charset="0"/>
              </a:rPr>
              <a:t>Simplicial Convolution</a:t>
            </a:r>
            <a:r>
              <a:rPr lang="zh-CN" altLang="en-US" sz="2800" dirty="0">
                <a:solidFill>
                  <a:srgbClr val="409AD7"/>
                </a:solidFill>
                <a:latin typeface="Calibri" panose="020F0502020204030204" pitchFamily="34" charset="0"/>
                <a:ea typeface="Calibri" panose="020F0502020204030204" pitchFamily="34" charset="0"/>
                <a:cs typeface="Calibri" panose="020F0502020204030204" pitchFamily="34" charset="0"/>
              </a:rPr>
              <a:t>：</a:t>
            </a:r>
            <a:endParaRPr lang="en-US" altLang="zh-CN" sz="2800" dirty="0">
              <a:solidFill>
                <a:srgbClr val="409AD7"/>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矩形 31">
            <a:extLst>
              <a:ext uri="{FF2B5EF4-FFF2-40B4-BE49-F238E27FC236}">
                <a16:creationId xmlns:a16="http://schemas.microsoft.com/office/drawing/2014/main" id="{59012C39-D2BB-AD80-988B-1BC95EC29ABE}"/>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a:extLst>
              <a:ext uri="{FF2B5EF4-FFF2-40B4-BE49-F238E27FC236}">
                <a16:creationId xmlns:a16="http://schemas.microsoft.com/office/drawing/2014/main" id="{21FB3ABB-AE93-9A2B-BE2F-78F14085F1E2}"/>
              </a:ext>
            </a:extLst>
          </p:cNvPr>
          <p:cNvSpPr>
            <a:spLocks noGrp="1"/>
          </p:cNvSpPr>
          <p:nvPr>
            <p:ph type="dt" sz="half" idx="10"/>
          </p:nvPr>
        </p:nvSpPr>
        <p:spPr/>
        <p:txBody>
          <a:bodyPr/>
          <a:lstStyle/>
          <a:p>
            <a:fld id="{031AA577-12D2-45F1-9A45-933DBB1318E6}" type="datetime1">
              <a:rPr kumimoji="1" lang="zh-CN" altLang="en-US" smtClean="0"/>
              <a:t>2024/11/23</a:t>
            </a:fld>
            <a:endParaRPr kumimoji="1" lang="zh-CN" altLang="en-US" dirty="0"/>
          </a:p>
        </p:txBody>
      </p:sp>
      <p:sp>
        <p:nvSpPr>
          <p:cNvPr id="6" name="灯片编号占位符 5">
            <a:extLst>
              <a:ext uri="{FF2B5EF4-FFF2-40B4-BE49-F238E27FC236}">
                <a16:creationId xmlns:a16="http://schemas.microsoft.com/office/drawing/2014/main" id="{A9E06BBC-9C02-8468-8125-85FAA4BC2167}"/>
              </a:ext>
            </a:extLst>
          </p:cNvPr>
          <p:cNvSpPr>
            <a:spLocks noGrp="1"/>
          </p:cNvSpPr>
          <p:nvPr>
            <p:ph type="sldNum" sz="quarter" idx="12"/>
          </p:nvPr>
        </p:nvSpPr>
        <p:spPr/>
        <p:txBody>
          <a:bodyPr/>
          <a:lstStyle/>
          <a:p>
            <a:fld id="{4066A985-395B-904D-A84B-B37BAE4887A3}" type="slidenum">
              <a:rPr kumimoji="1" lang="zh-CN" altLang="en-US" smtClean="0"/>
              <a:t>15</a:t>
            </a:fld>
            <a:endParaRPr kumimoji="1" lang="zh-CN" altLang="en-US" dirty="0"/>
          </a:p>
        </p:txBody>
      </p:sp>
      <p:graphicFrame>
        <p:nvGraphicFramePr>
          <p:cNvPr id="11" name="对象 10">
            <a:extLst>
              <a:ext uri="{FF2B5EF4-FFF2-40B4-BE49-F238E27FC236}">
                <a16:creationId xmlns:a16="http://schemas.microsoft.com/office/drawing/2014/main" id="{23FED2E6-4CCC-E8BE-8473-06274798D884}"/>
              </a:ext>
            </a:extLst>
          </p:cNvPr>
          <p:cNvGraphicFramePr>
            <a:graphicFrameLocks noChangeAspect="1"/>
          </p:cNvGraphicFramePr>
          <p:nvPr>
            <p:extLst>
              <p:ext uri="{D42A27DB-BD31-4B8C-83A1-F6EECF244321}">
                <p14:modId xmlns:p14="http://schemas.microsoft.com/office/powerpoint/2010/main" val="4112930282"/>
              </p:ext>
            </p:extLst>
          </p:nvPr>
        </p:nvGraphicFramePr>
        <p:xfrm>
          <a:off x="5396322" y="2580348"/>
          <a:ext cx="2238375" cy="412750"/>
        </p:xfrm>
        <a:graphic>
          <a:graphicData uri="http://schemas.openxmlformats.org/presentationml/2006/ole">
            <mc:AlternateContent xmlns:mc="http://schemas.openxmlformats.org/markup-compatibility/2006">
              <mc:Choice xmlns:v="urn:schemas-microsoft-com:vml" Requires="v">
                <p:oleObj name="AxMath" r:id="rId3" imgW="1119960" imgH="206640" progId="Equation.AxMath">
                  <p:embed/>
                </p:oleObj>
              </mc:Choice>
              <mc:Fallback>
                <p:oleObj name="AxMath" r:id="rId3" imgW="1119960" imgH="206640" progId="Equation.AxMath">
                  <p:embed/>
                  <p:pic>
                    <p:nvPicPr>
                      <p:cNvPr id="11" name="对象 10">
                        <a:extLst>
                          <a:ext uri="{FF2B5EF4-FFF2-40B4-BE49-F238E27FC236}">
                            <a16:creationId xmlns:a16="http://schemas.microsoft.com/office/drawing/2014/main" id="{D77B476B-FBC1-F860-316B-1DA2DB93D47B}"/>
                          </a:ext>
                        </a:extLst>
                      </p:cNvPr>
                      <p:cNvPicPr/>
                      <p:nvPr/>
                    </p:nvPicPr>
                    <p:blipFill>
                      <a:blip r:embed="rId4"/>
                      <a:stretch>
                        <a:fillRect/>
                      </a:stretch>
                    </p:blipFill>
                    <p:spPr>
                      <a:xfrm>
                        <a:off x="5396322" y="2580348"/>
                        <a:ext cx="2238375" cy="412750"/>
                      </a:xfrm>
                      <a:prstGeom prst="rect">
                        <a:avLst/>
                      </a:prstGeom>
                    </p:spPr>
                  </p:pic>
                </p:oleObj>
              </mc:Fallback>
            </mc:AlternateContent>
          </a:graphicData>
        </a:graphic>
      </p:graphicFrame>
      <p:grpSp>
        <p:nvGrpSpPr>
          <p:cNvPr id="7" name="组合 6">
            <a:extLst>
              <a:ext uri="{FF2B5EF4-FFF2-40B4-BE49-F238E27FC236}">
                <a16:creationId xmlns:a16="http://schemas.microsoft.com/office/drawing/2014/main" id="{DFDCF9CC-45BD-C3A9-7471-BFEA2DDA9A32}"/>
              </a:ext>
            </a:extLst>
          </p:cNvPr>
          <p:cNvGrpSpPr/>
          <p:nvPr/>
        </p:nvGrpSpPr>
        <p:grpSpPr>
          <a:xfrm>
            <a:off x="1285330" y="2502006"/>
            <a:ext cx="3872316" cy="669863"/>
            <a:chOff x="2294626" y="1924034"/>
            <a:chExt cx="3872316" cy="669863"/>
          </a:xfrm>
        </p:grpSpPr>
        <p:sp>
          <p:nvSpPr>
            <p:cNvPr id="12" name="文本框 11">
              <a:extLst>
                <a:ext uri="{FF2B5EF4-FFF2-40B4-BE49-F238E27FC236}">
                  <a16:creationId xmlns:a16="http://schemas.microsoft.com/office/drawing/2014/main" id="{0F250C54-6AA5-E154-E222-F0D483F24563}"/>
                </a:ext>
              </a:extLst>
            </p:cNvPr>
            <p:cNvSpPr txBox="1"/>
            <p:nvPr/>
          </p:nvSpPr>
          <p:spPr>
            <a:xfrm>
              <a:off x="2294626" y="1924034"/>
              <a:ext cx="3872316" cy="646331"/>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simplicial convolutional layer</a:t>
              </a:r>
            </a:p>
            <a:p>
              <a:r>
                <a:rPr lang="en-US" altLang="zh-CN" dirty="0">
                  <a:latin typeface="Calibri" panose="020F0502020204030204" pitchFamily="34" charset="0"/>
                  <a:ea typeface="Calibri" panose="020F0502020204030204" pitchFamily="34" charset="0"/>
                  <a:cs typeface="Calibri" panose="020F0502020204030204" pitchFamily="34" charset="0"/>
                </a:rPr>
                <a:t>(with input p-</a:t>
              </a:r>
              <a:r>
                <a:rPr lang="en-US" altLang="zh-CN" dirty="0" err="1">
                  <a:latin typeface="Calibri" panose="020F0502020204030204" pitchFamily="34" charset="0"/>
                  <a:ea typeface="Calibri" panose="020F0502020204030204" pitchFamily="34" charset="0"/>
                  <a:cs typeface="Calibri" panose="020F0502020204030204" pitchFamily="34" charset="0"/>
                </a:rPr>
                <a:t>cochain</a:t>
              </a:r>
              <a:r>
                <a:rPr lang="en-US" altLang="zh-CN" dirty="0">
                  <a:latin typeface="Calibri" panose="020F0502020204030204" pitchFamily="34" charset="0"/>
                  <a:ea typeface="Calibri" panose="020F0502020204030204" pitchFamily="34" charset="0"/>
                  <a:cs typeface="Calibri" panose="020F0502020204030204" pitchFamily="34" charset="0"/>
                </a:rPr>
                <a:t>    and weights     )</a:t>
              </a:r>
              <a:endParaRPr lang="zh-CN" altLang="en-US" dirty="0">
                <a:latin typeface="Calibri" panose="020F0502020204030204" pitchFamily="34" charset="0"/>
                <a:cs typeface="Calibri" panose="020F0502020204030204" pitchFamily="34" charset="0"/>
              </a:endParaRPr>
            </a:p>
          </p:txBody>
        </p:sp>
        <p:graphicFrame>
          <p:nvGraphicFramePr>
            <p:cNvPr id="4" name="对象 3">
              <a:extLst>
                <a:ext uri="{FF2B5EF4-FFF2-40B4-BE49-F238E27FC236}">
                  <a16:creationId xmlns:a16="http://schemas.microsoft.com/office/drawing/2014/main" id="{E99A5FD0-9438-1318-2E77-6C00C01BEA4F}"/>
                </a:ext>
              </a:extLst>
            </p:cNvPr>
            <p:cNvGraphicFramePr>
              <a:graphicFrameLocks noChangeAspect="1"/>
            </p:cNvGraphicFramePr>
            <p:nvPr>
              <p:extLst>
                <p:ext uri="{D42A27DB-BD31-4B8C-83A1-F6EECF244321}">
                  <p14:modId xmlns:p14="http://schemas.microsoft.com/office/powerpoint/2010/main" val="3343734413"/>
                </p:ext>
              </p:extLst>
            </p:nvPr>
          </p:nvGraphicFramePr>
          <p:xfrm>
            <a:off x="4404895" y="2216072"/>
            <a:ext cx="171450" cy="377825"/>
          </p:xfrm>
          <a:graphic>
            <a:graphicData uri="http://schemas.openxmlformats.org/presentationml/2006/ole">
              <mc:AlternateContent xmlns:mc="http://schemas.openxmlformats.org/markup-compatibility/2006">
                <mc:Choice xmlns:v="urn:schemas-microsoft-com:vml" Requires="v">
                  <p:oleObj name="AxMath" r:id="rId5" imgW="86040" imgH="188640" progId="Equation.AxMath">
                    <p:embed/>
                  </p:oleObj>
                </mc:Choice>
                <mc:Fallback>
                  <p:oleObj name="AxMath" r:id="rId5" imgW="86040" imgH="188640" progId="Equation.AxMath">
                    <p:embed/>
                    <p:pic>
                      <p:nvPicPr>
                        <p:cNvPr id="0" name=""/>
                        <p:cNvPicPr/>
                        <p:nvPr/>
                      </p:nvPicPr>
                      <p:blipFill>
                        <a:blip r:embed="rId6"/>
                        <a:stretch>
                          <a:fillRect/>
                        </a:stretch>
                      </p:blipFill>
                      <p:spPr>
                        <a:xfrm>
                          <a:off x="4404895" y="2216072"/>
                          <a:ext cx="171450" cy="377825"/>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F107ED4D-C852-CAEE-D262-0FE216F73AB3}"/>
                </a:ext>
              </a:extLst>
            </p:cNvPr>
            <p:cNvGraphicFramePr>
              <a:graphicFrameLocks noChangeAspect="1"/>
            </p:cNvGraphicFramePr>
            <p:nvPr>
              <p:extLst>
                <p:ext uri="{D42A27DB-BD31-4B8C-83A1-F6EECF244321}">
                  <p14:modId xmlns:p14="http://schemas.microsoft.com/office/powerpoint/2010/main" val="2340990859"/>
                </p:ext>
              </p:extLst>
            </p:nvPr>
          </p:nvGraphicFramePr>
          <p:xfrm>
            <a:off x="5711875" y="2216071"/>
            <a:ext cx="317500" cy="377825"/>
          </p:xfrm>
          <a:graphic>
            <a:graphicData uri="http://schemas.openxmlformats.org/presentationml/2006/ole">
              <mc:AlternateContent xmlns:mc="http://schemas.openxmlformats.org/markup-compatibility/2006">
                <mc:Choice xmlns:v="urn:schemas-microsoft-com:vml" Requires="v">
                  <p:oleObj name="AxMath" r:id="rId7" imgW="158400" imgH="188640" progId="Equation.AxMath">
                    <p:embed/>
                  </p:oleObj>
                </mc:Choice>
                <mc:Fallback>
                  <p:oleObj name="AxMath" r:id="rId7" imgW="158400" imgH="188640" progId="Equation.AxMath">
                    <p:embed/>
                    <p:pic>
                      <p:nvPicPr>
                        <p:cNvPr id="4" name="对象 3">
                          <a:extLst>
                            <a:ext uri="{FF2B5EF4-FFF2-40B4-BE49-F238E27FC236}">
                              <a16:creationId xmlns:a16="http://schemas.microsoft.com/office/drawing/2014/main" id="{E99A5FD0-9438-1318-2E77-6C00C01BEA4F}"/>
                            </a:ext>
                          </a:extLst>
                        </p:cNvPr>
                        <p:cNvPicPr/>
                        <p:nvPr/>
                      </p:nvPicPr>
                      <p:blipFill>
                        <a:blip r:embed="rId8"/>
                        <a:stretch>
                          <a:fillRect/>
                        </a:stretch>
                      </p:blipFill>
                      <p:spPr>
                        <a:xfrm>
                          <a:off x="5711875" y="2216071"/>
                          <a:ext cx="317500" cy="377825"/>
                        </a:xfrm>
                        <a:prstGeom prst="rect">
                          <a:avLst/>
                        </a:prstGeom>
                      </p:spPr>
                    </p:pic>
                  </p:oleObj>
                </mc:Fallback>
              </mc:AlternateContent>
            </a:graphicData>
          </a:graphic>
        </p:graphicFrame>
      </p:grpSp>
      <p:grpSp>
        <p:nvGrpSpPr>
          <p:cNvPr id="53" name="组合 52">
            <a:extLst>
              <a:ext uri="{FF2B5EF4-FFF2-40B4-BE49-F238E27FC236}">
                <a16:creationId xmlns:a16="http://schemas.microsoft.com/office/drawing/2014/main" id="{5E46A8A0-1EE0-081F-F680-39FEF96455D9}"/>
              </a:ext>
            </a:extLst>
          </p:cNvPr>
          <p:cNvGrpSpPr/>
          <p:nvPr/>
        </p:nvGrpSpPr>
        <p:grpSpPr>
          <a:xfrm>
            <a:off x="8177834" y="2513032"/>
            <a:ext cx="3872316" cy="419100"/>
            <a:chOff x="7832780" y="2047203"/>
            <a:chExt cx="3872316" cy="419100"/>
          </a:xfrm>
        </p:grpSpPr>
        <p:sp>
          <p:nvSpPr>
            <p:cNvPr id="8" name="文本框 7">
              <a:extLst>
                <a:ext uri="{FF2B5EF4-FFF2-40B4-BE49-F238E27FC236}">
                  <a16:creationId xmlns:a16="http://schemas.microsoft.com/office/drawing/2014/main" id="{BFF408AE-F910-7F0B-F78B-928FFEE9BF5C}"/>
                </a:ext>
              </a:extLst>
            </p:cNvPr>
            <p:cNvSpPr txBox="1"/>
            <p:nvPr/>
          </p:nvSpPr>
          <p:spPr>
            <a:xfrm>
              <a:off x="7832780" y="2072087"/>
              <a:ext cx="3872316"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(for some yet unspecified                      )</a:t>
              </a:r>
              <a:endParaRPr lang="zh-CN" altLang="en-US" dirty="0">
                <a:latin typeface="Calibri" panose="020F0502020204030204" pitchFamily="34" charset="0"/>
                <a:cs typeface="Calibri" panose="020F0502020204030204" pitchFamily="34" charset="0"/>
              </a:endParaRPr>
            </a:p>
          </p:txBody>
        </p:sp>
        <p:graphicFrame>
          <p:nvGraphicFramePr>
            <p:cNvPr id="9" name="对象 8">
              <a:extLst>
                <a:ext uri="{FF2B5EF4-FFF2-40B4-BE49-F238E27FC236}">
                  <a16:creationId xmlns:a16="http://schemas.microsoft.com/office/drawing/2014/main" id="{439713A0-95BA-AF1E-5E9D-D747CA5B4086}"/>
                </a:ext>
              </a:extLst>
            </p:cNvPr>
            <p:cNvGraphicFramePr>
              <a:graphicFrameLocks noChangeAspect="1"/>
            </p:cNvGraphicFramePr>
            <p:nvPr>
              <p:extLst>
                <p:ext uri="{D42A27DB-BD31-4B8C-83A1-F6EECF244321}">
                  <p14:modId xmlns:p14="http://schemas.microsoft.com/office/powerpoint/2010/main" val="1486527582"/>
                </p:ext>
              </p:extLst>
            </p:nvPr>
          </p:nvGraphicFramePr>
          <p:xfrm>
            <a:off x="10309830" y="2047203"/>
            <a:ext cx="1117600" cy="419100"/>
          </p:xfrm>
          <a:graphic>
            <a:graphicData uri="http://schemas.openxmlformats.org/presentationml/2006/ole">
              <mc:AlternateContent xmlns:mc="http://schemas.openxmlformats.org/markup-compatibility/2006">
                <mc:Choice xmlns:v="urn:schemas-microsoft-com:vml" Requires="v">
                  <p:oleObj name="AxMath" r:id="rId9" imgW="559440" imgH="208800" progId="Equation.AxMath">
                    <p:embed/>
                  </p:oleObj>
                </mc:Choice>
                <mc:Fallback>
                  <p:oleObj name="AxMath" r:id="rId9" imgW="559440" imgH="208800" progId="Equation.AxMath">
                    <p:embed/>
                    <p:pic>
                      <p:nvPicPr>
                        <p:cNvPr id="0" name=""/>
                        <p:cNvPicPr/>
                        <p:nvPr/>
                      </p:nvPicPr>
                      <p:blipFill>
                        <a:blip r:embed="rId10"/>
                        <a:stretch>
                          <a:fillRect/>
                        </a:stretch>
                      </p:blipFill>
                      <p:spPr>
                        <a:xfrm>
                          <a:off x="10309830" y="2047203"/>
                          <a:ext cx="1117600" cy="419100"/>
                        </a:xfrm>
                        <a:prstGeom prst="rect">
                          <a:avLst/>
                        </a:prstGeom>
                      </p:spPr>
                    </p:pic>
                  </p:oleObj>
                </mc:Fallback>
              </mc:AlternateContent>
            </a:graphicData>
          </a:graphic>
        </p:graphicFrame>
      </p:grpSp>
      <p:grpSp>
        <p:nvGrpSpPr>
          <p:cNvPr id="60" name="组合 59">
            <a:extLst>
              <a:ext uri="{FF2B5EF4-FFF2-40B4-BE49-F238E27FC236}">
                <a16:creationId xmlns:a16="http://schemas.microsoft.com/office/drawing/2014/main" id="{AB259151-1441-91DE-4883-4BFEA1F62097}"/>
              </a:ext>
            </a:extLst>
          </p:cNvPr>
          <p:cNvGrpSpPr/>
          <p:nvPr/>
        </p:nvGrpSpPr>
        <p:grpSpPr>
          <a:xfrm>
            <a:off x="1196149" y="3929333"/>
            <a:ext cx="10290720" cy="454025"/>
            <a:chOff x="1285330" y="3582988"/>
            <a:chExt cx="10290720" cy="454025"/>
          </a:xfrm>
        </p:grpSpPr>
        <p:sp>
          <p:nvSpPr>
            <p:cNvPr id="55" name="文本框 54">
              <a:extLst>
                <a:ext uri="{FF2B5EF4-FFF2-40B4-BE49-F238E27FC236}">
                  <a16:creationId xmlns:a16="http://schemas.microsoft.com/office/drawing/2014/main" id="{9E353C4C-6D34-C6C4-BB48-EB96AA7A14AF}"/>
                </a:ext>
              </a:extLst>
            </p:cNvPr>
            <p:cNvSpPr txBox="1"/>
            <p:nvPr/>
          </p:nvSpPr>
          <p:spPr>
            <a:xfrm>
              <a:off x="1285330" y="3604662"/>
              <a:ext cx="9704717"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To ensure locality property of convolution, limit         to be a low-degree polynomial in </a:t>
              </a:r>
              <a:endParaRPr lang="zh-CN" altLang="en-US" dirty="0">
                <a:latin typeface="Calibri" panose="020F0502020204030204" pitchFamily="34" charset="0"/>
                <a:cs typeface="Calibri" panose="020F0502020204030204" pitchFamily="34" charset="0"/>
              </a:endParaRPr>
            </a:p>
          </p:txBody>
        </p:sp>
        <p:graphicFrame>
          <p:nvGraphicFramePr>
            <p:cNvPr id="56" name="对象 55">
              <a:extLst>
                <a:ext uri="{FF2B5EF4-FFF2-40B4-BE49-F238E27FC236}">
                  <a16:creationId xmlns:a16="http://schemas.microsoft.com/office/drawing/2014/main" id="{64753F58-DB34-6482-EC47-35DC7F00660A}"/>
                </a:ext>
              </a:extLst>
            </p:cNvPr>
            <p:cNvGraphicFramePr>
              <a:graphicFrameLocks noChangeAspect="1"/>
            </p:cNvGraphicFramePr>
            <p:nvPr>
              <p:extLst>
                <p:ext uri="{D42A27DB-BD31-4B8C-83A1-F6EECF244321}">
                  <p14:modId xmlns:p14="http://schemas.microsoft.com/office/powerpoint/2010/main" val="1206106219"/>
                </p:ext>
              </p:extLst>
            </p:nvPr>
          </p:nvGraphicFramePr>
          <p:xfrm>
            <a:off x="5842050" y="3592994"/>
            <a:ext cx="374650" cy="381000"/>
          </p:xfrm>
          <a:graphic>
            <a:graphicData uri="http://schemas.openxmlformats.org/presentationml/2006/ole">
              <mc:AlternateContent xmlns:mc="http://schemas.openxmlformats.org/markup-compatibility/2006">
                <mc:Choice xmlns:v="urn:schemas-microsoft-com:vml" Requires="v">
                  <p:oleObj name="AxMath" r:id="rId11" imgW="186840" imgH="190080" progId="Equation.AxMath">
                    <p:embed/>
                  </p:oleObj>
                </mc:Choice>
                <mc:Fallback>
                  <p:oleObj name="AxMath" r:id="rId11" imgW="186840" imgH="190080" progId="Equation.AxMath">
                    <p:embed/>
                    <p:pic>
                      <p:nvPicPr>
                        <p:cNvPr id="9" name="对象 8">
                          <a:extLst>
                            <a:ext uri="{FF2B5EF4-FFF2-40B4-BE49-F238E27FC236}">
                              <a16:creationId xmlns:a16="http://schemas.microsoft.com/office/drawing/2014/main" id="{439713A0-95BA-AF1E-5E9D-D747CA5B4086}"/>
                            </a:ext>
                          </a:extLst>
                        </p:cNvPr>
                        <p:cNvPicPr/>
                        <p:nvPr/>
                      </p:nvPicPr>
                      <p:blipFill>
                        <a:blip r:embed="rId12"/>
                        <a:stretch>
                          <a:fillRect/>
                        </a:stretch>
                      </p:blipFill>
                      <p:spPr>
                        <a:xfrm>
                          <a:off x="5842050" y="3592994"/>
                          <a:ext cx="374650" cy="381000"/>
                        </a:xfrm>
                        <a:prstGeom prst="rect">
                          <a:avLst/>
                        </a:prstGeom>
                      </p:spPr>
                    </p:pic>
                  </p:oleObj>
                </mc:Fallback>
              </mc:AlternateContent>
            </a:graphicData>
          </a:graphic>
        </p:graphicFrame>
        <p:graphicFrame>
          <p:nvGraphicFramePr>
            <p:cNvPr id="57" name="对象 56">
              <a:extLst>
                <a:ext uri="{FF2B5EF4-FFF2-40B4-BE49-F238E27FC236}">
                  <a16:creationId xmlns:a16="http://schemas.microsoft.com/office/drawing/2014/main" id="{DBED2A91-17F3-6F52-FBC4-CCA2FDDD0C7F}"/>
                </a:ext>
              </a:extLst>
            </p:cNvPr>
            <p:cNvGraphicFramePr>
              <a:graphicFrameLocks noChangeAspect="1"/>
            </p:cNvGraphicFramePr>
            <p:nvPr>
              <p:extLst>
                <p:ext uri="{D42A27DB-BD31-4B8C-83A1-F6EECF244321}">
                  <p14:modId xmlns:p14="http://schemas.microsoft.com/office/powerpoint/2010/main" val="2582479711"/>
                </p:ext>
              </p:extLst>
            </p:nvPr>
          </p:nvGraphicFramePr>
          <p:xfrm>
            <a:off x="9378950" y="3582988"/>
            <a:ext cx="2197100" cy="454025"/>
          </p:xfrm>
          <a:graphic>
            <a:graphicData uri="http://schemas.openxmlformats.org/presentationml/2006/ole">
              <mc:AlternateContent xmlns:mc="http://schemas.openxmlformats.org/markup-compatibility/2006">
                <mc:Choice xmlns:v="urn:schemas-microsoft-com:vml" Requires="v">
                  <p:oleObj name="AxMath" r:id="rId13" imgW="1098720" imgH="226800" progId="Equation.AxMath">
                    <p:embed/>
                  </p:oleObj>
                </mc:Choice>
                <mc:Fallback>
                  <p:oleObj name="AxMath" r:id="rId13" imgW="1098720" imgH="226800" progId="Equation.AxMath">
                    <p:embed/>
                    <p:pic>
                      <p:nvPicPr>
                        <p:cNvPr id="34" name="对象 33">
                          <a:extLst>
                            <a:ext uri="{FF2B5EF4-FFF2-40B4-BE49-F238E27FC236}">
                              <a16:creationId xmlns:a16="http://schemas.microsoft.com/office/drawing/2014/main" id="{DC703710-9EF4-73D3-48B1-C2B9139CAE18}"/>
                            </a:ext>
                          </a:extLst>
                        </p:cNvPr>
                        <p:cNvPicPr/>
                        <p:nvPr/>
                      </p:nvPicPr>
                      <p:blipFill>
                        <a:blip r:embed="rId14"/>
                        <a:stretch>
                          <a:fillRect/>
                        </a:stretch>
                      </p:blipFill>
                      <p:spPr>
                        <a:xfrm>
                          <a:off x="9378950" y="3582988"/>
                          <a:ext cx="2197100" cy="454025"/>
                        </a:xfrm>
                        <a:prstGeom prst="rect">
                          <a:avLst/>
                        </a:prstGeom>
                      </p:spPr>
                    </p:pic>
                  </p:oleObj>
                </mc:Fallback>
              </mc:AlternateContent>
            </a:graphicData>
          </a:graphic>
        </p:graphicFrame>
      </p:grpSp>
      <p:pic>
        <p:nvPicPr>
          <p:cNvPr id="59" name="图片 58">
            <a:extLst>
              <a:ext uri="{FF2B5EF4-FFF2-40B4-BE49-F238E27FC236}">
                <a16:creationId xmlns:a16="http://schemas.microsoft.com/office/drawing/2014/main" id="{1993414D-9B9B-CA01-A64C-47805AE6BD66}"/>
              </a:ext>
            </a:extLst>
          </p:cNvPr>
          <p:cNvPicPr>
            <a:picLocks noChangeAspect="1"/>
          </p:cNvPicPr>
          <p:nvPr/>
        </p:nvPicPr>
        <p:blipFill>
          <a:blip r:embed="rId15"/>
          <a:stretch>
            <a:fillRect/>
          </a:stretch>
        </p:blipFill>
        <p:spPr>
          <a:xfrm>
            <a:off x="3949952" y="4281784"/>
            <a:ext cx="4648919" cy="897160"/>
          </a:xfrm>
          <a:prstGeom prst="rect">
            <a:avLst/>
          </a:prstGeom>
        </p:spPr>
      </p:pic>
      <p:grpSp>
        <p:nvGrpSpPr>
          <p:cNvPr id="61" name="组合 60">
            <a:extLst>
              <a:ext uri="{FF2B5EF4-FFF2-40B4-BE49-F238E27FC236}">
                <a16:creationId xmlns:a16="http://schemas.microsoft.com/office/drawing/2014/main" id="{8DB30B72-C11C-F483-0EAA-C7CBBA543399}"/>
              </a:ext>
            </a:extLst>
          </p:cNvPr>
          <p:cNvGrpSpPr/>
          <p:nvPr/>
        </p:nvGrpSpPr>
        <p:grpSpPr>
          <a:xfrm>
            <a:off x="8718726" y="4513362"/>
            <a:ext cx="3872316" cy="405216"/>
            <a:chOff x="7832780" y="2072087"/>
            <a:chExt cx="3872316" cy="405216"/>
          </a:xfrm>
        </p:grpSpPr>
        <p:sp>
          <p:nvSpPr>
            <p:cNvPr id="62" name="文本框 61">
              <a:extLst>
                <a:ext uri="{FF2B5EF4-FFF2-40B4-BE49-F238E27FC236}">
                  <a16:creationId xmlns:a16="http://schemas.microsoft.com/office/drawing/2014/main" id="{D8BE136E-CEFF-E139-1E34-3E6504295063}"/>
                </a:ext>
              </a:extLst>
            </p:cNvPr>
            <p:cNvSpPr txBox="1"/>
            <p:nvPr/>
          </p:nvSpPr>
          <p:spPr>
            <a:xfrm>
              <a:off x="7832780" y="2072087"/>
              <a:ext cx="3872316" cy="369332"/>
            </a:xfrm>
            <a:prstGeom prst="rect">
              <a:avLst/>
            </a:prstGeom>
            <a:noFill/>
          </p:spPr>
          <p:txBody>
            <a:bodyPr wrap="squar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(for small       )</a:t>
              </a:r>
              <a:endParaRPr lang="zh-CN" altLang="en-US" dirty="0">
                <a:latin typeface="Calibri" panose="020F0502020204030204" pitchFamily="34" charset="0"/>
                <a:cs typeface="Calibri" panose="020F0502020204030204" pitchFamily="34" charset="0"/>
              </a:endParaRPr>
            </a:p>
          </p:txBody>
        </p:sp>
        <p:graphicFrame>
          <p:nvGraphicFramePr>
            <p:cNvPr id="63" name="对象 62">
              <a:extLst>
                <a:ext uri="{FF2B5EF4-FFF2-40B4-BE49-F238E27FC236}">
                  <a16:creationId xmlns:a16="http://schemas.microsoft.com/office/drawing/2014/main" id="{CDAA11D2-F269-E5C7-22B2-EB64334A7E89}"/>
                </a:ext>
              </a:extLst>
            </p:cNvPr>
            <p:cNvGraphicFramePr>
              <a:graphicFrameLocks noChangeAspect="1"/>
            </p:cNvGraphicFramePr>
            <p:nvPr>
              <p:extLst>
                <p:ext uri="{D42A27DB-BD31-4B8C-83A1-F6EECF244321}">
                  <p14:modId xmlns:p14="http://schemas.microsoft.com/office/powerpoint/2010/main" val="92565696"/>
                </p:ext>
              </p:extLst>
            </p:nvPr>
          </p:nvGraphicFramePr>
          <p:xfrm>
            <a:off x="8872897" y="2099478"/>
            <a:ext cx="285750" cy="377825"/>
          </p:xfrm>
          <a:graphic>
            <a:graphicData uri="http://schemas.openxmlformats.org/presentationml/2006/ole">
              <mc:AlternateContent xmlns:mc="http://schemas.openxmlformats.org/markup-compatibility/2006">
                <mc:Choice xmlns:v="urn:schemas-microsoft-com:vml" Requires="v">
                  <p:oleObj name="AxMath" r:id="rId16" imgW="142560" imgH="188640" progId="Equation.AxMath">
                    <p:embed/>
                  </p:oleObj>
                </mc:Choice>
                <mc:Fallback>
                  <p:oleObj name="AxMath" r:id="rId16" imgW="142560" imgH="188640" progId="Equation.AxMath">
                    <p:embed/>
                    <p:pic>
                      <p:nvPicPr>
                        <p:cNvPr id="9" name="对象 8">
                          <a:extLst>
                            <a:ext uri="{FF2B5EF4-FFF2-40B4-BE49-F238E27FC236}">
                              <a16:creationId xmlns:a16="http://schemas.microsoft.com/office/drawing/2014/main" id="{439713A0-95BA-AF1E-5E9D-D747CA5B4086}"/>
                            </a:ext>
                          </a:extLst>
                        </p:cNvPr>
                        <p:cNvPicPr/>
                        <p:nvPr/>
                      </p:nvPicPr>
                      <p:blipFill>
                        <a:blip r:embed="rId17"/>
                        <a:stretch>
                          <a:fillRect/>
                        </a:stretch>
                      </p:blipFill>
                      <p:spPr>
                        <a:xfrm>
                          <a:off x="8872897" y="2099478"/>
                          <a:ext cx="285750" cy="377825"/>
                        </a:xfrm>
                        <a:prstGeom prst="rect">
                          <a:avLst/>
                        </a:prstGeom>
                      </p:spPr>
                    </p:pic>
                  </p:oleObj>
                </mc:Fallback>
              </mc:AlternateContent>
            </a:graphicData>
          </a:graphic>
        </p:graphicFrame>
      </p:grpSp>
    </p:spTree>
    <p:extLst>
      <p:ext uri="{BB962C8B-B14F-4D97-AF65-F5344CB8AC3E}">
        <p14:creationId xmlns:p14="http://schemas.microsoft.com/office/powerpoint/2010/main" val="237160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PA_文本框 9"/>
          <p:cNvSpPr txBox="1"/>
          <p:nvPr>
            <p:custDataLst>
              <p:tags r:id="rId1"/>
            </p:custDataLst>
          </p:nvPr>
        </p:nvSpPr>
        <p:spPr>
          <a:xfrm>
            <a:off x="3243608" y="2376148"/>
            <a:ext cx="2140568" cy="1862048"/>
          </a:xfrm>
          <a:prstGeom prst="rect">
            <a:avLst/>
          </a:prstGeom>
          <a:noFill/>
        </p:spPr>
        <p:txBody>
          <a:bodyPr wrap="square" rtlCol="0">
            <a:spAutoFit/>
          </a:bodyPr>
          <a:lstStyle/>
          <a:p>
            <a:pPr algn="ctr"/>
            <a:r>
              <a:rPr lang="en-US" altLang="zh-CN" sz="11500" b="1" dirty="0">
                <a:solidFill>
                  <a:srgbClr val="F1F1F1"/>
                </a:solidFill>
                <a:latin typeface="微软雅黑" panose="020B0503020204020204" pitchFamily="34" charset="-122"/>
                <a:ea typeface="微软雅黑" panose="020B0503020204020204" pitchFamily="34" charset="-122"/>
              </a:rPr>
              <a:t>03</a:t>
            </a:r>
            <a:endParaRPr lang="zh-CN" altLang="en-US" sz="11500" b="1" dirty="0">
              <a:solidFill>
                <a:srgbClr val="F1F1F1"/>
              </a:solidFill>
              <a:latin typeface="微软雅黑" panose="020B0503020204020204" pitchFamily="34" charset="-122"/>
              <a:ea typeface="微软雅黑" panose="020B0503020204020204" pitchFamily="34" charset="-122"/>
            </a:endParaRPr>
          </a:p>
        </p:txBody>
      </p:sp>
      <p:grpSp>
        <p:nvGrpSpPr>
          <p:cNvPr id="9" name="组合 30"/>
          <p:cNvGrpSpPr/>
          <p:nvPr/>
        </p:nvGrpSpPr>
        <p:grpSpPr>
          <a:xfrm>
            <a:off x="6877881" y="2630275"/>
            <a:ext cx="3701206" cy="1162079"/>
            <a:chOff x="765316" y="2497753"/>
            <a:chExt cx="3701206" cy="1162079"/>
          </a:xfrm>
        </p:grpSpPr>
        <p:sp>
          <p:nvSpPr>
            <p:cNvPr id="10" name="TextBox 76"/>
            <p:cNvSpPr txBox="1"/>
            <p:nvPr/>
          </p:nvSpPr>
          <p:spPr>
            <a:xfrm>
              <a:off x="765316" y="2497753"/>
              <a:ext cx="3701206" cy="769441"/>
            </a:xfrm>
            <a:prstGeom prst="rect">
              <a:avLst/>
            </a:prstGeom>
            <a:noFill/>
          </p:spPr>
          <p:txBody>
            <a:bodyPr wrap="none" rtlCol="0">
              <a:spAutoFit/>
            </a:bodyPr>
            <a:lstStyle/>
            <a:p>
              <a:r>
                <a:rPr lang="en-US" altLang="zh-CN" sz="4400" b="1" dirty="0">
                  <a:solidFill>
                    <a:srgbClr val="F1F1F1"/>
                  </a:solidFill>
                  <a:latin typeface="微软雅黑" panose="020B0503020204020204" pitchFamily="34" charset="-122"/>
                  <a:ea typeface="微软雅黑" panose="020B0503020204020204" pitchFamily="34" charset="-122"/>
                </a:rPr>
                <a:t>PART THREE</a:t>
              </a:r>
              <a:endParaRPr lang="zh-CN" altLang="en-US" sz="4400" b="1" dirty="0">
                <a:solidFill>
                  <a:srgbClr val="F1F1F1"/>
                </a:solidFill>
                <a:latin typeface="微软雅黑" panose="020B0503020204020204" pitchFamily="34" charset="-122"/>
                <a:ea typeface="微软雅黑" panose="020B0503020204020204" pitchFamily="34" charset="-122"/>
              </a:endParaRPr>
            </a:p>
          </p:txBody>
        </p:sp>
        <p:sp>
          <p:nvSpPr>
            <p:cNvPr id="11" name="矩形 10"/>
            <p:cNvSpPr/>
            <p:nvPr/>
          </p:nvSpPr>
          <p:spPr>
            <a:xfrm>
              <a:off x="765316" y="3198167"/>
              <a:ext cx="1991251"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Experiments</a:t>
              </a:r>
            </a:p>
          </p:txBody>
        </p:sp>
      </p:grpSp>
      <p:sp>
        <p:nvSpPr>
          <p:cNvPr id="2" name="日期占位符 1">
            <a:extLst>
              <a:ext uri="{FF2B5EF4-FFF2-40B4-BE49-F238E27FC236}">
                <a16:creationId xmlns:a16="http://schemas.microsoft.com/office/drawing/2014/main" id="{2101F57D-B7E2-592D-E90E-190613706A89}"/>
              </a:ext>
            </a:extLst>
          </p:cNvPr>
          <p:cNvSpPr>
            <a:spLocks noGrp="1"/>
          </p:cNvSpPr>
          <p:nvPr>
            <p:ph type="dt" sz="half" idx="10"/>
          </p:nvPr>
        </p:nvSpPr>
        <p:spPr/>
        <p:txBody>
          <a:bodyPr/>
          <a:lstStyle/>
          <a:p>
            <a:fld id="{78144068-B049-4C8D-BA56-CBB26AD73EB0}" type="datetime1">
              <a:rPr kumimoji="1" lang="zh-CN" altLang="en-US" smtClean="0"/>
              <a:t>2024/11/23</a:t>
            </a:fld>
            <a:endParaRPr kumimoji="1" lang="zh-CN" altLang="en-US" dirty="0"/>
          </a:p>
        </p:txBody>
      </p:sp>
      <p:sp>
        <p:nvSpPr>
          <p:cNvPr id="3" name="灯片编号占位符 2">
            <a:extLst>
              <a:ext uri="{FF2B5EF4-FFF2-40B4-BE49-F238E27FC236}">
                <a16:creationId xmlns:a16="http://schemas.microsoft.com/office/drawing/2014/main" id="{D700C7D6-2D97-72BA-FE84-6AB9BFC7ECC5}"/>
              </a:ext>
            </a:extLst>
          </p:cNvPr>
          <p:cNvSpPr>
            <a:spLocks noGrp="1"/>
          </p:cNvSpPr>
          <p:nvPr>
            <p:ph type="sldNum" sz="quarter" idx="12"/>
          </p:nvPr>
        </p:nvSpPr>
        <p:spPr/>
        <p:txBody>
          <a:bodyPr/>
          <a:lstStyle/>
          <a:p>
            <a:fld id="{4066A985-395B-904D-A84B-B37BAE4887A3}" type="slidenum">
              <a:rPr kumimoji="1" lang="zh-CN" altLang="en-US" smtClean="0"/>
              <a:t>16</a:t>
            </a:fld>
            <a:endParaRPr kumimoji="1" lang="zh-CN" altLang="en-US" dirty="0"/>
          </a:p>
        </p:txBody>
      </p:sp>
    </p:spTree>
    <p:extLst>
      <p:ext uri="{BB962C8B-B14F-4D97-AF65-F5344CB8AC3E}">
        <p14:creationId xmlns:p14="http://schemas.microsoft.com/office/powerpoint/2010/main" val="59511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13703-EDFD-D55B-98CA-B5C498FFF2DE}"/>
            </a:ext>
          </a:extLst>
        </p:cNvPr>
        <p:cNvGrpSpPr/>
        <p:nvPr/>
      </p:nvGrpSpPr>
      <p:grpSpPr>
        <a:xfrm>
          <a:off x="0" y="0"/>
          <a:ext cx="0" cy="0"/>
          <a:chOff x="0" y="0"/>
          <a:chExt cx="0" cy="0"/>
        </a:xfrm>
      </p:grpSpPr>
      <p:pic>
        <p:nvPicPr>
          <p:cNvPr id="27" name="图片 26">
            <a:extLst>
              <a:ext uri="{FF2B5EF4-FFF2-40B4-BE49-F238E27FC236}">
                <a16:creationId xmlns:a16="http://schemas.microsoft.com/office/drawing/2014/main" id="{AD549E18-F74C-ED56-B906-4ECE5948B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EA848023-A3A6-BB25-F5F2-8AC2E77BDF1A}"/>
              </a:ext>
            </a:extLst>
          </p:cNvPr>
          <p:cNvSpPr/>
          <p:nvPr/>
        </p:nvSpPr>
        <p:spPr>
          <a:xfrm>
            <a:off x="503812" y="320665"/>
            <a:ext cx="1384674"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PART 03</a:t>
            </a:r>
          </a:p>
        </p:txBody>
      </p:sp>
      <p:sp>
        <p:nvSpPr>
          <p:cNvPr id="28" name="TextBox 76">
            <a:extLst>
              <a:ext uri="{FF2B5EF4-FFF2-40B4-BE49-F238E27FC236}">
                <a16:creationId xmlns:a16="http://schemas.microsoft.com/office/drawing/2014/main" id="{BB626E7E-F276-865A-7ACA-6A43BEDEA86D}"/>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Experiments</a:t>
            </a:r>
          </a:p>
        </p:txBody>
      </p:sp>
      <p:sp>
        <p:nvSpPr>
          <p:cNvPr id="32" name="矩形 31">
            <a:extLst>
              <a:ext uri="{FF2B5EF4-FFF2-40B4-BE49-F238E27FC236}">
                <a16:creationId xmlns:a16="http://schemas.microsoft.com/office/drawing/2014/main" id="{294BF27C-724A-F59A-FBCB-24C08B3FF296}"/>
              </a:ext>
            </a:extLst>
          </p:cNvPr>
          <p:cNvSpPr/>
          <p:nvPr/>
        </p:nvSpPr>
        <p:spPr>
          <a:xfrm>
            <a:off x="0" y="5717844"/>
            <a:ext cx="12192000" cy="1140157"/>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a:extLst>
              <a:ext uri="{FF2B5EF4-FFF2-40B4-BE49-F238E27FC236}">
                <a16:creationId xmlns:a16="http://schemas.microsoft.com/office/drawing/2014/main" id="{58547DAC-CE45-EDC6-C1D1-F503730B2879}"/>
              </a:ext>
            </a:extLst>
          </p:cNvPr>
          <p:cNvSpPr>
            <a:spLocks noGrp="1"/>
          </p:cNvSpPr>
          <p:nvPr>
            <p:ph type="dt" sz="half" idx="10"/>
          </p:nvPr>
        </p:nvSpPr>
        <p:spPr/>
        <p:txBody>
          <a:bodyPr/>
          <a:lstStyle/>
          <a:p>
            <a:fld id="{F63119F3-2346-4946-A4C2-4505CEFB61DA}" type="datetime1">
              <a:rPr kumimoji="1" lang="zh-CN" altLang="en-US" smtClean="0"/>
              <a:t>2024/11/23</a:t>
            </a:fld>
            <a:endParaRPr kumimoji="1" lang="zh-CN" altLang="en-US" dirty="0"/>
          </a:p>
        </p:txBody>
      </p:sp>
      <p:sp>
        <p:nvSpPr>
          <p:cNvPr id="4" name="灯片编号占位符 3">
            <a:extLst>
              <a:ext uri="{FF2B5EF4-FFF2-40B4-BE49-F238E27FC236}">
                <a16:creationId xmlns:a16="http://schemas.microsoft.com/office/drawing/2014/main" id="{77D3F97C-8D65-E8CB-2C2F-A382FFDFD1B0}"/>
              </a:ext>
            </a:extLst>
          </p:cNvPr>
          <p:cNvSpPr>
            <a:spLocks noGrp="1"/>
          </p:cNvSpPr>
          <p:nvPr>
            <p:ph type="sldNum" sz="quarter" idx="12"/>
          </p:nvPr>
        </p:nvSpPr>
        <p:spPr/>
        <p:txBody>
          <a:bodyPr/>
          <a:lstStyle/>
          <a:p>
            <a:fld id="{4066A985-395B-904D-A84B-B37BAE4887A3}" type="slidenum">
              <a:rPr kumimoji="1" lang="zh-CN" altLang="en-US" smtClean="0"/>
              <a:t>17</a:t>
            </a:fld>
            <a:endParaRPr kumimoji="1" lang="zh-CN" altLang="en-US" dirty="0"/>
          </a:p>
        </p:txBody>
      </p:sp>
      <p:sp>
        <p:nvSpPr>
          <p:cNvPr id="7" name="文本框 6">
            <a:extLst>
              <a:ext uri="{FF2B5EF4-FFF2-40B4-BE49-F238E27FC236}">
                <a16:creationId xmlns:a16="http://schemas.microsoft.com/office/drawing/2014/main" id="{E17D6FE2-573F-DB39-BEB3-18F75FCC1749}"/>
              </a:ext>
            </a:extLst>
          </p:cNvPr>
          <p:cNvSpPr txBox="1"/>
          <p:nvPr/>
        </p:nvSpPr>
        <p:spPr>
          <a:xfrm>
            <a:off x="733245" y="1794294"/>
            <a:ext cx="10725510" cy="33590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400" dirty="0">
                <a:latin typeface="Calibri" panose="020F0502020204030204" pitchFamily="34" charset="0"/>
                <a:ea typeface="Calibri" panose="020F0502020204030204" pitchFamily="34" charset="0"/>
                <a:cs typeface="Calibri" panose="020F0502020204030204" pitchFamily="34" charset="0"/>
              </a:rPr>
              <a:t>Missing data imputation task: important in statistics and machine learning[7][8];</a:t>
            </a:r>
          </a:p>
          <a:p>
            <a:pPr marL="342900" indent="-342900">
              <a:lnSpc>
                <a:spcPct val="150000"/>
              </a:lnSpc>
              <a:buFont typeface="Arial" panose="020B0604020202020204" pitchFamily="34" charset="0"/>
              <a:buChar char="•"/>
            </a:pPr>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altLang="zh-CN" sz="2400" dirty="0">
                <a:latin typeface="Calibri" panose="020F0502020204030204" pitchFamily="34" charset="0"/>
                <a:ea typeface="Calibri" panose="020F0502020204030204" pitchFamily="34" charset="0"/>
                <a:cs typeface="Calibri" panose="020F0502020204030204" pitchFamily="34" charset="0"/>
              </a:rPr>
              <a:t>GCNNs have proved to be a powerful tool for this task[9];</a:t>
            </a:r>
          </a:p>
          <a:p>
            <a:pPr marL="342900" indent="-342900">
              <a:lnSpc>
                <a:spcPct val="150000"/>
              </a:lnSpc>
              <a:buFont typeface="Arial" panose="020B0604020202020204" pitchFamily="34" charset="0"/>
              <a:buChar char="•"/>
            </a:pPr>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altLang="zh-CN" sz="2400" dirty="0">
                <a:latin typeface="Calibri" panose="020F0502020204030204" pitchFamily="34" charset="0"/>
                <a:ea typeface="Calibri" panose="020F0502020204030204" pitchFamily="34" charset="0"/>
                <a:cs typeface="Calibri" panose="020F0502020204030204" pitchFamily="34" charset="0"/>
              </a:rPr>
              <a:t>Evaluate the performance of SNNs on this task with data living on higher-order dimensions on simplicial complexes.</a:t>
            </a:r>
          </a:p>
        </p:txBody>
      </p:sp>
      <p:sp>
        <p:nvSpPr>
          <p:cNvPr id="8" name="文本框 7">
            <a:extLst>
              <a:ext uri="{FF2B5EF4-FFF2-40B4-BE49-F238E27FC236}">
                <a16:creationId xmlns:a16="http://schemas.microsoft.com/office/drawing/2014/main" id="{99AB01D4-275F-AB30-85E7-B0138A89ED58}"/>
              </a:ext>
            </a:extLst>
          </p:cNvPr>
          <p:cNvSpPr txBox="1"/>
          <p:nvPr/>
        </p:nvSpPr>
        <p:spPr>
          <a:xfrm>
            <a:off x="-1" y="5717844"/>
            <a:ext cx="12125375" cy="1169551"/>
          </a:xfrm>
          <a:prstGeom prst="rect">
            <a:avLst/>
          </a:prstGeom>
          <a:noFill/>
        </p:spPr>
        <p:txBody>
          <a:bodyPr wrap="square" rtlCol="0">
            <a:spAutoFit/>
          </a:bodyPr>
          <a:lstStyle/>
          <a:p>
            <a:r>
              <a:rPr lang="en-US" altLang="zh-CN" sz="1400" dirty="0">
                <a:latin typeface="Calibri" panose="020F0502020204030204" pitchFamily="34" charset="0"/>
                <a:ea typeface="Calibri" panose="020F0502020204030204" pitchFamily="34" charset="0"/>
                <a:cs typeface="Calibri" panose="020F0502020204030204" pitchFamily="34" charset="0"/>
              </a:rPr>
              <a:t>[7] Roderick J A Little and Donald B Rubin. Statistical Analysis with Missing Data. USA: John Wiley &amp; Sons, Inc., 1986. ISBN: 0471802549.</a:t>
            </a:r>
          </a:p>
          <a:p>
            <a:r>
              <a:rPr lang="en-US" altLang="zh-CN" sz="1400" dirty="0">
                <a:latin typeface="Calibri" panose="020F0502020204030204" pitchFamily="34" charset="0"/>
                <a:ea typeface="Calibri" panose="020F0502020204030204" pitchFamily="34" charset="0"/>
                <a:cs typeface="Calibri" panose="020F0502020204030204" pitchFamily="34" charset="0"/>
              </a:rPr>
              <a:t>[8] </a:t>
            </a:r>
            <a:r>
              <a:rPr lang="en-US" altLang="zh-CN" sz="1400" dirty="0" err="1">
                <a:latin typeface="Calibri" panose="020F0502020204030204" pitchFamily="34" charset="0"/>
                <a:ea typeface="Calibri" panose="020F0502020204030204" pitchFamily="34" charset="0"/>
                <a:cs typeface="Calibri" panose="020F0502020204030204" pitchFamily="34" charset="0"/>
              </a:rPr>
              <a:t>Fulufhelo</a:t>
            </a:r>
            <a:r>
              <a:rPr lang="en-US" altLang="zh-CN" sz="1400" dirty="0">
                <a:latin typeface="Calibri" panose="020F0502020204030204" pitchFamily="34" charset="0"/>
                <a:ea typeface="Calibri" panose="020F0502020204030204" pitchFamily="34" charset="0"/>
                <a:cs typeface="Calibri" panose="020F0502020204030204" pitchFamily="34" charset="0"/>
              </a:rPr>
              <a:t> </a:t>
            </a:r>
            <a:r>
              <a:rPr lang="en-US" altLang="zh-CN" sz="1400" dirty="0" err="1">
                <a:latin typeface="Calibri" panose="020F0502020204030204" pitchFamily="34" charset="0"/>
                <a:ea typeface="Calibri" panose="020F0502020204030204" pitchFamily="34" charset="0"/>
                <a:cs typeface="Calibri" panose="020F0502020204030204" pitchFamily="34" charset="0"/>
              </a:rPr>
              <a:t>Nelwamondo</a:t>
            </a:r>
            <a:r>
              <a:rPr lang="en-US" altLang="zh-CN" sz="1400" dirty="0">
                <a:latin typeface="Calibri" panose="020F0502020204030204" pitchFamily="34" charset="0"/>
                <a:ea typeface="Calibri" panose="020F0502020204030204" pitchFamily="34" charset="0"/>
                <a:cs typeface="Calibri" panose="020F0502020204030204" pitchFamily="34" charset="0"/>
              </a:rPr>
              <a:t>, Shakir Mohamed, and </a:t>
            </a:r>
            <a:r>
              <a:rPr lang="en-US" altLang="zh-CN" sz="1400" dirty="0" err="1">
                <a:latin typeface="Calibri" panose="020F0502020204030204" pitchFamily="34" charset="0"/>
                <a:ea typeface="Calibri" panose="020F0502020204030204" pitchFamily="34" charset="0"/>
                <a:cs typeface="Calibri" panose="020F0502020204030204" pitchFamily="34" charset="0"/>
              </a:rPr>
              <a:t>Tshilidzi</a:t>
            </a:r>
            <a:r>
              <a:rPr lang="en-US" altLang="zh-CN" sz="1400" dirty="0">
                <a:latin typeface="Calibri" panose="020F0502020204030204" pitchFamily="34" charset="0"/>
                <a:ea typeface="Calibri" panose="020F0502020204030204" pitchFamily="34" charset="0"/>
                <a:cs typeface="Calibri" panose="020F0502020204030204" pitchFamily="34" charset="0"/>
              </a:rPr>
              <a:t> </a:t>
            </a:r>
            <a:r>
              <a:rPr lang="en-US" altLang="zh-CN" sz="1400" dirty="0" err="1">
                <a:latin typeface="Calibri" panose="020F0502020204030204" pitchFamily="34" charset="0"/>
                <a:ea typeface="Calibri" panose="020F0502020204030204" pitchFamily="34" charset="0"/>
                <a:cs typeface="Calibri" panose="020F0502020204030204" pitchFamily="34" charset="0"/>
              </a:rPr>
              <a:t>Marwala</a:t>
            </a:r>
            <a:r>
              <a:rPr lang="en-US" altLang="zh-CN" sz="1400" dirty="0">
                <a:latin typeface="Calibri" panose="020F0502020204030204" pitchFamily="34" charset="0"/>
                <a:ea typeface="Calibri" panose="020F0502020204030204" pitchFamily="34" charset="0"/>
                <a:cs typeface="Calibri" panose="020F0502020204030204" pitchFamily="34" charset="0"/>
              </a:rPr>
              <a:t>. “Missing Data: A Comparison of Neural Network and Expectation </a:t>
            </a:r>
            <a:r>
              <a:rPr lang="en-US" altLang="zh-CN" sz="1400" dirty="0" err="1">
                <a:latin typeface="Calibri" panose="020F0502020204030204" pitchFamily="34" charset="0"/>
                <a:ea typeface="Calibri" panose="020F0502020204030204" pitchFamily="34" charset="0"/>
                <a:cs typeface="Calibri" panose="020F0502020204030204" pitchFamily="34" charset="0"/>
              </a:rPr>
              <a:t>Maximisation</a:t>
            </a:r>
            <a:r>
              <a:rPr lang="en-US" altLang="zh-CN" sz="1400" dirty="0">
                <a:latin typeface="Calibri" panose="020F0502020204030204" pitchFamily="34" charset="0"/>
                <a:ea typeface="Calibri" panose="020F0502020204030204" pitchFamily="34" charset="0"/>
                <a:cs typeface="Calibri" panose="020F0502020204030204" pitchFamily="34" charset="0"/>
              </a:rPr>
              <a:t> Techniques”. In: Current Science 93 (May 2007).</a:t>
            </a:r>
          </a:p>
          <a:p>
            <a:r>
              <a:rPr lang="en-US" altLang="zh-CN" sz="1400" dirty="0">
                <a:latin typeface="Calibri" panose="020F0502020204030204" pitchFamily="34" charset="0"/>
                <a:ea typeface="Calibri" panose="020F0502020204030204" pitchFamily="34" charset="0"/>
                <a:cs typeface="Calibri" panose="020F0502020204030204" pitchFamily="34" charset="0"/>
              </a:rPr>
              <a:t>[9] Indro Spinelli, Simone </a:t>
            </a:r>
            <a:r>
              <a:rPr lang="en-US" altLang="zh-CN" sz="1400" dirty="0" err="1">
                <a:latin typeface="Calibri" panose="020F0502020204030204" pitchFamily="34" charset="0"/>
                <a:ea typeface="Calibri" panose="020F0502020204030204" pitchFamily="34" charset="0"/>
                <a:cs typeface="Calibri" panose="020F0502020204030204" pitchFamily="34" charset="0"/>
              </a:rPr>
              <a:t>Scardapane</a:t>
            </a:r>
            <a:r>
              <a:rPr lang="en-US" altLang="zh-CN" sz="1400" dirty="0">
                <a:latin typeface="Calibri" panose="020F0502020204030204" pitchFamily="34" charset="0"/>
                <a:ea typeface="Calibri" panose="020F0502020204030204" pitchFamily="34" charset="0"/>
                <a:cs typeface="Calibri" panose="020F0502020204030204" pitchFamily="34" charset="0"/>
              </a:rPr>
              <a:t>, and Aurelio Uncini. “Missing data imputation with </a:t>
            </a:r>
            <a:r>
              <a:rPr lang="en-US" altLang="zh-CN" sz="1400" dirty="0" err="1">
                <a:latin typeface="Calibri" panose="020F0502020204030204" pitchFamily="34" charset="0"/>
                <a:ea typeface="Calibri" panose="020F0502020204030204" pitchFamily="34" charset="0"/>
                <a:cs typeface="Calibri" panose="020F0502020204030204" pitchFamily="34" charset="0"/>
              </a:rPr>
              <a:t>adversarially</a:t>
            </a:r>
            <a:r>
              <a:rPr lang="en-US" altLang="zh-CN" sz="1400" dirty="0">
                <a:latin typeface="Calibri" panose="020F0502020204030204" pitchFamily="34" charset="0"/>
                <a:ea typeface="Calibri" panose="020F0502020204030204" pitchFamily="34" charset="0"/>
                <a:cs typeface="Calibri" panose="020F0502020204030204" pitchFamily="34" charset="0"/>
              </a:rPr>
              <a:t>-trained graph convolutional networks”. In: Neural Networks 129 (2020), pp. 249260.</a:t>
            </a:r>
          </a:p>
        </p:txBody>
      </p:sp>
    </p:spTree>
    <p:extLst>
      <p:ext uri="{BB962C8B-B14F-4D97-AF65-F5344CB8AC3E}">
        <p14:creationId xmlns:p14="http://schemas.microsoft.com/office/powerpoint/2010/main" val="3925190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B20F1-5D46-4E45-4530-4686181DDC8A}"/>
            </a:ext>
          </a:extLst>
        </p:cNvPr>
        <p:cNvGrpSpPr/>
        <p:nvPr/>
      </p:nvGrpSpPr>
      <p:grpSpPr>
        <a:xfrm>
          <a:off x="0" y="0"/>
          <a:ext cx="0" cy="0"/>
          <a:chOff x="0" y="0"/>
          <a:chExt cx="0" cy="0"/>
        </a:xfrm>
      </p:grpSpPr>
      <p:pic>
        <p:nvPicPr>
          <p:cNvPr id="27" name="图片 26">
            <a:extLst>
              <a:ext uri="{FF2B5EF4-FFF2-40B4-BE49-F238E27FC236}">
                <a16:creationId xmlns:a16="http://schemas.microsoft.com/office/drawing/2014/main" id="{3DC61A61-A4BA-EE67-267D-F97BB38EA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EDD50A8E-97E0-0A20-6FD7-FD1C87D7FD99}"/>
              </a:ext>
            </a:extLst>
          </p:cNvPr>
          <p:cNvSpPr/>
          <p:nvPr/>
        </p:nvSpPr>
        <p:spPr>
          <a:xfrm>
            <a:off x="503812" y="320665"/>
            <a:ext cx="1384674"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PART 03</a:t>
            </a:r>
          </a:p>
        </p:txBody>
      </p:sp>
      <p:sp>
        <p:nvSpPr>
          <p:cNvPr id="28" name="TextBox 76">
            <a:extLst>
              <a:ext uri="{FF2B5EF4-FFF2-40B4-BE49-F238E27FC236}">
                <a16:creationId xmlns:a16="http://schemas.microsoft.com/office/drawing/2014/main" id="{6AACDE63-5B67-F4F6-2DCD-9493DB9EACE9}"/>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Experiments</a:t>
            </a:r>
          </a:p>
        </p:txBody>
      </p:sp>
      <p:sp>
        <p:nvSpPr>
          <p:cNvPr id="32" name="矩形 31">
            <a:extLst>
              <a:ext uri="{FF2B5EF4-FFF2-40B4-BE49-F238E27FC236}">
                <a16:creationId xmlns:a16="http://schemas.microsoft.com/office/drawing/2014/main" id="{A2FE5A74-DE25-CC87-1569-8FD6BE059363}"/>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a:extLst>
              <a:ext uri="{FF2B5EF4-FFF2-40B4-BE49-F238E27FC236}">
                <a16:creationId xmlns:a16="http://schemas.microsoft.com/office/drawing/2014/main" id="{6E8CFAA4-25CD-5F8A-581A-C03D60AC24DA}"/>
              </a:ext>
            </a:extLst>
          </p:cNvPr>
          <p:cNvSpPr>
            <a:spLocks noGrp="1"/>
          </p:cNvSpPr>
          <p:nvPr>
            <p:ph type="dt" sz="half" idx="10"/>
          </p:nvPr>
        </p:nvSpPr>
        <p:spPr/>
        <p:txBody>
          <a:bodyPr/>
          <a:lstStyle/>
          <a:p>
            <a:fld id="{F63119F3-2346-4946-A4C2-4505CEFB61DA}" type="datetime1">
              <a:rPr kumimoji="1" lang="zh-CN" altLang="en-US" smtClean="0"/>
              <a:t>2024/11/23</a:t>
            </a:fld>
            <a:endParaRPr kumimoji="1" lang="zh-CN" altLang="en-US" dirty="0"/>
          </a:p>
        </p:txBody>
      </p:sp>
      <p:sp>
        <p:nvSpPr>
          <p:cNvPr id="4" name="灯片编号占位符 3">
            <a:extLst>
              <a:ext uri="{FF2B5EF4-FFF2-40B4-BE49-F238E27FC236}">
                <a16:creationId xmlns:a16="http://schemas.microsoft.com/office/drawing/2014/main" id="{9516CE2D-1705-9212-6341-8D36340E2CB4}"/>
              </a:ext>
            </a:extLst>
          </p:cNvPr>
          <p:cNvSpPr>
            <a:spLocks noGrp="1"/>
          </p:cNvSpPr>
          <p:nvPr>
            <p:ph type="sldNum" sz="quarter" idx="12"/>
          </p:nvPr>
        </p:nvSpPr>
        <p:spPr/>
        <p:txBody>
          <a:bodyPr/>
          <a:lstStyle/>
          <a:p>
            <a:fld id="{4066A985-395B-904D-A84B-B37BAE4887A3}" type="slidenum">
              <a:rPr kumimoji="1" lang="zh-CN" altLang="en-US" smtClean="0"/>
              <a:t>18</a:t>
            </a:fld>
            <a:endParaRPr kumimoji="1" lang="zh-CN" altLang="en-US" dirty="0"/>
          </a:p>
        </p:txBody>
      </p:sp>
      <p:sp>
        <p:nvSpPr>
          <p:cNvPr id="6" name="文本框 5">
            <a:extLst>
              <a:ext uri="{FF2B5EF4-FFF2-40B4-BE49-F238E27FC236}">
                <a16:creationId xmlns:a16="http://schemas.microsoft.com/office/drawing/2014/main" id="{A0986239-4869-6D4E-DFB8-D05C9A985659}"/>
              </a:ext>
            </a:extLst>
          </p:cNvPr>
          <p:cNvSpPr txBox="1"/>
          <p:nvPr/>
        </p:nvSpPr>
        <p:spPr>
          <a:xfrm>
            <a:off x="123524" y="1350461"/>
            <a:ext cx="11944952" cy="523220"/>
          </a:xfrm>
          <a:prstGeom prst="rect">
            <a:avLst/>
          </a:prstGeom>
          <a:noFill/>
        </p:spPr>
        <p:txBody>
          <a:bodyPr wrap="square" rtlCol="0">
            <a:spAutoFit/>
          </a:bodyPr>
          <a:lstStyle/>
          <a:p>
            <a:r>
              <a:rPr lang="en-US" altLang="zh-CN" sz="2800" dirty="0">
                <a:solidFill>
                  <a:srgbClr val="409AD7"/>
                </a:solidFill>
                <a:latin typeface="Calibri" panose="020F0502020204030204" pitchFamily="34" charset="0"/>
                <a:ea typeface="Calibri" panose="020F0502020204030204" pitchFamily="34" charset="0"/>
                <a:cs typeface="Calibri" panose="020F0502020204030204" pitchFamily="34" charset="0"/>
              </a:rPr>
              <a:t>Data:</a:t>
            </a:r>
          </a:p>
        </p:txBody>
      </p:sp>
      <p:sp>
        <p:nvSpPr>
          <p:cNvPr id="2" name="文本框 1">
            <a:extLst>
              <a:ext uri="{FF2B5EF4-FFF2-40B4-BE49-F238E27FC236}">
                <a16:creationId xmlns:a16="http://schemas.microsoft.com/office/drawing/2014/main" id="{E0549F3F-6E0A-6EE0-EA90-F77EBFA88662}"/>
              </a:ext>
            </a:extLst>
          </p:cNvPr>
          <p:cNvSpPr txBox="1"/>
          <p:nvPr/>
        </p:nvSpPr>
        <p:spPr>
          <a:xfrm>
            <a:off x="1095554" y="1404907"/>
            <a:ext cx="10351699" cy="2462213"/>
          </a:xfrm>
          <a:prstGeom prst="rect">
            <a:avLst/>
          </a:prstGeom>
          <a:noFill/>
        </p:spPr>
        <p:txBody>
          <a:bodyPr wrap="square" rtlCol="0">
            <a:spAutoFit/>
          </a:bodyPr>
          <a:lstStyle/>
          <a:p>
            <a:r>
              <a:rPr lang="en-US" altLang="zh-CN" sz="2200" dirty="0">
                <a:latin typeface="Calibri" panose="020F0502020204030204" pitchFamily="34" charset="0"/>
                <a:ea typeface="Calibri" panose="020F0502020204030204" pitchFamily="34" charset="0"/>
                <a:cs typeface="Calibri" panose="020F0502020204030204" pitchFamily="34" charset="0"/>
              </a:rPr>
              <a:t>A </a:t>
            </a:r>
            <a:r>
              <a:rPr lang="en-US" altLang="zh-CN" sz="2200" dirty="0" err="1">
                <a:latin typeface="Calibri" panose="020F0502020204030204" pitchFamily="34" charset="0"/>
                <a:ea typeface="Calibri" panose="020F0502020204030204" pitchFamily="34" charset="0"/>
                <a:cs typeface="Calibri" panose="020F0502020204030204" pitchFamily="34" charset="0"/>
              </a:rPr>
              <a:t>coauthership</a:t>
            </a:r>
            <a:r>
              <a:rPr lang="en-US" altLang="zh-CN" sz="2200" dirty="0">
                <a:latin typeface="Calibri" panose="020F0502020204030204" pitchFamily="34" charset="0"/>
                <a:ea typeface="Calibri" panose="020F0502020204030204" pitchFamily="34" charset="0"/>
                <a:cs typeface="Calibri" panose="020F0502020204030204" pitchFamily="34" charset="0"/>
              </a:rPr>
              <a:t> complex (CC):</a:t>
            </a:r>
          </a:p>
          <a:p>
            <a:pPr marL="342900" indent="-342900">
              <a:buFont typeface="Arial" panose="020B0604020202020204" pitchFamily="34" charset="0"/>
              <a:buChar char="•"/>
            </a:pPr>
            <a:r>
              <a:rPr lang="en-US" altLang="zh-CN" sz="2200" dirty="0">
                <a:latin typeface="Calibri" panose="020F0502020204030204" pitchFamily="34" charset="0"/>
                <a:ea typeface="Calibri" panose="020F0502020204030204" pitchFamily="34" charset="0"/>
                <a:cs typeface="Calibri" panose="020F0502020204030204" pitchFamily="34" charset="0"/>
              </a:rPr>
              <a:t>a paper with k authors is represented by a (k-1)-simplex.</a:t>
            </a:r>
          </a:p>
          <a:p>
            <a:pPr marL="342900" indent="-342900">
              <a:buFont typeface="Arial" panose="020B0604020202020204" pitchFamily="34" charset="0"/>
              <a:buChar char="•"/>
            </a:pPr>
            <a:r>
              <a:rPr lang="en-US" altLang="zh-CN" sz="2200" dirty="0">
                <a:latin typeface="Calibri" panose="020F0502020204030204" pitchFamily="34" charset="0"/>
                <a:ea typeface="Calibri" panose="020F0502020204030204" pitchFamily="34" charset="0"/>
                <a:cs typeface="Calibri" panose="020F0502020204030204" pitchFamily="34" charset="0"/>
              </a:rPr>
              <a:t>add sub-simplices: collaborations among subsets of authors </a:t>
            </a:r>
          </a:p>
          <a:p>
            <a:r>
              <a:rPr lang="en-US" altLang="zh-CN" sz="2200" dirty="0">
                <a:latin typeface="Calibri" panose="020F0502020204030204" pitchFamily="34" charset="0"/>
                <a:ea typeface="Calibri" panose="020F0502020204030204" pitchFamily="34" charset="0"/>
                <a:cs typeface="Calibri" panose="020F0502020204030204" pitchFamily="34" charset="0"/>
              </a:rPr>
              <a:t>	(hypergraph with hyperedges would miss that)</a:t>
            </a:r>
          </a:p>
          <a:p>
            <a:pPr marL="342900" indent="-342900">
              <a:buFont typeface="Arial" panose="020B0604020202020204" pitchFamily="34" charset="0"/>
              <a:buChar char="•"/>
            </a:pPr>
            <a:r>
              <a:rPr lang="en-US" altLang="zh-CN" sz="2200" dirty="0" err="1">
                <a:latin typeface="Calibri" panose="020F0502020204030204" pitchFamily="34" charset="0"/>
                <a:cs typeface="Calibri" panose="020F0502020204030204" pitchFamily="34" charset="0"/>
              </a:rPr>
              <a:t>cochains</a:t>
            </a:r>
            <a:r>
              <a:rPr lang="en-US" altLang="zh-CN" sz="2200" dirty="0">
                <a:latin typeface="Calibri" panose="020F0502020204030204" pitchFamily="34" charset="0"/>
                <a:cs typeface="Calibri" panose="020F0502020204030204" pitchFamily="34" charset="0"/>
              </a:rPr>
              <a:t>: the number of citations attributed to the given collaborations of k authors;</a:t>
            </a:r>
          </a:p>
          <a:p>
            <a:pPr marL="342900" indent="-342900">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sampled CC1 and CC2 from the Semantic Scholar Open Research Corpus[10]</a:t>
            </a:r>
          </a:p>
          <a:p>
            <a:r>
              <a:rPr lang="en-US" altLang="zh-CN" sz="2200" dirty="0">
                <a:latin typeface="Calibri" panose="020F0502020204030204" pitchFamily="34" charset="0"/>
                <a:cs typeface="Calibri" panose="020F0502020204030204" pitchFamily="34" charset="0"/>
              </a:rPr>
              <a:t>	(a dataset of over 39 million research papers with authors and citations)</a:t>
            </a:r>
          </a:p>
        </p:txBody>
      </p:sp>
      <p:sp>
        <p:nvSpPr>
          <p:cNvPr id="8" name="文本框 7">
            <a:extLst>
              <a:ext uri="{FF2B5EF4-FFF2-40B4-BE49-F238E27FC236}">
                <a16:creationId xmlns:a16="http://schemas.microsoft.com/office/drawing/2014/main" id="{922025D7-FC45-BC48-E089-1B071E80039B}"/>
              </a:ext>
            </a:extLst>
          </p:cNvPr>
          <p:cNvSpPr txBox="1"/>
          <p:nvPr/>
        </p:nvSpPr>
        <p:spPr>
          <a:xfrm>
            <a:off x="-1" y="6537335"/>
            <a:ext cx="12125375" cy="261610"/>
          </a:xfrm>
          <a:prstGeom prst="rect">
            <a:avLst/>
          </a:prstGeom>
          <a:noFill/>
        </p:spPr>
        <p:txBody>
          <a:bodyPr wrap="square" rtlCol="0">
            <a:spAutoFit/>
          </a:bodyPr>
          <a:lstStyle/>
          <a:p>
            <a:r>
              <a:rPr lang="en-US" altLang="zh-CN" sz="1100" dirty="0">
                <a:latin typeface="Calibri" panose="020F0502020204030204" pitchFamily="34" charset="0"/>
                <a:ea typeface="Calibri" panose="020F0502020204030204" pitchFamily="34" charset="0"/>
                <a:cs typeface="Calibri" panose="020F0502020204030204" pitchFamily="34" charset="0"/>
              </a:rPr>
              <a:t>[10] Waleed Ammar et al. “Construction of the Literature Graph in Semantic Scholar”. In: NAACL. 2018. URL: https : / / www . </a:t>
            </a:r>
            <a:r>
              <a:rPr lang="en-US" altLang="zh-CN" sz="1100" dirty="0" err="1">
                <a:latin typeface="Calibri" panose="020F0502020204030204" pitchFamily="34" charset="0"/>
                <a:ea typeface="Calibri" panose="020F0502020204030204" pitchFamily="34" charset="0"/>
                <a:cs typeface="Calibri" panose="020F0502020204030204" pitchFamily="34" charset="0"/>
              </a:rPr>
              <a:t>semanticscholar</a:t>
            </a:r>
            <a:r>
              <a:rPr lang="en-US" altLang="zh-CN" sz="1100" dirty="0">
                <a:latin typeface="Calibri" panose="020F0502020204030204" pitchFamily="34" charset="0"/>
                <a:ea typeface="Calibri" panose="020F0502020204030204" pitchFamily="34" charset="0"/>
                <a:cs typeface="Calibri" panose="020F0502020204030204" pitchFamily="34" charset="0"/>
              </a:rPr>
              <a:t> . org / paper / 09e3cf5704bcb16e6657f6ceed70e93373a54618.</a:t>
            </a:r>
            <a:endParaRPr lang="zh-CN" altLang="en-US" sz="1100" dirty="0">
              <a:latin typeface="Calibri" panose="020F0502020204030204" pitchFamily="34" charset="0"/>
              <a:cs typeface="Calibri" panose="020F0502020204030204" pitchFamily="34" charset="0"/>
            </a:endParaRPr>
          </a:p>
        </p:txBody>
      </p:sp>
      <p:grpSp>
        <p:nvGrpSpPr>
          <p:cNvPr id="5" name="组合 4">
            <a:extLst>
              <a:ext uri="{FF2B5EF4-FFF2-40B4-BE49-F238E27FC236}">
                <a16:creationId xmlns:a16="http://schemas.microsoft.com/office/drawing/2014/main" id="{8DA589AD-A584-3BF7-744D-9C6B2389D4D2}"/>
              </a:ext>
            </a:extLst>
          </p:cNvPr>
          <p:cNvGrpSpPr/>
          <p:nvPr/>
        </p:nvGrpSpPr>
        <p:grpSpPr>
          <a:xfrm>
            <a:off x="2844312" y="3930844"/>
            <a:ext cx="7356113" cy="2082658"/>
            <a:chOff x="5618737" y="4369912"/>
            <a:chExt cx="7356113" cy="2082658"/>
          </a:xfrm>
        </p:grpSpPr>
        <p:pic>
          <p:nvPicPr>
            <p:cNvPr id="9" name="图片 8">
              <a:extLst>
                <a:ext uri="{FF2B5EF4-FFF2-40B4-BE49-F238E27FC236}">
                  <a16:creationId xmlns:a16="http://schemas.microsoft.com/office/drawing/2014/main" id="{0DB0F237-24F5-0F56-C34F-891AA9EDFB82}"/>
                </a:ext>
              </a:extLst>
            </p:cNvPr>
            <p:cNvPicPr>
              <a:picLocks noChangeAspect="1"/>
            </p:cNvPicPr>
            <p:nvPr/>
          </p:nvPicPr>
          <p:blipFill>
            <a:blip r:embed="rId4"/>
            <a:stretch>
              <a:fillRect/>
            </a:stretch>
          </p:blipFill>
          <p:spPr>
            <a:xfrm>
              <a:off x="5618737" y="4369912"/>
              <a:ext cx="6210097" cy="1817391"/>
            </a:xfrm>
            <a:prstGeom prst="rect">
              <a:avLst/>
            </a:prstGeom>
          </p:spPr>
        </p:pic>
        <p:sp>
          <p:nvSpPr>
            <p:cNvPr id="10" name="文本框 9">
              <a:extLst>
                <a:ext uri="{FF2B5EF4-FFF2-40B4-BE49-F238E27FC236}">
                  <a16:creationId xmlns:a16="http://schemas.microsoft.com/office/drawing/2014/main" id="{788EC345-6500-8F8C-4F17-B450DF6870C7}"/>
                </a:ext>
              </a:extLst>
            </p:cNvPr>
            <p:cNvSpPr txBox="1"/>
            <p:nvPr/>
          </p:nvSpPr>
          <p:spPr>
            <a:xfrm>
              <a:off x="6057582" y="6114016"/>
              <a:ext cx="6917268" cy="338554"/>
            </a:xfrm>
            <a:prstGeom prst="rect">
              <a:avLst/>
            </a:prstGeom>
            <a:noFill/>
          </p:spPr>
          <p:txBody>
            <a:bodyPr wrap="square" rtlCol="0">
              <a:spAutoFit/>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Fig5: use</a:t>
              </a:r>
              <a:r>
                <a:rPr lang="zh-CN" altLang="en-US" sz="1600" dirty="0">
                  <a:latin typeface="Calibri" panose="020F0502020204030204" pitchFamily="34" charset="0"/>
                  <a:ea typeface="Calibri" panose="020F0502020204030204" pitchFamily="34" charset="0"/>
                  <a:cs typeface="Calibri" panose="020F0502020204030204" pitchFamily="34" charset="0"/>
                </a:rPr>
                <a:t> </a:t>
              </a:r>
              <a:r>
                <a:rPr lang="en-US" altLang="zh-CN" sz="1600" dirty="0">
                  <a:latin typeface="Calibri" panose="020F0502020204030204" pitchFamily="34" charset="0"/>
                  <a:ea typeface="Calibri" panose="020F0502020204030204" pitchFamily="34" charset="0"/>
                  <a:cs typeface="Calibri" panose="020F0502020204030204" pitchFamily="34" charset="0"/>
                </a:rPr>
                <a:t>simplicial complex to represent </a:t>
              </a:r>
              <a:r>
                <a:rPr lang="en-US" altLang="zh-CN" sz="1600" dirty="0" err="1">
                  <a:latin typeface="Calibri" panose="020F0502020204030204" pitchFamily="34" charset="0"/>
                  <a:ea typeface="Calibri" panose="020F0502020204030204" pitchFamily="34" charset="0"/>
                  <a:cs typeface="Calibri" panose="020F0502020204030204" pitchFamily="34" charset="0"/>
                </a:rPr>
                <a:t>coauthership</a:t>
              </a:r>
              <a:r>
                <a:rPr lang="en-US" altLang="zh-CN" sz="1600" dirty="0">
                  <a:latin typeface="Calibri" panose="020F0502020204030204" pitchFamily="34" charset="0"/>
                  <a:ea typeface="Calibri" panose="020F0502020204030204" pitchFamily="34" charset="0"/>
                  <a:cs typeface="Calibri" panose="020F0502020204030204" pitchFamily="34" charset="0"/>
                </a:rPr>
                <a:t> on the left</a:t>
              </a:r>
              <a:endParaRPr lang="zh-CN" altLang="en-US" sz="16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83927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60967-BD83-4BB3-1027-3130B52A4317}"/>
            </a:ext>
          </a:extLst>
        </p:cNvPr>
        <p:cNvGrpSpPr/>
        <p:nvPr/>
      </p:nvGrpSpPr>
      <p:grpSpPr>
        <a:xfrm>
          <a:off x="0" y="0"/>
          <a:ext cx="0" cy="0"/>
          <a:chOff x="0" y="0"/>
          <a:chExt cx="0" cy="0"/>
        </a:xfrm>
      </p:grpSpPr>
      <p:pic>
        <p:nvPicPr>
          <p:cNvPr id="27" name="图片 26">
            <a:extLst>
              <a:ext uri="{FF2B5EF4-FFF2-40B4-BE49-F238E27FC236}">
                <a16:creationId xmlns:a16="http://schemas.microsoft.com/office/drawing/2014/main" id="{9FE84F43-28FE-168D-ACB2-05B9327A4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D14F862E-BCC0-E35C-FE93-6546916BE4DD}"/>
              </a:ext>
            </a:extLst>
          </p:cNvPr>
          <p:cNvSpPr/>
          <p:nvPr/>
        </p:nvSpPr>
        <p:spPr>
          <a:xfrm>
            <a:off x="503812" y="320665"/>
            <a:ext cx="1384674"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PART 03</a:t>
            </a:r>
          </a:p>
        </p:txBody>
      </p:sp>
      <p:sp>
        <p:nvSpPr>
          <p:cNvPr id="28" name="TextBox 76">
            <a:extLst>
              <a:ext uri="{FF2B5EF4-FFF2-40B4-BE49-F238E27FC236}">
                <a16:creationId xmlns:a16="http://schemas.microsoft.com/office/drawing/2014/main" id="{3AA5E104-1735-8734-47E0-28EB56A9E912}"/>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Experiments</a:t>
            </a:r>
          </a:p>
        </p:txBody>
      </p:sp>
      <p:sp>
        <p:nvSpPr>
          <p:cNvPr id="32" name="矩形 31">
            <a:extLst>
              <a:ext uri="{FF2B5EF4-FFF2-40B4-BE49-F238E27FC236}">
                <a16:creationId xmlns:a16="http://schemas.microsoft.com/office/drawing/2014/main" id="{87B29820-8EBA-89EB-2B31-88D1F6BC3ADE}"/>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a:extLst>
              <a:ext uri="{FF2B5EF4-FFF2-40B4-BE49-F238E27FC236}">
                <a16:creationId xmlns:a16="http://schemas.microsoft.com/office/drawing/2014/main" id="{07A708E7-FD98-496B-21CE-B53E80209E4B}"/>
              </a:ext>
            </a:extLst>
          </p:cNvPr>
          <p:cNvSpPr>
            <a:spLocks noGrp="1"/>
          </p:cNvSpPr>
          <p:nvPr>
            <p:ph type="dt" sz="half" idx="10"/>
          </p:nvPr>
        </p:nvSpPr>
        <p:spPr/>
        <p:txBody>
          <a:bodyPr/>
          <a:lstStyle/>
          <a:p>
            <a:fld id="{F63119F3-2346-4946-A4C2-4505CEFB61DA}" type="datetime1">
              <a:rPr kumimoji="1" lang="zh-CN" altLang="en-US" smtClean="0"/>
              <a:t>2024/11/23</a:t>
            </a:fld>
            <a:endParaRPr kumimoji="1" lang="zh-CN" altLang="en-US" dirty="0"/>
          </a:p>
        </p:txBody>
      </p:sp>
      <p:sp>
        <p:nvSpPr>
          <p:cNvPr id="4" name="灯片编号占位符 3">
            <a:extLst>
              <a:ext uri="{FF2B5EF4-FFF2-40B4-BE49-F238E27FC236}">
                <a16:creationId xmlns:a16="http://schemas.microsoft.com/office/drawing/2014/main" id="{B0D8F4AA-BECB-8300-D376-BDD78EE02A69}"/>
              </a:ext>
            </a:extLst>
          </p:cNvPr>
          <p:cNvSpPr>
            <a:spLocks noGrp="1"/>
          </p:cNvSpPr>
          <p:nvPr>
            <p:ph type="sldNum" sz="quarter" idx="12"/>
          </p:nvPr>
        </p:nvSpPr>
        <p:spPr/>
        <p:txBody>
          <a:bodyPr/>
          <a:lstStyle/>
          <a:p>
            <a:fld id="{4066A985-395B-904D-A84B-B37BAE4887A3}" type="slidenum">
              <a:rPr kumimoji="1" lang="zh-CN" altLang="en-US" smtClean="0"/>
              <a:t>19</a:t>
            </a:fld>
            <a:endParaRPr kumimoji="1" lang="zh-CN" altLang="en-US" dirty="0"/>
          </a:p>
        </p:txBody>
      </p:sp>
      <p:sp>
        <p:nvSpPr>
          <p:cNvPr id="6" name="文本框 5">
            <a:extLst>
              <a:ext uri="{FF2B5EF4-FFF2-40B4-BE49-F238E27FC236}">
                <a16:creationId xmlns:a16="http://schemas.microsoft.com/office/drawing/2014/main" id="{BEF42D15-50C9-AD68-6735-8383B54F3F9C}"/>
              </a:ext>
            </a:extLst>
          </p:cNvPr>
          <p:cNvSpPr txBox="1"/>
          <p:nvPr/>
        </p:nvSpPr>
        <p:spPr>
          <a:xfrm>
            <a:off x="123524" y="1350461"/>
            <a:ext cx="11944952" cy="523220"/>
          </a:xfrm>
          <a:prstGeom prst="rect">
            <a:avLst/>
          </a:prstGeom>
          <a:noFill/>
        </p:spPr>
        <p:txBody>
          <a:bodyPr wrap="square" rtlCol="0">
            <a:spAutoFit/>
          </a:bodyPr>
          <a:lstStyle/>
          <a:p>
            <a:r>
              <a:rPr lang="en-US" altLang="zh-CN" sz="2800" dirty="0">
                <a:solidFill>
                  <a:srgbClr val="409AD7"/>
                </a:solidFill>
                <a:latin typeface="Calibri" panose="020F0502020204030204" pitchFamily="34" charset="0"/>
                <a:ea typeface="Calibri" panose="020F0502020204030204" pitchFamily="34" charset="0"/>
                <a:cs typeface="Calibri" panose="020F0502020204030204" pitchFamily="34" charset="0"/>
              </a:rPr>
              <a:t>Methods:</a:t>
            </a:r>
          </a:p>
        </p:txBody>
      </p:sp>
      <p:sp>
        <p:nvSpPr>
          <p:cNvPr id="2" name="文本框 1">
            <a:extLst>
              <a:ext uri="{FF2B5EF4-FFF2-40B4-BE49-F238E27FC236}">
                <a16:creationId xmlns:a16="http://schemas.microsoft.com/office/drawing/2014/main" id="{C9B97913-6588-60A8-A8DD-C477EFE43BB1}"/>
              </a:ext>
            </a:extLst>
          </p:cNvPr>
          <p:cNvSpPr txBox="1"/>
          <p:nvPr/>
        </p:nvSpPr>
        <p:spPr>
          <a:xfrm>
            <a:off x="733245" y="1873681"/>
            <a:ext cx="11248846" cy="3785652"/>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typical pipeline for this task: </a:t>
            </a:r>
          </a:p>
          <a:p>
            <a:r>
              <a:rPr lang="en-US" altLang="zh-CN" sz="2400" dirty="0">
                <a:latin typeface="Calibri" panose="020F0502020204030204" pitchFamily="34" charset="0"/>
                <a:ea typeface="Calibri" panose="020F0502020204030204" pitchFamily="34" charset="0"/>
                <a:cs typeface="Calibri" panose="020F0502020204030204" pitchFamily="34" charset="0"/>
              </a:rPr>
              <a:t>	missing values are artificially introduced by </a:t>
            </a:r>
            <a:r>
              <a:rPr lang="en-US" altLang="zh-CN" sz="2400" b="1" dirty="0">
                <a:latin typeface="Calibri" panose="020F0502020204030204" pitchFamily="34" charset="0"/>
                <a:ea typeface="Calibri" panose="020F0502020204030204" pitchFamily="34" charset="0"/>
                <a:cs typeface="Calibri" panose="020F0502020204030204" pitchFamily="34" charset="0"/>
              </a:rPr>
              <a:t>replacing a portion </a:t>
            </a:r>
            <a:r>
              <a:rPr lang="en-US" altLang="zh-CN" sz="2400" dirty="0">
                <a:latin typeface="Calibri" panose="020F0502020204030204" pitchFamily="34" charset="0"/>
                <a:ea typeface="Calibri" panose="020F0502020204030204" pitchFamily="34" charset="0"/>
                <a:cs typeface="Calibri" panose="020F0502020204030204" pitchFamily="34" charset="0"/>
              </a:rPr>
              <a:t>of the values with 	a </a:t>
            </a:r>
            <a:r>
              <a:rPr lang="en-US" altLang="zh-CN" sz="2400" b="1" dirty="0">
                <a:latin typeface="Calibri" panose="020F0502020204030204" pitchFamily="34" charset="0"/>
                <a:ea typeface="Calibri" panose="020F0502020204030204" pitchFamily="34" charset="0"/>
                <a:cs typeface="Calibri" panose="020F0502020204030204" pitchFamily="34" charset="0"/>
              </a:rPr>
              <a:t>constant.</a:t>
            </a:r>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r>
              <a:rPr lang="en-US" altLang="zh-CN" sz="2400" dirty="0">
                <a:latin typeface="Calibri" panose="020F0502020204030204" pitchFamily="34" charset="0"/>
                <a:ea typeface="Calibri" panose="020F0502020204030204" pitchFamily="34" charset="0"/>
                <a:cs typeface="Calibri" panose="020F0502020204030204" pitchFamily="34" charset="0"/>
              </a:rPr>
              <a:t>	minimize the L-1 norm over known citations.</a:t>
            </a:r>
          </a:p>
          <a:p>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r>
              <a:rPr lang="en-US" altLang="zh-CN" sz="2400" dirty="0">
                <a:latin typeface="Calibri" panose="020F0502020204030204" pitchFamily="34" charset="0"/>
                <a:ea typeface="Calibri" panose="020F0502020204030204" pitchFamily="34" charset="0"/>
                <a:cs typeface="Calibri" panose="020F0502020204030204" pitchFamily="34" charset="0"/>
              </a:rPr>
              <a:t>task: imputing missing citations on the k-</a:t>
            </a:r>
            <a:r>
              <a:rPr lang="en-US" altLang="zh-CN" sz="2400" dirty="0" err="1">
                <a:latin typeface="Calibri" panose="020F0502020204030204" pitchFamily="34" charset="0"/>
                <a:ea typeface="Calibri" panose="020F0502020204030204" pitchFamily="34" charset="0"/>
                <a:cs typeface="Calibri" panose="020F0502020204030204" pitchFamily="34" charset="0"/>
              </a:rPr>
              <a:t>cochains</a:t>
            </a:r>
            <a:r>
              <a:rPr lang="en-US" altLang="zh-CN" sz="2400" dirty="0">
                <a:latin typeface="Calibri" panose="020F0502020204030204" pitchFamily="34" charset="0"/>
                <a:ea typeface="Calibri" panose="020F0502020204030204" pitchFamily="34" charset="0"/>
                <a:cs typeface="Calibri" panose="020F0502020204030204" pitchFamily="34" charset="0"/>
              </a:rPr>
              <a:t> (for k=0,1,2):</a:t>
            </a:r>
          </a:p>
          <a:p>
            <a:r>
              <a:rPr lang="en-US" altLang="zh-CN" sz="2400" dirty="0">
                <a:latin typeface="Calibri" panose="020F0502020204030204" pitchFamily="34" charset="0"/>
                <a:cs typeface="Calibri" panose="020F0502020204030204" pitchFamily="34" charset="0"/>
              </a:rPr>
              <a:t>	</a:t>
            </a:r>
            <a:r>
              <a:rPr lang="en-US" altLang="zh-CN" sz="2400" b="1" dirty="0">
                <a:latin typeface="Calibri" panose="020F0502020204030204" pitchFamily="34" charset="0"/>
                <a:ea typeface="Calibri" panose="020F0502020204030204" pitchFamily="34" charset="0"/>
                <a:cs typeface="Calibri" panose="020F0502020204030204" pitchFamily="34" charset="0"/>
              </a:rPr>
              <a:t>replacing a portion </a:t>
            </a:r>
            <a:r>
              <a:rPr lang="en-US" altLang="zh-CN" sz="2400" dirty="0">
                <a:latin typeface="Calibri" panose="020F0502020204030204" pitchFamily="34" charset="0"/>
                <a:ea typeface="Calibri" panose="020F0502020204030204" pitchFamily="34" charset="0"/>
                <a:cs typeface="Calibri" panose="020F0502020204030204" pitchFamily="34" charset="0"/>
              </a:rPr>
              <a:t>(10%, 20%, 30%, 40%, 50%) </a:t>
            </a:r>
          </a:p>
          <a:p>
            <a:r>
              <a:rPr lang="en-US" altLang="zh-CN" sz="2400" dirty="0">
                <a:latin typeface="Calibri" panose="020F0502020204030204" pitchFamily="34" charset="0"/>
                <a:ea typeface="Calibri" panose="020F0502020204030204" pitchFamily="34" charset="0"/>
                <a:cs typeface="Calibri" panose="020F0502020204030204" pitchFamily="34" charset="0"/>
              </a:rPr>
              <a:t>	</a:t>
            </a:r>
            <a:r>
              <a:rPr lang="en-US" altLang="zh-CN" sz="2400" b="1" dirty="0">
                <a:latin typeface="Calibri" panose="020F0502020204030204" pitchFamily="34" charset="0"/>
                <a:ea typeface="Calibri" panose="020F0502020204030204" pitchFamily="34" charset="0"/>
                <a:cs typeface="Calibri" panose="020F0502020204030204" pitchFamily="34" charset="0"/>
              </a:rPr>
              <a:t>constant</a:t>
            </a:r>
            <a:r>
              <a:rPr lang="en-US" altLang="zh-CN" sz="2400" dirty="0">
                <a:latin typeface="Calibri" panose="020F0502020204030204" pitchFamily="34" charset="0"/>
                <a:ea typeface="Calibri" panose="020F0502020204030204" pitchFamily="34" charset="0"/>
                <a:cs typeface="Calibri" panose="020F0502020204030204" pitchFamily="34" charset="0"/>
              </a:rPr>
              <a:t> (the median of known citations)</a:t>
            </a:r>
          </a:p>
          <a:p>
            <a:r>
              <a:rPr lang="en-US" altLang="zh-CN" sz="2400" dirty="0">
                <a:latin typeface="Calibri" panose="020F0502020204030204" pitchFamily="34" charset="0"/>
                <a:ea typeface="Calibri" panose="020F0502020204030204" pitchFamily="34" charset="0"/>
                <a:cs typeface="Calibri" panose="020F0502020204030204" pitchFamily="34" charset="0"/>
              </a:rPr>
              <a:t>	</a:t>
            </a:r>
            <a:r>
              <a:rPr lang="en-US" altLang="zh-CN" sz="2400" b="1" dirty="0">
                <a:latin typeface="Calibri" panose="020F0502020204030204" pitchFamily="34" charset="0"/>
                <a:ea typeface="Calibri" panose="020F0502020204030204" pitchFamily="34" charset="0"/>
                <a:cs typeface="Calibri" panose="020F0502020204030204" pitchFamily="34" charset="0"/>
              </a:rPr>
              <a:t>train</a:t>
            </a:r>
            <a:r>
              <a:rPr lang="en-US" altLang="zh-CN" sz="2400" dirty="0">
                <a:latin typeface="Calibri" panose="020F0502020204030204" pitchFamily="34" charset="0"/>
                <a:ea typeface="Calibri" panose="020F0502020204030204" pitchFamily="34" charset="0"/>
                <a:cs typeface="Calibri" panose="020F0502020204030204" pitchFamily="34" charset="0"/>
              </a:rPr>
              <a:t>ed SNNs made of </a:t>
            </a:r>
          </a:p>
          <a:p>
            <a:r>
              <a:rPr lang="en-US" altLang="zh-CN" sz="2400" dirty="0">
                <a:latin typeface="Calibri" panose="020F0502020204030204" pitchFamily="34" charset="0"/>
                <a:ea typeface="Calibri" panose="020F0502020204030204" pitchFamily="34" charset="0"/>
                <a:cs typeface="Calibri" panose="020F0502020204030204" pitchFamily="34" charset="0"/>
              </a:rPr>
              <a:t>	</a:t>
            </a:r>
            <a:r>
              <a:rPr lang="en-US" altLang="zh-CN" sz="2400" b="1" dirty="0">
                <a:latin typeface="Calibri" panose="020F0502020204030204" pitchFamily="34" charset="0"/>
                <a:ea typeface="Calibri" panose="020F0502020204030204" pitchFamily="34" charset="0"/>
                <a:cs typeface="Calibri" panose="020F0502020204030204" pitchFamily="34" charset="0"/>
              </a:rPr>
              <a:t>layer</a:t>
            </a:r>
            <a:r>
              <a:rPr lang="en-US" altLang="zh-CN" sz="2400" dirty="0">
                <a:latin typeface="Calibri" panose="020F0502020204030204" pitchFamily="34" charset="0"/>
                <a:ea typeface="Calibri" panose="020F0502020204030204" pitchFamily="34" charset="0"/>
                <a:cs typeface="Calibri" panose="020F0502020204030204" pitchFamily="34" charset="0"/>
              </a:rPr>
              <a:t>s: 3 with 30 convolutional filters of degree N = 5</a:t>
            </a:r>
          </a:p>
        </p:txBody>
      </p:sp>
    </p:spTree>
    <p:extLst>
      <p:ext uri="{BB962C8B-B14F-4D97-AF65-F5344CB8AC3E}">
        <p14:creationId xmlns:p14="http://schemas.microsoft.com/office/powerpoint/2010/main" val="416350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6" name="图片 25"/>
          <p:cNvPicPr>
            <a:picLocks noChangeAspect="1"/>
          </p:cNvPicPr>
          <p:nvPr/>
        </p:nvPicPr>
        <p:blipFill>
          <a:blip r:embed="rId5">
            <a:alphaModFix amt="80000"/>
            <a:extLst>
              <a:ext uri="{28A0092B-C50C-407E-A947-70E740481C1C}">
                <a14:useLocalDpi xmlns:a14="http://schemas.microsoft.com/office/drawing/2010/main" val="0"/>
              </a:ext>
            </a:extLst>
          </a:blip>
          <a:stretch>
            <a:fillRect/>
          </a:stretch>
        </p:blipFill>
        <p:spPr>
          <a:xfrm>
            <a:off x="5010391" y="4128501"/>
            <a:ext cx="1438399" cy="932853"/>
          </a:xfrm>
          <a:prstGeom prst="rect">
            <a:avLst/>
          </a:prstGeom>
        </p:spPr>
      </p:pic>
      <p:pic>
        <p:nvPicPr>
          <p:cNvPr id="27" name="图片 26"/>
          <p:cNvPicPr>
            <a:picLocks noChangeAspect="1"/>
          </p:cNvPicPr>
          <p:nvPr/>
        </p:nvPicPr>
        <p:blipFill>
          <a:blip r:embed="rId5">
            <a:alphaModFix amt="80000"/>
            <a:extLst>
              <a:ext uri="{28A0092B-C50C-407E-A947-70E740481C1C}">
                <a14:useLocalDpi xmlns:a14="http://schemas.microsoft.com/office/drawing/2010/main" val="0"/>
              </a:ext>
            </a:extLst>
          </a:blip>
          <a:stretch>
            <a:fillRect/>
          </a:stretch>
        </p:blipFill>
        <p:spPr>
          <a:xfrm>
            <a:off x="5010391" y="2744601"/>
            <a:ext cx="1438399" cy="932853"/>
          </a:xfrm>
          <a:prstGeom prst="rect">
            <a:avLst/>
          </a:prstGeom>
        </p:spPr>
      </p:pic>
      <p:pic>
        <p:nvPicPr>
          <p:cNvPr id="25" name="图片 24"/>
          <p:cNvPicPr>
            <a:picLocks noChangeAspect="1"/>
          </p:cNvPicPr>
          <p:nvPr/>
        </p:nvPicPr>
        <p:blipFill>
          <a:blip r:embed="rId5">
            <a:alphaModFix amt="80000"/>
            <a:extLst>
              <a:ext uri="{28A0092B-C50C-407E-A947-70E740481C1C}">
                <a14:useLocalDpi xmlns:a14="http://schemas.microsoft.com/office/drawing/2010/main" val="0"/>
              </a:ext>
            </a:extLst>
          </a:blip>
          <a:stretch>
            <a:fillRect/>
          </a:stretch>
        </p:blipFill>
        <p:spPr>
          <a:xfrm>
            <a:off x="874271" y="4131754"/>
            <a:ext cx="1438399" cy="932853"/>
          </a:xfrm>
          <a:prstGeom prst="rect">
            <a:avLst/>
          </a:prstGeom>
        </p:spPr>
      </p:pic>
      <p:pic>
        <p:nvPicPr>
          <p:cNvPr id="2" name="图片 1"/>
          <p:cNvPicPr>
            <a:picLocks noChangeAspect="1"/>
          </p:cNvPicPr>
          <p:nvPr/>
        </p:nvPicPr>
        <p:blipFill>
          <a:blip r:embed="rId5">
            <a:alphaModFix amt="80000"/>
            <a:extLst>
              <a:ext uri="{28A0092B-C50C-407E-A947-70E740481C1C}">
                <a14:useLocalDpi xmlns:a14="http://schemas.microsoft.com/office/drawing/2010/main" val="0"/>
              </a:ext>
            </a:extLst>
          </a:blip>
          <a:stretch>
            <a:fillRect/>
          </a:stretch>
        </p:blipFill>
        <p:spPr>
          <a:xfrm>
            <a:off x="874271" y="2747854"/>
            <a:ext cx="1438399" cy="932853"/>
          </a:xfrm>
          <a:prstGeom prst="rect">
            <a:avLst/>
          </a:prstGeom>
        </p:spPr>
      </p:pic>
      <p:sp>
        <p:nvSpPr>
          <p:cNvPr id="4" name="PA_文本框 8"/>
          <p:cNvSpPr txBox="1"/>
          <p:nvPr>
            <p:custDataLst>
              <p:tags r:id="rId1"/>
            </p:custDataLst>
          </p:nvPr>
        </p:nvSpPr>
        <p:spPr>
          <a:xfrm>
            <a:off x="984422" y="265980"/>
            <a:ext cx="2449460" cy="769441"/>
          </a:xfrm>
          <a:prstGeom prst="rect">
            <a:avLst/>
          </a:prstGeom>
          <a:noFill/>
        </p:spPr>
        <p:txBody>
          <a:bodyPr wrap="square" rtlCol="0">
            <a:spAutoFit/>
          </a:bodyPr>
          <a:lstStyle/>
          <a:p>
            <a:r>
              <a:rPr lang="zh-CN" altLang="en-US" sz="4400" b="1">
                <a:solidFill>
                  <a:srgbClr val="F1F1F1"/>
                </a:solidFill>
                <a:latin typeface="微软雅黑" panose="020B0503020204020204" pitchFamily="34" charset="-122"/>
                <a:ea typeface="微软雅黑" panose="020B0503020204020204" pitchFamily="34" charset="-122"/>
              </a:rPr>
              <a:t>目      录</a:t>
            </a:r>
            <a:endParaRPr lang="zh-CN" altLang="en-US" sz="4400" b="1" dirty="0">
              <a:solidFill>
                <a:srgbClr val="F1F1F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71656" y="1003409"/>
            <a:ext cx="2336473" cy="461665"/>
          </a:xfrm>
          <a:prstGeom prst="rect">
            <a:avLst/>
          </a:prstGeom>
          <a:noFill/>
        </p:spPr>
        <p:txBody>
          <a:bodyPr wrap="square" rtlCol="0">
            <a:spAutoFit/>
          </a:bodyPr>
          <a:lstStyle/>
          <a:p>
            <a:pPr algn="dist"/>
            <a:r>
              <a:rPr lang="en-US" altLang="zh-CN" sz="2400" dirty="0">
                <a:solidFill>
                  <a:srgbClr val="F1F1F1"/>
                </a:solidFill>
                <a:latin typeface="微软雅黑" panose="020B0503020204020204" pitchFamily="34" charset="-122"/>
                <a:ea typeface="微软雅黑" panose="020B0503020204020204" pitchFamily="34" charset="-122"/>
              </a:rPr>
              <a:t>CATALOGUE</a:t>
            </a:r>
            <a:endParaRPr lang="zh-CN" altLang="en-US" sz="1600" dirty="0">
              <a:solidFill>
                <a:srgbClr val="F1F1F1"/>
              </a:solidFill>
              <a:latin typeface="微软雅黑" panose="020B0503020204020204" pitchFamily="34" charset="-122"/>
              <a:ea typeface="微软雅黑" panose="020B0503020204020204" pitchFamily="34" charset="-122"/>
            </a:endParaRPr>
          </a:p>
        </p:txBody>
      </p:sp>
      <p:grpSp>
        <p:nvGrpSpPr>
          <p:cNvPr id="52" name="组 51"/>
          <p:cNvGrpSpPr/>
          <p:nvPr/>
        </p:nvGrpSpPr>
        <p:grpSpPr>
          <a:xfrm>
            <a:off x="5513799" y="2727190"/>
            <a:ext cx="2568545" cy="787403"/>
            <a:chOff x="1232256" y="2803392"/>
            <a:chExt cx="2568545" cy="787403"/>
          </a:xfrm>
        </p:grpSpPr>
        <p:sp>
          <p:nvSpPr>
            <p:cNvPr id="15" name="矩形 14"/>
            <p:cNvSpPr/>
            <p:nvPr/>
          </p:nvSpPr>
          <p:spPr>
            <a:xfrm>
              <a:off x="2083664" y="2803392"/>
              <a:ext cx="1717137" cy="523220"/>
            </a:xfrm>
            <a:prstGeom prst="rect">
              <a:avLst/>
            </a:prstGeom>
            <a:noFill/>
          </p:spPr>
          <p:txBody>
            <a:bodyPr wrap="none">
              <a:spAutoFit/>
            </a:bodyPr>
            <a:lstStyle/>
            <a:p>
              <a:pPr>
                <a:spcBef>
                  <a:spcPct val="0"/>
                </a:spcBef>
              </a:pPr>
              <a:r>
                <a:rPr lang="en-US" altLang="zh-CN" sz="2800" dirty="0">
                  <a:solidFill>
                    <a:srgbClr val="409AD8"/>
                  </a:solidFill>
                  <a:latin typeface="微软雅黑" panose="020B0503020204020204" pitchFamily="34" charset="-122"/>
                  <a:ea typeface="微软雅黑" panose="020B0503020204020204" pitchFamily="34" charset="-122"/>
                </a:rPr>
                <a:t>Methods</a:t>
              </a:r>
            </a:p>
          </p:txBody>
        </p:sp>
        <p:sp>
          <p:nvSpPr>
            <p:cNvPr id="17" name="矩形 16"/>
            <p:cNvSpPr/>
            <p:nvPr/>
          </p:nvSpPr>
          <p:spPr>
            <a:xfrm>
              <a:off x="1232256" y="3006020"/>
              <a:ext cx="665567" cy="584775"/>
            </a:xfrm>
            <a:prstGeom prst="rect">
              <a:avLst/>
            </a:prstGeom>
            <a:noFill/>
          </p:spPr>
          <p:txBody>
            <a:bodyPr wrap="none">
              <a:spAutoFit/>
            </a:bodyPr>
            <a:lstStyle/>
            <a:p>
              <a:pPr algn="ctr">
                <a:spcBef>
                  <a:spcPct val="0"/>
                </a:spcBef>
              </a:pPr>
              <a:r>
                <a:rPr lang="en-US" altLang="zh-CN" sz="3200" dirty="0">
                  <a:solidFill>
                    <a:schemeClr val="bg1"/>
                  </a:solidFill>
                  <a:latin typeface="微软雅黑" panose="020B0503020204020204" pitchFamily="34" charset="-122"/>
                  <a:ea typeface="微软雅黑" panose="020B0503020204020204" pitchFamily="34" charset="-122"/>
                </a:rPr>
                <a:t>02</a:t>
              </a:r>
            </a:p>
          </p:txBody>
        </p:sp>
      </p:grpSp>
      <p:grpSp>
        <p:nvGrpSpPr>
          <p:cNvPr id="53" name="组 52"/>
          <p:cNvGrpSpPr/>
          <p:nvPr/>
        </p:nvGrpSpPr>
        <p:grpSpPr>
          <a:xfrm>
            <a:off x="1384656" y="2727190"/>
            <a:ext cx="3164605" cy="787403"/>
            <a:chOff x="1232256" y="2803392"/>
            <a:chExt cx="3164605" cy="787403"/>
          </a:xfrm>
        </p:grpSpPr>
        <p:sp>
          <p:nvSpPr>
            <p:cNvPr id="55" name="矩形 54"/>
            <p:cNvSpPr/>
            <p:nvPr/>
          </p:nvSpPr>
          <p:spPr>
            <a:xfrm>
              <a:off x="2083664" y="2803392"/>
              <a:ext cx="2313197" cy="523220"/>
            </a:xfrm>
            <a:prstGeom prst="rect">
              <a:avLst/>
            </a:prstGeom>
            <a:noFill/>
          </p:spPr>
          <p:txBody>
            <a:bodyPr wrap="none">
              <a:spAutoFit/>
            </a:bodyPr>
            <a:lstStyle/>
            <a:p>
              <a:pPr>
                <a:spcBef>
                  <a:spcPct val="0"/>
                </a:spcBef>
              </a:pPr>
              <a:r>
                <a:rPr lang="en-US" altLang="zh-CN" sz="2800" dirty="0">
                  <a:solidFill>
                    <a:srgbClr val="409AD8"/>
                  </a:solidFill>
                  <a:latin typeface="微软雅黑" panose="020B0503020204020204" pitchFamily="34" charset="-122"/>
                  <a:ea typeface="微软雅黑" panose="020B0503020204020204" pitchFamily="34" charset="-122"/>
                </a:rPr>
                <a:t>Introduction</a:t>
              </a:r>
            </a:p>
          </p:txBody>
        </p:sp>
        <p:sp>
          <p:nvSpPr>
            <p:cNvPr id="57" name="矩形 56"/>
            <p:cNvSpPr/>
            <p:nvPr/>
          </p:nvSpPr>
          <p:spPr>
            <a:xfrm>
              <a:off x="1232256" y="3006020"/>
              <a:ext cx="665567" cy="584775"/>
            </a:xfrm>
            <a:prstGeom prst="rect">
              <a:avLst/>
            </a:prstGeom>
            <a:noFill/>
          </p:spPr>
          <p:txBody>
            <a:bodyPr wrap="none">
              <a:spAutoFit/>
            </a:bodyPr>
            <a:lstStyle/>
            <a:p>
              <a:pPr algn="ctr">
                <a:spcBef>
                  <a:spcPct val="0"/>
                </a:spcBef>
              </a:pPr>
              <a:r>
                <a:rPr lang="en-US" altLang="zh-CN" sz="3200" dirty="0">
                  <a:solidFill>
                    <a:schemeClr val="bg1"/>
                  </a:solidFill>
                  <a:latin typeface="微软雅黑" panose="020B0503020204020204" pitchFamily="34" charset="-122"/>
                  <a:ea typeface="微软雅黑" panose="020B0503020204020204" pitchFamily="34" charset="-122"/>
                </a:rPr>
                <a:t>01</a:t>
              </a:r>
            </a:p>
          </p:txBody>
        </p:sp>
      </p:grpSp>
      <p:grpSp>
        <p:nvGrpSpPr>
          <p:cNvPr id="68" name="组 67"/>
          <p:cNvGrpSpPr/>
          <p:nvPr/>
        </p:nvGrpSpPr>
        <p:grpSpPr>
          <a:xfrm>
            <a:off x="5513799" y="4118191"/>
            <a:ext cx="2934029" cy="787403"/>
            <a:chOff x="1232256" y="2803392"/>
            <a:chExt cx="2934029" cy="787403"/>
          </a:xfrm>
        </p:grpSpPr>
        <p:sp>
          <p:nvSpPr>
            <p:cNvPr id="70" name="矩形 69"/>
            <p:cNvSpPr/>
            <p:nvPr/>
          </p:nvSpPr>
          <p:spPr>
            <a:xfrm>
              <a:off x="2083664" y="2803392"/>
              <a:ext cx="2082621" cy="523220"/>
            </a:xfrm>
            <a:prstGeom prst="rect">
              <a:avLst/>
            </a:prstGeom>
            <a:noFill/>
          </p:spPr>
          <p:txBody>
            <a:bodyPr wrap="none">
              <a:spAutoFit/>
            </a:bodyPr>
            <a:lstStyle/>
            <a:p>
              <a:pPr>
                <a:spcBef>
                  <a:spcPct val="0"/>
                </a:spcBef>
              </a:pPr>
              <a:r>
                <a:rPr lang="en-US" altLang="zh-CN" sz="2800" dirty="0">
                  <a:solidFill>
                    <a:srgbClr val="409AD8"/>
                  </a:solidFill>
                  <a:latin typeface="微软雅黑" panose="020B0503020204020204" pitchFamily="34" charset="-122"/>
                  <a:ea typeface="微软雅黑" panose="020B0503020204020204" pitchFamily="34" charset="-122"/>
                </a:rPr>
                <a:t>Conclusion</a:t>
              </a:r>
            </a:p>
          </p:txBody>
        </p:sp>
        <p:sp>
          <p:nvSpPr>
            <p:cNvPr id="72" name="矩形 71"/>
            <p:cNvSpPr/>
            <p:nvPr/>
          </p:nvSpPr>
          <p:spPr>
            <a:xfrm>
              <a:off x="1232256" y="3006020"/>
              <a:ext cx="665567" cy="584775"/>
            </a:xfrm>
            <a:prstGeom prst="rect">
              <a:avLst/>
            </a:prstGeom>
            <a:noFill/>
          </p:spPr>
          <p:txBody>
            <a:bodyPr wrap="none">
              <a:spAutoFit/>
            </a:bodyPr>
            <a:lstStyle/>
            <a:p>
              <a:pPr algn="ctr">
                <a:spcBef>
                  <a:spcPct val="0"/>
                </a:spcBef>
              </a:pPr>
              <a:r>
                <a:rPr lang="en-US" altLang="zh-CN" sz="3200" dirty="0">
                  <a:solidFill>
                    <a:schemeClr val="bg1"/>
                  </a:solidFill>
                  <a:latin typeface="微软雅黑" panose="020B0503020204020204" pitchFamily="34" charset="-122"/>
                  <a:ea typeface="微软雅黑" panose="020B0503020204020204" pitchFamily="34" charset="-122"/>
                </a:rPr>
                <a:t>04</a:t>
              </a:r>
            </a:p>
          </p:txBody>
        </p:sp>
      </p:grpSp>
      <p:grpSp>
        <p:nvGrpSpPr>
          <p:cNvPr id="73" name="组 72"/>
          <p:cNvGrpSpPr/>
          <p:nvPr/>
        </p:nvGrpSpPr>
        <p:grpSpPr>
          <a:xfrm>
            <a:off x="1384656" y="4118191"/>
            <a:ext cx="3144023" cy="787403"/>
            <a:chOff x="1232256" y="2803392"/>
            <a:chExt cx="3144023" cy="787403"/>
          </a:xfrm>
        </p:grpSpPr>
        <p:sp>
          <p:nvSpPr>
            <p:cNvPr id="75" name="矩形 74"/>
            <p:cNvSpPr/>
            <p:nvPr/>
          </p:nvSpPr>
          <p:spPr>
            <a:xfrm>
              <a:off x="2083664" y="2803392"/>
              <a:ext cx="2292615" cy="523220"/>
            </a:xfrm>
            <a:prstGeom prst="rect">
              <a:avLst/>
            </a:prstGeom>
            <a:noFill/>
          </p:spPr>
          <p:txBody>
            <a:bodyPr wrap="none">
              <a:spAutoFit/>
            </a:bodyPr>
            <a:lstStyle/>
            <a:p>
              <a:pPr>
                <a:spcBef>
                  <a:spcPct val="0"/>
                </a:spcBef>
              </a:pPr>
              <a:r>
                <a:rPr lang="en-US" altLang="zh-CN" sz="2800" dirty="0">
                  <a:solidFill>
                    <a:srgbClr val="409AD8"/>
                  </a:solidFill>
                  <a:latin typeface="微软雅黑" panose="020B0503020204020204" pitchFamily="34" charset="-122"/>
                  <a:ea typeface="微软雅黑" panose="020B0503020204020204" pitchFamily="34" charset="-122"/>
                </a:rPr>
                <a:t>Experiments</a:t>
              </a:r>
            </a:p>
          </p:txBody>
        </p:sp>
        <p:sp>
          <p:nvSpPr>
            <p:cNvPr id="77" name="矩形 76"/>
            <p:cNvSpPr/>
            <p:nvPr/>
          </p:nvSpPr>
          <p:spPr>
            <a:xfrm>
              <a:off x="1232256" y="3006020"/>
              <a:ext cx="665567" cy="584775"/>
            </a:xfrm>
            <a:prstGeom prst="rect">
              <a:avLst/>
            </a:prstGeom>
            <a:noFill/>
          </p:spPr>
          <p:txBody>
            <a:bodyPr wrap="none">
              <a:spAutoFit/>
            </a:bodyPr>
            <a:lstStyle/>
            <a:p>
              <a:pPr algn="ctr">
                <a:spcBef>
                  <a:spcPct val="0"/>
                </a:spcBef>
              </a:pPr>
              <a:r>
                <a:rPr lang="en-US" altLang="zh-CN" sz="3200" dirty="0">
                  <a:solidFill>
                    <a:schemeClr val="bg1"/>
                  </a:solidFill>
                  <a:latin typeface="微软雅黑" panose="020B0503020204020204" pitchFamily="34" charset="-122"/>
                  <a:ea typeface="微软雅黑" panose="020B0503020204020204" pitchFamily="34" charset="-122"/>
                </a:rPr>
                <a:t>03</a:t>
              </a:r>
            </a:p>
          </p:txBody>
        </p:sp>
      </p:grpSp>
      <p:sp>
        <p:nvSpPr>
          <p:cNvPr id="3" name="日期占位符 2">
            <a:extLst>
              <a:ext uri="{FF2B5EF4-FFF2-40B4-BE49-F238E27FC236}">
                <a16:creationId xmlns:a16="http://schemas.microsoft.com/office/drawing/2014/main" id="{AC293348-2AC2-A755-FD48-1F4BA6CDD59F}"/>
              </a:ext>
            </a:extLst>
          </p:cNvPr>
          <p:cNvSpPr>
            <a:spLocks noGrp="1"/>
          </p:cNvSpPr>
          <p:nvPr>
            <p:ph type="dt" sz="half" idx="10"/>
          </p:nvPr>
        </p:nvSpPr>
        <p:spPr/>
        <p:txBody>
          <a:bodyPr/>
          <a:lstStyle/>
          <a:p>
            <a:fld id="{D5994E76-3550-4CA1-9AB4-491577CC0564}" type="datetime1">
              <a:rPr kumimoji="1" lang="zh-CN" altLang="en-US" smtClean="0"/>
              <a:t>2024/11/23</a:t>
            </a:fld>
            <a:endParaRPr kumimoji="1" lang="zh-CN" altLang="en-US" dirty="0"/>
          </a:p>
        </p:txBody>
      </p:sp>
      <p:sp>
        <p:nvSpPr>
          <p:cNvPr id="6" name="灯片编号占位符 5">
            <a:extLst>
              <a:ext uri="{FF2B5EF4-FFF2-40B4-BE49-F238E27FC236}">
                <a16:creationId xmlns:a16="http://schemas.microsoft.com/office/drawing/2014/main" id="{ED204E00-29E5-4D3D-1FDC-A5411E1A374F}"/>
              </a:ext>
            </a:extLst>
          </p:cNvPr>
          <p:cNvSpPr>
            <a:spLocks noGrp="1"/>
          </p:cNvSpPr>
          <p:nvPr>
            <p:ph type="sldNum" sz="quarter" idx="12"/>
          </p:nvPr>
        </p:nvSpPr>
        <p:spPr/>
        <p:txBody>
          <a:bodyPr/>
          <a:lstStyle/>
          <a:p>
            <a:fld id="{4066A985-395B-904D-A84B-B37BAE4887A3}" type="slidenum">
              <a:rPr kumimoji="1" lang="zh-CN" altLang="en-US" smtClean="0"/>
              <a:t>2</a:t>
            </a:fld>
            <a:endParaRPr kumimoji="1" lang="zh-CN" altLang="en-US" dirty="0"/>
          </a:p>
        </p:txBody>
      </p:sp>
    </p:spTree>
    <p:extLst>
      <p:ext uri="{BB962C8B-B14F-4D97-AF65-F5344CB8AC3E}">
        <p14:creationId xmlns:p14="http://schemas.microsoft.com/office/powerpoint/2010/main" val="1989220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7CB66-61E3-68CE-D191-DEE5A83C242B}"/>
            </a:ext>
          </a:extLst>
        </p:cNvPr>
        <p:cNvGrpSpPr/>
        <p:nvPr/>
      </p:nvGrpSpPr>
      <p:grpSpPr>
        <a:xfrm>
          <a:off x="0" y="0"/>
          <a:ext cx="0" cy="0"/>
          <a:chOff x="0" y="0"/>
          <a:chExt cx="0" cy="0"/>
        </a:xfrm>
      </p:grpSpPr>
      <p:pic>
        <p:nvPicPr>
          <p:cNvPr id="27" name="图片 26">
            <a:extLst>
              <a:ext uri="{FF2B5EF4-FFF2-40B4-BE49-F238E27FC236}">
                <a16:creationId xmlns:a16="http://schemas.microsoft.com/office/drawing/2014/main" id="{43E82DA7-DDB1-5191-70CA-EC48CFCDD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A19E7AB4-67E3-BF05-A644-5492AA353FAB}"/>
              </a:ext>
            </a:extLst>
          </p:cNvPr>
          <p:cNvSpPr/>
          <p:nvPr/>
        </p:nvSpPr>
        <p:spPr>
          <a:xfrm>
            <a:off x="503812" y="320665"/>
            <a:ext cx="1384674"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PART 03</a:t>
            </a:r>
          </a:p>
        </p:txBody>
      </p:sp>
      <p:sp>
        <p:nvSpPr>
          <p:cNvPr id="28" name="TextBox 76">
            <a:extLst>
              <a:ext uri="{FF2B5EF4-FFF2-40B4-BE49-F238E27FC236}">
                <a16:creationId xmlns:a16="http://schemas.microsoft.com/office/drawing/2014/main" id="{5F346118-8220-9D61-B6BA-2C63CAB740C7}"/>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Experiments</a:t>
            </a:r>
          </a:p>
        </p:txBody>
      </p:sp>
      <p:sp>
        <p:nvSpPr>
          <p:cNvPr id="32" name="矩形 31">
            <a:extLst>
              <a:ext uri="{FF2B5EF4-FFF2-40B4-BE49-F238E27FC236}">
                <a16:creationId xmlns:a16="http://schemas.microsoft.com/office/drawing/2014/main" id="{BF970651-1DF0-D7BC-6D41-CD7D73E2E121}"/>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a:extLst>
              <a:ext uri="{FF2B5EF4-FFF2-40B4-BE49-F238E27FC236}">
                <a16:creationId xmlns:a16="http://schemas.microsoft.com/office/drawing/2014/main" id="{1CF8B1CE-3050-207E-0C12-E8ACD8442064}"/>
              </a:ext>
            </a:extLst>
          </p:cNvPr>
          <p:cNvSpPr>
            <a:spLocks noGrp="1"/>
          </p:cNvSpPr>
          <p:nvPr>
            <p:ph type="dt" sz="half" idx="10"/>
          </p:nvPr>
        </p:nvSpPr>
        <p:spPr/>
        <p:txBody>
          <a:bodyPr/>
          <a:lstStyle/>
          <a:p>
            <a:fld id="{F63119F3-2346-4946-A4C2-4505CEFB61DA}" type="datetime1">
              <a:rPr kumimoji="1" lang="zh-CN" altLang="en-US" smtClean="0"/>
              <a:t>2024/11/23</a:t>
            </a:fld>
            <a:endParaRPr kumimoji="1" lang="zh-CN" altLang="en-US" dirty="0"/>
          </a:p>
        </p:txBody>
      </p:sp>
      <p:sp>
        <p:nvSpPr>
          <p:cNvPr id="4" name="灯片编号占位符 3">
            <a:extLst>
              <a:ext uri="{FF2B5EF4-FFF2-40B4-BE49-F238E27FC236}">
                <a16:creationId xmlns:a16="http://schemas.microsoft.com/office/drawing/2014/main" id="{BBCD525E-29E3-71C8-A81A-A969D6674BA6}"/>
              </a:ext>
            </a:extLst>
          </p:cNvPr>
          <p:cNvSpPr>
            <a:spLocks noGrp="1"/>
          </p:cNvSpPr>
          <p:nvPr>
            <p:ph type="sldNum" sz="quarter" idx="12"/>
          </p:nvPr>
        </p:nvSpPr>
        <p:spPr/>
        <p:txBody>
          <a:bodyPr/>
          <a:lstStyle/>
          <a:p>
            <a:fld id="{4066A985-395B-904D-A84B-B37BAE4887A3}" type="slidenum">
              <a:rPr kumimoji="1" lang="zh-CN" altLang="en-US" smtClean="0"/>
              <a:t>20</a:t>
            </a:fld>
            <a:endParaRPr kumimoji="1" lang="zh-CN" altLang="en-US" dirty="0"/>
          </a:p>
        </p:txBody>
      </p:sp>
      <p:sp>
        <p:nvSpPr>
          <p:cNvPr id="6" name="文本框 5">
            <a:extLst>
              <a:ext uri="{FF2B5EF4-FFF2-40B4-BE49-F238E27FC236}">
                <a16:creationId xmlns:a16="http://schemas.microsoft.com/office/drawing/2014/main" id="{C2D5ADEC-25A7-B57B-A362-86DB79363F73}"/>
              </a:ext>
            </a:extLst>
          </p:cNvPr>
          <p:cNvSpPr txBox="1"/>
          <p:nvPr/>
        </p:nvSpPr>
        <p:spPr>
          <a:xfrm>
            <a:off x="123524" y="1350461"/>
            <a:ext cx="11944952" cy="523220"/>
          </a:xfrm>
          <a:prstGeom prst="rect">
            <a:avLst/>
          </a:prstGeom>
          <a:noFill/>
        </p:spPr>
        <p:txBody>
          <a:bodyPr wrap="square" rtlCol="0">
            <a:spAutoFit/>
          </a:bodyPr>
          <a:lstStyle/>
          <a:p>
            <a:r>
              <a:rPr lang="en-US" altLang="zh-CN" sz="2800" dirty="0">
                <a:solidFill>
                  <a:srgbClr val="409AD7"/>
                </a:solidFill>
                <a:latin typeface="Calibri" panose="020F0502020204030204" pitchFamily="34" charset="0"/>
                <a:ea typeface="Calibri" panose="020F0502020204030204" pitchFamily="34" charset="0"/>
                <a:cs typeface="Calibri" panose="020F0502020204030204" pitchFamily="34" charset="0"/>
              </a:rPr>
              <a:t>Results:</a:t>
            </a:r>
          </a:p>
        </p:txBody>
      </p:sp>
      <p:pic>
        <p:nvPicPr>
          <p:cNvPr id="5" name="图片 4">
            <a:extLst>
              <a:ext uri="{FF2B5EF4-FFF2-40B4-BE49-F238E27FC236}">
                <a16:creationId xmlns:a16="http://schemas.microsoft.com/office/drawing/2014/main" id="{A787D728-09BE-70E8-58B2-7CF1744FDCC8}"/>
              </a:ext>
            </a:extLst>
          </p:cNvPr>
          <p:cNvPicPr>
            <a:picLocks noChangeAspect="1"/>
          </p:cNvPicPr>
          <p:nvPr/>
        </p:nvPicPr>
        <p:blipFill>
          <a:blip r:embed="rId4"/>
          <a:stretch>
            <a:fillRect/>
          </a:stretch>
        </p:blipFill>
        <p:spPr>
          <a:xfrm>
            <a:off x="2955056" y="3885388"/>
            <a:ext cx="6089384" cy="2231179"/>
          </a:xfrm>
          <a:prstGeom prst="rect">
            <a:avLst/>
          </a:prstGeom>
        </p:spPr>
      </p:pic>
      <p:pic>
        <p:nvPicPr>
          <p:cNvPr id="8" name="图片 7">
            <a:extLst>
              <a:ext uri="{FF2B5EF4-FFF2-40B4-BE49-F238E27FC236}">
                <a16:creationId xmlns:a16="http://schemas.microsoft.com/office/drawing/2014/main" id="{55B28C8D-43DD-9221-4237-D10FAD55B7B5}"/>
              </a:ext>
            </a:extLst>
          </p:cNvPr>
          <p:cNvPicPr>
            <a:picLocks noChangeAspect="1"/>
          </p:cNvPicPr>
          <p:nvPr/>
        </p:nvPicPr>
        <p:blipFill>
          <a:blip r:embed="rId5"/>
          <a:stretch>
            <a:fillRect/>
          </a:stretch>
        </p:blipFill>
        <p:spPr>
          <a:xfrm>
            <a:off x="3389687" y="1357403"/>
            <a:ext cx="4833158" cy="2301504"/>
          </a:xfrm>
          <a:prstGeom prst="rect">
            <a:avLst/>
          </a:prstGeom>
        </p:spPr>
      </p:pic>
      <p:sp>
        <p:nvSpPr>
          <p:cNvPr id="11" name="文本框 10">
            <a:extLst>
              <a:ext uri="{FF2B5EF4-FFF2-40B4-BE49-F238E27FC236}">
                <a16:creationId xmlns:a16="http://schemas.microsoft.com/office/drawing/2014/main" id="{C69668E0-AF11-0A74-58A4-F68D05DA0B31}"/>
              </a:ext>
            </a:extLst>
          </p:cNvPr>
          <p:cNvSpPr txBox="1"/>
          <p:nvPr/>
        </p:nvSpPr>
        <p:spPr>
          <a:xfrm>
            <a:off x="2170197" y="3432426"/>
            <a:ext cx="8119022" cy="276999"/>
          </a:xfrm>
          <a:prstGeom prst="rect">
            <a:avLst/>
          </a:prstGeom>
          <a:noFill/>
        </p:spPr>
        <p:txBody>
          <a:bodyPr wrap="square" rtlCol="0">
            <a:spAutoFit/>
          </a:bodyPr>
          <a:lstStyle/>
          <a:p>
            <a:r>
              <a:rPr lang="en-US" altLang="zh-CN" sz="1200" dirty="0">
                <a:latin typeface="Calibri" panose="020F0502020204030204" pitchFamily="34" charset="0"/>
                <a:ea typeface="Calibri" panose="020F0502020204030204" pitchFamily="34" charset="0"/>
                <a:cs typeface="Calibri" panose="020F0502020204030204" pitchFamily="34" charset="0"/>
              </a:rPr>
              <a:t>Figure 6: Performance of SNNs. Mean accuracy ± standard deviation over 5 samples in imputing missing citations on CC1. </a:t>
            </a:r>
            <a:endParaRPr lang="zh-CN" alt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8238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BDE8B-2429-B1C4-2E80-AEEF503DF2BA}"/>
            </a:ext>
          </a:extLst>
        </p:cNvPr>
        <p:cNvGrpSpPr/>
        <p:nvPr/>
      </p:nvGrpSpPr>
      <p:grpSpPr>
        <a:xfrm>
          <a:off x="0" y="0"/>
          <a:ext cx="0" cy="0"/>
          <a:chOff x="0" y="0"/>
          <a:chExt cx="0" cy="0"/>
        </a:xfrm>
      </p:grpSpPr>
      <p:pic>
        <p:nvPicPr>
          <p:cNvPr id="27" name="图片 26">
            <a:extLst>
              <a:ext uri="{FF2B5EF4-FFF2-40B4-BE49-F238E27FC236}">
                <a16:creationId xmlns:a16="http://schemas.microsoft.com/office/drawing/2014/main" id="{1BE4137B-B8AE-E076-87D3-FF10176A7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668FAA4C-2B3B-DDB9-E574-A969019258D8}"/>
              </a:ext>
            </a:extLst>
          </p:cNvPr>
          <p:cNvSpPr/>
          <p:nvPr/>
        </p:nvSpPr>
        <p:spPr>
          <a:xfrm>
            <a:off x="503812" y="320665"/>
            <a:ext cx="1384674"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PART 03</a:t>
            </a:r>
          </a:p>
        </p:txBody>
      </p:sp>
      <p:sp>
        <p:nvSpPr>
          <p:cNvPr id="28" name="TextBox 76">
            <a:extLst>
              <a:ext uri="{FF2B5EF4-FFF2-40B4-BE49-F238E27FC236}">
                <a16:creationId xmlns:a16="http://schemas.microsoft.com/office/drawing/2014/main" id="{46AFD697-5D6A-68CE-2837-BD4982A168F1}"/>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Experiments</a:t>
            </a:r>
          </a:p>
        </p:txBody>
      </p:sp>
      <p:sp>
        <p:nvSpPr>
          <p:cNvPr id="32" name="矩形 31">
            <a:extLst>
              <a:ext uri="{FF2B5EF4-FFF2-40B4-BE49-F238E27FC236}">
                <a16:creationId xmlns:a16="http://schemas.microsoft.com/office/drawing/2014/main" id="{9EC0C5E6-60E4-2C49-96E9-0A66891EF735}"/>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a:extLst>
              <a:ext uri="{FF2B5EF4-FFF2-40B4-BE49-F238E27FC236}">
                <a16:creationId xmlns:a16="http://schemas.microsoft.com/office/drawing/2014/main" id="{EEB09849-A909-D6B1-74E6-EB984F4DA514}"/>
              </a:ext>
            </a:extLst>
          </p:cNvPr>
          <p:cNvSpPr>
            <a:spLocks noGrp="1"/>
          </p:cNvSpPr>
          <p:nvPr>
            <p:ph type="dt" sz="half" idx="10"/>
          </p:nvPr>
        </p:nvSpPr>
        <p:spPr/>
        <p:txBody>
          <a:bodyPr/>
          <a:lstStyle/>
          <a:p>
            <a:fld id="{F63119F3-2346-4946-A4C2-4505CEFB61DA}" type="datetime1">
              <a:rPr kumimoji="1" lang="zh-CN" altLang="en-US" smtClean="0"/>
              <a:t>2024/11/23</a:t>
            </a:fld>
            <a:endParaRPr kumimoji="1" lang="zh-CN" altLang="en-US" dirty="0"/>
          </a:p>
        </p:txBody>
      </p:sp>
      <p:sp>
        <p:nvSpPr>
          <p:cNvPr id="4" name="灯片编号占位符 3">
            <a:extLst>
              <a:ext uri="{FF2B5EF4-FFF2-40B4-BE49-F238E27FC236}">
                <a16:creationId xmlns:a16="http://schemas.microsoft.com/office/drawing/2014/main" id="{D845EEEF-7228-0319-9F3C-8AEA63372993}"/>
              </a:ext>
            </a:extLst>
          </p:cNvPr>
          <p:cNvSpPr>
            <a:spLocks noGrp="1"/>
          </p:cNvSpPr>
          <p:nvPr>
            <p:ph type="sldNum" sz="quarter" idx="12"/>
          </p:nvPr>
        </p:nvSpPr>
        <p:spPr/>
        <p:txBody>
          <a:bodyPr/>
          <a:lstStyle/>
          <a:p>
            <a:fld id="{4066A985-395B-904D-A84B-B37BAE4887A3}" type="slidenum">
              <a:rPr kumimoji="1" lang="zh-CN" altLang="en-US" smtClean="0"/>
              <a:t>21</a:t>
            </a:fld>
            <a:endParaRPr kumimoji="1" lang="zh-CN" altLang="en-US" dirty="0"/>
          </a:p>
        </p:txBody>
      </p:sp>
      <p:sp>
        <p:nvSpPr>
          <p:cNvPr id="6" name="文本框 5">
            <a:extLst>
              <a:ext uri="{FF2B5EF4-FFF2-40B4-BE49-F238E27FC236}">
                <a16:creationId xmlns:a16="http://schemas.microsoft.com/office/drawing/2014/main" id="{C892490B-4424-739C-AD1C-DC723A655A3D}"/>
              </a:ext>
            </a:extLst>
          </p:cNvPr>
          <p:cNvSpPr txBox="1"/>
          <p:nvPr/>
        </p:nvSpPr>
        <p:spPr>
          <a:xfrm>
            <a:off x="123524" y="1350461"/>
            <a:ext cx="11944952" cy="523220"/>
          </a:xfrm>
          <a:prstGeom prst="rect">
            <a:avLst/>
          </a:prstGeom>
          <a:noFill/>
        </p:spPr>
        <p:txBody>
          <a:bodyPr wrap="square" rtlCol="0">
            <a:spAutoFit/>
          </a:bodyPr>
          <a:lstStyle/>
          <a:p>
            <a:r>
              <a:rPr lang="en-US" altLang="zh-CN" sz="2800" dirty="0">
                <a:solidFill>
                  <a:srgbClr val="409AD7"/>
                </a:solidFill>
                <a:latin typeface="Calibri" panose="020F0502020204030204" pitchFamily="34" charset="0"/>
                <a:ea typeface="Calibri" panose="020F0502020204030204" pitchFamily="34" charset="0"/>
                <a:cs typeface="Calibri" panose="020F0502020204030204" pitchFamily="34" charset="0"/>
              </a:rPr>
              <a:t>Results:</a:t>
            </a:r>
          </a:p>
        </p:txBody>
      </p:sp>
      <p:pic>
        <p:nvPicPr>
          <p:cNvPr id="7" name="图片 6">
            <a:extLst>
              <a:ext uri="{FF2B5EF4-FFF2-40B4-BE49-F238E27FC236}">
                <a16:creationId xmlns:a16="http://schemas.microsoft.com/office/drawing/2014/main" id="{2F8FB50D-C438-E8F3-3C17-8AFD941B307A}"/>
              </a:ext>
            </a:extLst>
          </p:cNvPr>
          <p:cNvPicPr>
            <a:picLocks noChangeAspect="1"/>
          </p:cNvPicPr>
          <p:nvPr/>
        </p:nvPicPr>
        <p:blipFill>
          <a:blip r:embed="rId4"/>
          <a:stretch>
            <a:fillRect/>
          </a:stretch>
        </p:blipFill>
        <p:spPr>
          <a:xfrm>
            <a:off x="368550" y="2627023"/>
            <a:ext cx="4464451" cy="2453375"/>
          </a:xfrm>
          <a:prstGeom prst="rect">
            <a:avLst/>
          </a:prstGeom>
        </p:spPr>
      </p:pic>
      <p:sp>
        <p:nvSpPr>
          <p:cNvPr id="9" name="文本框 8">
            <a:extLst>
              <a:ext uri="{FF2B5EF4-FFF2-40B4-BE49-F238E27FC236}">
                <a16:creationId xmlns:a16="http://schemas.microsoft.com/office/drawing/2014/main" id="{75FB3CF6-3D5E-B8B2-D03A-072D2ECB67E4}"/>
              </a:ext>
            </a:extLst>
          </p:cNvPr>
          <p:cNvSpPr txBox="1"/>
          <p:nvPr/>
        </p:nvSpPr>
        <p:spPr>
          <a:xfrm>
            <a:off x="5078027" y="1470933"/>
            <a:ext cx="6593513" cy="3477875"/>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latin typeface="Calibri" panose="020F0502020204030204" pitchFamily="34" charset="0"/>
                <a:ea typeface="Calibri" panose="020F0502020204030204" pitchFamily="34" charset="0"/>
                <a:cs typeface="Calibri" panose="020F0502020204030204" pitchFamily="34" charset="0"/>
              </a:rPr>
              <a:t>Evaluated how accurately an SNN trained on one </a:t>
            </a:r>
            <a:r>
              <a:rPr lang="en-US" altLang="zh-CN" sz="2000" dirty="0" err="1">
                <a:latin typeface="Calibri" panose="020F0502020204030204" pitchFamily="34" charset="0"/>
                <a:ea typeface="Calibri" panose="020F0502020204030204" pitchFamily="34" charset="0"/>
                <a:cs typeface="Calibri" panose="020F0502020204030204" pitchFamily="34" charset="0"/>
              </a:rPr>
              <a:t>coauthorship</a:t>
            </a:r>
            <a:r>
              <a:rPr lang="en-US" altLang="zh-CN" sz="2000" dirty="0">
                <a:latin typeface="Calibri" panose="020F0502020204030204" pitchFamily="34" charset="0"/>
                <a:ea typeface="Calibri" panose="020F0502020204030204" pitchFamily="34" charset="0"/>
                <a:cs typeface="Calibri" panose="020F0502020204030204" pitchFamily="34" charset="0"/>
              </a:rPr>
              <a:t> complex can impute missing citations on a different complex</a:t>
            </a:r>
          </a:p>
          <a:p>
            <a:endParaRPr lang="en-US" altLang="zh-CN"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When imputing citations on CC1, a SNN trained on CC2 is almost as good as one trained on CC1 (compare Figures 2 and 3)</a:t>
            </a:r>
          </a:p>
          <a:p>
            <a:pPr marL="342900" indent="-342900">
              <a:buFont typeface="Arial" panose="020B0604020202020204" pitchFamily="34" charset="0"/>
              <a:buChar char="•"/>
            </a:pPr>
            <a:endParaRPr lang="en-US" altLang="zh-CN"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000" dirty="0" err="1">
                <a:latin typeface="Calibri" panose="020F0502020204030204" pitchFamily="34" charset="0"/>
                <a:cs typeface="Calibri" panose="020F0502020204030204" pitchFamily="34" charset="0"/>
              </a:rPr>
              <a:t>Coauthorship</a:t>
            </a:r>
            <a:r>
              <a:rPr lang="en-US" altLang="zh-CN" sz="2000" dirty="0">
                <a:latin typeface="Calibri" panose="020F0502020204030204" pitchFamily="34" charset="0"/>
                <a:cs typeface="Calibri" panose="020F0502020204030204" pitchFamily="34" charset="0"/>
              </a:rPr>
              <a:t> complexes share a similar structure, and the same process underlies the generation of citations across </a:t>
            </a:r>
            <a:r>
              <a:rPr lang="en-US" altLang="zh-CN" sz="2000" dirty="0" err="1">
                <a:latin typeface="Calibri" panose="020F0502020204030204" pitchFamily="34" charset="0"/>
                <a:cs typeface="Calibri" panose="020F0502020204030204" pitchFamily="34" charset="0"/>
              </a:rPr>
              <a:t>coauthorship</a:t>
            </a:r>
            <a:r>
              <a:rPr lang="en-US" altLang="zh-CN" sz="2000" dirty="0">
                <a:latin typeface="Calibri" panose="020F0502020204030204" pitchFamily="34" charset="0"/>
                <a:cs typeface="Calibri" panose="020F0502020204030204" pitchFamily="34" charset="0"/>
              </a:rPr>
              <a:t> complexes</a:t>
            </a:r>
          </a:p>
        </p:txBody>
      </p:sp>
      <p:sp>
        <p:nvSpPr>
          <p:cNvPr id="12" name="文本框 11">
            <a:extLst>
              <a:ext uri="{FF2B5EF4-FFF2-40B4-BE49-F238E27FC236}">
                <a16:creationId xmlns:a16="http://schemas.microsoft.com/office/drawing/2014/main" id="{8B57EC7D-4DF0-D66C-846E-C317D2ADBDF8}"/>
              </a:ext>
            </a:extLst>
          </p:cNvPr>
          <p:cNvSpPr txBox="1"/>
          <p:nvPr/>
        </p:nvSpPr>
        <p:spPr>
          <a:xfrm>
            <a:off x="2074881" y="5372075"/>
            <a:ext cx="7908988" cy="461665"/>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This demonstrated that our filters transfer across complexes!</a:t>
            </a:r>
            <a:endParaRPr lang="zh-CN" altLang="en-US" sz="2400" dirty="0">
              <a:latin typeface="Calibri" panose="020F0502020204030204" pitchFamily="34" charset="0"/>
              <a:cs typeface="Calibri" panose="020F0502020204030204" pitchFamily="34" charset="0"/>
            </a:endParaRPr>
          </a:p>
        </p:txBody>
      </p:sp>
      <p:sp>
        <p:nvSpPr>
          <p:cNvPr id="5" name="矩形 4">
            <a:extLst>
              <a:ext uri="{FF2B5EF4-FFF2-40B4-BE49-F238E27FC236}">
                <a16:creationId xmlns:a16="http://schemas.microsoft.com/office/drawing/2014/main" id="{4AD9E9BB-4621-5303-22C4-6507E77B3D5F}"/>
              </a:ext>
            </a:extLst>
          </p:cNvPr>
          <p:cNvSpPr/>
          <p:nvPr/>
        </p:nvSpPr>
        <p:spPr>
          <a:xfrm>
            <a:off x="503812" y="4386358"/>
            <a:ext cx="4574215" cy="7138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455DA3D7-3F55-507E-EF88-B4E12673A6EE}"/>
              </a:ext>
            </a:extLst>
          </p:cNvPr>
          <p:cNvSpPr txBox="1"/>
          <p:nvPr/>
        </p:nvSpPr>
        <p:spPr>
          <a:xfrm>
            <a:off x="1046610" y="4466283"/>
            <a:ext cx="3984859" cy="276999"/>
          </a:xfrm>
          <a:prstGeom prst="rect">
            <a:avLst/>
          </a:prstGeom>
          <a:noFill/>
        </p:spPr>
        <p:txBody>
          <a:bodyPr wrap="square" rtlCol="0">
            <a:spAutoFit/>
          </a:bodyPr>
          <a:lstStyle/>
          <a:p>
            <a:r>
              <a:rPr lang="en-US" altLang="zh-CN" sz="1200" dirty="0">
                <a:latin typeface="Calibri" panose="020F0502020204030204" pitchFamily="34" charset="0"/>
                <a:ea typeface="Calibri" panose="020F0502020204030204" pitchFamily="34" charset="0"/>
                <a:cs typeface="Calibri" panose="020F0502020204030204" pitchFamily="34" charset="0"/>
              </a:rPr>
              <a:t>Fig7: performance on CC1 with an SNN trained on CC2</a:t>
            </a:r>
            <a:endParaRPr lang="zh-CN" alt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426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BE4D0918-90E4-CCC7-7FDD-A599BE7912A7}"/>
            </a:ext>
          </a:extLst>
        </p:cNvPr>
        <p:cNvGrpSpPr/>
        <p:nvPr/>
      </p:nvGrpSpPr>
      <p:grpSpPr>
        <a:xfrm>
          <a:off x="0" y="0"/>
          <a:ext cx="0" cy="0"/>
          <a:chOff x="0" y="0"/>
          <a:chExt cx="0" cy="0"/>
        </a:xfrm>
      </p:grpSpPr>
      <p:sp>
        <p:nvSpPr>
          <p:cNvPr id="4" name="PA_文本框 9">
            <a:extLst>
              <a:ext uri="{FF2B5EF4-FFF2-40B4-BE49-F238E27FC236}">
                <a16:creationId xmlns:a16="http://schemas.microsoft.com/office/drawing/2014/main" id="{E5522BEE-2277-D38A-C5E8-E3198E425FD5}"/>
              </a:ext>
            </a:extLst>
          </p:cNvPr>
          <p:cNvSpPr txBox="1"/>
          <p:nvPr>
            <p:custDataLst>
              <p:tags r:id="rId1"/>
            </p:custDataLst>
          </p:nvPr>
        </p:nvSpPr>
        <p:spPr>
          <a:xfrm>
            <a:off x="3243608" y="2376148"/>
            <a:ext cx="2140568" cy="1862048"/>
          </a:xfrm>
          <a:prstGeom prst="rect">
            <a:avLst/>
          </a:prstGeom>
          <a:noFill/>
        </p:spPr>
        <p:txBody>
          <a:bodyPr wrap="square" rtlCol="0">
            <a:spAutoFit/>
          </a:bodyPr>
          <a:lstStyle/>
          <a:p>
            <a:pPr algn="ctr"/>
            <a:r>
              <a:rPr lang="en-US" altLang="zh-CN" sz="11500" b="1" dirty="0">
                <a:solidFill>
                  <a:srgbClr val="F1F1F1"/>
                </a:solidFill>
                <a:latin typeface="微软雅黑" panose="020B0503020204020204" pitchFamily="34" charset="-122"/>
                <a:ea typeface="微软雅黑" panose="020B0503020204020204" pitchFamily="34" charset="-122"/>
              </a:rPr>
              <a:t>04</a:t>
            </a:r>
            <a:endParaRPr lang="zh-CN" altLang="en-US" sz="11500" b="1" dirty="0">
              <a:solidFill>
                <a:srgbClr val="F1F1F1"/>
              </a:solidFill>
              <a:latin typeface="微软雅黑" panose="020B0503020204020204" pitchFamily="34" charset="-122"/>
              <a:ea typeface="微软雅黑" panose="020B0503020204020204" pitchFamily="34" charset="-122"/>
            </a:endParaRPr>
          </a:p>
        </p:txBody>
      </p:sp>
      <p:grpSp>
        <p:nvGrpSpPr>
          <p:cNvPr id="9" name="组合 30">
            <a:extLst>
              <a:ext uri="{FF2B5EF4-FFF2-40B4-BE49-F238E27FC236}">
                <a16:creationId xmlns:a16="http://schemas.microsoft.com/office/drawing/2014/main" id="{805D5ACC-F5C7-61E2-CE05-A295EE8E1C2D}"/>
              </a:ext>
            </a:extLst>
          </p:cNvPr>
          <p:cNvGrpSpPr/>
          <p:nvPr/>
        </p:nvGrpSpPr>
        <p:grpSpPr>
          <a:xfrm>
            <a:off x="6877881" y="2630275"/>
            <a:ext cx="3453318" cy="1162079"/>
            <a:chOff x="765316" y="2497753"/>
            <a:chExt cx="3453318" cy="1162079"/>
          </a:xfrm>
        </p:grpSpPr>
        <p:sp>
          <p:nvSpPr>
            <p:cNvPr id="10" name="TextBox 76">
              <a:extLst>
                <a:ext uri="{FF2B5EF4-FFF2-40B4-BE49-F238E27FC236}">
                  <a16:creationId xmlns:a16="http://schemas.microsoft.com/office/drawing/2014/main" id="{C11E09C8-AD30-21BD-5E95-3CCEF45536CC}"/>
                </a:ext>
              </a:extLst>
            </p:cNvPr>
            <p:cNvSpPr txBox="1"/>
            <p:nvPr/>
          </p:nvSpPr>
          <p:spPr>
            <a:xfrm>
              <a:off x="765316" y="2497753"/>
              <a:ext cx="3453318" cy="769441"/>
            </a:xfrm>
            <a:prstGeom prst="rect">
              <a:avLst/>
            </a:prstGeom>
            <a:noFill/>
          </p:spPr>
          <p:txBody>
            <a:bodyPr wrap="none" rtlCol="0">
              <a:spAutoFit/>
            </a:bodyPr>
            <a:lstStyle/>
            <a:p>
              <a:r>
                <a:rPr lang="en-US" altLang="zh-CN" sz="4400" b="1" dirty="0">
                  <a:solidFill>
                    <a:srgbClr val="F1F1F1"/>
                  </a:solidFill>
                  <a:latin typeface="微软雅黑" panose="020B0503020204020204" pitchFamily="34" charset="-122"/>
                  <a:ea typeface="微软雅黑" panose="020B0503020204020204" pitchFamily="34" charset="-122"/>
                </a:rPr>
                <a:t>PART FOUR</a:t>
              </a:r>
              <a:endParaRPr lang="zh-CN" altLang="en-US" sz="4400" b="1" dirty="0">
                <a:solidFill>
                  <a:srgbClr val="F1F1F1"/>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06738449-33FD-EB83-59BB-32EA8FFDD878}"/>
                </a:ext>
              </a:extLst>
            </p:cNvPr>
            <p:cNvSpPr/>
            <p:nvPr/>
          </p:nvSpPr>
          <p:spPr>
            <a:xfrm>
              <a:off x="765316" y="3198167"/>
              <a:ext cx="1808508"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Conclusion</a:t>
              </a:r>
            </a:p>
          </p:txBody>
        </p:sp>
      </p:grpSp>
      <p:sp>
        <p:nvSpPr>
          <p:cNvPr id="2" name="日期占位符 1">
            <a:extLst>
              <a:ext uri="{FF2B5EF4-FFF2-40B4-BE49-F238E27FC236}">
                <a16:creationId xmlns:a16="http://schemas.microsoft.com/office/drawing/2014/main" id="{53AD3EC6-3558-7A6F-D9F1-109FFDBFB290}"/>
              </a:ext>
            </a:extLst>
          </p:cNvPr>
          <p:cNvSpPr>
            <a:spLocks noGrp="1"/>
          </p:cNvSpPr>
          <p:nvPr>
            <p:ph type="dt" sz="half" idx="10"/>
          </p:nvPr>
        </p:nvSpPr>
        <p:spPr/>
        <p:txBody>
          <a:bodyPr/>
          <a:lstStyle/>
          <a:p>
            <a:fld id="{F4444088-E352-49AF-A517-FC41C6583805}" type="datetime1">
              <a:rPr kumimoji="1" lang="zh-CN" altLang="en-US" smtClean="0"/>
              <a:t>2024/11/23</a:t>
            </a:fld>
            <a:endParaRPr kumimoji="1" lang="zh-CN" altLang="en-US" dirty="0"/>
          </a:p>
        </p:txBody>
      </p:sp>
      <p:sp>
        <p:nvSpPr>
          <p:cNvPr id="3" name="灯片编号占位符 2">
            <a:extLst>
              <a:ext uri="{FF2B5EF4-FFF2-40B4-BE49-F238E27FC236}">
                <a16:creationId xmlns:a16="http://schemas.microsoft.com/office/drawing/2014/main" id="{F0ACCDE8-BDEE-9C0C-D49A-956BCBB78840}"/>
              </a:ext>
            </a:extLst>
          </p:cNvPr>
          <p:cNvSpPr>
            <a:spLocks noGrp="1"/>
          </p:cNvSpPr>
          <p:nvPr>
            <p:ph type="sldNum" sz="quarter" idx="12"/>
          </p:nvPr>
        </p:nvSpPr>
        <p:spPr/>
        <p:txBody>
          <a:bodyPr/>
          <a:lstStyle/>
          <a:p>
            <a:fld id="{4066A985-395B-904D-A84B-B37BAE4887A3}" type="slidenum">
              <a:rPr kumimoji="1" lang="zh-CN" altLang="en-US" smtClean="0"/>
              <a:t>22</a:t>
            </a:fld>
            <a:endParaRPr kumimoji="1" lang="zh-CN" altLang="en-US" dirty="0"/>
          </a:p>
        </p:txBody>
      </p:sp>
    </p:spTree>
    <p:extLst>
      <p:ext uri="{BB962C8B-B14F-4D97-AF65-F5344CB8AC3E}">
        <p14:creationId xmlns:p14="http://schemas.microsoft.com/office/powerpoint/2010/main" val="282693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52CE9-3B36-B028-8A90-140B1ED63ADB}"/>
            </a:ext>
          </a:extLst>
        </p:cNvPr>
        <p:cNvGrpSpPr/>
        <p:nvPr/>
      </p:nvGrpSpPr>
      <p:grpSpPr>
        <a:xfrm>
          <a:off x="0" y="0"/>
          <a:ext cx="0" cy="0"/>
          <a:chOff x="0" y="0"/>
          <a:chExt cx="0" cy="0"/>
        </a:xfrm>
      </p:grpSpPr>
      <p:pic>
        <p:nvPicPr>
          <p:cNvPr id="27" name="图片 26">
            <a:extLst>
              <a:ext uri="{FF2B5EF4-FFF2-40B4-BE49-F238E27FC236}">
                <a16:creationId xmlns:a16="http://schemas.microsoft.com/office/drawing/2014/main" id="{6C10C7D7-3558-04E1-4658-979094F20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CFE360C3-FF23-E15B-B27A-7C9976AAF478}"/>
              </a:ext>
            </a:extLst>
          </p:cNvPr>
          <p:cNvSpPr/>
          <p:nvPr/>
        </p:nvSpPr>
        <p:spPr>
          <a:xfrm>
            <a:off x="503812" y="320665"/>
            <a:ext cx="1384674"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PART 04</a:t>
            </a:r>
          </a:p>
        </p:txBody>
      </p:sp>
      <p:sp>
        <p:nvSpPr>
          <p:cNvPr id="28" name="TextBox 76">
            <a:extLst>
              <a:ext uri="{FF2B5EF4-FFF2-40B4-BE49-F238E27FC236}">
                <a16:creationId xmlns:a16="http://schemas.microsoft.com/office/drawing/2014/main" id="{F3594F24-15DD-4F7F-3221-B3C906CDE4D1}"/>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Conclusion</a:t>
            </a:r>
          </a:p>
        </p:txBody>
      </p:sp>
      <p:sp>
        <p:nvSpPr>
          <p:cNvPr id="32" name="矩形 31">
            <a:extLst>
              <a:ext uri="{FF2B5EF4-FFF2-40B4-BE49-F238E27FC236}">
                <a16:creationId xmlns:a16="http://schemas.microsoft.com/office/drawing/2014/main" id="{34EB1EA2-6FD6-9C47-0198-D1E77B7C1098}"/>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a:extLst>
              <a:ext uri="{FF2B5EF4-FFF2-40B4-BE49-F238E27FC236}">
                <a16:creationId xmlns:a16="http://schemas.microsoft.com/office/drawing/2014/main" id="{4333DB63-0054-4203-5C9E-70A90D5B546F}"/>
              </a:ext>
            </a:extLst>
          </p:cNvPr>
          <p:cNvSpPr>
            <a:spLocks noGrp="1"/>
          </p:cNvSpPr>
          <p:nvPr>
            <p:ph type="dt" sz="half" idx="10"/>
          </p:nvPr>
        </p:nvSpPr>
        <p:spPr/>
        <p:txBody>
          <a:bodyPr/>
          <a:lstStyle/>
          <a:p>
            <a:fld id="{F63119F3-2346-4946-A4C2-4505CEFB61DA}" type="datetime1">
              <a:rPr kumimoji="1" lang="zh-CN" altLang="en-US" smtClean="0"/>
              <a:t>2024/11/23</a:t>
            </a:fld>
            <a:endParaRPr kumimoji="1" lang="zh-CN" altLang="en-US" dirty="0"/>
          </a:p>
        </p:txBody>
      </p:sp>
      <p:sp>
        <p:nvSpPr>
          <p:cNvPr id="4" name="灯片编号占位符 3">
            <a:extLst>
              <a:ext uri="{FF2B5EF4-FFF2-40B4-BE49-F238E27FC236}">
                <a16:creationId xmlns:a16="http://schemas.microsoft.com/office/drawing/2014/main" id="{81B434AD-0516-D880-3679-AF313F140A68}"/>
              </a:ext>
            </a:extLst>
          </p:cNvPr>
          <p:cNvSpPr>
            <a:spLocks noGrp="1"/>
          </p:cNvSpPr>
          <p:nvPr>
            <p:ph type="sldNum" sz="quarter" idx="12"/>
          </p:nvPr>
        </p:nvSpPr>
        <p:spPr/>
        <p:txBody>
          <a:bodyPr/>
          <a:lstStyle/>
          <a:p>
            <a:fld id="{4066A985-395B-904D-A84B-B37BAE4887A3}" type="slidenum">
              <a:rPr kumimoji="1" lang="zh-CN" altLang="en-US" smtClean="0"/>
              <a:t>23</a:t>
            </a:fld>
            <a:endParaRPr kumimoji="1" lang="zh-CN" altLang="en-US" dirty="0"/>
          </a:p>
        </p:txBody>
      </p:sp>
      <p:sp>
        <p:nvSpPr>
          <p:cNvPr id="2" name="文本框 1">
            <a:extLst>
              <a:ext uri="{FF2B5EF4-FFF2-40B4-BE49-F238E27FC236}">
                <a16:creationId xmlns:a16="http://schemas.microsoft.com/office/drawing/2014/main" id="{9014333A-16B2-3813-2438-C040AE65A18C}"/>
              </a:ext>
            </a:extLst>
          </p:cNvPr>
          <p:cNvSpPr txBox="1"/>
          <p:nvPr/>
        </p:nvSpPr>
        <p:spPr>
          <a:xfrm>
            <a:off x="1080664" y="2168346"/>
            <a:ext cx="10639293" cy="2754408"/>
          </a:xfrm>
          <a:prstGeom prst="rect">
            <a:avLst/>
          </a:prstGeom>
          <a:noFill/>
        </p:spPr>
        <p:txBody>
          <a:bodyPr wrap="square" rtlCol="0">
            <a:spAutoFit/>
          </a:bodyPr>
          <a:lstStyle/>
          <a:p>
            <a:pPr>
              <a:lnSpc>
                <a:spcPts val="3500"/>
              </a:lnSpc>
            </a:pPr>
            <a:r>
              <a:rPr lang="en-US" altLang="zh-CN" sz="2400" dirty="0">
                <a:latin typeface="Calibri" panose="020F0502020204030204" pitchFamily="34" charset="0"/>
                <a:ea typeface="Calibri" panose="020F0502020204030204" pitchFamily="34" charset="0"/>
                <a:cs typeface="Calibri" panose="020F0502020204030204" pitchFamily="34" charset="0"/>
              </a:rPr>
              <a:t>This literature:</a:t>
            </a:r>
          </a:p>
          <a:p>
            <a:pPr marL="342900" indent="-342900">
              <a:lnSpc>
                <a:spcPts val="3500"/>
              </a:lnSpc>
              <a:buFont typeface="Arial" panose="020B0604020202020204" pitchFamily="34" charset="0"/>
              <a:buChar char="•"/>
            </a:pPr>
            <a:r>
              <a:rPr lang="en-US" altLang="zh-CN" sz="2400" dirty="0">
                <a:latin typeface="Calibri" panose="020F0502020204030204" pitchFamily="34" charset="0"/>
                <a:ea typeface="Calibri" panose="020F0502020204030204" pitchFamily="34" charset="0"/>
                <a:cs typeface="Calibri" panose="020F0502020204030204" pitchFamily="34" charset="0"/>
              </a:rPr>
              <a:t>designed a mathematical framework of neural networks for data living on simplicial complexes </a:t>
            </a:r>
          </a:p>
          <a:p>
            <a:pPr marL="342900" indent="-342900">
              <a:lnSpc>
                <a:spcPts val="3500"/>
              </a:lnSpc>
              <a:buFont typeface="Arial" panose="020B0604020202020204" pitchFamily="34" charset="0"/>
              <a:buChar char="•"/>
            </a:pPr>
            <a:r>
              <a:rPr lang="en-US" altLang="zh-CN" sz="2400" dirty="0">
                <a:latin typeface="Calibri" panose="020F0502020204030204" pitchFamily="34" charset="0"/>
                <a:ea typeface="Calibri" panose="020F0502020204030204" pitchFamily="34" charset="0"/>
                <a:cs typeface="Calibri" panose="020F0502020204030204" pitchFamily="34" charset="0"/>
              </a:rPr>
              <a:t>provided results on its performance in the task of imputing missing data</a:t>
            </a:r>
          </a:p>
          <a:p>
            <a:pPr marL="342900" indent="-342900">
              <a:lnSpc>
                <a:spcPts val="3500"/>
              </a:lnSpc>
              <a:buFont typeface="Arial" panose="020B0604020202020204" pitchFamily="34" charset="0"/>
              <a:buChar char="•"/>
            </a:pPr>
            <a:r>
              <a:rPr lang="en-US" altLang="zh-CN" sz="2400" dirty="0">
                <a:latin typeface="Calibri" panose="020F0502020204030204" pitchFamily="34" charset="0"/>
                <a:ea typeface="Calibri" panose="020F0502020204030204" pitchFamily="34" charset="0"/>
                <a:cs typeface="Calibri" panose="020F0502020204030204" pitchFamily="34" charset="0"/>
              </a:rPr>
              <a:t>The method it mentioned mainly focused on designing the convolutional kernel of the neural networks’ layer</a:t>
            </a:r>
          </a:p>
        </p:txBody>
      </p:sp>
    </p:spTree>
    <p:extLst>
      <p:ext uri="{BB962C8B-B14F-4D97-AF65-F5344CB8AC3E}">
        <p14:creationId xmlns:p14="http://schemas.microsoft.com/office/powerpoint/2010/main" val="1088508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1A73E-A968-0666-B1A8-5B4DFB153FA2}"/>
            </a:ext>
          </a:extLst>
        </p:cNvPr>
        <p:cNvGrpSpPr/>
        <p:nvPr/>
      </p:nvGrpSpPr>
      <p:grpSpPr>
        <a:xfrm>
          <a:off x="0" y="0"/>
          <a:ext cx="0" cy="0"/>
          <a:chOff x="0" y="0"/>
          <a:chExt cx="0" cy="0"/>
        </a:xfrm>
      </p:grpSpPr>
      <p:pic>
        <p:nvPicPr>
          <p:cNvPr id="27" name="图片 26">
            <a:extLst>
              <a:ext uri="{FF2B5EF4-FFF2-40B4-BE49-F238E27FC236}">
                <a16:creationId xmlns:a16="http://schemas.microsoft.com/office/drawing/2014/main" id="{151087C6-F257-E71E-4955-62B920000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B3C816A4-4056-10F7-0356-A4F662477A19}"/>
              </a:ext>
            </a:extLst>
          </p:cNvPr>
          <p:cNvSpPr/>
          <p:nvPr/>
        </p:nvSpPr>
        <p:spPr>
          <a:xfrm>
            <a:off x="503812" y="320665"/>
            <a:ext cx="1384674"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PART 04</a:t>
            </a:r>
          </a:p>
        </p:txBody>
      </p:sp>
      <p:sp>
        <p:nvSpPr>
          <p:cNvPr id="28" name="TextBox 76">
            <a:extLst>
              <a:ext uri="{FF2B5EF4-FFF2-40B4-BE49-F238E27FC236}">
                <a16:creationId xmlns:a16="http://schemas.microsoft.com/office/drawing/2014/main" id="{60D79752-C9C9-F214-8E43-EA3FE544F2C4}"/>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References</a:t>
            </a:r>
          </a:p>
        </p:txBody>
      </p:sp>
      <p:sp>
        <p:nvSpPr>
          <p:cNvPr id="32" name="矩形 31">
            <a:extLst>
              <a:ext uri="{FF2B5EF4-FFF2-40B4-BE49-F238E27FC236}">
                <a16:creationId xmlns:a16="http://schemas.microsoft.com/office/drawing/2014/main" id="{BCD57EBC-CAC2-1F91-6FE7-CF9AEEE0340D}"/>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a:extLst>
              <a:ext uri="{FF2B5EF4-FFF2-40B4-BE49-F238E27FC236}">
                <a16:creationId xmlns:a16="http://schemas.microsoft.com/office/drawing/2014/main" id="{75D1D8A4-E03F-E802-4829-9428ECE26DCA}"/>
              </a:ext>
            </a:extLst>
          </p:cNvPr>
          <p:cNvSpPr>
            <a:spLocks noGrp="1"/>
          </p:cNvSpPr>
          <p:nvPr>
            <p:ph type="dt" sz="half" idx="10"/>
          </p:nvPr>
        </p:nvSpPr>
        <p:spPr/>
        <p:txBody>
          <a:bodyPr/>
          <a:lstStyle/>
          <a:p>
            <a:fld id="{F63119F3-2346-4946-A4C2-4505CEFB61DA}" type="datetime1">
              <a:rPr kumimoji="1" lang="zh-CN" altLang="en-US" smtClean="0"/>
              <a:t>2024/11/23</a:t>
            </a:fld>
            <a:endParaRPr kumimoji="1" lang="zh-CN" altLang="en-US" dirty="0"/>
          </a:p>
        </p:txBody>
      </p:sp>
      <p:sp>
        <p:nvSpPr>
          <p:cNvPr id="4" name="灯片编号占位符 3">
            <a:extLst>
              <a:ext uri="{FF2B5EF4-FFF2-40B4-BE49-F238E27FC236}">
                <a16:creationId xmlns:a16="http://schemas.microsoft.com/office/drawing/2014/main" id="{5B8DC24F-760E-6979-A4FE-568AD859A738}"/>
              </a:ext>
            </a:extLst>
          </p:cNvPr>
          <p:cNvSpPr>
            <a:spLocks noGrp="1"/>
          </p:cNvSpPr>
          <p:nvPr>
            <p:ph type="sldNum" sz="quarter" idx="12"/>
          </p:nvPr>
        </p:nvSpPr>
        <p:spPr/>
        <p:txBody>
          <a:bodyPr/>
          <a:lstStyle/>
          <a:p>
            <a:fld id="{4066A985-395B-904D-A84B-B37BAE4887A3}" type="slidenum">
              <a:rPr kumimoji="1" lang="zh-CN" altLang="en-US" smtClean="0"/>
              <a:t>24</a:t>
            </a:fld>
            <a:endParaRPr kumimoji="1" lang="zh-CN" altLang="en-US" dirty="0"/>
          </a:p>
        </p:txBody>
      </p:sp>
      <p:sp>
        <p:nvSpPr>
          <p:cNvPr id="2" name="文本框 1">
            <a:extLst>
              <a:ext uri="{FF2B5EF4-FFF2-40B4-BE49-F238E27FC236}">
                <a16:creationId xmlns:a16="http://schemas.microsoft.com/office/drawing/2014/main" id="{426C1334-D878-B777-CE84-17FB4F76E32E}"/>
              </a:ext>
            </a:extLst>
          </p:cNvPr>
          <p:cNvSpPr txBox="1"/>
          <p:nvPr/>
        </p:nvSpPr>
        <p:spPr>
          <a:xfrm>
            <a:off x="163902" y="1405219"/>
            <a:ext cx="12028098" cy="4801314"/>
          </a:xfrm>
          <a:prstGeom prst="rect">
            <a:avLst/>
          </a:prstGeom>
          <a:noFill/>
        </p:spPr>
        <p:txBody>
          <a:bodyPr wrap="square" rtlCol="0">
            <a:spAutoFit/>
          </a:bodyPr>
          <a:lstStyle/>
          <a:p>
            <a:r>
              <a:rPr lang="en-US" altLang="zh-CN" sz="1700" dirty="0">
                <a:latin typeface="Calibri" panose="020F0502020204030204" pitchFamily="34" charset="0"/>
                <a:ea typeface="Calibri" panose="020F0502020204030204" pitchFamily="34" charset="0"/>
                <a:cs typeface="Calibri" panose="020F0502020204030204" pitchFamily="34" charset="0"/>
              </a:rPr>
              <a:t>[1] M. M. Bronstein et al., “Geometric Deep Learning: Going beyond Euclidean data,” IEEE Signal Processing Magazine, vol. 34, no. 4, pp. 18–42, 2017.</a:t>
            </a:r>
            <a:endParaRPr lang="zh-CN" altLang="en-US" sz="1700" dirty="0">
              <a:latin typeface="Calibri" panose="020F0502020204030204" pitchFamily="34" charset="0"/>
              <a:cs typeface="Calibri" panose="020F0502020204030204" pitchFamily="34" charset="0"/>
            </a:endParaRPr>
          </a:p>
          <a:p>
            <a:r>
              <a:rPr lang="en-US" altLang="zh-CN" sz="1700" dirty="0">
                <a:latin typeface="Calibri" panose="020F0502020204030204" pitchFamily="34" charset="0"/>
                <a:ea typeface="Calibri" panose="020F0502020204030204" pitchFamily="34" charset="0"/>
                <a:cs typeface="Calibri" panose="020F0502020204030204" pitchFamily="34" charset="0"/>
              </a:rPr>
              <a:t>[2] Y. Feng et al., “Hypergraph Neural Networks,” in Proceedings of the AAAI Conference on Artificial Intelligence, vol. 33, 01, 2019.</a:t>
            </a:r>
            <a:endParaRPr lang="zh-CN" altLang="en-US" sz="1700" dirty="0">
              <a:latin typeface="Calibri" panose="020F0502020204030204" pitchFamily="34" charset="0"/>
              <a:cs typeface="Calibri" panose="020F0502020204030204" pitchFamily="34" charset="0"/>
            </a:endParaRPr>
          </a:p>
          <a:p>
            <a:r>
              <a:rPr lang="en-US" altLang="zh-CN" sz="1700" dirty="0">
                <a:latin typeface="Calibri" panose="020F0502020204030204" pitchFamily="34" charset="0"/>
                <a:ea typeface="Calibri" panose="020F0502020204030204" pitchFamily="34" charset="0"/>
                <a:cs typeface="Calibri" panose="020F0502020204030204" pitchFamily="34" charset="0"/>
              </a:rPr>
              <a:t>[3] I. Madsen and </a:t>
            </a:r>
            <a:r>
              <a:rPr lang="en-US" altLang="zh-CN" sz="1700" dirty="0" err="1">
                <a:latin typeface="Calibri" panose="020F0502020204030204" pitchFamily="34" charset="0"/>
                <a:ea typeface="Calibri" panose="020F0502020204030204" pitchFamily="34" charset="0"/>
                <a:cs typeface="Calibri" panose="020F0502020204030204" pitchFamily="34" charset="0"/>
              </a:rPr>
              <a:t>Jørgen</a:t>
            </a:r>
            <a:r>
              <a:rPr lang="en-US" altLang="zh-CN" sz="1700" dirty="0">
                <a:latin typeface="Calibri" panose="020F0502020204030204" pitchFamily="34" charset="0"/>
                <a:ea typeface="Calibri" panose="020F0502020204030204" pitchFamily="34" charset="0"/>
                <a:cs typeface="Calibri" panose="020F0502020204030204" pitchFamily="34" charset="0"/>
              </a:rPr>
              <a:t> </a:t>
            </a:r>
            <a:r>
              <a:rPr lang="en-US" altLang="zh-CN" sz="1700" dirty="0" err="1">
                <a:latin typeface="Calibri" panose="020F0502020204030204" pitchFamily="34" charset="0"/>
                <a:ea typeface="Calibri" panose="020F0502020204030204" pitchFamily="34" charset="0"/>
                <a:cs typeface="Calibri" panose="020F0502020204030204" pitchFamily="34" charset="0"/>
              </a:rPr>
              <a:t>Tornehave</a:t>
            </a:r>
            <a:r>
              <a:rPr lang="en-US" altLang="zh-CN" sz="1700" dirty="0">
                <a:latin typeface="Calibri" panose="020F0502020204030204" pitchFamily="34" charset="0"/>
                <a:ea typeface="Calibri" panose="020F0502020204030204" pitchFamily="34" charset="0"/>
                <a:cs typeface="Calibri" panose="020F0502020204030204" pitchFamily="34" charset="0"/>
              </a:rPr>
              <a:t>, From Calculus to </a:t>
            </a:r>
            <a:r>
              <a:rPr lang="en-US" altLang="zh-CN" sz="1700" dirty="0" err="1">
                <a:latin typeface="Calibri" panose="020F0502020204030204" pitchFamily="34" charset="0"/>
                <a:ea typeface="Calibri" panose="020F0502020204030204" pitchFamily="34" charset="0"/>
                <a:cs typeface="Calibri" panose="020F0502020204030204" pitchFamily="34" charset="0"/>
              </a:rPr>
              <a:t>Cohomology</a:t>
            </a:r>
            <a:r>
              <a:rPr lang="en-US" altLang="zh-CN" sz="1700" dirty="0">
                <a:latin typeface="Calibri" panose="020F0502020204030204" pitchFamily="34" charset="0"/>
                <a:ea typeface="Calibri" panose="020F0502020204030204" pitchFamily="34" charset="0"/>
                <a:cs typeface="Calibri" panose="020F0502020204030204" pitchFamily="34" charset="0"/>
              </a:rPr>
              <a:t>: de </a:t>
            </a:r>
            <a:r>
              <a:rPr lang="en-US" altLang="zh-CN" sz="1700" dirty="0" err="1">
                <a:latin typeface="Calibri" panose="020F0502020204030204" pitchFamily="34" charset="0"/>
                <a:ea typeface="Calibri" panose="020F0502020204030204" pitchFamily="34" charset="0"/>
                <a:cs typeface="Calibri" panose="020F0502020204030204" pitchFamily="34" charset="0"/>
              </a:rPr>
              <a:t>Rham</a:t>
            </a:r>
            <a:r>
              <a:rPr lang="en-US" altLang="zh-CN" sz="1700" dirty="0">
                <a:latin typeface="Calibri" panose="020F0502020204030204" pitchFamily="34" charset="0"/>
                <a:ea typeface="Calibri" panose="020F0502020204030204" pitchFamily="34" charset="0"/>
                <a:cs typeface="Calibri" panose="020F0502020204030204" pitchFamily="34" charset="0"/>
              </a:rPr>
              <a:t> </a:t>
            </a:r>
            <a:r>
              <a:rPr lang="en-US" altLang="zh-CN" sz="1700" dirty="0" err="1">
                <a:latin typeface="Calibri" panose="020F0502020204030204" pitchFamily="34" charset="0"/>
                <a:ea typeface="Calibri" panose="020F0502020204030204" pitchFamily="34" charset="0"/>
                <a:cs typeface="Calibri" panose="020F0502020204030204" pitchFamily="34" charset="0"/>
              </a:rPr>
              <a:t>Cohomology</a:t>
            </a:r>
            <a:r>
              <a:rPr lang="en-US" altLang="zh-CN" sz="1700" dirty="0">
                <a:latin typeface="Calibri" panose="020F0502020204030204" pitchFamily="34" charset="0"/>
                <a:ea typeface="Calibri" panose="020F0502020204030204" pitchFamily="34" charset="0"/>
                <a:cs typeface="Calibri" panose="020F0502020204030204" pitchFamily="34" charset="0"/>
              </a:rPr>
              <a:t> and Characteristic Classes, Cambridge University Press, 1997.</a:t>
            </a:r>
            <a:endParaRPr lang="zh-CN" altLang="en-US" sz="1700" dirty="0">
              <a:latin typeface="Calibri" panose="020F0502020204030204" pitchFamily="34" charset="0"/>
              <a:cs typeface="Calibri" panose="020F0502020204030204" pitchFamily="34" charset="0"/>
            </a:endParaRPr>
          </a:p>
          <a:p>
            <a:r>
              <a:rPr lang="en-US" altLang="zh-CN" sz="1700" dirty="0">
                <a:latin typeface="Calibri" panose="020F0502020204030204" pitchFamily="34" charset="0"/>
                <a:ea typeface="Calibri" panose="020F0502020204030204" pitchFamily="34" charset="0"/>
                <a:cs typeface="Calibri" panose="020F0502020204030204" pitchFamily="34" charset="0"/>
              </a:rPr>
              <a:t>[4]Petri G, Expert P, </a:t>
            </a:r>
            <a:r>
              <a:rPr lang="en-US" altLang="zh-CN" sz="1700" dirty="0" err="1">
                <a:latin typeface="Calibri" panose="020F0502020204030204" pitchFamily="34" charset="0"/>
                <a:ea typeface="Calibri" panose="020F0502020204030204" pitchFamily="34" charset="0"/>
                <a:cs typeface="Calibri" panose="020F0502020204030204" pitchFamily="34" charset="0"/>
              </a:rPr>
              <a:t>Turkheimer</a:t>
            </a:r>
            <a:r>
              <a:rPr lang="en-US" altLang="zh-CN" sz="1700" dirty="0">
                <a:latin typeface="Calibri" panose="020F0502020204030204" pitchFamily="34" charset="0"/>
                <a:ea typeface="Calibri" panose="020F0502020204030204" pitchFamily="34" charset="0"/>
                <a:cs typeface="Calibri" panose="020F0502020204030204" pitchFamily="34" charset="0"/>
              </a:rPr>
              <a:t>  F, Carhart-Harris R, Nutt D, Hellyer PJ,  </a:t>
            </a:r>
            <a:r>
              <a:rPr lang="en-US" altLang="zh-CN" sz="1700" dirty="0" err="1">
                <a:latin typeface="Calibri" panose="020F0502020204030204" pitchFamily="34" charset="0"/>
                <a:ea typeface="Calibri" panose="020F0502020204030204" pitchFamily="34" charset="0"/>
                <a:cs typeface="Calibri" panose="020F0502020204030204" pitchFamily="34" charset="0"/>
              </a:rPr>
              <a:t>Vaccarino</a:t>
            </a:r>
            <a:r>
              <a:rPr lang="en-US" altLang="zh-CN" sz="1700" dirty="0">
                <a:latin typeface="Calibri" panose="020F0502020204030204" pitchFamily="34" charset="0"/>
                <a:ea typeface="Calibri" panose="020F0502020204030204" pitchFamily="34" charset="0"/>
                <a:cs typeface="Calibri" panose="020F0502020204030204" pitchFamily="34" charset="0"/>
              </a:rPr>
              <a:t> F. 2014 Homological scaffolds of  brain functional networks. J. R. Soc. Interface  11: 20140873.</a:t>
            </a:r>
            <a:endParaRPr lang="zh-CN" altLang="en-US" sz="1700" dirty="0">
              <a:latin typeface="Calibri" panose="020F0502020204030204" pitchFamily="34" charset="0"/>
              <a:cs typeface="Calibri" panose="020F0502020204030204" pitchFamily="34" charset="0"/>
            </a:endParaRPr>
          </a:p>
          <a:p>
            <a:r>
              <a:rPr lang="en-US" altLang="zh-CN" sz="1700" dirty="0">
                <a:latin typeface="Calibri" panose="020F0502020204030204" pitchFamily="34" charset="0"/>
                <a:ea typeface="Calibri" panose="020F0502020204030204" pitchFamily="34" charset="0"/>
                <a:cs typeface="Calibri" panose="020F0502020204030204" pitchFamily="34" charset="0"/>
              </a:rPr>
              <a:t>[5]Schaub, Michael T., et al. "Random walks on simplicial complexes and the normalized Hodge 1-Laplacian." SIAM Review 62.2 (2020): 353-391.</a:t>
            </a:r>
            <a:endParaRPr lang="zh-CN" altLang="en-US" sz="1700" dirty="0">
              <a:latin typeface="Calibri" panose="020F0502020204030204" pitchFamily="34" charset="0"/>
              <a:cs typeface="Calibri" panose="020F0502020204030204" pitchFamily="34" charset="0"/>
            </a:endParaRPr>
          </a:p>
          <a:p>
            <a:r>
              <a:rPr lang="en-US" altLang="zh-CN" sz="1700" dirty="0">
                <a:latin typeface="Calibri" panose="020F0502020204030204" pitchFamily="34" charset="0"/>
                <a:ea typeface="Calibri" panose="020F0502020204030204" pitchFamily="34" charset="0"/>
                <a:cs typeface="Calibri" panose="020F0502020204030204" pitchFamily="34" charset="0"/>
              </a:rPr>
              <a:t>[6]Schaub, Michael T., et al. "Random walks on simplicial complexes and the normalized Hodge 1-Laplacian." SIAM Review 62.2 (2020): 353-391.</a:t>
            </a:r>
            <a:endParaRPr lang="zh-CN" altLang="en-US" sz="1700" dirty="0">
              <a:latin typeface="Calibri" panose="020F0502020204030204" pitchFamily="34" charset="0"/>
              <a:cs typeface="Calibri" panose="020F0502020204030204" pitchFamily="34" charset="0"/>
            </a:endParaRPr>
          </a:p>
          <a:p>
            <a:r>
              <a:rPr lang="en-US" altLang="zh-CN" sz="1700" dirty="0">
                <a:latin typeface="Calibri" panose="020F0502020204030204" pitchFamily="34" charset="0"/>
                <a:ea typeface="Calibri" panose="020F0502020204030204" pitchFamily="34" charset="0"/>
                <a:cs typeface="Calibri" panose="020F0502020204030204" pitchFamily="34" charset="0"/>
              </a:rPr>
              <a:t>[7] Roderick J A Little and Donald B Rubin. Statistical Analysis with Missing Data. USA: John Wiley &amp; Sons, Inc., 1986. ISBN: 0471802549.</a:t>
            </a:r>
          </a:p>
          <a:p>
            <a:r>
              <a:rPr lang="en-US" altLang="zh-CN" sz="1700" dirty="0">
                <a:latin typeface="Calibri" panose="020F0502020204030204" pitchFamily="34" charset="0"/>
                <a:ea typeface="Calibri" panose="020F0502020204030204" pitchFamily="34" charset="0"/>
                <a:cs typeface="Calibri" panose="020F0502020204030204" pitchFamily="34" charset="0"/>
              </a:rPr>
              <a:t>[8] </a:t>
            </a:r>
            <a:r>
              <a:rPr lang="en-US" altLang="zh-CN" sz="1700" dirty="0" err="1">
                <a:latin typeface="Calibri" panose="020F0502020204030204" pitchFamily="34" charset="0"/>
                <a:ea typeface="Calibri" panose="020F0502020204030204" pitchFamily="34" charset="0"/>
                <a:cs typeface="Calibri" panose="020F0502020204030204" pitchFamily="34" charset="0"/>
              </a:rPr>
              <a:t>Fulufhelo</a:t>
            </a:r>
            <a:r>
              <a:rPr lang="en-US" altLang="zh-CN" sz="1700" dirty="0">
                <a:latin typeface="Calibri" panose="020F0502020204030204" pitchFamily="34" charset="0"/>
                <a:ea typeface="Calibri" panose="020F0502020204030204" pitchFamily="34" charset="0"/>
                <a:cs typeface="Calibri" panose="020F0502020204030204" pitchFamily="34" charset="0"/>
              </a:rPr>
              <a:t> </a:t>
            </a:r>
            <a:r>
              <a:rPr lang="en-US" altLang="zh-CN" sz="1700" dirty="0" err="1">
                <a:latin typeface="Calibri" panose="020F0502020204030204" pitchFamily="34" charset="0"/>
                <a:ea typeface="Calibri" panose="020F0502020204030204" pitchFamily="34" charset="0"/>
                <a:cs typeface="Calibri" panose="020F0502020204030204" pitchFamily="34" charset="0"/>
              </a:rPr>
              <a:t>Nelwamondo</a:t>
            </a:r>
            <a:r>
              <a:rPr lang="en-US" altLang="zh-CN" sz="1700" dirty="0">
                <a:latin typeface="Calibri" panose="020F0502020204030204" pitchFamily="34" charset="0"/>
                <a:ea typeface="Calibri" panose="020F0502020204030204" pitchFamily="34" charset="0"/>
                <a:cs typeface="Calibri" panose="020F0502020204030204" pitchFamily="34" charset="0"/>
              </a:rPr>
              <a:t>, Shakir Mohamed, and </a:t>
            </a:r>
            <a:r>
              <a:rPr lang="en-US" altLang="zh-CN" sz="1700" dirty="0" err="1">
                <a:latin typeface="Calibri" panose="020F0502020204030204" pitchFamily="34" charset="0"/>
                <a:ea typeface="Calibri" panose="020F0502020204030204" pitchFamily="34" charset="0"/>
                <a:cs typeface="Calibri" panose="020F0502020204030204" pitchFamily="34" charset="0"/>
              </a:rPr>
              <a:t>Tshilidzi</a:t>
            </a:r>
            <a:r>
              <a:rPr lang="en-US" altLang="zh-CN" sz="1700" dirty="0">
                <a:latin typeface="Calibri" panose="020F0502020204030204" pitchFamily="34" charset="0"/>
                <a:ea typeface="Calibri" panose="020F0502020204030204" pitchFamily="34" charset="0"/>
                <a:cs typeface="Calibri" panose="020F0502020204030204" pitchFamily="34" charset="0"/>
              </a:rPr>
              <a:t> </a:t>
            </a:r>
            <a:r>
              <a:rPr lang="en-US" altLang="zh-CN" sz="1700" dirty="0" err="1">
                <a:latin typeface="Calibri" panose="020F0502020204030204" pitchFamily="34" charset="0"/>
                <a:ea typeface="Calibri" panose="020F0502020204030204" pitchFamily="34" charset="0"/>
                <a:cs typeface="Calibri" panose="020F0502020204030204" pitchFamily="34" charset="0"/>
              </a:rPr>
              <a:t>Marwala</a:t>
            </a:r>
            <a:r>
              <a:rPr lang="en-US" altLang="zh-CN" sz="1700" dirty="0">
                <a:latin typeface="Calibri" panose="020F0502020204030204" pitchFamily="34" charset="0"/>
                <a:ea typeface="Calibri" panose="020F0502020204030204" pitchFamily="34" charset="0"/>
                <a:cs typeface="Calibri" panose="020F0502020204030204" pitchFamily="34" charset="0"/>
              </a:rPr>
              <a:t>. “Missing Data: A Comparison of Neural Network and Expectation </a:t>
            </a:r>
            <a:r>
              <a:rPr lang="en-US" altLang="zh-CN" sz="1700" dirty="0" err="1">
                <a:latin typeface="Calibri" panose="020F0502020204030204" pitchFamily="34" charset="0"/>
                <a:ea typeface="Calibri" panose="020F0502020204030204" pitchFamily="34" charset="0"/>
                <a:cs typeface="Calibri" panose="020F0502020204030204" pitchFamily="34" charset="0"/>
              </a:rPr>
              <a:t>Maximisation</a:t>
            </a:r>
            <a:r>
              <a:rPr lang="en-US" altLang="zh-CN" sz="1700" dirty="0">
                <a:latin typeface="Calibri" panose="020F0502020204030204" pitchFamily="34" charset="0"/>
                <a:ea typeface="Calibri" panose="020F0502020204030204" pitchFamily="34" charset="0"/>
                <a:cs typeface="Calibri" panose="020F0502020204030204" pitchFamily="34" charset="0"/>
              </a:rPr>
              <a:t> Techniques”. In: Current Science 93 (May 2007).</a:t>
            </a:r>
          </a:p>
          <a:p>
            <a:r>
              <a:rPr lang="en-US" altLang="zh-CN" sz="1700" dirty="0">
                <a:latin typeface="Calibri" panose="020F0502020204030204" pitchFamily="34" charset="0"/>
                <a:ea typeface="Calibri" panose="020F0502020204030204" pitchFamily="34" charset="0"/>
                <a:cs typeface="Calibri" panose="020F0502020204030204" pitchFamily="34" charset="0"/>
              </a:rPr>
              <a:t>[9] Indro Spinelli, Simone </a:t>
            </a:r>
            <a:r>
              <a:rPr lang="en-US" altLang="zh-CN" sz="1700" dirty="0" err="1">
                <a:latin typeface="Calibri" panose="020F0502020204030204" pitchFamily="34" charset="0"/>
                <a:ea typeface="Calibri" panose="020F0502020204030204" pitchFamily="34" charset="0"/>
                <a:cs typeface="Calibri" panose="020F0502020204030204" pitchFamily="34" charset="0"/>
              </a:rPr>
              <a:t>Scardapane</a:t>
            </a:r>
            <a:r>
              <a:rPr lang="en-US" altLang="zh-CN" sz="1700" dirty="0">
                <a:latin typeface="Calibri" panose="020F0502020204030204" pitchFamily="34" charset="0"/>
                <a:ea typeface="Calibri" panose="020F0502020204030204" pitchFamily="34" charset="0"/>
                <a:cs typeface="Calibri" panose="020F0502020204030204" pitchFamily="34" charset="0"/>
              </a:rPr>
              <a:t>, and Aurelio Uncini. “Missing data imputation with </a:t>
            </a:r>
            <a:r>
              <a:rPr lang="en-US" altLang="zh-CN" sz="1700" dirty="0" err="1">
                <a:latin typeface="Calibri" panose="020F0502020204030204" pitchFamily="34" charset="0"/>
                <a:ea typeface="Calibri" panose="020F0502020204030204" pitchFamily="34" charset="0"/>
                <a:cs typeface="Calibri" panose="020F0502020204030204" pitchFamily="34" charset="0"/>
              </a:rPr>
              <a:t>adversarially</a:t>
            </a:r>
            <a:r>
              <a:rPr lang="en-US" altLang="zh-CN" sz="1700" dirty="0">
                <a:latin typeface="Calibri" panose="020F0502020204030204" pitchFamily="34" charset="0"/>
                <a:ea typeface="Calibri" panose="020F0502020204030204" pitchFamily="34" charset="0"/>
                <a:cs typeface="Calibri" panose="020F0502020204030204" pitchFamily="34" charset="0"/>
              </a:rPr>
              <a:t>-trained graph convolutional networks”. In: Neural Networks 129 (2020), pp. 249260.</a:t>
            </a:r>
          </a:p>
          <a:p>
            <a:r>
              <a:rPr lang="en-US" altLang="zh-CN" sz="1700" dirty="0">
                <a:latin typeface="Calibri" panose="020F0502020204030204" pitchFamily="34" charset="0"/>
                <a:ea typeface="Calibri" panose="020F0502020204030204" pitchFamily="34" charset="0"/>
                <a:cs typeface="Calibri" panose="020F0502020204030204" pitchFamily="34" charset="0"/>
              </a:rPr>
              <a:t>[10] Waleed Ammar et al. “Construction of the Literature Graph in Semantic Scholar”. In: NAACL. 2018. URL: https : / / www . </a:t>
            </a:r>
            <a:r>
              <a:rPr lang="en-US" altLang="zh-CN" sz="1700" dirty="0" err="1">
                <a:latin typeface="Calibri" panose="020F0502020204030204" pitchFamily="34" charset="0"/>
                <a:ea typeface="Calibri" panose="020F0502020204030204" pitchFamily="34" charset="0"/>
                <a:cs typeface="Calibri" panose="020F0502020204030204" pitchFamily="34" charset="0"/>
              </a:rPr>
              <a:t>semanticscholar</a:t>
            </a:r>
            <a:r>
              <a:rPr lang="en-US" altLang="zh-CN" sz="1700" dirty="0">
                <a:latin typeface="Calibri" panose="020F0502020204030204" pitchFamily="34" charset="0"/>
                <a:ea typeface="Calibri" panose="020F0502020204030204" pitchFamily="34" charset="0"/>
                <a:cs typeface="Calibri" panose="020F0502020204030204" pitchFamily="34" charset="0"/>
              </a:rPr>
              <a:t> . org / paper / 09e3cf5704bcb16e6657f6ceed70e93373a54618.</a:t>
            </a:r>
            <a:endParaRPr lang="zh-CN" altLang="en-U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7502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A_文本框 8"/>
          <p:cNvSpPr txBox="1"/>
          <p:nvPr>
            <p:custDataLst>
              <p:tags r:id="rId1"/>
            </p:custDataLst>
          </p:nvPr>
        </p:nvSpPr>
        <p:spPr>
          <a:xfrm>
            <a:off x="6998028" y="2526708"/>
            <a:ext cx="2450772"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Thanks!</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cxnSp>
        <p:nvCxnSpPr>
          <p:cNvPr id="21" name="直线连接符 20"/>
          <p:cNvCxnSpPr/>
          <p:nvPr/>
        </p:nvCxnSpPr>
        <p:spPr>
          <a:xfrm flipH="1">
            <a:off x="6076122" y="1721825"/>
            <a:ext cx="19878" cy="3148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日期占位符 1">
            <a:extLst>
              <a:ext uri="{FF2B5EF4-FFF2-40B4-BE49-F238E27FC236}">
                <a16:creationId xmlns:a16="http://schemas.microsoft.com/office/drawing/2014/main" id="{06C57746-A0EF-9A34-8412-A2FBE8A73E56}"/>
              </a:ext>
            </a:extLst>
          </p:cNvPr>
          <p:cNvSpPr>
            <a:spLocks noGrp="1"/>
          </p:cNvSpPr>
          <p:nvPr>
            <p:ph type="dt" sz="half" idx="10"/>
          </p:nvPr>
        </p:nvSpPr>
        <p:spPr/>
        <p:txBody>
          <a:bodyPr/>
          <a:lstStyle/>
          <a:p>
            <a:fld id="{39E5EC6B-054A-4C9D-86FD-F5DBD108BB61}" type="datetime1">
              <a:rPr kumimoji="1" lang="zh-CN" altLang="en-US" smtClean="0"/>
              <a:t>2024/11/23</a:t>
            </a:fld>
            <a:endParaRPr kumimoji="1" lang="zh-CN" altLang="en-US" dirty="0"/>
          </a:p>
        </p:txBody>
      </p:sp>
      <p:sp>
        <p:nvSpPr>
          <p:cNvPr id="3" name="灯片编号占位符 2">
            <a:extLst>
              <a:ext uri="{FF2B5EF4-FFF2-40B4-BE49-F238E27FC236}">
                <a16:creationId xmlns:a16="http://schemas.microsoft.com/office/drawing/2014/main" id="{5D611AEA-6FCB-9D9F-4FC4-EF559A436453}"/>
              </a:ext>
            </a:extLst>
          </p:cNvPr>
          <p:cNvSpPr>
            <a:spLocks noGrp="1"/>
          </p:cNvSpPr>
          <p:nvPr>
            <p:ph type="sldNum" sz="quarter" idx="12"/>
          </p:nvPr>
        </p:nvSpPr>
        <p:spPr/>
        <p:txBody>
          <a:bodyPr/>
          <a:lstStyle/>
          <a:p>
            <a:fld id="{4066A985-395B-904D-A84B-B37BAE4887A3}" type="slidenum">
              <a:rPr kumimoji="1" lang="zh-CN" altLang="en-US" smtClean="0"/>
              <a:t>25</a:t>
            </a:fld>
            <a:endParaRPr kumimoji="1" lang="zh-CN" altLang="en-US" dirty="0"/>
          </a:p>
        </p:txBody>
      </p:sp>
      <p:sp>
        <p:nvSpPr>
          <p:cNvPr id="22" name="文本框 21">
            <a:extLst>
              <a:ext uri="{FF2B5EF4-FFF2-40B4-BE49-F238E27FC236}">
                <a16:creationId xmlns:a16="http://schemas.microsoft.com/office/drawing/2014/main" id="{2AA5F926-3D46-B328-3044-8733386EB075}"/>
              </a:ext>
            </a:extLst>
          </p:cNvPr>
          <p:cNvSpPr txBox="1"/>
          <p:nvPr/>
        </p:nvSpPr>
        <p:spPr>
          <a:xfrm>
            <a:off x="1871181" y="2367522"/>
            <a:ext cx="4224819" cy="923330"/>
          </a:xfrm>
          <a:prstGeom prst="rect">
            <a:avLst/>
          </a:prstGeom>
          <a:noFill/>
        </p:spPr>
        <p:txBody>
          <a:bodyPr wrap="square" rtlCol="0">
            <a:spAutoFit/>
          </a:bodyPr>
          <a:lstStyle/>
          <a:p>
            <a:r>
              <a:rPr lang="en-US" altLang="zh-CN" b="1" dirty="0">
                <a:solidFill>
                  <a:schemeClr val="bg1"/>
                </a:solidFill>
                <a:latin typeface="Calibri" panose="020F0502020204030204" pitchFamily="34" charset="0"/>
                <a:ea typeface="Calibri" panose="020F0502020204030204" pitchFamily="34" charset="0"/>
                <a:cs typeface="Calibri" panose="020F0502020204030204" pitchFamily="34" charset="0"/>
              </a:rPr>
              <a:t>Zhang Sihong</a:t>
            </a:r>
          </a:p>
          <a:p>
            <a:endParaRPr lang="en-US" altLang="zh-CN"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altLang="zh-CN" b="1" dirty="0">
                <a:solidFill>
                  <a:schemeClr val="bg1"/>
                </a:solidFill>
                <a:latin typeface="Calibri" panose="020F0502020204030204" pitchFamily="34" charset="0"/>
                <a:ea typeface="Calibri" panose="020F0502020204030204" pitchFamily="34" charset="0"/>
                <a:cs typeface="Calibri" panose="020F0502020204030204" pitchFamily="34" charset="0"/>
              </a:rPr>
              <a:t>email: zhangsih24@mails.tsinghua.edu.cn</a:t>
            </a:r>
          </a:p>
        </p:txBody>
      </p:sp>
    </p:spTree>
    <p:extLst>
      <p:ext uri="{BB962C8B-B14F-4D97-AF65-F5344CB8AC3E}">
        <p14:creationId xmlns:p14="http://schemas.microsoft.com/office/powerpoint/2010/main" val="142512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PA_文本框 9"/>
          <p:cNvSpPr txBox="1"/>
          <p:nvPr>
            <p:custDataLst>
              <p:tags r:id="rId1"/>
            </p:custDataLst>
          </p:nvPr>
        </p:nvSpPr>
        <p:spPr>
          <a:xfrm>
            <a:off x="3243608" y="2376148"/>
            <a:ext cx="2140568" cy="1862048"/>
          </a:xfrm>
          <a:prstGeom prst="rect">
            <a:avLst/>
          </a:prstGeom>
          <a:noFill/>
        </p:spPr>
        <p:txBody>
          <a:bodyPr wrap="square" rtlCol="0">
            <a:spAutoFit/>
          </a:bodyPr>
          <a:lstStyle/>
          <a:p>
            <a:pPr algn="ctr"/>
            <a:r>
              <a:rPr lang="en-US" altLang="zh-CN" sz="11500" b="1" dirty="0">
                <a:solidFill>
                  <a:srgbClr val="F1F1F1"/>
                </a:solidFill>
                <a:latin typeface="微软雅黑" panose="020B0503020204020204" pitchFamily="34" charset="-122"/>
                <a:ea typeface="微软雅黑" panose="020B0503020204020204" pitchFamily="34" charset="-122"/>
              </a:rPr>
              <a:t>01</a:t>
            </a:r>
            <a:endParaRPr lang="zh-CN" altLang="en-US" sz="11500" b="1" dirty="0">
              <a:solidFill>
                <a:srgbClr val="F1F1F1"/>
              </a:solidFill>
              <a:latin typeface="微软雅黑" panose="020B0503020204020204" pitchFamily="34" charset="-122"/>
              <a:ea typeface="微软雅黑" panose="020B0503020204020204" pitchFamily="34" charset="-122"/>
            </a:endParaRPr>
          </a:p>
        </p:txBody>
      </p:sp>
      <p:grpSp>
        <p:nvGrpSpPr>
          <p:cNvPr id="9" name="组合 30"/>
          <p:cNvGrpSpPr/>
          <p:nvPr/>
        </p:nvGrpSpPr>
        <p:grpSpPr>
          <a:xfrm>
            <a:off x="6877881" y="2630275"/>
            <a:ext cx="3108672" cy="1162079"/>
            <a:chOff x="765316" y="2497753"/>
            <a:chExt cx="3108672" cy="1162079"/>
          </a:xfrm>
        </p:grpSpPr>
        <p:sp>
          <p:nvSpPr>
            <p:cNvPr id="10" name="TextBox 76"/>
            <p:cNvSpPr txBox="1"/>
            <p:nvPr/>
          </p:nvSpPr>
          <p:spPr>
            <a:xfrm>
              <a:off x="765316" y="2497753"/>
              <a:ext cx="3108672" cy="769441"/>
            </a:xfrm>
            <a:prstGeom prst="rect">
              <a:avLst/>
            </a:prstGeom>
            <a:noFill/>
          </p:spPr>
          <p:txBody>
            <a:bodyPr wrap="none" rtlCol="0">
              <a:spAutoFit/>
            </a:bodyPr>
            <a:lstStyle/>
            <a:p>
              <a:r>
                <a:rPr lang="en-US" altLang="zh-CN" sz="4400" b="1" dirty="0">
                  <a:solidFill>
                    <a:srgbClr val="F1F1F1"/>
                  </a:solidFill>
                  <a:latin typeface="微软雅黑" panose="020B0503020204020204" pitchFamily="34" charset="-122"/>
                  <a:ea typeface="微软雅黑" panose="020B0503020204020204" pitchFamily="34" charset="-122"/>
                </a:rPr>
                <a:t>PART ONE</a:t>
              </a:r>
              <a:endParaRPr lang="zh-CN" altLang="en-US" sz="4400" b="1" dirty="0">
                <a:solidFill>
                  <a:srgbClr val="F1F1F1"/>
                </a:solidFill>
                <a:latin typeface="微软雅黑" panose="020B0503020204020204" pitchFamily="34" charset="-122"/>
                <a:ea typeface="微软雅黑" panose="020B0503020204020204" pitchFamily="34" charset="-122"/>
              </a:endParaRPr>
            </a:p>
          </p:txBody>
        </p:sp>
        <p:sp>
          <p:nvSpPr>
            <p:cNvPr id="11" name="矩形 10"/>
            <p:cNvSpPr/>
            <p:nvPr/>
          </p:nvSpPr>
          <p:spPr>
            <a:xfrm>
              <a:off x="765316" y="3198167"/>
              <a:ext cx="2009333"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Introduction</a:t>
              </a:r>
            </a:p>
          </p:txBody>
        </p:sp>
      </p:grpSp>
      <p:sp>
        <p:nvSpPr>
          <p:cNvPr id="2" name="日期占位符 1">
            <a:extLst>
              <a:ext uri="{FF2B5EF4-FFF2-40B4-BE49-F238E27FC236}">
                <a16:creationId xmlns:a16="http://schemas.microsoft.com/office/drawing/2014/main" id="{8ECEC6E3-E3BE-49E3-67E3-1DC86A5CE59F}"/>
              </a:ext>
            </a:extLst>
          </p:cNvPr>
          <p:cNvSpPr>
            <a:spLocks noGrp="1"/>
          </p:cNvSpPr>
          <p:nvPr>
            <p:ph type="dt" sz="half" idx="10"/>
          </p:nvPr>
        </p:nvSpPr>
        <p:spPr/>
        <p:txBody>
          <a:bodyPr/>
          <a:lstStyle/>
          <a:p>
            <a:fld id="{35DA46F1-C9D0-4A99-9B80-A78016B64714}" type="datetime1">
              <a:rPr kumimoji="1" lang="zh-CN" altLang="en-US" smtClean="0"/>
              <a:t>2024/11/23</a:t>
            </a:fld>
            <a:endParaRPr kumimoji="1" lang="zh-CN" altLang="en-US" dirty="0"/>
          </a:p>
        </p:txBody>
      </p:sp>
      <p:sp>
        <p:nvSpPr>
          <p:cNvPr id="3" name="灯片编号占位符 2">
            <a:extLst>
              <a:ext uri="{FF2B5EF4-FFF2-40B4-BE49-F238E27FC236}">
                <a16:creationId xmlns:a16="http://schemas.microsoft.com/office/drawing/2014/main" id="{5EC8C263-AA07-7D94-0BD1-CB4032BF4FB7}"/>
              </a:ext>
            </a:extLst>
          </p:cNvPr>
          <p:cNvSpPr>
            <a:spLocks noGrp="1"/>
          </p:cNvSpPr>
          <p:nvPr>
            <p:ph type="sldNum" sz="quarter" idx="12"/>
          </p:nvPr>
        </p:nvSpPr>
        <p:spPr/>
        <p:txBody>
          <a:bodyPr/>
          <a:lstStyle/>
          <a:p>
            <a:fld id="{4066A985-395B-904D-A84B-B37BAE4887A3}" type="slidenum">
              <a:rPr kumimoji="1" lang="zh-CN" altLang="en-US" smtClean="0"/>
              <a:t>3</a:t>
            </a:fld>
            <a:endParaRPr kumimoji="1" lang="zh-CN" altLang="en-US" dirty="0"/>
          </a:p>
        </p:txBody>
      </p:sp>
    </p:spTree>
    <p:extLst>
      <p:ext uri="{BB962C8B-B14F-4D97-AF65-F5344CB8AC3E}">
        <p14:creationId xmlns:p14="http://schemas.microsoft.com/office/powerpoint/2010/main" val="60232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0718C-4AC8-E52E-6117-73E8AA432E0E}"/>
            </a:ext>
          </a:extLst>
        </p:cNvPr>
        <p:cNvGrpSpPr/>
        <p:nvPr/>
      </p:nvGrpSpPr>
      <p:grpSpPr>
        <a:xfrm>
          <a:off x="0" y="0"/>
          <a:ext cx="0" cy="0"/>
          <a:chOff x="0" y="0"/>
          <a:chExt cx="0" cy="0"/>
        </a:xfrm>
      </p:grpSpPr>
      <p:pic>
        <p:nvPicPr>
          <p:cNvPr id="27" name="图片 26">
            <a:extLst>
              <a:ext uri="{FF2B5EF4-FFF2-40B4-BE49-F238E27FC236}">
                <a16:creationId xmlns:a16="http://schemas.microsoft.com/office/drawing/2014/main" id="{87761529-BC3A-EFD5-A870-68B2C3D6C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29A4168C-47B4-5499-0D8D-8A57EE08E515}"/>
              </a:ext>
            </a:extLst>
          </p:cNvPr>
          <p:cNvSpPr/>
          <p:nvPr/>
        </p:nvSpPr>
        <p:spPr>
          <a:xfrm>
            <a:off x="503812" y="320665"/>
            <a:ext cx="1385123" cy="461665"/>
          </a:xfrm>
          <a:prstGeom prst="rect">
            <a:avLst/>
          </a:prstGeom>
          <a:noFill/>
        </p:spPr>
        <p:txBody>
          <a:bodyPr wrap="none">
            <a:spAutoFit/>
          </a:bodyPr>
          <a:lstStyle/>
          <a:p>
            <a:pPr>
              <a:spcBef>
                <a:spcPct val="0"/>
              </a:spcBef>
            </a:pPr>
            <a:r>
              <a:rPr lang="en-US" altLang="zh-CN" sz="2400">
                <a:solidFill>
                  <a:srgbClr val="F1F1F1"/>
                </a:solidFill>
                <a:latin typeface="微软雅黑" panose="020B0503020204020204" pitchFamily="34" charset="-122"/>
                <a:ea typeface="微软雅黑" panose="020B0503020204020204" pitchFamily="34" charset="-122"/>
              </a:rPr>
              <a:t>PART 01</a:t>
            </a:r>
            <a:endParaRPr lang="en-US" altLang="zh-CN" sz="2400" dirty="0">
              <a:solidFill>
                <a:srgbClr val="F1F1F1"/>
              </a:solidFill>
              <a:latin typeface="微软雅黑" panose="020B0503020204020204" pitchFamily="34" charset="-122"/>
              <a:ea typeface="微软雅黑" panose="020B0503020204020204" pitchFamily="34" charset="-122"/>
            </a:endParaRPr>
          </a:p>
        </p:txBody>
      </p:sp>
      <p:sp>
        <p:nvSpPr>
          <p:cNvPr id="28" name="TextBox 76">
            <a:extLst>
              <a:ext uri="{FF2B5EF4-FFF2-40B4-BE49-F238E27FC236}">
                <a16:creationId xmlns:a16="http://schemas.microsoft.com/office/drawing/2014/main" id="{CB221B67-A844-0E24-7DFE-2F1326CD13BA}"/>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Introduction</a:t>
            </a:r>
          </a:p>
        </p:txBody>
      </p:sp>
      <p:sp>
        <p:nvSpPr>
          <p:cNvPr id="2" name="文本框 1">
            <a:extLst>
              <a:ext uri="{FF2B5EF4-FFF2-40B4-BE49-F238E27FC236}">
                <a16:creationId xmlns:a16="http://schemas.microsoft.com/office/drawing/2014/main" id="{420CE16A-7E6E-8DC3-E574-077F15061392}"/>
              </a:ext>
            </a:extLst>
          </p:cNvPr>
          <p:cNvSpPr txBox="1"/>
          <p:nvPr/>
        </p:nvSpPr>
        <p:spPr>
          <a:xfrm>
            <a:off x="503812" y="1175500"/>
            <a:ext cx="11688187" cy="1569660"/>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Graph neural networks (</a:t>
            </a:r>
            <a:r>
              <a:rPr lang="en-US" altLang="zh-CN" sz="2400" b="1" dirty="0">
                <a:latin typeface="Calibri" panose="020F0502020204030204" pitchFamily="34" charset="0"/>
                <a:ea typeface="Calibri" panose="020F0502020204030204" pitchFamily="34" charset="0"/>
                <a:cs typeface="Calibri" panose="020F0502020204030204" pitchFamily="34" charset="0"/>
              </a:rPr>
              <a:t>GCNNs</a:t>
            </a:r>
            <a:r>
              <a:rPr lang="en-US" altLang="zh-CN" sz="2400" dirty="0">
                <a:latin typeface="Calibri" panose="020F0502020204030204" pitchFamily="34" charset="0"/>
                <a:ea typeface="Calibri" panose="020F0502020204030204" pitchFamily="34" charset="0"/>
                <a:cs typeface="Calibri" panose="020F0502020204030204" pitchFamily="34" charset="0"/>
              </a:rPr>
              <a:t>) -----proven to be an effective tool when applied to datasets organized in irregular graph structures in order to learn better interactions in them.[1]</a:t>
            </a:r>
          </a:p>
          <a:p>
            <a:r>
              <a:rPr lang="en-US" altLang="zh-CN" sz="2400" dirty="0">
                <a:latin typeface="Calibri" panose="020F0502020204030204" pitchFamily="34" charset="0"/>
                <a:ea typeface="Calibri" panose="020F0502020204030204" pitchFamily="34" charset="0"/>
                <a:cs typeface="Calibri" panose="020F0502020204030204" pitchFamily="34" charset="0"/>
              </a:rPr>
              <a:t>Graph is intrinsically limited to modeling </a:t>
            </a:r>
            <a:r>
              <a:rPr lang="en-US" altLang="zh-CN" sz="2400" b="1" dirty="0">
                <a:latin typeface="Calibri" panose="020F0502020204030204" pitchFamily="34" charset="0"/>
                <a:ea typeface="Calibri" panose="020F0502020204030204" pitchFamily="34" charset="0"/>
                <a:cs typeface="Calibri" panose="020F0502020204030204" pitchFamily="34" charset="0"/>
              </a:rPr>
              <a:t>pair-wise</a:t>
            </a:r>
            <a:r>
              <a:rPr lang="en-US" altLang="zh-CN" sz="2400" dirty="0">
                <a:latin typeface="Calibri" panose="020F0502020204030204" pitchFamily="34" charset="0"/>
                <a:ea typeface="Calibri" panose="020F0502020204030204" pitchFamily="34" charset="0"/>
                <a:cs typeface="Calibri" panose="020F0502020204030204" pitchFamily="34" charset="0"/>
              </a:rPr>
              <a:t> relationships, which omit the information in higher-dimension spaces.</a:t>
            </a:r>
          </a:p>
        </p:txBody>
      </p:sp>
      <p:sp>
        <p:nvSpPr>
          <p:cNvPr id="32" name="矩形 31">
            <a:extLst>
              <a:ext uri="{FF2B5EF4-FFF2-40B4-BE49-F238E27FC236}">
                <a16:creationId xmlns:a16="http://schemas.microsoft.com/office/drawing/2014/main" id="{E6D0B001-6693-0571-545E-9E20FA1ED610}"/>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309EB75E-DFA9-4D75-3F2F-5871162E6B2D}"/>
              </a:ext>
            </a:extLst>
          </p:cNvPr>
          <p:cNvSpPr txBox="1"/>
          <p:nvPr/>
        </p:nvSpPr>
        <p:spPr>
          <a:xfrm>
            <a:off x="-1" y="6537335"/>
            <a:ext cx="12974855" cy="307777"/>
          </a:xfrm>
          <a:prstGeom prst="rect">
            <a:avLst/>
          </a:prstGeom>
          <a:noFill/>
        </p:spPr>
        <p:txBody>
          <a:bodyPr wrap="square" rtlCol="0">
            <a:spAutoFit/>
          </a:bodyPr>
          <a:lstStyle/>
          <a:p>
            <a:r>
              <a:rPr lang="en-US" altLang="zh-CN" sz="1400" dirty="0">
                <a:latin typeface="Calibri" panose="020F0502020204030204" pitchFamily="34" charset="0"/>
                <a:ea typeface="Calibri" panose="020F0502020204030204" pitchFamily="34" charset="0"/>
                <a:cs typeface="Calibri" panose="020F0502020204030204" pitchFamily="34" charset="0"/>
              </a:rPr>
              <a:t>[1] M. M. Bronstein et al., “Geometric Deep Learning: Going beyond Euclidean data,” IEEE Signal Processing Magazine, vol. 34, no. 4, pp. 18–42, 2017.</a:t>
            </a:r>
            <a:endParaRPr lang="zh-CN" altLang="en-US" sz="1400" dirty="0">
              <a:latin typeface="Calibri" panose="020F0502020204030204" pitchFamily="34" charset="0"/>
              <a:cs typeface="Calibri" panose="020F0502020204030204" pitchFamily="34" charset="0"/>
            </a:endParaRPr>
          </a:p>
        </p:txBody>
      </p:sp>
      <p:sp>
        <p:nvSpPr>
          <p:cNvPr id="34" name="文本框 33">
            <a:extLst>
              <a:ext uri="{FF2B5EF4-FFF2-40B4-BE49-F238E27FC236}">
                <a16:creationId xmlns:a16="http://schemas.microsoft.com/office/drawing/2014/main" id="{8AC5BBAC-EB0A-AC92-5E32-B7DAA741F0A6}"/>
              </a:ext>
            </a:extLst>
          </p:cNvPr>
          <p:cNvSpPr txBox="1"/>
          <p:nvPr/>
        </p:nvSpPr>
        <p:spPr>
          <a:xfrm>
            <a:off x="503812" y="2712853"/>
            <a:ext cx="12002703" cy="1569660"/>
          </a:xfrm>
          <a:prstGeom prst="rect">
            <a:avLst/>
          </a:prstGeom>
          <a:noFill/>
        </p:spPr>
        <p:txBody>
          <a:bodyPr wrap="square" rtlCol="0">
            <a:spAutoFit/>
          </a:bodyPr>
          <a:lstStyle/>
          <a:p>
            <a:r>
              <a:rPr lang="en-US" altLang="zh-CN" sz="2400" dirty="0">
                <a:solidFill>
                  <a:schemeClr val="bg2"/>
                </a:solidFill>
                <a:latin typeface="Calibri" panose="020F0502020204030204" pitchFamily="34" charset="0"/>
                <a:ea typeface="Calibri" panose="020F0502020204030204" pitchFamily="34" charset="0"/>
                <a:cs typeface="Calibri" panose="020F0502020204030204" pitchFamily="34" charset="0"/>
              </a:rPr>
              <a:t>To</a:t>
            </a:r>
            <a:r>
              <a:rPr lang="zh-CN" altLang="en-US" sz="24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n-US" altLang="zh-CN" sz="2400" dirty="0">
                <a:solidFill>
                  <a:schemeClr val="bg2"/>
                </a:solidFill>
                <a:latin typeface="Calibri" panose="020F0502020204030204" pitchFamily="34" charset="0"/>
                <a:ea typeface="Calibri" panose="020F0502020204030204" pitchFamily="34" charset="0"/>
                <a:cs typeface="Calibri" panose="020F0502020204030204" pitchFamily="34" charset="0"/>
              </a:rPr>
              <a:t>leverage</a:t>
            </a:r>
            <a:r>
              <a:rPr lang="zh-CN" altLang="en-US" sz="2400" dirty="0">
                <a:solidFill>
                  <a:schemeClr val="bg2"/>
                </a:solidFill>
                <a:latin typeface="Calibri" panose="020F0502020204030204" pitchFamily="34" charset="0"/>
                <a:ea typeface="Calibri" panose="020F0502020204030204" pitchFamily="34" charset="0"/>
                <a:cs typeface="Calibri" panose="020F0502020204030204" pitchFamily="34" charset="0"/>
              </a:rPr>
              <a:t> </a:t>
            </a:r>
            <a:r>
              <a:rPr lang="en-US" altLang="zh-CN" sz="2400" b="1" dirty="0">
                <a:solidFill>
                  <a:schemeClr val="bg2"/>
                </a:solidFill>
                <a:latin typeface="Calibri" panose="020F0502020204030204" pitchFamily="34" charset="0"/>
                <a:ea typeface="Calibri" panose="020F0502020204030204" pitchFamily="34" charset="0"/>
                <a:cs typeface="Calibri" panose="020F0502020204030204" pitchFamily="34" charset="0"/>
              </a:rPr>
              <a:t>higher-order relationship </a:t>
            </a:r>
            <a:r>
              <a:rPr lang="en-US" altLang="zh-CN" sz="2400" dirty="0">
                <a:solidFill>
                  <a:schemeClr val="bg2"/>
                </a:solidFill>
                <a:latin typeface="Calibri" panose="020F0502020204030204" pitchFamily="34" charset="0"/>
                <a:ea typeface="Calibri" panose="020F0502020204030204" pitchFamily="34" charset="0"/>
                <a:cs typeface="Calibri" panose="020F0502020204030204" pitchFamily="34" charset="0"/>
              </a:rPr>
              <a:t>information in datasets:</a:t>
            </a:r>
          </a:p>
          <a:p>
            <a:pPr marL="342900" indent="-342900">
              <a:buFont typeface="Arial" panose="020B0604020202020204" pitchFamily="34" charset="0"/>
              <a:buChar char="•"/>
            </a:pPr>
            <a:r>
              <a:rPr lang="en-US" altLang="zh-CN" sz="2400" dirty="0">
                <a:solidFill>
                  <a:schemeClr val="bg2"/>
                </a:solidFill>
                <a:latin typeface="Calibri" panose="020F0502020204030204" pitchFamily="34" charset="0"/>
                <a:ea typeface="Calibri" panose="020F0502020204030204" pitchFamily="34" charset="0"/>
                <a:cs typeface="Calibri" panose="020F0502020204030204" pitchFamily="34" charset="0"/>
              </a:rPr>
              <a:t>Induce hypergraphs, where edges, referred to as </a:t>
            </a:r>
            <a:r>
              <a:rPr lang="en-US" altLang="zh-CN" sz="2400" b="1" dirty="0">
                <a:solidFill>
                  <a:schemeClr val="bg2"/>
                </a:solidFill>
                <a:latin typeface="Calibri" panose="020F0502020204030204" pitchFamily="34" charset="0"/>
                <a:ea typeface="Calibri" panose="020F0502020204030204" pitchFamily="34" charset="0"/>
                <a:cs typeface="Calibri" panose="020F0502020204030204" pitchFamily="34" charset="0"/>
              </a:rPr>
              <a:t>hyperedges</a:t>
            </a:r>
            <a:r>
              <a:rPr lang="en-US" altLang="zh-CN" sz="2400" dirty="0">
                <a:solidFill>
                  <a:schemeClr val="bg2"/>
                </a:solidFill>
                <a:latin typeface="Calibri" panose="020F0502020204030204" pitchFamily="34" charset="0"/>
                <a:ea typeface="Calibri" panose="020F0502020204030204" pitchFamily="34" charset="0"/>
                <a:cs typeface="Calibri" panose="020F0502020204030204" pitchFamily="34" charset="0"/>
              </a:rPr>
              <a:t>, can connect two or more vertices;</a:t>
            </a:r>
          </a:p>
          <a:p>
            <a:pPr marL="342900" indent="-342900">
              <a:buFont typeface="Arial" panose="020B0604020202020204" pitchFamily="34" charset="0"/>
              <a:buChar char="•"/>
            </a:pPr>
            <a:r>
              <a:rPr lang="en-US" altLang="zh-CN" sz="2400" dirty="0">
                <a:solidFill>
                  <a:schemeClr val="bg2"/>
                </a:solidFill>
                <a:latin typeface="Calibri" panose="020F0502020204030204" pitchFamily="34" charset="0"/>
                <a:ea typeface="Calibri" panose="020F0502020204030204" pitchFamily="34" charset="0"/>
                <a:cs typeface="Calibri" panose="020F0502020204030204" pitchFamily="34" charset="0"/>
              </a:rPr>
              <a:t>Represents higher-order relationships as simplices or complexes.</a:t>
            </a:r>
          </a:p>
        </p:txBody>
      </p:sp>
      <p:pic>
        <p:nvPicPr>
          <p:cNvPr id="36" name="图片 35">
            <a:extLst>
              <a:ext uri="{FF2B5EF4-FFF2-40B4-BE49-F238E27FC236}">
                <a16:creationId xmlns:a16="http://schemas.microsoft.com/office/drawing/2014/main" id="{911BF136-5992-BD18-BE7D-AD56198BDE93}"/>
              </a:ext>
            </a:extLst>
          </p:cNvPr>
          <p:cNvPicPr>
            <a:picLocks noChangeAspect="1"/>
          </p:cNvPicPr>
          <p:nvPr/>
        </p:nvPicPr>
        <p:blipFill>
          <a:blip r:embed="rId4"/>
          <a:stretch>
            <a:fillRect/>
          </a:stretch>
        </p:blipFill>
        <p:spPr>
          <a:xfrm>
            <a:off x="503812" y="4282513"/>
            <a:ext cx="1885950" cy="1943100"/>
          </a:xfrm>
          <a:prstGeom prst="rect">
            <a:avLst/>
          </a:prstGeom>
        </p:spPr>
      </p:pic>
      <p:sp>
        <p:nvSpPr>
          <p:cNvPr id="39" name="文本框 38">
            <a:extLst>
              <a:ext uri="{FF2B5EF4-FFF2-40B4-BE49-F238E27FC236}">
                <a16:creationId xmlns:a16="http://schemas.microsoft.com/office/drawing/2014/main" id="{BFA76A60-1974-0990-803D-CF1AF769AC79}"/>
              </a:ext>
            </a:extLst>
          </p:cNvPr>
          <p:cNvSpPr txBox="1"/>
          <p:nvPr/>
        </p:nvSpPr>
        <p:spPr>
          <a:xfrm>
            <a:off x="875899" y="6110112"/>
            <a:ext cx="3984859" cy="338554"/>
          </a:xfrm>
          <a:prstGeom prst="rect">
            <a:avLst/>
          </a:prstGeom>
          <a:noFill/>
        </p:spPr>
        <p:txBody>
          <a:bodyPr wrap="square" rtlCol="0">
            <a:spAutoFit/>
          </a:bodyPr>
          <a:lstStyle/>
          <a:p>
            <a:r>
              <a:rPr lang="en-US" altLang="zh-CN" sz="1600" dirty="0">
                <a:solidFill>
                  <a:schemeClr val="bg2">
                    <a:lumMod val="90000"/>
                  </a:schemeClr>
                </a:solidFill>
                <a:latin typeface="Calibri" panose="020F0502020204030204" pitchFamily="34" charset="0"/>
                <a:ea typeface="Calibri" panose="020F0502020204030204" pitchFamily="34" charset="0"/>
                <a:cs typeface="Calibri" panose="020F0502020204030204" pitchFamily="34" charset="0"/>
              </a:rPr>
              <a:t>Fig1: graph and hypergraph (with hyperedges)</a:t>
            </a:r>
            <a:endParaRPr lang="zh-CN" altLang="en-US" sz="1600" dirty="0">
              <a:solidFill>
                <a:schemeClr val="bg2">
                  <a:lumMod val="90000"/>
                </a:schemeClr>
              </a:solidFill>
              <a:latin typeface="Calibri" panose="020F0502020204030204" pitchFamily="34" charset="0"/>
              <a:cs typeface="Calibri" panose="020F0502020204030204" pitchFamily="34" charset="0"/>
            </a:endParaRPr>
          </a:p>
        </p:txBody>
      </p:sp>
      <p:sp>
        <p:nvSpPr>
          <p:cNvPr id="3" name="日期占位符 2">
            <a:extLst>
              <a:ext uri="{FF2B5EF4-FFF2-40B4-BE49-F238E27FC236}">
                <a16:creationId xmlns:a16="http://schemas.microsoft.com/office/drawing/2014/main" id="{C919775D-358C-B826-4B0B-4ED94F780BD4}"/>
              </a:ext>
            </a:extLst>
          </p:cNvPr>
          <p:cNvSpPr>
            <a:spLocks noGrp="1"/>
          </p:cNvSpPr>
          <p:nvPr>
            <p:ph type="dt" sz="half" idx="10"/>
          </p:nvPr>
        </p:nvSpPr>
        <p:spPr/>
        <p:txBody>
          <a:bodyPr/>
          <a:lstStyle/>
          <a:p>
            <a:fld id="{ED616FE0-5B48-4073-B563-5454DBF1D74F}" type="datetime1">
              <a:rPr kumimoji="1" lang="zh-CN" altLang="en-US" smtClean="0"/>
              <a:t>2024/11/23</a:t>
            </a:fld>
            <a:endParaRPr kumimoji="1" lang="zh-CN" altLang="en-US" dirty="0"/>
          </a:p>
        </p:txBody>
      </p:sp>
      <p:sp>
        <p:nvSpPr>
          <p:cNvPr id="4" name="灯片编号占位符 3">
            <a:extLst>
              <a:ext uri="{FF2B5EF4-FFF2-40B4-BE49-F238E27FC236}">
                <a16:creationId xmlns:a16="http://schemas.microsoft.com/office/drawing/2014/main" id="{87921F12-4453-4AD3-2AB2-93D50A129108}"/>
              </a:ext>
            </a:extLst>
          </p:cNvPr>
          <p:cNvSpPr>
            <a:spLocks noGrp="1"/>
          </p:cNvSpPr>
          <p:nvPr>
            <p:ph type="sldNum" sz="quarter" idx="12"/>
          </p:nvPr>
        </p:nvSpPr>
        <p:spPr/>
        <p:txBody>
          <a:bodyPr/>
          <a:lstStyle/>
          <a:p>
            <a:fld id="{4066A985-395B-904D-A84B-B37BAE4887A3}" type="slidenum">
              <a:rPr kumimoji="1" lang="zh-CN" altLang="en-US" smtClean="0"/>
              <a:t>4</a:t>
            </a:fld>
            <a:endParaRPr kumimoji="1" lang="zh-CN" altLang="en-US" dirty="0"/>
          </a:p>
        </p:txBody>
      </p:sp>
    </p:spTree>
    <p:extLst>
      <p:ext uri="{BB962C8B-B14F-4D97-AF65-F5344CB8AC3E}">
        <p14:creationId xmlns:p14="http://schemas.microsoft.com/office/powerpoint/2010/main" val="295273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807EE-BB35-24FE-E468-765B5B13E202}"/>
            </a:ext>
          </a:extLst>
        </p:cNvPr>
        <p:cNvGrpSpPr/>
        <p:nvPr/>
      </p:nvGrpSpPr>
      <p:grpSpPr>
        <a:xfrm>
          <a:off x="0" y="0"/>
          <a:ext cx="0" cy="0"/>
          <a:chOff x="0" y="0"/>
          <a:chExt cx="0" cy="0"/>
        </a:xfrm>
      </p:grpSpPr>
      <p:pic>
        <p:nvPicPr>
          <p:cNvPr id="27" name="图片 26">
            <a:extLst>
              <a:ext uri="{FF2B5EF4-FFF2-40B4-BE49-F238E27FC236}">
                <a16:creationId xmlns:a16="http://schemas.microsoft.com/office/drawing/2014/main" id="{F9A1E018-4981-57B3-D081-230E24947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DA8BA58D-6102-BCAC-0823-3811028A4085}"/>
              </a:ext>
            </a:extLst>
          </p:cNvPr>
          <p:cNvSpPr/>
          <p:nvPr/>
        </p:nvSpPr>
        <p:spPr>
          <a:xfrm>
            <a:off x="503812" y="320665"/>
            <a:ext cx="1385123" cy="461665"/>
          </a:xfrm>
          <a:prstGeom prst="rect">
            <a:avLst/>
          </a:prstGeom>
          <a:noFill/>
        </p:spPr>
        <p:txBody>
          <a:bodyPr wrap="none">
            <a:spAutoFit/>
          </a:bodyPr>
          <a:lstStyle/>
          <a:p>
            <a:pPr>
              <a:spcBef>
                <a:spcPct val="0"/>
              </a:spcBef>
            </a:pPr>
            <a:r>
              <a:rPr lang="en-US" altLang="zh-CN" sz="2400">
                <a:solidFill>
                  <a:srgbClr val="F1F1F1"/>
                </a:solidFill>
                <a:latin typeface="微软雅黑" panose="020B0503020204020204" pitchFamily="34" charset="-122"/>
                <a:ea typeface="微软雅黑" panose="020B0503020204020204" pitchFamily="34" charset="-122"/>
              </a:rPr>
              <a:t>PART 01</a:t>
            </a:r>
            <a:endParaRPr lang="en-US" altLang="zh-CN" sz="2400" dirty="0">
              <a:solidFill>
                <a:srgbClr val="F1F1F1"/>
              </a:solidFill>
              <a:latin typeface="微软雅黑" panose="020B0503020204020204" pitchFamily="34" charset="-122"/>
              <a:ea typeface="微软雅黑" panose="020B0503020204020204" pitchFamily="34" charset="-122"/>
            </a:endParaRPr>
          </a:p>
        </p:txBody>
      </p:sp>
      <p:sp>
        <p:nvSpPr>
          <p:cNvPr id="28" name="TextBox 76">
            <a:extLst>
              <a:ext uri="{FF2B5EF4-FFF2-40B4-BE49-F238E27FC236}">
                <a16:creationId xmlns:a16="http://schemas.microsoft.com/office/drawing/2014/main" id="{F5728F86-BBD1-BB16-D814-E2A2CAE3BF5A}"/>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Introduction</a:t>
            </a:r>
          </a:p>
        </p:txBody>
      </p:sp>
      <p:sp>
        <p:nvSpPr>
          <p:cNvPr id="2" name="文本框 1">
            <a:extLst>
              <a:ext uri="{FF2B5EF4-FFF2-40B4-BE49-F238E27FC236}">
                <a16:creationId xmlns:a16="http://schemas.microsoft.com/office/drawing/2014/main" id="{96DA1DC8-9F14-AAB1-1303-FF315301CD20}"/>
              </a:ext>
            </a:extLst>
          </p:cNvPr>
          <p:cNvSpPr txBox="1"/>
          <p:nvPr/>
        </p:nvSpPr>
        <p:spPr>
          <a:xfrm>
            <a:off x="503812" y="1175500"/>
            <a:ext cx="11688187" cy="1569660"/>
          </a:xfrm>
          <a:prstGeom prst="rect">
            <a:avLst/>
          </a:prstGeom>
          <a:noFill/>
        </p:spPr>
        <p:txBody>
          <a:bodyPr wrap="square" rtlCol="0">
            <a:spAutoFit/>
          </a:bodyPr>
          <a:lstStyle/>
          <a:p>
            <a:r>
              <a:rPr lang="en-US" altLang="zh-CN" sz="2400" dirty="0">
                <a:solidFill>
                  <a:schemeClr val="bg2"/>
                </a:solidFill>
                <a:latin typeface="Calibri" panose="020F0502020204030204" pitchFamily="34" charset="0"/>
                <a:ea typeface="Calibri" panose="020F0502020204030204" pitchFamily="34" charset="0"/>
                <a:cs typeface="Calibri" panose="020F0502020204030204" pitchFamily="34" charset="0"/>
              </a:rPr>
              <a:t>Graph neural networks (</a:t>
            </a:r>
            <a:r>
              <a:rPr lang="en-US" altLang="zh-CN" sz="2400" b="1" dirty="0">
                <a:solidFill>
                  <a:schemeClr val="bg2"/>
                </a:solidFill>
                <a:latin typeface="Calibri" panose="020F0502020204030204" pitchFamily="34" charset="0"/>
                <a:ea typeface="Calibri" panose="020F0502020204030204" pitchFamily="34" charset="0"/>
                <a:cs typeface="Calibri" panose="020F0502020204030204" pitchFamily="34" charset="0"/>
              </a:rPr>
              <a:t>GCNNs</a:t>
            </a:r>
            <a:r>
              <a:rPr lang="en-US" altLang="zh-CN" sz="2400" dirty="0">
                <a:solidFill>
                  <a:schemeClr val="bg2"/>
                </a:solidFill>
                <a:latin typeface="Calibri" panose="020F0502020204030204" pitchFamily="34" charset="0"/>
                <a:ea typeface="Calibri" panose="020F0502020204030204" pitchFamily="34" charset="0"/>
                <a:cs typeface="Calibri" panose="020F0502020204030204" pitchFamily="34" charset="0"/>
              </a:rPr>
              <a:t>) -----proven to be an effective tool when applied to datasets organized in irregular graph structures in order to learn better interactions in them.</a:t>
            </a:r>
          </a:p>
          <a:p>
            <a:r>
              <a:rPr lang="en-US" altLang="zh-CN" sz="2400" dirty="0">
                <a:solidFill>
                  <a:schemeClr val="bg2"/>
                </a:solidFill>
                <a:latin typeface="Calibri" panose="020F0502020204030204" pitchFamily="34" charset="0"/>
                <a:ea typeface="Calibri" panose="020F0502020204030204" pitchFamily="34" charset="0"/>
                <a:cs typeface="Calibri" panose="020F0502020204030204" pitchFamily="34" charset="0"/>
              </a:rPr>
              <a:t>Graph is intrinsically limited to modeling </a:t>
            </a:r>
            <a:r>
              <a:rPr lang="en-US" altLang="zh-CN" sz="2400" b="1" dirty="0">
                <a:solidFill>
                  <a:schemeClr val="bg2"/>
                </a:solidFill>
                <a:latin typeface="Calibri" panose="020F0502020204030204" pitchFamily="34" charset="0"/>
                <a:ea typeface="Calibri" panose="020F0502020204030204" pitchFamily="34" charset="0"/>
                <a:cs typeface="Calibri" panose="020F0502020204030204" pitchFamily="34" charset="0"/>
              </a:rPr>
              <a:t>pair-wise</a:t>
            </a:r>
            <a:r>
              <a:rPr lang="en-US" altLang="zh-CN" sz="2400" dirty="0">
                <a:solidFill>
                  <a:schemeClr val="bg2"/>
                </a:solidFill>
                <a:latin typeface="Calibri" panose="020F0502020204030204" pitchFamily="34" charset="0"/>
                <a:ea typeface="Calibri" panose="020F0502020204030204" pitchFamily="34" charset="0"/>
                <a:cs typeface="Calibri" panose="020F0502020204030204" pitchFamily="34" charset="0"/>
              </a:rPr>
              <a:t> relationships, which omit the information in higher-dimension spaces.</a:t>
            </a:r>
          </a:p>
        </p:txBody>
      </p:sp>
      <p:sp>
        <p:nvSpPr>
          <p:cNvPr id="32" name="矩形 31">
            <a:extLst>
              <a:ext uri="{FF2B5EF4-FFF2-40B4-BE49-F238E27FC236}">
                <a16:creationId xmlns:a16="http://schemas.microsoft.com/office/drawing/2014/main" id="{E3AB5200-73E9-2A62-2BFF-DD933286DE3A}"/>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FA33ABAE-055D-0361-F90B-FD7F19411F23}"/>
              </a:ext>
            </a:extLst>
          </p:cNvPr>
          <p:cNvSpPr txBox="1"/>
          <p:nvPr/>
        </p:nvSpPr>
        <p:spPr>
          <a:xfrm>
            <a:off x="-1" y="6537335"/>
            <a:ext cx="12974855" cy="307777"/>
          </a:xfrm>
          <a:prstGeom prst="rect">
            <a:avLst/>
          </a:prstGeom>
          <a:noFill/>
        </p:spPr>
        <p:txBody>
          <a:bodyPr wrap="square" rtlCol="0">
            <a:spAutoFit/>
          </a:bodyPr>
          <a:lstStyle/>
          <a:p>
            <a:r>
              <a:rPr lang="en-US" altLang="zh-CN" sz="1400" dirty="0">
                <a:latin typeface="Calibri" panose="020F0502020204030204" pitchFamily="34" charset="0"/>
                <a:ea typeface="Calibri" panose="020F0502020204030204" pitchFamily="34" charset="0"/>
                <a:cs typeface="Calibri" panose="020F0502020204030204" pitchFamily="34" charset="0"/>
              </a:rPr>
              <a:t>[2] Y. Feng et al., “Hypergraph Neural Networks,” in Proceedings of the AAAI Conference on Artificial Intelligence, vol. 33, 01, 2019.</a:t>
            </a:r>
            <a:endParaRPr lang="zh-CN" altLang="en-US" sz="1400" dirty="0">
              <a:latin typeface="Calibri" panose="020F0502020204030204" pitchFamily="34" charset="0"/>
              <a:cs typeface="Calibri" panose="020F0502020204030204" pitchFamily="34" charset="0"/>
            </a:endParaRPr>
          </a:p>
        </p:txBody>
      </p:sp>
      <p:sp>
        <p:nvSpPr>
          <p:cNvPr id="34" name="文本框 33">
            <a:extLst>
              <a:ext uri="{FF2B5EF4-FFF2-40B4-BE49-F238E27FC236}">
                <a16:creationId xmlns:a16="http://schemas.microsoft.com/office/drawing/2014/main" id="{116E1CA0-2177-E89F-82AD-7F4213401C0E}"/>
              </a:ext>
            </a:extLst>
          </p:cNvPr>
          <p:cNvSpPr txBox="1"/>
          <p:nvPr/>
        </p:nvSpPr>
        <p:spPr>
          <a:xfrm>
            <a:off x="503812" y="2712853"/>
            <a:ext cx="12002703" cy="1569660"/>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To</a:t>
            </a:r>
            <a:r>
              <a:rPr lang="zh-CN" altLang="en-US" sz="2400" dirty="0">
                <a:latin typeface="Calibri" panose="020F0502020204030204" pitchFamily="34" charset="0"/>
                <a:ea typeface="Calibri" panose="020F0502020204030204" pitchFamily="34" charset="0"/>
                <a:cs typeface="Calibri" panose="020F0502020204030204" pitchFamily="34" charset="0"/>
              </a:rPr>
              <a:t> </a:t>
            </a:r>
            <a:r>
              <a:rPr lang="en-US" altLang="zh-CN" sz="2400" dirty="0">
                <a:latin typeface="Calibri" panose="020F0502020204030204" pitchFamily="34" charset="0"/>
                <a:ea typeface="Calibri" panose="020F0502020204030204" pitchFamily="34" charset="0"/>
                <a:cs typeface="Calibri" panose="020F0502020204030204" pitchFamily="34" charset="0"/>
              </a:rPr>
              <a:t>leverage</a:t>
            </a:r>
            <a:r>
              <a:rPr lang="zh-CN" altLang="en-US" sz="2400" dirty="0">
                <a:latin typeface="Calibri" panose="020F0502020204030204" pitchFamily="34" charset="0"/>
                <a:ea typeface="Calibri" panose="020F0502020204030204" pitchFamily="34" charset="0"/>
                <a:cs typeface="Calibri" panose="020F0502020204030204" pitchFamily="34" charset="0"/>
              </a:rPr>
              <a:t> </a:t>
            </a:r>
            <a:r>
              <a:rPr lang="en-US" altLang="zh-CN" sz="2400" b="1" dirty="0">
                <a:latin typeface="Calibri" panose="020F0502020204030204" pitchFamily="34" charset="0"/>
                <a:ea typeface="Calibri" panose="020F0502020204030204" pitchFamily="34" charset="0"/>
                <a:cs typeface="Calibri" panose="020F0502020204030204" pitchFamily="34" charset="0"/>
              </a:rPr>
              <a:t>higher-order relationship </a:t>
            </a:r>
            <a:r>
              <a:rPr lang="en-US" altLang="zh-CN" sz="2400" dirty="0">
                <a:latin typeface="Calibri" panose="020F0502020204030204" pitchFamily="34" charset="0"/>
                <a:ea typeface="Calibri" panose="020F0502020204030204" pitchFamily="34" charset="0"/>
                <a:cs typeface="Calibri" panose="020F0502020204030204" pitchFamily="34" charset="0"/>
              </a:rPr>
              <a:t>information in datasets:</a:t>
            </a:r>
          </a:p>
          <a:p>
            <a:pPr marL="342900" indent="-342900">
              <a:buFont typeface="Arial" panose="020B0604020202020204" pitchFamily="34" charset="0"/>
              <a:buChar char="•"/>
            </a:pPr>
            <a:r>
              <a:rPr lang="en-US" altLang="zh-CN" sz="2400" dirty="0">
                <a:latin typeface="Calibri" panose="020F0502020204030204" pitchFamily="34" charset="0"/>
                <a:ea typeface="Calibri" panose="020F0502020204030204" pitchFamily="34" charset="0"/>
                <a:cs typeface="Calibri" panose="020F0502020204030204" pitchFamily="34" charset="0"/>
              </a:rPr>
              <a:t>Induce hypergraphs, where edges, referred to as </a:t>
            </a:r>
            <a:r>
              <a:rPr lang="en-US" altLang="zh-CN" sz="2400" b="1" dirty="0">
                <a:latin typeface="Calibri" panose="020F0502020204030204" pitchFamily="34" charset="0"/>
                <a:ea typeface="Calibri" panose="020F0502020204030204" pitchFamily="34" charset="0"/>
                <a:cs typeface="Calibri" panose="020F0502020204030204" pitchFamily="34" charset="0"/>
              </a:rPr>
              <a:t>hyperedges</a:t>
            </a:r>
            <a:r>
              <a:rPr lang="en-US" altLang="zh-CN" sz="2400" dirty="0">
                <a:latin typeface="Calibri" panose="020F0502020204030204" pitchFamily="34" charset="0"/>
                <a:ea typeface="Calibri" panose="020F0502020204030204" pitchFamily="34" charset="0"/>
                <a:cs typeface="Calibri" panose="020F0502020204030204" pitchFamily="34" charset="0"/>
              </a:rPr>
              <a:t>, can connect two or more vertices[2];</a:t>
            </a:r>
          </a:p>
          <a:p>
            <a:pPr marL="342900" indent="-342900">
              <a:buFont typeface="Arial" panose="020B0604020202020204" pitchFamily="34" charset="0"/>
              <a:buChar char="•"/>
            </a:pPr>
            <a:r>
              <a:rPr lang="en-US" altLang="zh-CN" sz="2400" dirty="0">
                <a:latin typeface="Calibri" panose="020F0502020204030204" pitchFamily="34" charset="0"/>
                <a:ea typeface="Calibri" panose="020F0502020204030204" pitchFamily="34" charset="0"/>
                <a:cs typeface="Calibri" panose="020F0502020204030204" pitchFamily="34" charset="0"/>
              </a:rPr>
              <a:t>Represents higher-order relationships as </a:t>
            </a:r>
            <a:r>
              <a:rPr lang="en-US" altLang="zh-CN" sz="2400" b="1" dirty="0">
                <a:latin typeface="Calibri" panose="020F0502020204030204" pitchFamily="34" charset="0"/>
                <a:ea typeface="Calibri" panose="020F0502020204030204" pitchFamily="34" charset="0"/>
                <a:cs typeface="Calibri" panose="020F0502020204030204" pitchFamily="34" charset="0"/>
              </a:rPr>
              <a:t>simplices</a:t>
            </a:r>
            <a:r>
              <a:rPr lang="en-US" altLang="zh-CN" sz="2400" dirty="0">
                <a:latin typeface="Calibri" panose="020F0502020204030204" pitchFamily="34" charset="0"/>
                <a:ea typeface="Calibri" panose="020F0502020204030204" pitchFamily="34" charset="0"/>
                <a:cs typeface="Calibri" panose="020F0502020204030204" pitchFamily="34" charset="0"/>
              </a:rPr>
              <a:t> or </a:t>
            </a:r>
            <a:r>
              <a:rPr lang="en-US" altLang="zh-CN" sz="2400" b="1" dirty="0">
                <a:latin typeface="Calibri" panose="020F0502020204030204" pitchFamily="34" charset="0"/>
                <a:ea typeface="Calibri" panose="020F0502020204030204" pitchFamily="34" charset="0"/>
                <a:cs typeface="Calibri" panose="020F0502020204030204" pitchFamily="34" charset="0"/>
              </a:rPr>
              <a:t>complexes</a:t>
            </a:r>
            <a:r>
              <a:rPr lang="en-US" altLang="zh-CN" sz="2400" dirty="0">
                <a:latin typeface="Calibri" panose="020F0502020204030204" pitchFamily="34" charset="0"/>
                <a:ea typeface="Calibri" panose="020F0502020204030204" pitchFamily="34" charset="0"/>
                <a:cs typeface="Calibri" panose="020F0502020204030204" pitchFamily="34" charset="0"/>
              </a:rPr>
              <a:t>.</a:t>
            </a:r>
          </a:p>
        </p:txBody>
      </p:sp>
      <p:grpSp>
        <p:nvGrpSpPr>
          <p:cNvPr id="5" name="组合 4">
            <a:extLst>
              <a:ext uri="{FF2B5EF4-FFF2-40B4-BE49-F238E27FC236}">
                <a16:creationId xmlns:a16="http://schemas.microsoft.com/office/drawing/2014/main" id="{10BA9E5A-7842-44E0-DE15-D49600DFA18D}"/>
              </a:ext>
            </a:extLst>
          </p:cNvPr>
          <p:cNvGrpSpPr/>
          <p:nvPr/>
        </p:nvGrpSpPr>
        <p:grpSpPr>
          <a:xfrm>
            <a:off x="503812" y="4282513"/>
            <a:ext cx="4660379" cy="2166153"/>
            <a:chOff x="503812" y="4282513"/>
            <a:chExt cx="4660379" cy="2166153"/>
          </a:xfrm>
        </p:grpSpPr>
        <p:grpSp>
          <p:nvGrpSpPr>
            <p:cNvPr id="19" name="组合 18">
              <a:extLst>
                <a:ext uri="{FF2B5EF4-FFF2-40B4-BE49-F238E27FC236}">
                  <a16:creationId xmlns:a16="http://schemas.microsoft.com/office/drawing/2014/main" id="{A2F56983-8580-5D1D-0982-37223BBFC0CB}"/>
                </a:ext>
              </a:extLst>
            </p:cNvPr>
            <p:cNvGrpSpPr/>
            <p:nvPr/>
          </p:nvGrpSpPr>
          <p:grpSpPr>
            <a:xfrm>
              <a:off x="503812" y="4282513"/>
              <a:ext cx="4660379" cy="1943100"/>
              <a:chOff x="1674659" y="3595906"/>
              <a:chExt cx="4660379" cy="1943100"/>
            </a:xfrm>
          </p:grpSpPr>
          <p:pic>
            <p:nvPicPr>
              <p:cNvPr id="4" name="图片 3">
                <a:extLst>
                  <a:ext uri="{FF2B5EF4-FFF2-40B4-BE49-F238E27FC236}">
                    <a16:creationId xmlns:a16="http://schemas.microsoft.com/office/drawing/2014/main" id="{30F897BE-C256-6B5B-1222-189FF9CC29CF}"/>
                  </a:ext>
                </a:extLst>
              </p:cNvPr>
              <p:cNvPicPr>
                <a:picLocks noChangeAspect="1"/>
              </p:cNvPicPr>
              <p:nvPr/>
            </p:nvPicPr>
            <p:blipFill>
              <a:blip r:embed="rId4"/>
              <a:stretch>
                <a:fillRect/>
              </a:stretch>
            </p:blipFill>
            <p:spPr>
              <a:xfrm>
                <a:off x="1674659" y="3595906"/>
                <a:ext cx="1885950" cy="1943100"/>
              </a:xfrm>
              <a:prstGeom prst="rect">
                <a:avLst/>
              </a:prstGeom>
            </p:spPr>
          </p:pic>
          <p:pic>
            <p:nvPicPr>
              <p:cNvPr id="15" name="图片 14">
                <a:extLst>
                  <a:ext uri="{FF2B5EF4-FFF2-40B4-BE49-F238E27FC236}">
                    <a16:creationId xmlns:a16="http://schemas.microsoft.com/office/drawing/2014/main" id="{BB3D9CBD-0D1C-F1A0-6B57-43E5B2FAAF6A}"/>
                  </a:ext>
                </a:extLst>
              </p:cNvPr>
              <p:cNvPicPr>
                <a:picLocks noChangeAspect="1"/>
              </p:cNvPicPr>
              <p:nvPr/>
            </p:nvPicPr>
            <p:blipFill>
              <a:blip r:embed="rId5"/>
              <a:stretch>
                <a:fillRect/>
              </a:stretch>
            </p:blipFill>
            <p:spPr>
              <a:xfrm>
                <a:off x="4449087" y="4047650"/>
                <a:ext cx="1885951" cy="1375855"/>
              </a:xfrm>
              <a:prstGeom prst="rect">
                <a:avLst/>
              </a:prstGeom>
            </p:spPr>
          </p:pic>
          <p:pic>
            <p:nvPicPr>
              <p:cNvPr id="18" name="图片 17">
                <a:extLst>
                  <a:ext uri="{FF2B5EF4-FFF2-40B4-BE49-F238E27FC236}">
                    <a16:creationId xmlns:a16="http://schemas.microsoft.com/office/drawing/2014/main" id="{34E22F0F-BEF5-265B-9EC1-42CDDE266C5C}"/>
                  </a:ext>
                </a:extLst>
              </p:cNvPr>
              <p:cNvPicPr>
                <a:picLocks noChangeAspect="1"/>
              </p:cNvPicPr>
              <p:nvPr/>
            </p:nvPicPr>
            <p:blipFill>
              <a:blip r:embed="rId6"/>
              <a:stretch>
                <a:fillRect/>
              </a:stretch>
            </p:blipFill>
            <p:spPr>
              <a:xfrm>
                <a:off x="4449087" y="3595906"/>
                <a:ext cx="1385888" cy="376238"/>
              </a:xfrm>
              <a:prstGeom prst="rect">
                <a:avLst/>
              </a:prstGeom>
            </p:spPr>
          </p:pic>
        </p:grpSp>
        <p:sp>
          <p:nvSpPr>
            <p:cNvPr id="3" name="文本框 2">
              <a:extLst>
                <a:ext uri="{FF2B5EF4-FFF2-40B4-BE49-F238E27FC236}">
                  <a16:creationId xmlns:a16="http://schemas.microsoft.com/office/drawing/2014/main" id="{AFBE02A7-9ECF-E500-EE21-1684D0C8971F}"/>
                </a:ext>
              </a:extLst>
            </p:cNvPr>
            <p:cNvSpPr txBox="1"/>
            <p:nvPr/>
          </p:nvSpPr>
          <p:spPr>
            <a:xfrm>
              <a:off x="875899" y="6110112"/>
              <a:ext cx="3984859" cy="338554"/>
            </a:xfrm>
            <a:prstGeom prst="rect">
              <a:avLst/>
            </a:prstGeom>
            <a:noFill/>
          </p:spPr>
          <p:txBody>
            <a:bodyPr wrap="square" rtlCol="0">
              <a:spAutoFit/>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Fig1: graph and hypergraph (with hyperedges)</a:t>
              </a:r>
              <a:endParaRPr lang="zh-CN" altLang="en-US" sz="1600" dirty="0">
                <a:latin typeface="Calibri" panose="020F0502020204030204" pitchFamily="34" charset="0"/>
                <a:cs typeface="Calibri" panose="020F0502020204030204" pitchFamily="34" charset="0"/>
              </a:endParaRPr>
            </a:p>
          </p:txBody>
        </p:sp>
      </p:grpSp>
      <p:grpSp>
        <p:nvGrpSpPr>
          <p:cNvPr id="7" name="组合 6">
            <a:extLst>
              <a:ext uri="{FF2B5EF4-FFF2-40B4-BE49-F238E27FC236}">
                <a16:creationId xmlns:a16="http://schemas.microsoft.com/office/drawing/2014/main" id="{AC540A80-6ECE-9E87-5133-DB62176898AC}"/>
              </a:ext>
            </a:extLst>
          </p:cNvPr>
          <p:cNvGrpSpPr/>
          <p:nvPr/>
        </p:nvGrpSpPr>
        <p:grpSpPr>
          <a:xfrm>
            <a:off x="5618737" y="4369912"/>
            <a:ext cx="7356113" cy="2082658"/>
            <a:chOff x="5618737" y="4369912"/>
            <a:chExt cx="7356113" cy="2082658"/>
          </a:xfrm>
        </p:grpSpPr>
        <p:pic>
          <p:nvPicPr>
            <p:cNvPr id="30" name="图片 29">
              <a:extLst>
                <a:ext uri="{FF2B5EF4-FFF2-40B4-BE49-F238E27FC236}">
                  <a16:creationId xmlns:a16="http://schemas.microsoft.com/office/drawing/2014/main" id="{DCAEC174-8DF7-7166-8EE9-5ED53F504540}"/>
                </a:ext>
              </a:extLst>
            </p:cNvPr>
            <p:cNvPicPr>
              <a:picLocks noChangeAspect="1"/>
            </p:cNvPicPr>
            <p:nvPr/>
          </p:nvPicPr>
          <p:blipFill>
            <a:blip r:embed="rId7"/>
            <a:stretch>
              <a:fillRect/>
            </a:stretch>
          </p:blipFill>
          <p:spPr>
            <a:xfrm>
              <a:off x="5618737" y="4369912"/>
              <a:ext cx="6210097" cy="1817391"/>
            </a:xfrm>
            <a:prstGeom prst="rect">
              <a:avLst/>
            </a:prstGeom>
          </p:spPr>
        </p:pic>
        <p:sp>
          <p:nvSpPr>
            <p:cNvPr id="6" name="文本框 5">
              <a:extLst>
                <a:ext uri="{FF2B5EF4-FFF2-40B4-BE49-F238E27FC236}">
                  <a16:creationId xmlns:a16="http://schemas.microsoft.com/office/drawing/2014/main" id="{6C08CDC7-E207-A437-7BE5-3136268E0215}"/>
                </a:ext>
              </a:extLst>
            </p:cNvPr>
            <p:cNvSpPr txBox="1"/>
            <p:nvPr/>
          </p:nvSpPr>
          <p:spPr>
            <a:xfrm>
              <a:off x="6057582" y="6114016"/>
              <a:ext cx="6917268" cy="338554"/>
            </a:xfrm>
            <a:prstGeom prst="rect">
              <a:avLst/>
            </a:prstGeom>
            <a:noFill/>
          </p:spPr>
          <p:txBody>
            <a:bodyPr wrap="square" rtlCol="0">
              <a:spAutoFit/>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Fig2: use</a:t>
              </a:r>
              <a:r>
                <a:rPr lang="zh-CN" altLang="en-US" sz="1600" dirty="0">
                  <a:latin typeface="Calibri" panose="020F0502020204030204" pitchFamily="34" charset="0"/>
                  <a:ea typeface="Calibri" panose="020F0502020204030204" pitchFamily="34" charset="0"/>
                  <a:cs typeface="Calibri" panose="020F0502020204030204" pitchFamily="34" charset="0"/>
                </a:rPr>
                <a:t> </a:t>
              </a:r>
              <a:r>
                <a:rPr lang="en-US" altLang="zh-CN" sz="1600" dirty="0">
                  <a:latin typeface="Calibri" panose="020F0502020204030204" pitchFamily="34" charset="0"/>
                  <a:ea typeface="Calibri" panose="020F0502020204030204" pitchFamily="34" charset="0"/>
                  <a:cs typeface="Calibri" panose="020F0502020204030204" pitchFamily="34" charset="0"/>
                </a:rPr>
                <a:t>simplicial complex to represent </a:t>
              </a:r>
              <a:r>
                <a:rPr lang="en-US" altLang="zh-CN" sz="1600" dirty="0" err="1">
                  <a:latin typeface="Calibri" panose="020F0502020204030204" pitchFamily="34" charset="0"/>
                  <a:ea typeface="Calibri" panose="020F0502020204030204" pitchFamily="34" charset="0"/>
                  <a:cs typeface="Calibri" panose="020F0502020204030204" pitchFamily="34" charset="0"/>
                </a:rPr>
                <a:t>coauthership</a:t>
              </a:r>
              <a:r>
                <a:rPr lang="en-US" altLang="zh-CN" sz="1600" dirty="0">
                  <a:latin typeface="Calibri" panose="020F0502020204030204" pitchFamily="34" charset="0"/>
                  <a:ea typeface="Calibri" panose="020F0502020204030204" pitchFamily="34" charset="0"/>
                  <a:cs typeface="Calibri" panose="020F0502020204030204" pitchFamily="34" charset="0"/>
                </a:rPr>
                <a:t> on the left</a:t>
              </a:r>
              <a:endParaRPr lang="zh-CN" altLang="en-US" sz="1600" dirty="0">
                <a:latin typeface="Calibri" panose="020F0502020204030204" pitchFamily="34" charset="0"/>
                <a:cs typeface="Calibri" panose="020F0502020204030204" pitchFamily="34" charset="0"/>
              </a:endParaRPr>
            </a:p>
          </p:txBody>
        </p:sp>
      </p:grpSp>
      <p:sp>
        <p:nvSpPr>
          <p:cNvPr id="8" name="日期占位符 7">
            <a:extLst>
              <a:ext uri="{FF2B5EF4-FFF2-40B4-BE49-F238E27FC236}">
                <a16:creationId xmlns:a16="http://schemas.microsoft.com/office/drawing/2014/main" id="{3E6DC0F4-68D6-2620-F7CD-58B3A7F5A5D9}"/>
              </a:ext>
            </a:extLst>
          </p:cNvPr>
          <p:cNvSpPr>
            <a:spLocks noGrp="1"/>
          </p:cNvSpPr>
          <p:nvPr>
            <p:ph type="dt" sz="half" idx="10"/>
          </p:nvPr>
        </p:nvSpPr>
        <p:spPr/>
        <p:txBody>
          <a:bodyPr/>
          <a:lstStyle/>
          <a:p>
            <a:fld id="{C9A56418-C822-4D27-A541-386B9DACDB21}" type="datetime1">
              <a:rPr kumimoji="1" lang="zh-CN" altLang="en-US" smtClean="0"/>
              <a:t>2024/11/23</a:t>
            </a:fld>
            <a:endParaRPr kumimoji="1" lang="zh-CN" altLang="en-US" dirty="0"/>
          </a:p>
        </p:txBody>
      </p:sp>
      <p:sp>
        <p:nvSpPr>
          <p:cNvPr id="9" name="灯片编号占位符 8">
            <a:extLst>
              <a:ext uri="{FF2B5EF4-FFF2-40B4-BE49-F238E27FC236}">
                <a16:creationId xmlns:a16="http://schemas.microsoft.com/office/drawing/2014/main" id="{F36E3B08-1082-1A79-8417-106DDD8E2ED4}"/>
              </a:ext>
            </a:extLst>
          </p:cNvPr>
          <p:cNvSpPr>
            <a:spLocks noGrp="1"/>
          </p:cNvSpPr>
          <p:nvPr>
            <p:ph type="sldNum" sz="quarter" idx="12"/>
          </p:nvPr>
        </p:nvSpPr>
        <p:spPr/>
        <p:txBody>
          <a:bodyPr/>
          <a:lstStyle/>
          <a:p>
            <a:fld id="{4066A985-395B-904D-A84B-B37BAE4887A3}" type="slidenum">
              <a:rPr kumimoji="1" lang="zh-CN" altLang="en-US" smtClean="0"/>
              <a:t>5</a:t>
            </a:fld>
            <a:endParaRPr kumimoji="1" lang="zh-CN" altLang="en-US" dirty="0"/>
          </a:p>
        </p:txBody>
      </p:sp>
    </p:spTree>
    <p:extLst>
      <p:ext uri="{BB962C8B-B14F-4D97-AF65-F5344CB8AC3E}">
        <p14:creationId xmlns:p14="http://schemas.microsoft.com/office/powerpoint/2010/main" val="409615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9D8A8-0B0C-D747-DEC7-FB520D0F11BE}"/>
            </a:ext>
          </a:extLst>
        </p:cNvPr>
        <p:cNvGrpSpPr/>
        <p:nvPr/>
      </p:nvGrpSpPr>
      <p:grpSpPr>
        <a:xfrm>
          <a:off x="0" y="0"/>
          <a:ext cx="0" cy="0"/>
          <a:chOff x="0" y="0"/>
          <a:chExt cx="0" cy="0"/>
        </a:xfrm>
      </p:grpSpPr>
      <p:pic>
        <p:nvPicPr>
          <p:cNvPr id="27" name="图片 26">
            <a:extLst>
              <a:ext uri="{FF2B5EF4-FFF2-40B4-BE49-F238E27FC236}">
                <a16:creationId xmlns:a16="http://schemas.microsoft.com/office/drawing/2014/main" id="{9CE04B9E-A3C6-1913-118D-CD6517AB7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F3D7A770-BB07-E733-8579-FFC7A20C3FBD}"/>
              </a:ext>
            </a:extLst>
          </p:cNvPr>
          <p:cNvSpPr/>
          <p:nvPr/>
        </p:nvSpPr>
        <p:spPr>
          <a:xfrm>
            <a:off x="503812" y="320665"/>
            <a:ext cx="1385123" cy="461665"/>
          </a:xfrm>
          <a:prstGeom prst="rect">
            <a:avLst/>
          </a:prstGeom>
          <a:noFill/>
        </p:spPr>
        <p:txBody>
          <a:bodyPr wrap="none">
            <a:spAutoFit/>
          </a:bodyPr>
          <a:lstStyle/>
          <a:p>
            <a:pPr>
              <a:spcBef>
                <a:spcPct val="0"/>
              </a:spcBef>
            </a:pPr>
            <a:r>
              <a:rPr lang="en-US" altLang="zh-CN" sz="2400">
                <a:solidFill>
                  <a:srgbClr val="F1F1F1"/>
                </a:solidFill>
                <a:latin typeface="微软雅黑" panose="020B0503020204020204" pitchFamily="34" charset="-122"/>
                <a:ea typeface="微软雅黑" panose="020B0503020204020204" pitchFamily="34" charset="-122"/>
              </a:rPr>
              <a:t>PART 01</a:t>
            </a:r>
            <a:endParaRPr lang="en-US" altLang="zh-CN" sz="2400" dirty="0">
              <a:solidFill>
                <a:srgbClr val="F1F1F1"/>
              </a:solidFill>
              <a:latin typeface="微软雅黑" panose="020B0503020204020204" pitchFamily="34" charset="-122"/>
              <a:ea typeface="微软雅黑" panose="020B0503020204020204" pitchFamily="34" charset="-122"/>
            </a:endParaRPr>
          </a:p>
        </p:txBody>
      </p:sp>
      <p:sp>
        <p:nvSpPr>
          <p:cNvPr id="28" name="TextBox 76">
            <a:extLst>
              <a:ext uri="{FF2B5EF4-FFF2-40B4-BE49-F238E27FC236}">
                <a16:creationId xmlns:a16="http://schemas.microsoft.com/office/drawing/2014/main" id="{759DA0CB-F7AE-BA70-1B53-36E60360AA8D}"/>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Introduction</a:t>
            </a:r>
          </a:p>
        </p:txBody>
      </p:sp>
      <p:sp>
        <p:nvSpPr>
          <p:cNvPr id="2" name="文本框 1">
            <a:extLst>
              <a:ext uri="{FF2B5EF4-FFF2-40B4-BE49-F238E27FC236}">
                <a16:creationId xmlns:a16="http://schemas.microsoft.com/office/drawing/2014/main" id="{8A91C56B-90B7-7349-0F00-51DFD914D338}"/>
              </a:ext>
            </a:extLst>
          </p:cNvPr>
          <p:cNvSpPr txBox="1"/>
          <p:nvPr/>
        </p:nvSpPr>
        <p:spPr>
          <a:xfrm>
            <a:off x="503812" y="1175500"/>
            <a:ext cx="11688187" cy="830997"/>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Inspired by Hodge–de </a:t>
            </a:r>
            <a:r>
              <a:rPr lang="en-US" altLang="zh-CN" sz="2400" dirty="0" err="1">
                <a:latin typeface="Calibri" panose="020F0502020204030204" pitchFamily="34" charset="0"/>
                <a:ea typeface="Calibri" panose="020F0502020204030204" pitchFamily="34" charset="0"/>
                <a:cs typeface="Calibri" panose="020F0502020204030204" pitchFamily="34" charset="0"/>
              </a:rPr>
              <a:t>Rham</a:t>
            </a:r>
            <a:r>
              <a:rPr lang="en-US" altLang="zh-CN" sz="2400" dirty="0">
                <a:latin typeface="Calibri" panose="020F0502020204030204" pitchFamily="34" charset="0"/>
                <a:ea typeface="Calibri" panose="020F0502020204030204" pitchFamily="34" charset="0"/>
                <a:cs typeface="Calibri" panose="020F0502020204030204" pitchFamily="34" charset="0"/>
              </a:rPr>
              <a:t> theory[3], the neural network extended from GCNNs, was designed for the data living on simplicial complexes, namely Simplicial Neural Networks.</a:t>
            </a:r>
          </a:p>
        </p:txBody>
      </p:sp>
      <p:sp>
        <p:nvSpPr>
          <p:cNvPr id="32" name="矩形 31">
            <a:extLst>
              <a:ext uri="{FF2B5EF4-FFF2-40B4-BE49-F238E27FC236}">
                <a16:creationId xmlns:a16="http://schemas.microsoft.com/office/drawing/2014/main" id="{5A3D660B-5CC9-225B-C88B-C2C1D60FDCFA}"/>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7275C3FF-1BFD-DA8C-B969-9BA5E4A99378}"/>
              </a:ext>
            </a:extLst>
          </p:cNvPr>
          <p:cNvSpPr txBox="1"/>
          <p:nvPr/>
        </p:nvSpPr>
        <p:spPr>
          <a:xfrm>
            <a:off x="-1" y="6537335"/>
            <a:ext cx="12974855" cy="307777"/>
          </a:xfrm>
          <a:prstGeom prst="rect">
            <a:avLst/>
          </a:prstGeom>
          <a:noFill/>
        </p:spPr>
        <p:txBody>
          <a:bodyPr wrap="square" rtlCol="0">
            <a:spAutoFit/>
          </a:bodyPr>
          <a:lstStyle/>
          <a:p>
            <a:r>
              <a:rPr lang="en-US" altLang="zh-CN" sz="1400" dirty="0">
                <a:latin typeface="Calibri" panose="020F0502020204030204" pitchFamily="34" charset="0"/>
                <a:ea typeface="Calibri" panose="020F0502020204030204" pitchFamily="34" charset="0"/>
                <a:cs typeface="Calibri" panose="020F0502020204030204" pitchFamily="34" charset="0"/>
              </a:rPr>
              <a:t>[3] I. Madsen and </a:t>
            </a:r>
            <a:r>
              <a:rPr lang="en-US" altLang="zh-CN" sz="1400" dirty="0" err="1">
                <a:latin typeface="Calibri" panose="020F0502020204030204" pitchFamily="34" charset="0"/>
                <a:ea typeface="Calibri" panose="020F0502020204030204" pitchFamily="34" charset="0"/>
                <a:cs typeface="Calibri" panose="020F0502020204030204" pitchFamily="34" charset="0"/>
              </a:rPr>
              <a:t>Jørgen</a:t>
            </a:r>
            <a:r>
              <a:rPr lang="en-US" altLang="zh-CN" sz="1400" dirty="0">
                <a:latin typeface="Calibri" panose="020F0502020204030204" pitchFamily="34" charset="0"/>
                <a:ea typeface="Calibri" panose="020F0502020204030204" pitchFamily="34" charset="0"/>
                <a:cs typeface="Calibri" panose="020F0502020204030204" pitchFamily="34" charset="0"/>
              </a:rPr>
              <a:t> </a:t>
            </a:r>
            <a:r>
              <a:rPr lang="en-US" altLang="zh-CN" sz="1400" dirty="0" err="1">
                <a:latin typeface="Calibri" panose="020F0502020204030204" pitchFamily="34" charset="0"/>
                <a:ea typeface="Calibri" panose="020F0502020204030204" pitchFamily="34" charset="0"/>
                <a:cs typeface="Calibri" panose="020F0502020204030204" pitchFamily="34" charset="0"/>
              </a:rPr>
              <a:t>Tornehave</a:t>
            </a:r>
            <a:r>
              <a:rPr lang="en-US" altLang="zh-CN" sz="1400" dirty="0">
                <a:latin typeface="Calibri" panose="020F0502020204030204" pitchFamily="34" charset="0"/>
                <a:ea typeface="Calibri" panose="020F0502020204030204" pitchFamily="34" charset="0"/>
                <a:cs typeface="Calibri" panose="020F0502020204030204" pitchFamily="34" charset="0"/>
              </a:rPr>
              <a:t>, From Calculus to </a:t>
            </a:r>
            <a:r>
              <a:rPr lang="en-US" altLang="zh-CN" sz="1400" dirty="0" err="1">
                <a:latin typeface="Calibri" panose="020F0502020204030204" pitchFamily="34" charset="0"/>
                <a:ea typeface="Calibri" panose="020F0502020204030204" pitchFamily="34" charset="0"/>
                <a:cs typeface="Calibri" panose="020F0502020204030204" pitchFamily="34" charset="0"/>
              </a:rPr>
              <a:t>Cohomology</a:t>
            </a:r>
            <a:r>
              <a:rPr lang="en-US" altLang="zh-CN" sz="1400" dirty="0">
                <a:latin typeface="Calibri" panose="020F0502020204030204" pitchFamily="34" charset="0"/>
                <a:ea typeface="Calibri" panose="020F0502020204030204" pitchFamily="34" charset="0"/>
                <a:cs typeface="Calibri" panose="020F0502020204030204" pitchFamily="34" charset="0"/>
              </a:rPr>
              <a:t>: de </a:t>
            </a:r>
            <a:r>
              <a:rPr lang="en-US" altLang="zh-CN" sz="1400" dirty="0" err="1">
                <a:latin typeface="Calibri" panose="020F0502020204030204" pitchFamily="34" charset="0"/>
                <a:ea typeface="Calibri" panose="020F0502020204030204" pitchFamily="34" charset="0"/>
                <a:cs typeface="Calibri" panose="020F0502020204030204" pitchFamily="34" charset="0"/>
              </a:rPr>
              <a:t>Rham</a:t>
            </a:r>
            <a:r>
              <a:rPr lang="en-US" altLang="zh-CN" sz="1400" dirty="0">
                <a:latin typeface="Calibri" panose="020F0502020204030204" pitchFamily="34" charset="0"/>
                <a:ea typeface="Calibri" panose="020F0502020204030204" pitchFamily="34" charset="0"/>
                <a:cs typeface="Calibri" panose="020F0502020204030204" pitchFamily="34" charset="0"/>
              </a:rPr>
              <a:t> </a:t>
            </a:r>
            <a:r>
              <a:rPr lang="en-US" altLang="zh-CN" sz="1400" dirty="0" err="1">
                <a:latin typeface="Calibri" panose="020F0502020204030204" pitchFamily="34" charset="0"/>
                <a:ea typeface="Calibri" panose="020F0502020204030204" pitchFamily="34" charset="0"/>
                <a:cs typeface="Calibri" panose="020F0502020204030204" pitchFamily="34" charset="0"/>
              </a:rPr>
              <a:t>Cohomology</a:t>
            </a:r>
            <a:r>
              <a:rPr lang="en-US" altLang="zh-CN" sz="1400" dirty="0">
                <a:latin typeface="Calibri" panose="020F0502020204030204" pitchFamily="34" charset="0"/>
                <a:ea typeface="Calibri" panose="020F0502020204030204" pitchFamily="34" charset="0"/>
                <a:cs typeface="Calibri" panose="020F0502020204030204" pitchFamily="34" charset="0"/>
              </a:rPr>
              <a:t> and Characteristic Classes, Cambridge University Press, 1997.</a:t>
            </a:r>
            <a:endParaRPr lang="zh-CN" altLang="en-US" sz="1400" dirty="0">
              <a:latin typeface="Calibri" panose="020F0502020204030204" pitchFamily="34" charset="0"/>
              <a:cs typeface="Calibri" panose="020F0502020204030204" pitchFamily="34" charset="0"/>
            </a:endParaRPr>
          </a:p>
        </p:txBody>
      </p:sp>
      <p:sp>
        <p:nvSpPr>
          <p:cNvPr id="34" name="文本框 33">
            <a:extLst>
              <a:ext uri="{FF2B5EF4-FFF2-40B4-BE49-F238E27FC236}">
                <a16:creationId xmlns:a16="http://schemas.microsoft.com/office/drawing/2014/main" id="{654AE4B1-B42C-81BD-2ABD-351A383783D4}"/>
              </a:ext>
            </a:extLst>
          </p:cNvPr>
          <p:cNvSpPr txBox="1"/>
          <p:nvPr/>
        </p:nvSpPr>
        <p:spPr>
          <a:xfrm>
            <a:off x="503813" y="2164210"/>
            <a:ext cx="11441140" cy="1569660"/>
          </a:xfrm>
          <a:prstGeom prst="rect">
            <a:avLst/>
          </a:prstGeom>
          <a:noFill/>
        </p:spPr>
        <p:txBody>
          <a:bodyPr wrap="square" rtlCol="0">
            <a:spAutoFit/>
          </a:bodyPr>
          <a:lstStyle/>
          <a:p>
            <a:r>
              <a:rPr lang="en-US" altLang="zh-CN" sz="2400" dirty="0">
                <a:solidFill>
                  <a:schemeClr val="bg2"/>
                </a:solidFill>
                <a:latin typeface="Calibri" panose="020F0502020204030204" pitchFamily="34" charset="0"/>
                <a:ea typeface="Calibri" panose="020F0502020204030204" pitchFamily="34" charset="0"/>
                <a:cs typeface="Calibri" panose="020F0502020204030204" pitchFamily="34" charset="0"/>
              </a:rPr>
              <a:t>SNNs can be used on analyzing datasets with higher order relationships and datasets sensitive to its topological structures, such as social networks, biological networks (like brain structural/ functional networks, protein interactions[5], gene expression), and communication networks (like transportation networks, electricity networks)</a:t>
            </a:r>
          </a:p>
        </p:txBody>
      </p:sp>
      <p:sp>
        <p:nvSpPr>
          <p:cNvPr id="3" name="日期占位符 2">
            <a:extLst>
              <a:ext uri="{FF2B5EF4-FFF2-40B4-BE49-F238E27FC236}">
                <a16:creationId xmlns:a16="http://schemas.microsoft.com/office/drawing/2014/main" id="{56D47B74-3F63-357F-4C80-55AADECB244A}"/>
              </a:ext>
            </a:extLst>
          </p:cNvPr>
          <p:cNvSpPr>
            <a:spLocks noGrp="1"/>
          </p:cNvSpPr>
          <p:nvPr>
            <p:ph type="dt" sz="half" idx="10"/>
          </p:nvPr>
        </p:nvSpPr>
        <p:spPr/>
        <p:txBody>
          <a:bodyPr/>
          <a:lstStyle/>
          <a:p>
            <a:fld id="{FCEC0FB9-4B8D-4852-AC45-DC758DE184CD}" type="datetime1">
              <a:rPr kumimoji="1" lang="zh-CN" altLang="en-US" smtClean="0"/>
              <a:t>2024/11/23</a:t>
            </a:fld>
            <a:endParaRPr kumimoji="1" lang="zh-CN" altLang="en-US" dirty="0"/>
          </a:p>
        </p:txBody>
      </p:sp>
      <p:sp>
        <p:nvSpPr>
          <p:cNvPr id="4" name="灯片编号占位符 3">
            <a:extLst>
              <a:ext uri="{FF2B5EF4-FFF2-40B4-BE49-F238E27FC236}">
                <a16:creationId xmlns:a16="http://schemas.microsoft.com/office/drawing/2014/main" id="{610DF938-6468-CB50-3DE8-F8FC56079BBB}"/>
              </a:ext>
            </a:extLst>
          </p:cNvPr>
          <p:cNvSpPr>
            <a:spLocks noGrp="1"/>
          </p:cNvSpPr>
          <p:nvPr>
            <p:ph type="sldNum" sz="quarter" idx="12"/>
          </p:nvPr>
        </p:nvSpPr>
        <p:spPr/>
        <p:txBody>
          <a:bodyPr/>
          <a:lstStyle/>
          <a:p>
            <a:fld id="{4066A985-395B-904D-A84B-B37BAE4887A3}" type="slidenum">
              <a:rPr kumimoji="1" lang="zh-CN" altLang="en-US" smtClean="0"/>
              <a:t>6</a:t>
            </a:fld>
            <a:endParaRPr kumimoji="1" lang="zh-CN" altLang="en-US" dirty="0"/>
          </a:p>
        </p:txBody>
      </p:sp>
    </p:spTree>
    <p:extLst>
      <p:ext uri="{BB962C8B-B14F-4D97-AF65-F5344CB8AC3E}">
        <p14:creationId xmlns:p14="http://schemas.microsoft.com/office/powerpoint/2010/main" val="2992622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11535-408C-F4B8-6E9E-38A6E94F2354}"/>
            </a:ext>
          </a:extLst>
        </p:cNvPr>
        <p:cNvGrpSpPr/>
        <p:nvPr/>
      </p:nvGrpSpPr>
      <p:grpSpPr>
        <a:xfrm>
          <a:off x="0" y="0"/>
          <a:ext cx="0" cy="0"/>
          <a:chOff x="0" y="0"/>
          <a:chExt cx="0" cy="0"/>
        </a:xfrm>
      </p:grpSpPr>
      <p:pic>
        <p:nvPicPr>
          <p:cNvPr id="27" name="图片 26">
            <a:extLst>
              <a:ext uri="{FF2B5EF4-FFF2-40B4-BE49-F238E27FC236}">
                <a16:creationId xmlns:a16="http://schemas.microsoft.com/office/drawing/2014/main" id="{922873DE-DA3E-F4F3-1A13-CEA501B5E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C9FFFD18-DDE0-E75B-9244-D14D460B8108}"/>
              </a:ext>
            </a:extLst>
          </p:cNvPr>
          <p:cNvSpPr/>
          <p:nvPr/>
        </p:nvSpPr>
        <p:spPr>
          <a:xfrm>
            <a:off x="503812" y="320665"/>
            <a:ext cx="1385123" cy="461665"/>
          </a:xfrm>
          <a:prstGeom prst="rect">
            <a:avLst/>
          </a:prstGeom>
          <a:noFill/>
        </p:spPr>
        <p:txBody>
          <a:bodyPr wrap="none">
            <a:spAutoFit/>
          </a:bodyPr>
          <a:lstStyle/>
          <a:p>
            <a:pPr>
              <a:spcBef>
                <a:spcPct val="0"/>
              </a:spcBef>
            </a:pPr>
            <a:r>
              <a:rPr lang="en-US" altLang="zh-CN" sz="2400">
                <a:solidFill>
                  <a:srgbClr val="F1F1F1"/>
                </a:solidFill>
                <a:latin typeface="微软雅黑" panose="020B0503020204020204" pitchFamily="34" charset="-122"/>
                <a:ea typeface="微软雅黑" panose="020B0503020204020204" pitchFamily="34" charset="-122"/>
              </a:rPr>
              <a:t>PART 01</a:t>
            </a:r>
            <a:endParaRPr lang="en-US" altLang="zh-CN" sz="2400" dirty="0">
              <a:solidFill>
                <a:srgbClr val="F1F1F1"/>
              </a:solidFill>
              <a:latin typeface="微软雅黑" panose="020B0503020204020204" pitchFamily="34" charset="-122"/>
              <a:ea typeface="微软雅黑" panose="020B0503020204020204" pitchFamily="34" charset="-122"/>
            </a:endParaRPr>
          </a:p>
        </p:txBody>
      </p:sp>
      <p:sp>
        <p:nvSpPr>
          <p:cNvPr id="28" name="TextBox 76">
            <a:extLst>
              <a:ext uri="{FF2B5EF4-FFF2-40B4-BE49-F238E27FC236}">
                <a16:creationId xmlns:a16="http://schemas.microsoft.com/office/drawing/2014/main" id="{7F096E25-3975-231B-A791-2A641E5633E3}"/>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Introduction</a:t>
            </a:r>
          </a:p>
        </p:txBody>
      </p:sp>
      <p:sp>
        <p:nvSpPr>
          <p:cNvPr id="2" name="文本框 1">
            <a:extLst>
              <a:ext uri="{FF2B5EF4-FFF2-40B4-BE49-F238E27FC236}">
                <a16:creationId xmlns:a16="http://schemas.microsoft.com/office/drawing/2014/main" id="{77F127BA-C333-659E-8580-9984879BDFA0}"/>
              </a:ext>
            </a:extLst>
          </p:cNvPr>
          <p:cNvSpPr txBox="1"/>
          <p:nvPr/>
        </p:nvSpPr>
        <p:spPr>
          <a:xfrm>
            <a:off x="503812" y="1175500"/>
            <a:ext cx="11688187" cy="830997"/>
          </a:xfrm>
          <a:prstGeom prst="rect">
            <a:avLst/>
          </a:prstGeom>
          <a:noFill/>
        </p:spPr>
        <p:txBody>
          <a:bodyPr wrap="square" rtlCol="0">
            <a:spAutoFit/>
          </a:bodyPr>
          <a:lstStyle/>
          <a:p>
            <a:r>
              <a:rPr lang="en-US" altLang="zh-CN" sz="2400" dirty="0">
                <a:solidFill>
                  <a:schemeClr val="bg2"/>
                </a:solidFill>
                <a:latin typeface="Calibri" panose="020F0502020204030204" pitchFamily="34" charset="0"/>
                <a:ea typeface="Calibri" panose="020F0502020204030204" pitchFamily="34" charset="0"/>
                <a:cs typeface="Calibri" panose="020F0502020204030204" pitchFamily="34" charset="0"/>
              </a:rPr>
              <a:t>Inspired by Hodge–de </a:t>
            </a:r>
            <a:r>
              <a:rPr lang="en-US" altLang="zh-CN" sz="2400" dirty="0" err="1">
                <a:solidFill>
                  <a:schemeClr val="bg2"/>
                </a:solidFill>
                <a:latin typeface="Calibri" panose="020F0502020204030204" pitchFamily="34" charset="0"/>
                <a:ea typeface="Calibri" panose="020F0502020204030204" pitchFamily="34" charset="0"/>
                <a:cs typeface="Calibri" panose="020F0502020204030204" pitchFamily="34" charset="0"/>
              </a:rPr>
              <a:t>Rham</a:t>
            </a:r>
            <a:r>
              <a:rPr lang="en-US" altLang="zh-CN" sz="2400" dirty="0">
                <a:solidFill>
                  <a:schemeClr val="bg2"/>
                </a:solidFill>
                <a:latin typeface="Calibri" panose="020F0502020204030204" pitchFamily="34" charset="0"/>
                <a:ea typeface="Calibri" panose="020F0502020204030204" pitchFamily="34" charset="0"/>
                <a:cs typeface="Calibri" panose="020F0502020204030204" pitchFamily="34" charset="0"/>
              </a:rPr>
              <a:t> theory[3], the neural network extended from GCNNs, was designed for the data living on simplicial complexes, namely Simplicial Neural Networks.</a:t>
            </a:r>
          </a:p>
        </p:txBody>
      </p:sp>
      <p:sp>
        <p:nvSpPr>
          <p:cNvPr id="32" name="矩形 31">
            <a:extLst>
              <a:ext uri="{FF2B5EF4-FFF2-40B4-BE49-F238E27FC236}">
                <a16:creationId xmlns:a16="http://schemas.microsoft.com/office/drawing/2014/main" id="{24857D7C-43A4-37BF-0956-1AB0BE286CB6}"/>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40F7ED5E-6AB5-9464-C215-732B62E92F6A}"/>
              </a:ext>
            </a:extLst>
          </p:cNvPr>
          <p:cNvSpPr txBox="1"/>
          <p:nvPr/>
        </p:nvSpPr>
        <p:spPr>
          <a:xfrm>
            <a:off x="-1" y="6537335"/>
            <a:ext cx="12974855" cy="276999"/>
          </a:xfrm>
          <a:prstGeom prst="rect">
            <a:avLst/>
          </a:prstGeom>
          <a:noFill/>
        </p:spPr>
        <p:txBody>
          <a:bodyPr wrap="square" rtlCol="0">
            <a:spAutoFit/>
          </a:bodyPr>
          <a:lstStyle/>
          <a:p>
            <a:r>
              <a:rPr lang="en-US" altLang="zh-CN" sz="1200" dirty="0">
                <a:latin typeface="Calibri" panose="020F0502020204030204" pitchFamily="34" charset="0"/>
                <a:ea typeface="Calibri" panose="020F0502020204030204" pitchFamily="34" charset="0"/>
                <a:cs typeface="Calibri" panose="020F0502020204030204" pitchFamily="34" charset="0"/>
              </a:rPr>
              <a:t>[4]Petri G, Expert P, </a:t>
            </a:r>
            <a:r>
              <a:rPr lang="en-US" altLang="zh-CN" sz="1200" dirty="0" err="1">
                <a:latin typeface="Calibri" panose="020F0502020204030204" pitchFamily="34" charset="0"/>
                <a:ea typeface="Calibri" panose="020F0502020204030204" pitchFamily="34" charset="0"/>
                <a:cs typeface="Calibri" panose="020F0502020204030204" pitchFamily="34" charset="0"/>
              </a:rPr>
              <a:t>Turkheimer</a:t>
            </a:r>
            <a:r>
              <a:rPr lang="en-US" altLang="zh-CN" sz="1200" dirty="0">
                <a:latin typeface="Calibri" panose="020F0502020204030204" pitchFamily="34" charset="0"/>
                <a:ea typeface="Calibri" panose="020F0502020204030204" pitchFamily="34" charset="0"/>
                <a:cs typeface="Calibri" panose="020F0502020204030204" pitchFamily="34" charset="0"/>
              </a:rPr>
              <a:t>  F, Carhart-Harris R, Nutt D, Hellyer PJ,  </a:t>
            </a:r>
            <a:r>
              <a:rPr lang="en-US" altLang="zh-CN" sz="1200" dirty="0" err="1">
                <a:latin typeface="Calibri" panose="020F0502020204030204" pitchFamily="34" charset="0"/>
                <a:ea typeface="Calibri" panose="020F0502020204030204" pitchFamily="34" charset="0"/>
                <a:cs typeface="Calibri" panose="020F0502020204030204" pitchFamily="34" charset="0"/>
              </a:rPr>
              <a:t>Vaccarino</a:t>
            </a:r>
            <a:r>
              <a:rPr lang="en-US" altLang="zh-CN" sz="1200" dirty="0">
                <a:latin typeface="Calibri" panose="020F0502020204030204" pitchFamily="34" charset="0"/>
                <a:ea typeface="Calibri" panose="020F0502020204030204" pitchFamily="34" charset="0"/>
                <a:cs typeface="Calibri" panose="020F0502020204030204" pitchFamily="34" charset="0"/>
              </a:rPr>
              <a:t> F. 2014 Homological scaffolds of  brain functional networks. J. R. Soc. Interface  11: 20140873.</a:t>
            </a:r>
            <a:endParaRPr lang="zh-CN" altLang="en-US" sz="1200" dirty="0">
              <a:latin typeface="Calibri" panose="020F0502020204030204" pitchFamily="34" charset="0"/>
              <a:cs typeface="Calibri" panose="020F0502020204030204" pitchFamily="34" charset="0"/>
            </a:endParaRPr>
          </a:p>
        </p:txBody>
      </p:sp>
      <p:sp>
        <p:nvSpPr>
          <p:cNvPr id="34" name="文本框 33">
            <a:extLst>
              <a:ext uri="{FF2B5EF4-FFF2-40B4-BE49-F238E27FC236}">
                <a16:creationId xmlns:a16="http://schemas.microsoft.com/office/drawing/2014/main" id="{AC63E499-B7D5-BED7-84CD-F75DC3E276B0}"/>
              </a:ext>
            </a:extLst>
          </p:cNvPr>
          <p:cNvSpPr txBox="1"/>
          <p:nvPr/>
        </p:nvSpPr>
        <p:spPr>
          <a:xfrm>
            <a:off x="503813" y="2164210"/>
            <a:ext cx="11441140" cy="1569660"/>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SNNs can be </a:t>
            </a:r>
            <a:r>
              <a:rPr lang="en-US" altLang="zh-CN" sz="2400" b="1" dirty="0">
                <a:latin typeface="Calibri" panose="020F0502020204030204" pitchFamily="34" charset="0"/>
                <a:ea typeface="Calibri" panose="020F0502020204030204" pitchFamily="34" charset="0"/>
                <a:cs typeface="Calibri" panose="020F0502020204030204" pitchFamily="34" charset="0"/>
              </a:rPr>
              <a:t>use</a:t>
            </a:r>
            <a:r>
              <a:rPr lang="en-US" altLang="zh-CN" sz="2400" dirty="0">
                <a:latin typeface="Calibri" panose="020F0502020204030204" pitchFamily="34" charset="0"/>
                <a:ea typeface="Calibri" panose="020F0502020204030204" pitchFamily="34" charset="0"/>
                <a:cs typeface="Calibri" panose="020F0502020204030204" pitchFamily="34" charset="0"/>
              </a:rPr>
              <a:t>d on analyzing datasets with higher order relationships and datasets sensitive to its topological structures, such as social networks, biological networks (like brain structural/ functional networks[4], protein interactions, gene expression), and communication networks[5] (like transportation networks, electricity networks)</a:t>
            </a:r>
          </a:p>
        </p:txBody>
      </p:sp>
      <p:pic>
        <p:nvPicPr>
          <p:cNvPr id="4" name="图片 3">
            <a:extLst>
              <a:ext uri="{FF2B5EF4-FFF2-40B4-BE49-F238E27FC236}">
                <a16:creationId xmlns:a16="http://schemas.microsoft.com/office/drawing/2014/main" id="{93999BEA-54FB-1810-6DC5-361EA1D8CA70}"/>
              </a:ext>
            </a:extLst>
          </p:cNvPr>
          <p:cNvPicPr>
            <a:picLocks noChangeAspect="1"/>
          </p:cNvPicPr>
          <p:nvPr/>
        </p:nvPicPr>
        <p:blipFill>
          <a:blip r:embed="rId4"/>
          <a:srcRect t="12292" b="20033"/>
          <a:stretch/>
        </p:blipFill>
        <p:spPr>
          <a:xfrm>
            <a:off x="2431153" y="3932338"/>
            <a:ext cx="7196443" cy="1673680"/>
          </a:xfrm>
          <a:prstGeom prst="rect">
            <a:avLst/>
          </a:prstGeom>
        </p:spPr>
      </p:pic>
      <p:sp>
        <p:nvSpPr>
          <p:cNvPr id="3" name="日期占位符 2">
            <a:extLst>
              <a:ext uri="{FF2B5EF4-FFF2-40B4-BE49-F238E27FC236}">
                <a16:creationId xmlns:a16="http://schemas.microsoft.com/office/drawing/2014/main" id="{683A2807-75FC-10D3-AB8D-02AFDA3618CA}"/>
              </a:ext>
            </a:extLst>
          </p:cNvPr>
          <p:cNvSpPr>
            <a:spLocks noGrp="1"/>
          </p:cNvSpPr>
          <p:nvPr>
            <p:ph type="dt" sz="half" idx="10"/>
          </p:nvPr>
        </p:nvSpPr>
        <p:spPr/>
        <p:txBody>
          <a:bodyPr/>
          <a:lstStyle/>
          <a:p>
            <a:fld id="{C47CB0DC-A102-49F8-9B9F-D44F50B91A1C}" type="datetime1">
              <a:rPr kumimoji="1" lang="zh-CN" altLang="en-US" smtClean="0"/>
              <a:t>2024/11/23</a:t>
            </a:fld>
            <a:endParaRPr kumimoji="1" lang="zh-CN" altLang="en-US" dirty="0"/>
          </a:p>
        </p:txBody>
      </p:sp>
      <p:sp>
        <p:nvSpPr>
          <p:cNvPr id="5" name="灯片编号占位符 4">
            <a:extLst>
              <a:ext uri="{FF2B5EF4-FFF2-40B4-BE49-F238E27FC236}">
                <a16:creationId xmlns:a16="http://schemas.microsoft.com/office/drawing/2014/main" id="{BE7F0AB8-FFD8-93B6-7323-98141AE44FAB}"/>
              </a:ext>
            </a:extLst>
          </p:cNvPr>
          <p:cNvSpPr>
            <a:spLocks noGrp="1"/>
          </p:cNvSpPr>
          <p:nvPr>
            <p:ph type="sldNum" sz="quarter" idx="12"/>
          </p:nvPr>
        </p:nvSpPr>
        <p:spPr/>
        <p:txBody>
          <a:bodyPr/>
          <a:lstStyle/>
          <a:p>
            <a:fld id="{4066A985-395B-904D-A84B-B37BAE4887A3}" type="slidenum">
              <a:rPr kumimoji="1" lang="zh-CN" altLang="en-US" smtClean="0"/>
              <a:t>7</a:t>
            </a:fld>
            <a:endParaRPr kumimoji="1" lang="zh-CN" altLang="en-US" dirty="0"/>
          </a:p>
        </p:txBody>
      </p:sp>
      <p:sp>
        <p:nvSpPr>
          <p:cNvPr id="6" name="文本框 5">
            <a:extLst>
              <a:ext uri="{FF2B5EF4-FFF2-40B4-BE49-F238E27FC236}">
                <a16:creationId xmlns:a16="http://schemas.microsoft.com/office/drawing/2014/main" id="{565F0231-52B0-CBD3-95B4-958772E45F26}"/>
              </a:ext>
            </a:extLst>
          </p:cNvPr>
          <p:cNvSpPr txBox="1"/>
          <p:nvPr/>
        </p:nvSpPr>
        <p:spPr>
          <a:xfrm>
            <a:off x="4407512" y="5687781"/>
            <a:ext cx="3822087" cy="276999"/>
          </a:xfrm>
          <a:prstGeom prst="rect">
            <a:avLst/>
          </a:prstGeom>
          <a:noFill/>
        </p:spPr>
        <p:txBody>
          <a:bodyPr wrap="square" rtlCol="0">
            <a:spAutoFit/>
          </a:bodyPr>
          <a:lstStyle/>
          <a:p>
            <a:r>
              <a:rPr lang="en-US" altLang="zh-CN" sz="1200" dirty="0">
                <a:latin typeface="Calibri" panose="020F0502020204030204" pitchFamily="34" charset="0"/>
                <a:ea typeface="Calibri" panose="020F0502020204030204" pitchFamily="34" charset="0"/>
                <a:cs typeface="Calibri" panose="020F0502020204030204" pitchFamily="34" charset="0"/>
              </a:rPr>
              <a:t>Fig3: Complex can be used to study the brain networks[4].</a:t>
            </a:r>
            <a:endParaRPr lang="zh-CN" alt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372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2978B-527D-56D4-4385-234776D5550B}"/>
            </a:ext>
          </a:extLst>
        </p:cNvPr>
        <p:cNvGrpSpPr/>
        <p:nvPr/>
      </p:nvGrpSpPr>
      <p:grpSpPr>
        <a:xfrm>
          <a:off x="0" y="0"/>
          <a:ext cx="0" cy="0"/>
          <a:chOff x="0" y="0"/>
          <a:chExt cx="0" cy="0"/>
        </a:xfrm>
      </p:grpSpPr>
      <p:pic>
        <p:nvPicPr>
          <p:cNvPr id="27" name="图片 26">
            <a:extLst>
              <a:ext uri="{FF2B5EF4-FFF2-40B4-BE49-F238E27FC236}">
                <a16:creationId xmlns:a16="http://schemas.microsoft.com/office/drawing/2014/main" id="{CC921B5B-1A53-EC8A-7E79-12D6AC96B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9318" cy="1260629"/>
          </a:xfrm>
          <a:prstGeom prst="rect">
            <a:avLst/>
          </a:prstGeom>
        </p:spPr>
      </p:pic>
      <p:sp>
        <p:nvSpPr>
          <p:cNvPr id="21" name="矩形 20">
            <a:extLst>
              <a:ext uri="{FF2B5EF4-FFF2-40B4-BE49-F238E27FC236}">
                <a16:creationId xmlns:a16="http://schemas.microsoft.com/office/drawing/2014/main" id="{E4E8862F-1E97-2611-7083-A55C36273410}"/>
              </a:ext>
            </a:extLst>
          </p:cNvPr>
          <p:cNvSpPr/>
          <p:nvPr/>
        </p:nvSpPr>
        <p:spPr>
          <a:xfrm>
            <a:off x="503812" y="320665"/>
            <a:ext cx="1385123" cy="461665"/>
          </a:xfrm>
          <a:prstGeom prst="rect">
            <a:avLst/>
          </a:prstGeom>
          <a:noFill/>
        </p:spPr>
        <p:txBody>
          <a:bodyPr wrap="none">
            <a:spAutoFit/>
          </a:bodyPr>
          <a:lstStyle/>
          <a:p>
            <a:pPr>
              <a:spcBef>
                <a:spcPct val="0"/>
              </a:spcBef>
            </a:pPr>
            <a:r>
              <a:rPr lang="en-US" altLang="zh-CN" sz="2400">
                <a:solidFill>
                  <a:srgbClr val="F1F1F1"/>
                </a:solidFill>
                <a:latin typeface="微软雅黑" panose="020B0503020204020204" pitchFamily="34" charset="-122"/>
                <a:ea typeface="微软雅黑" panose="020B0503020204020204" pitchFamily="34" charset="-122"/>
              </a:rPr>
              <a:t>PART 01</a:t>
            </a:r>
            <a:endParaRPr lang="en-US" altLang="zh-CN" sz="2400" dirty="0">
              <a:solidFill>
                <a:srgbClr val="F1F1F1"/>
              </a:solidFill>
              <a:latin typeface="微软雅黑" panose="020B0503020204020204" pitchFamily="34" charset="-122"/>
              <a:ea typeface="微软雅黑" panose="020B0503020204020204" pitchFamily="34" charset="-122"/>
            </a:endParaRPr>
          </a:p>
        </p:txBody>
      </p:sp>
      <p:sp>
        <p:nvSpPr>
          <p:cNvPr id="28" name="TextBox 76">
            <a:extLst>
              <a:ext uri="{FF2B5EF4-FFF2-40B4-BE49-F238E27FC236}">
                <a16:creationId xmlns:a16="http://schemas.microsoft.com/office/drawing/2014/main" id="{5DB346A4-F0EE-9749-D89B-12BD466A2269}"/>
              </a:ext>
            </a:extLst>
          </p:cNvPr>
          <p:cNvSpPr txBox="1"/>
          <p:nvPr/>
        </p:nvSpPr>
        <p:spPr>
          <a:xfrm>
            <a:off x="4131106" y="448099"/>
            <a:ext cx="3796538" cy="707886"/>
          </a:xfrm>
          <a:prstGeom prst="rect">
            <a:avLst/>
          </a:prstGeom>
          <a:noFill/>
        </p:spPr>
        <p:txBody>
          <a:bodyPr wrap="square" rtlCol="0">
            <a:spAutoFit/>
          </a:bodyPr>
          <a:lstStyle/>
          <a:p>
            <a:pPr algn="ctr"/>
            <a:r>
              <a:rPr lang="en-US" altLang="zh-CN" sz="4000" b="1" dirty="0">
                <a:solidFill>
                  <a:srgbClr val="409AD7"/>
                </a:solidFill>
                <a:latin typeface="微软雅黑" panose="020B0503020204020204" pitchFamily="34" charset="-122"/>
                <a:ea typeface="微软雅黑" panose="020B0503020204020204" pitchFamily="34" charset="-122"/>
              </a:rPr>
              <a:t>Introduction</a:t>
            </a:r>
          </a:p>
        </p:txBody>
      </p:sp>
      <p:sp>
        <p:nvSpPr>
          <p:cNvPr id="2" name="文本框 1">
            <a:extLst>
              <a:ext uri="{FF2B5EF4-FFF2-40B4-BE49-F238E27FC236}">
                <a16:creationId xmlns:a16="http://schemas.microsoft.com/office/drawing/2014/main" id="{B696C8F0-A3D0-939D-BC5C-956F1F316E3A}"/>
              </a:ext>
            </a:extLst>
          </p:cNvPr>
          <p:cNvSpPr txBox="1"/>
          <p:nvPr/>
        </p:nvSpPr>
        <p:spPr>
          <a:xfrm>
            <a:off x="503812" y="1175500"/>
            <a:ext cx="11688187" cy="830997"/>
          </a:xfrm>
          <a:prstGeom prst="rect">
            <a:avLst/>
          </a:prstGeom>
          <a:noFill/>
        </p:spPr>
        <p:txBody>
          <a:bodyPr wrap="square" rtlCol="0">
            <a:spAutoFit/>
          </a:bodyPr>
          <a:lstStyle/>
          <a:p>
            <a:r>
              <a:rPr lang="en-US" altLang="zh-CN" sz="2400" dirty="0">
                <a:solidFill>
                  <a:schemeClr val="bg2"/>
                </a:solidFill>
                <a:latin typeface="Calibri" panose="020F0502020204030204" pitchFamily="34" charset="0"/>
                <a:ea typeface="Calibri" panose="020F0502020204030204" pitchFamily="34" charset="0"/>
                <a:cs typeface="Calibri" panose="020F0502020204030204" pitchFamily="34" charset="0"/>
              </a:rPr>
              <a:t>Inspired by Hodge–de </a:t>
            </a:r>
            <a:r>
              <a:rPr lang="en-US" altLang="zh-CN" sz="2400" dirty="0" err="1">
                <a:solidFill>
                  <a:schemeClr val="bg2"/>
                </a:solidFill>
                <a:latin typeface="Calibri" panose="020F0502020204030204" pitchFamily="34" charset="0"/>
                <a:ea typeface="Calibri" panose="020F0502020204030204" pitchFamily="34" charset="0"/>
                <a:cs typeface="Calibri" panose="020F0502020204030204" pitchFamily="34" charset="0"/>
              </a:rPr>
              <a:t>Rham</a:t>
            </a:r>
            <a:r>
              <a:rPr lang="en-US" altLang="zh-CN" sz="2400" dirty="0">
                <a:solidFill>
                  <a:schemeClr val="bg2"/>
                </a:solidFill>
                <a:latin typeface="Calibri" panose="020F0502020204030204" pitchFamily="34" charset="0"/>
                <a:ea typeface="Calibri" panose="020F0502020204030204" pitchFamily="34" charset="0"/>
                <a:cs typeface="Calibri" panose="020F0502020204030204" pitchFamily="34" charset="0"/>
              </a:rPr>
              <a:t> theory[3], the neural network extended from GCNNs, was designed for the data living on simplicial complexes, namely Simplicial Neural Networks.</a:t>
            </a:r>
          </a:p>
        </p:txBody>
      </p:sp>
      <p:sp>
        <p:nvSpPr>
          <p:cNvPr id="32" name="矩形 31">
            <a:extLst>
              <a:ext uri="{FF2B5EF4-FFF2-40B4-BE49-F238E27FC236}">
                <a16:creationId xmlns:a16="http://schemas.microsoft.com/office/drawing/2014/main" id="{AB56436D-782C-7B3B-F825-9699FE23D89B}"/>
              </a:ext>
            </a:extLst>
          </p:cNvPr>
          <p:cNvSpPr/>
          <p:nvPr/>
        </p:nvSpPr>
        <p:spPr>
          <a:xfrm>
            <a:off x="0" y="6537335"/>
            <a:ext cx="12192000" cy="320665"/>
          </a:xfrm>
          <a:prstGeom prst="rect">
            <a:avLst/>
          </a:prstGeom>
          <a:solidFill>
            <a:srgbClr val="60AB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E5784A55-36BE-5E31-6907-148957AE71AE}"/>
              </a:ext>
            </a:extLst>
          </p:cNvPr>
          <p:cNvSpPr txBox="1"/>
          <p:nvPr/>
        </p:nvSpPr>
        <p:spPr>
          <a:xfrm>
            <a:off x="-1" y="6537335"/>
            <a:ext cx="12974855" cy="307777"/>
          </a:xfrm>
          <a:prstGeom prst="rect">
            <a:avLst/>
          </a:prstGeom>
          <a:noFill/>
        </p:spPr>
        <p:txBody>
          <a:bodyPr wrap="square" rtlCol="0">
            <a:spAutoFit/>
          </a:bodyPr>
          <a:lstStyle/>
          <a:p>
            <a:r>
              <a:rPr lang="en-US" altLang="zh-CN" sz="1400" dirty="0">
                <a:latin typeface="Calibri" panose="020F0502020204030204" pitchFamily="34" charset="0"/>
                <a:ea typeface="Calibri" panose="020F0502020204030204" pitchFamily="34" charset="0"/>
                <a:cs typeface="Calibri" panose="020F0502020204030204" pitchFamily="34" charset="0"/>
              </a:rPr>
              <a:t>[5]Schaub, Michael T., et al. "Random walks on simplicial complexes and the normalized Hodge 1-Laplacian." SIAM Review 62.2 (2020): 353-391.</a:t>
            </a:r>
            <a:endParaRPr lang="zh-CN" altLang="en-US" sz="1400" dirty="0">
              <a:latin typeface="Calibri" panose="020F0502020204030204" pitchFamily="34" charset="0"/>
              <a:cs typeface="Calibri" panose="020F0502020204030204" pitchFamily="34" charset="0"/>
            </a:endParaRPr>
          </a:p>
        </p:txBody>
      </p:sp>
      <p:sp>
        <p:nvSpPr>
          <p:cNvPr id="34" name="文本框 33">
            <a:extLst>
              <a:ext uri="{FF2B5EF4-FFF2-40B4-BE49-F238E27FC236}">
                <a16:creationId xmlns:a16="http://schemas.microsoft.com/office/drawing/2014/main" id="{ADE0AEB9-330F-EEBE-180F-F06F9662ED52}"/>
              </a:ext>
            </a:extLst>
          </p:cNvPr>
          <p:cNvSpPr txBox="1"/>
          <p:nvPr/>
        </p:nvSpPr>
        <p:spPr>
          <a:xfrm>
            <a:off x="503813" y="2164210"/>
            <a:ext cx="11441140" cy="1569660"/>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SNNs can be </a:t>
            </a:r>
            <a:r>
              <a:rPr lang="en-US" altLang="zh-CN" sz="2400" b="1" dirty="0">
                <a:latin typeface="Calibri" panose="020F0502020204030204" pitchFamily="34" charset="0"/>
                <a:ea typeface="Calibri" panose="020F0502020204030204" pitchFamily="34" charset="0"/>
                <a:cs typeface="Calibri" panose="020F0502020204030204" pitchFamily="34" charset="0"/>
              </a:rPr>
              <a:t>use</a:t>
            </a:r>
            <a:r>
              <a:rPr lang="en-US" altLang="zh-CN" sz="2400" dirty="0">
                <a:latin typeface="Calibri" panose="020F0502020204030204" pitchFamily="34" charset="0"/>
                <a:ea typeface="Calibri" panose="020F0502020204030204" pitchFamily="34" charset="0"/>
                <a:cs typeface="Calibri" panose="020F0502020204030204" pitchFamily="34" charset="0"/>
              </a:rPr>
              <a:t>d on analyzing datasets with higher order relationships and datasets sensitive to its topological structures, such as social networks, biological networks (like brain structural/ functional networks[4], protein interactions, gene expression), and communication networks[5] (like transportation networks, electricity networks)</a:t>
            </a:r>
          </a:p>
        </p:txBody>
      </p:sp>
      <p:pic>
        <p:nvPicPr>
          <p:cNvPr id="6" name="图片 5">
            <a:extLst>
              <a:ext uri="{FF2B5EF4-FFF2-40B4-BE49-F238E27FC236}">
                <a16:creationId xmlns:a16="http://schemas.microsoft.com/office/drawing/2014/main" id="{E01AA098-FB61-0838-B671-AC3CC5A5C93B}"/>
              </a:ext>
            </a:extLst>
          </p:cNvPr>
          <p:cNvPicPr>
            <a:picLocks noChangeAspect="1"/>
          </p:cNvPicPr>
          <p:nvPr/>
        </p:nvPicPr>
        <p:blipFill>
          <a:blip r:embed="rId4"/>
          <a:srcRect b="41332"/>
          <a:stretch/>
        </p:blipFill>
        <p:spPr>
          <a:xfrm>
            <a:off x="2794934" y="3891583"/>
            <a:ext cx="6602132" cy="1653924"/>
          </a:xfrm>
          <a:prstGeom prst="rect">
            <a:avLst/>
          </a:prstGeom>
        </p:spPr>
      </p:pic>
      <p:sp>
        <p:nvSpPr>
          <p:cNvPr id="3" name="日期占位符 2">
            <a:extLst>
              <a:ext uri="{FF2B5EF4-FFF2-40B4-BE49-F238E27FC236}">
                <a16:creationId xmlns:a16="http://schemas.microsoft.com/office/drawing/2014/main" id="{D5F81F23-CA12-3B1F-CB3C-9D43F5ECD9F3}"/>
              </a:ext>
            </a:extLst>
          </p:cNvPr>
          <p:cNvSpPr>
            <a:spLocks noGrp="1"/>
          </p:cNvSpPr>
          <p:nvPr>
            <p:ph type="dt" sz="half" idx="10"/>
          </p:nvPr>
        </p:nvSpPr>
        <p:spPr/>
        <p:txBody>
          <a:bodyPr/>
          <a:lstStyle/>
          <a:p>
            <a:fld id="{107E28F1-42C8-4BB9-929A-5E65E12F5CE9}" type="datetime1">
              <a:rPr kumimoji="1" lang="zh-CN" altLang="en-US" smtClean="0"/>
              <a:t>2024/11/23</a:t>
            </a:fld>
            <a:endParaRPr kumimoji="1" lang="zh-CN" altLang="en-US" dirty="0"/>
          </a:p>
        </p:txBody>
      </p:sp>
      <p:sp>
        <p:nvSpPr>
          <p:cNvPr id="4" name="灯片编号占位符 3">
            <a:extLst>
              <a:ext uri="{FF2B5EF4-FFF2-40B4-BE49-F238E27FC236}">
                <a16:creationId xmlns:a16="http://schemas.microsoft.com/office/drawing/2014/main" id="{0C63D327-1783-6BB9-0E19-C2478D142FA2}"/>
              </a:ext>
            </a:extLst>
          </p:cNvPr>
          <p:cNvSpPr>
            <a:spLocks noGrp="1"/>
          </p:cNvSpPr>
          <p:nvPr>
            <p:ph type="sldNum" sz="quarter" idx="12"/>
          </p:nvPr>
        </p:nvSpPr>
        <p:spPr/>
        <p:txBody>
          <a:bodyPr/>
          <a:lstStyle/>
          <a:p>
            <a:fld id="{4066A985-395B-904D-A84B-B37BAE4887A3}" type="slidenum">
              <a:rPr kumimoji="1" lang="zh-CN" altLang="en-US" smtClean="0"/>
              <a:t>8</a:t>
            </a:fld>
            <a:endParaRPr kumimoji="1" lang="zh-CN" altLang="en-US" dirty="0"/>
          </a:p>
        </p:txBody>
      </p:sp>
      <p:sp>
        <p:nvSpPr>
          <p:cNvPr id="5" name="文本框 4">
            <a:extLst>
              <a:ext uri="{FF2B5EF4-FFF2-40B4-BE49-F238E27FC236}">
                <a16:creationId xmlns:a16="http://schemas.microsoft.com/office/drawing/2014/main" id="{C5B1F959-B4BB-58CC-2118-130A8B737A46}"/>
              </a:ext>
            </a:extLst>
          </p:cNvPr>
          <p:cNvSpPr txBox="1"/>
          <p:nvPr/>
        </p:nvSpPr>
        <p:spPr>
          <a:xfrm>
            <a:off x="4231953" y="5684352"/>
            <a:ext cx="4511997" cy="276999"/>
          </a:xfrm>
          <a:prstGeom prst="rect">
            <a:avLst/>
          </a:prstGeom>
          <a:noFill/>
        </p:spPr>
        <p:txBody>
          <a:bodyPr wrap="square" rtlCol="0">
            <a:spAutoFit/>
          </a:bodyPr>
          <a:lstStyle/>
          <a:p>
            <a:r>
              <a:rPr lang="en-US" altLang="zh-CN" sz="1200" dirty="0">
                <a:latin typeface="Calibri" panose="020F0502020204030204" pitchFamily="34" charset="0"/>
                <a:ea typeface="Calibri" panose="020F0502020204030204" pitchFamily="34" charset="0"/>
                <a:cs typeface="Calibri" panose="020F0502020204030204" pitchFamily="34" charset="0"/>
              </a:rPr>
              <a:t>Fig4: Complexes can be used to study communication networks[5].</a:t>
            </a:r>
            <a:endParaRPr lang="zh-CN" alt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988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PA_文本框 9"/>
          <p:cNvSpPr txBox="1"/>
          <p:nvPr>
            <p:custDataLst>
              <p:tags r:id="rId1"/>
            </p:custDataLst>
          </p:nvPr>
        </p:nvSpPr>
        <p:spPr>
          <a:xfrm>
            <a:off x="3243608" y="2376148"/>
            <a:ext cx="2140568" cy="1862048"/>
          </a:xfrm>
          <a:prstGeom prst="rect">
            <a:avLst/>
          </a:prstGeom>
          <a:noFill/>
        </p:spPr>
        <p:txBody>
          <a:bodyPr wrap="square" rtlCol="0">
            <a:spAutoFit/>
          </a:bodyPr>
          <a:lstStyle/>
          <a:p>
            <a:pPr algn="ctr"/>
            <a:r>
              <a:rPr lang="en-US" altLang="zh-CN" sz="11500" b="1" dirty="0">
                <a:solidFill>
                  <a:srgbClr val="F1F1F1"/>
                </a:solidFill>
                <a:latin typeface="微软雅黑" panose="020B0503020204020204" pitchFamily="34" charset="-122"/>
                <a:ea typeface="微软雅黑" panose="020B0503020204020204" pitchFamily="34" charset="-122"/>
              </a:rPr>
              <a:t>02</a:t>
            </a:r>
            <a:endParaRPr lang="zh-CN" altLang="en-US" sz="11500" b="1" dirty="0">
              <a:solidFill>
                <a:srgbClr val="F1F1F1"/>
              </a:solidFill>
              <a:latin typeface="微软雅黑" panose="020B0503020204020204" pitchFamily="34" charset="-122"/>
              <a:ea typeface="微软雅黑" panose="020B0503020204020204" pitchFamily="34" charset="-122"/>
            </a:endParaRPr>
          </a:p>
        </p:txBody>
      </p:sp>
      <p:grpSp>
        <p:nvGrpSpPr>
          <p:cNvPr id="9" name="组合 30"/>
          <p:cNvGrpSpPr/>
          <p:nvPr/>
        </p:nvGrpSpPr>
        <p:grpSpPr>
          <a:xfrm>
            <a:off x="6877881" y="2630275"/>
            <a:ext cx="3279680" cy="1162079"/>
            <a:chOff x="765316" y="2497753"/>
            <a:chExt cx="3279680" cy="1162079"/>
          </a:xfrm>
        </p:grpSpPr>
        <p:sp>
          <p:nvSpPr>
            <p:cNvPr id="10" name="TextBox 76"/>
            <p:cNvSpPr txBox="1"/>
            <p:nvPr/>
          </p:nvSpPr>
          <p:spPr>
            <a:xfrm>
              <a:off x="765316" y="2497753"/>
              <a:ext cx="3279680" cy="769441"/>
            </a:xfrm>
            <a:prstGeom prst="rect">
              <a:avLst/>
            </a:prstGeom>
            <a:noFill/>
          </p:spPr>
          <p:txBody>
            <a:bodyPr wrap="none" rtlCol="0">
              <a:spAutoFit/>
            </a:bodyPr>
            <a:lstStyle/>
            <a:p>
              <a:r>
                <a:rPr lang="en-US" altLang="zh-CN" sz="4400" b="1" dirty="0">
                  <a:solidFill>
                    <a:srgbClr val="F1F1F1"/>
                  </a:solidFill>
                  <a:latin typeface="微软雅黑" panose="020B0503020204020204" pitchFamily="34" charset="-122"/>
                  <a:ea typeface="微软雅黑" panose="020B0503020204020204" pitchFamily="34" charset="-122"/>
                </a:rPr>
                <a:t>PART TWO</a:t>
              </a:r>
              <a:endParaRPr lang="zh-CN" altLang="en-US" sz="4400" b="1" dirty="0">
                <a:solidFill>
                  <a:srgbClr val="F1F1F1"/>
                </a:solidFill>
                <a:latin typeface="微软雅黑" panose="020B0503020204020204" pitchFamily="34" charset="-122"/>
                <a:ea typeface="微软雅黑" panose="020B0503020204020204" pitchFamily="34" charset="-122"/>
              </a:endParaRPr>
            </a:p>
          </p:txBody>
        </p:sp>
        <p:sp>
          <p:nvSpPr>
            <p:cNvPr id="11" name="矩形 10"/>
            <p:cNvSpPr/>
            <p:nvPr/>
          </p:nvSpPr>
          <p:spPr>
            <a:xfrm>
              <a:off x="765316" y="3198167"/>
              <a:ext cx="1500732" cy="461665"/>
            </a:xfrm>
            <a:prstGeom prst="rect">
              <a:avLst/>
            </a:prstGeom>
            <a:noFill/>
          </p:spPr>
          <p:txBody>
            <a:bodyPr wrap="none">
              <a:spAutoFit/>
            </a:bodyPr>
            <a:lstStyle/>
            <a:p>
              <a:pPr>
                <a:spcBef>
                  <a:spcPct val="0"/>
                </a:spcBef>
              </a:pPr>
              <a:r>
                <a:rPr lang="en-US" altLang="zh-CN" sz="2400" dirty="0">
                  <a:solidFill>
                    <a:srgbClr val="F1F1F1"/>
                  </a:solidFill>
                  <a:latin typeface="微软雅黑" panose="020B0503020204020204" pitchFamily="34" charset="-122"/>
                  <a:ea typeface="微软雅黑" panose="020B0503020204020204" pitchFamily="34" charset="-122"/>
                </a:rPr>
                <a:t>Methods</a:t>
              </a:r>
            </a:p>
          </p:txBody>
        </p:sp>
      </p:grpSp>
      <p:sp>
        <p:nvSpPr>
          <p:cNvPr id="2" name="日期占位符 1">
            <a:extLst>
              <a:ext uri="{FF2B5EF4-FFF2-40B4-BE49-F238E27FC236}">
                <a16:creationId xmlns:a16="http://schemas.microsoft.com/office/drawing/2014/main" id="{B61D4ED8-5F39-0857-319D-7D78BC10CA38}"/>
              </a:ext>
            </a:extLst>
          </p:cNvPr>
          <p:cNvSpPr>
            <a:spLocks noGrp="1"/>
          </p:cNvSpPr>
          <p:nvPr>
            <p:ph type="dt" sz="half" idx="10"/>
          </p:nvPr>
        </p:nvSpPr>
        <p:spPr/>
        <p:txBody>
          <a:bodyPr/>
          <a:lstStyle/>
          <a:p>
            <a:fld id="{A56355D5-4490-4BDC-B4DE-AF87D8FA8CEE}" type="datetime1">
              <a:rPr kumimoji="1" lang="zh-CN" altLang="en-US" smtClean="0"/>
              <a:t>2024/11/23</a:t>
            </a:fld>
            <a:endParaRPr kumimoji="1" lang="zh-CN" altLang="en-US" dirty="0"/>
          </a:p>
        </p:txBody>
      </p:sp>
      <p:sp>
        <p:nvSpPr>
          <p:cNvPr id="3" name="灯片编号占位符 2">
            <a:extLst>
              <a:ext uri="{FF2B5EF4-FFF2-40B4-BE49-F238E27FC236}">
                <a16:creationId xmlns:a16="http://schemas.microsoft.com/office/drawing/2014/main" id="{9CBCA9CD-146B-F247-55F1-5773F7634640}"/>
              </a:ext>
            </a:extLst>
          </p:cNvPr>
          <p:cNvSpPr>
            <a:spLocks noGrp="1"/>
          </p:cNvSpPr>
          <p:nvPr>
            <p:ph type="sldNum" sz="quarter" idx="12"/>
          </p:nvPr>
        </p:nvSpPr>
        <p:spPr/>
        <p:txBody>
          <a:bodyPr/>
          <a:lstStyle/>
          <a:p>
            <a:fld id="{4066A985-395B-904D-A84B-B37BAE4887A3}" type="slidenum">
              <a:rPr kumimoji="1" lang="zh-CN" altLang="en-US" smtClean="0"/>
              <a:t>9</a:t>
            </a:fld>
            <a:endParaRPr kumimoji="1" lang="zh-CN" altLang="en-US" dirty="0"/>
          </a:p>
        </p:txBody>
      </p:sp>
    </p:spTree>
    <p:extLst>
      <p:ext uri="{BB962C8B-B14F-4D97-AF65-F5344CB8AC3E}">
        <p14:creationId xmlns:p14="http://schemas.microsoft.com/office/powerpoint/2010/main" val="5010376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7915</TotalTime>
  <Words>3632</Words>
  <Application>Microsoft Office PowerPoint</Application>
  <PresentationFormat>宽屏</PresentationFormat>
  <Paragraphs>305</Paragraphs>
  <Slides>25</Slides>
  <Notes>21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35" baseType="lpstr">
      <vt:lpstr>DengXian</vt:lpstr>
      <vt:lpstr>DengXian</vt:lpstr>
      <vt:lpstr>DengXian Light</vt:lpstr>
      <vt:lpstr>微软雅黑</vt:lpstr>
      <vt:lpstr>微软雅黑</vt:lpstr>
      <vt:lpstr>Arial</vt:lpstr>
      <vt:lpstr>Calibri</vt:lpstr>
      <vt:lpstr>Cambria Math</vt:lpstr>
      <vt:lpstr>Office 主题</vt:lpstr>
      <vt:lpstr>AxMath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SiHong Zhang</cp:lastModifiedBy>
  <cp:revision>130</cp:revision>
  <dcterms:created xsi:type="dcterms:W3CDTF">2021-10-15T15:47:28Z</dcterms:created>
  <dcterms:modified xsi:type="dcterms:W3CDTF">2024-11-23T03:45:40Z</dcterms:modified>
</cp:coreProperties>
</file>