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8"/>
  </p:notesMasterIdLst>
  <p:sldIdLst>
    <p:sldId id="256" r:id="rId2"/>
    <p:sldId id="258" r:id="rId3"/>
    <p:sldId id="291" r:id="rId4"/>
    <p:sldId id="260" r:id="rId5"/>
    <p:sldId id="275" r:id="rId6"/>
    <p:sldId id="289" r:id="rId7"/>
    <p:sldId id="290" r:id="rId8"/>
    <p:sldId id="283" r:id="rId9"/>
    <p:sldId id="288" r:id="rId10"/>
    <p:sldId id="284" r:id="rId11"/>
    <p:sldId id="287" r:id="rId12"/>
    <p:sldId id="286" r:id="rId13"/>
    <p:sldId id="285" r:id="rId14"/>
    <p:sldId id="280" r:id="rId15"/>
    <p:sldId id="29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5C307D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7"/>
    <p:restoredTop sz="86392"/>
  </p:normalViewPr>
  <p:slideViewPr>
    <p:cSldViewPr snapToGrid="0" snapToObjects="1">
      <p:cViewPr varScale="1">
        <p:scale>
          <a:sx n="54" d="100"/>
          <a:sy n="54" d="100"/>
        </p:scale>
        <p:origin x="928" y="56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11C919A1-7361-1F44-B599-7E9DB3DD7A32}"/>
              </a:ext>
            </a:extLst>
          </p:cNvPr>
          <p:cNvSpPr/>
          <p:nvPr userDrawn="1"/>
        </p:nvSpPr>
        <p:spPr>
          <a:xfrm>
            <a:off x="378178" y="1750294"/>
            <a:ext cx="11435645" cy="232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7E11570-1C13-394D-8C65-136BC3D04ED2}"/>
              </a:ext>
            </a:extLst>
          </p:cNvPr>
          <p:cNvSpPr/>
          <p:nvPr userDrawn="1"/>
        </p:nvSpPr>
        <p:spPr>
          <a:xfrm>
            <a:off x="8382000" y="4155707"/>
            <a:ext cx="3431823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FB5F265-5FC7-B54E-AB48-4D8DA46E458F}"/>
              </a:ext>
            </a:extLst>
          </p:cNvPr>
          <p:cNvSpPr/>
          <p:nvPr userDrawn="1"/>
        </p:nvSpPr>
        <p:spPr>
          <a:xfrm>
            <a:off x="378177" y="4155707"/>
            <a:ext cx="7918756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6" y="1921565"/>
            <a:ext cx="10993549" cy="1961322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lang="en-US" altLang="en-US" sz="36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4352306"/>
            <a:ext cx="10993546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rgbClr val="6608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C9BA39-4396-944E-8847-8AA1FB4D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3" y="5956139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046AEFE-93F1-C842-BBEF-EA6F5A8D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680849-96D9-DD4B-8BEC-6C110599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8E0E76-103F-614C-9971-08354F663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77" y="293654"/>
            <a:ext cx="2889452" cy="11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9AFCA-0D8E-7C4B-9EE4-15258FA226B6}"/>
              </a:ext>
            </a:extLst>
          </p:cNvPr>
          <p:cNvSpPr/>
          <p:nvPr userDrawn="1"/>
        </p:nvSpPr>
        <p:spPr>
          <a:xfrm>
            <a:off x="8144933" y="4364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3E312-E758-E548-90FC-22E1E7EC6CCE}"/>
              </a:ext>
            </a:extLst>
          </p:cNvPr>
          <p:cNvSpPr/>
          <p:nvPr userDrawn="1"/>
        </p:nvSpPr>
        <p:spPr>
          <a:xfrm>
            <a:off x="389467" y="4364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8F7654-F738-DB4A-BDC9-C147359A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49875D8-CF05-584E-A606-B0C7A6C6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DE4144-AE9C-764C-8F13-6FBD3DFF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084C39-6DF4-7241-B04A-86A43726B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2879" y="687101"/>
            <a:ext cx="1015763" cy="1019553"/>
          </a:xfrm>
          <a:prstGeom prst="rect">
            <a:avLst/>
          </a:prstGeom>
        </p:spPr>
      </p:pic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3673" y="675726"/>
            <a:ext cx="1849692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91EB146-E429-F542-B185-DC14BCA9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2AB89F7-7C87-3347-A0CB-FCEE9D36F083}"/>
              </a:ext>
            </a:extLst>
          </p:cNvPr>
          <p:cNvSpPr>
            <a:spLocks noChangeAspect="1"/>
          </p:cNvSpPr>
          <p:nvPr userDrawn="1"/>
        </p:nvSpPr>
        <p:spPr>
          <a:xfrm>
            <a:off x="56444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89" y="1137355"/>
            <a:ext cx="6066519" cy="4583289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4" y="1964074"/>
            <a:ext cx="2568408" cy="2929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F5609871-59AA-714A-B688-568A52C6B22B}"/>
              </a:ext>
            </a:extLst>
          </p:cNvPr>
          <p:cNvSpPr/>
          <p:nvPr userDrawn="1"/>
        </p:nvSpPr>
        <p:spPr>
          <a:xfrm rot="5400000">
            <a:off x="2678806" y="5475222"/>
            <a:ext cx="1800000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1601532" y="2540998"/>
            <a:ext cx="3954547" cy="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55AB928-FD5F-284E-A537-D442BF415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332" y="678616"/>
            <a:ext cx="1015763" cy="10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7DE89DA6-356D-194E-8935-6C10024491A7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77B1D8-453C-0B4B-B0BA-8AC0FA47C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535" y="5261609"/>
            <a:ext cx="1015763" cy="101955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4DB8D1A-12A8-B34E-ABB0-AFDEDA44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C8D98C-AAE6-6D4F-8FDD-A93E2E11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3894592-A78C-994C-A7F8-16460B6D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20A79B4-2346-8146-8C5E-F662BBFF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187CC3-F105-CE4C-957B-55AE9DA6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5F10BF9-D5CD-1D48-BAAA-1C82ACBE3EEC}"/>
              </a:ext>
            </a:extLst>
          </p:cNvPr>
          <p:cNvSpPr/>
          <p:nvPr userDrawn="1"/>
        </p:nvSpPr>
        <p:spPr>
          <a:xfrm>
            <a:off x="8144933" y="4364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91DCB4B-F7F0-EB42-A850-558FBD4EBF7E}"/>
              </a:ext>
            </a:extLst>
          </p:cNvPr>
          <p:cNvSpPr/>
          <p:nvPr userDrawn="1"/>
        </p:nvSpPr>
        <p:spPr>
          <a:xfrm>
            <a:off x="389467" y="4364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DDAB4A3-B3EF-6A4A-A3CA-230AFEAD9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2535" y="5261609"/>
            <a:ext cx="1015763" cy="1019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4708931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465EDF8-BCFD-134D-9B0D-9430B7390985}"/>
              </a:ext>
            </a:extLst>
          </p:cNvPr>
          <p:cNvSpPr>
            <a:spLocks noChangeAspect="1"/>
          </p:cNvSpPr>
          <p:nvPr userDrawn="1"/>
        </p:nvSpPr>
        <p:spPr>
          <a:xfrm>
            <a:off x="389467" y="347880"/>
            <a:ext cx="1141306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B4E09BB-6BE0-EA44-AA53-9AE037BE7450}"/>
              </a:ext>
            </a:extLst>
          </p:cNvPr>
          <p:cNvSpPr/>
          <p:nvPr userDrawn="1"/>
        </p:nvSpPr>
        <p:spPr>
          <a:xfrm>
            <a:off x="8144933" y="1592181"/>
            <a:ext cx="3657601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F762D50-DB36-754B-B4EC-1EBF590E4A4F}"/>
              </a:ext>
            </a:extLst>
          </p:cNvPr>
          <p:cNvSpPr/>
          <p:nvPr userDrawn="1"/>
        </p:nvSpPr>
        <p:spPr>
          <a:xfrm>
            <a:off x="389467" y="1592181"/>
            <a:ext cx="7687733" cy="7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9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0B6F71-D332-634E-81E3-CCEA8339BAE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00573" y="432751"/>
            <a:ext cx="1015763" cy="1019553"/>
          </a:xfrm>
          <a:prstGeom prst="rect">
            <a:avLst/>
          </a:prstGeom>
        </p:spPr>
      </p:pic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4928"/>
            <a:ext cx="10119381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C4A8A-A46B-8D41-8F44-8C17E1B63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志愿者匹配研究课题汇报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7C49AC-161B-B74A-A7A2-0878EABB0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甘铠轩</a:t>
            </a:r>
            <a:endParaRPr kumimoji="1" lang="en-US" altLang="zh-CN" dirty="0"/>
          </a:p>
          <a:p>
            <a:r>
              <a:rPr kumimoji="1" lang="en-US" altLang="zh-CN" dirty="0"/>
              <a:t>2024</a:t>
            </a:r>
            <a:r>
              <a:rPr kumimoji="1" lang="zh-CN" altLang="en-US" dirty="0"/>
              <a:t>年</a:t>
            </a:r>
            <a:r>
              <a:rPr kumimoji="1" lang="en-US" altLang="zh-CN" dirty="0"/>
              <a:t>3</a:t>
            </a:r>
            <a:r>
              <a:rPr kumimoji="1" lang="zh-CN" altLang="en-US" dirty="0"/>
              <a:t>月</a:t>
            </a:r>
            <a:r>
              <a:rPr kumimoji="1" lang="en-US" altLang="zh-CN" dirty="0"/>
              <a:t>30</a:t>
            </a:r>
            <a:r>
              <a:rPr kumimoji="1"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8254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37846C5-F5B0-511A-9029-3FB4484921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82" y="1831573"/>
            <a:ext cx="10912786" cy="262912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需求主题分析结果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A54537-92BA-1E49-3472-72001F7F3050}"/>
              </a:ext>
            </a:extLst>
          </p:cNvPr>
          <p:cNvSpPr txBox="1"/>
          <p:nvPr/>
        </p:nvSpPr>
        <p:spPr>
          <a:xfrm>
            <a:off x="581192" y="4722725"/>
            <a:ext cx="589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主题</a:t>
            </a:r>
            <a:r>
              <a:rPr lang="en-US" altLang="zh-CN" sz="2400" dirty="0"/>
              <a:t>0</a:t>
            </a:r>
            <a:r>
              <a:rPr lang="zh-CN" altLang="en-US" sz="2400" dirty="0"/>
              <a:t>：核酸检测        主题</a:t>
            </a:r>
            <a:r>
              <a:rPr lang="en-US" altLang="zh-CN" sz="2400" dirty="0"/>
              <a:t>4</a:t>
            </a:r>
            <a:r>
              <a:rPr lang="zh-CN" altLang="en-US" sz="2400" dirty="0"/>
              <a:t>：社区噪音</a:t>
            </a:r>
            <a:endParaRPr lang="en-US" altLang="zh-CN" sz="2400" dirty="0"/>
          </a:p>
          <a:p>
            <a:r>
              <a:rPr lang="zh-CN" altLang="en-US" sz="2400" dirty="0"/>
              <a:t>主题</a:t>
            </a:r>
            <a:r>
              <a:rPr lang="en-US" altLang="zh-CN" sz="2400" dirty="0"/>
              <a:t>1</a:t>
            </a:r>
            <a:r>
              <a:rPr lang="zh-CN" altLang="en-US" sz="2400" dirty="0"/>
              <a:t>：小区物业        主题</a:t>
            </a:r>
            <a:r>
              <a:rPr lang="en-US" altLang="zh-CN" sz="2400" dirty="0"/>
              <a:t>5</a:t>
            </a:r>
            <a:r>
              <a:rPr lang="zh-CN" altLang="en-US" sz="2400" dirty="0"/>
              <a:t>：社区防疫</a:t>
            </a:r>
            <a:endParaRPr lang="en-US" altLang="zh-CN" sz="2400" dirty="0"/>
          </a:p>
          <a:p>
            <a:r>
              <a:rPr lang="zh-CN" altLang="en-US" sz="2400" dirty="0"/>
              <a:t>主题</a:t>
            </a:r>
            <a:r>
              <a:rPr lang="en-US" altLang="zh-CN" sz="2400" dirty="0"/>
              <a:t>2</a:t>
            </a:r>
            <a:r>
              <a:rPr lang="zh-CN" altLang="en-US" sz="2400" dirty="0"/>
              <a:t>：工资问题        主题</a:t>
            </a:r>
            <a:r>
              <a:rPr lang="en-US" altLang="zh-CN" sz="2400" dirty="0"/>
              <a:t>6</a:t>
            </a:r>
            <a:r>
              <a:rPr lang="zh-CN" altLang="en-US" sz="2400" dirty="0"/>
              <a:t>：劳动纠纷</a:t>
            </a:r>
            <a:endParaRPr lang="en-US" altLang="zh-CN" sz="2400" dirty="0"/>
          </a:p>
          <a:p>
            <a:r>
              <a:rPr lang="zh-CN" altLang="en-US" sz="2400" dirty="0"/>
              <a:t>主题</a:t>
            </a:r>
            <a:r>
              <a:rPr lang="en-US" altLang="zh-CN" sz="2400" dirty="0"/>
              <a:t>3</a:t>
            </a:r>
            <a:r>
              <a:rPr lang="zh-CN" altLang="en-US" sz="2400" dirty="0"/>
              <a:t>：公司相关        主题</a:t>
            </a:r>
            <a:r>
              <a:rPr lang="en-US" altLang="zh-CN" sz="2400" dirty="0"/>
              <a:t>7</a:t>
            </a:r>
            <a:r>
              <a:rPr lang="zh-CN" altLang="en-US" sz="2400" dirty="0"/>
              <a:t>：商家服务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101464-C0F1-B555-FC02-26B38B542EEE}"/>
              </a:ext>
            </a:extLst>
          </p:cNvPr>
          <p:cNvSpPr/>
          <p:nvPr/>
        </p:nvSpPr>
        <p:spPr>
          <a:xfrm>
            <a:off x="488882" y="1955799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4601BB-4577-4FD4-EFDD-EA37B2BD731C}"/>
              </a:ext>
            </a:extLst>
          </p:cNvPr>
          <p:cNvSpPr/>
          <p:nvPr/>
        </p:nvSpPr>
        <p:spPr>
          <a:xfrm>
            <a:off x="5365682" y="1955799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F4C2E2-B589-9590-637B-2EC417AF7286}"/>
              </a:ext>
            </a:extLst>
          </p:cNvPr>
          <p:cNvSpPr/>
          <p:nvPr/>
        </p:nvSpPr>
        <p:spPr>
          <a:xfrm>
            <a:off x="7035732" y="1955799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D523C2-0E4E-4826-DEB3-93DB2FDDDFA4}"/>
              </a:ext>
            </a:extLst>
          </p:cNvPr>
          <p:cNvSpPr/>
          <p:nvPr/>
        </p:nvSpPr>
        <p:spPr>
          <a:xfrm>
            <a:off x="488882" y="2262311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D36991-31D0-F45E-F857-317708340459}"/>
              </a:ext>
            </a:extLst>
          </p:cNvPr>
          <p:cNvSpPr/>
          <p:nvPr/>
        </p:nvSpPr>
        <p:spPr>
          <a:xfrm>
            <a:off x="488881" y="2634402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A0E6E0-9A54-4FB2-E387-7F3CB8FA83B0}"/>
              </a:ext>
            </a:extLst>
          </p:cNvPr>
          <p:cNvSpPr/>
          <p:nvPr/>
        </p:nvSpPr>
        <p:spPr>
          <a:xfrm>
            <a:off x="4698931" y="2634402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8EF75E-AF77-0ADF-4638-797131B683FF}"/>
              </a:ext>
            </a:extLst>
          </p:cNvPr>
          <p:cNvSpPr/>
          <p:nvPr/>
        </p:nvSpPr>
        <p:spPr>
          <a:xfrm>
            <a:off x="3886131" y="2634402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C2C379-47E9-4CEB-6BB0-9EF96897E12A}"/>
              </a:ext>
            </a:extLst>
          </p:cNvPr>
          <p:cNvSpPr/>
          <p:nvPr/>
        </p:nvSpPr>
        <p:spPr>
          <a:xfrm>
            <a:off x="488882" y="2944927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3BE38E6-92B5-7A21-CB76-C2CB511B0984}"/>
              </a:ext>
            </a:extLst>
          </p:cNvPr>
          <p:cNvSpPr/>
          <p:nvPr/>
        </p:nvSpPr>
        <p:spPr>
          <a:xfrm>
            <a:off x="3082054" y="2944927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0D61CA-B27E-124E-F494-77E4BD6BBB8C}"/>
              </a:ext>
            </a:extLst>
          </p:cNvPr>
          <p:cNvSpPr/>
          <p:nvPr/>
        </p:nvSpPr>
        <p:spPr>
          <a:xfrm>
            <a:off x="5088654" y="2944927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C8A0E1-D9C2-68DF-52C7-D26A95ED0A3A}"/>
              </a:ext>
            </a:extLst>
          </p:cNvPr>
          <p:cNvSpPr/>
          <p:nvPr/>
        </p:nvSpPr>
        <p:spPr>
          <a:xfrm>
            <a:off x="7336554" y="2944927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94520B-E1ED-BE9D-D125-31C88678DFCE}"/>
              </a:ext>
            </a:extLst>
          </p:cNvPr>
          <p:cNvSpPr/>
          <p:nvPr/>
        </p:nvSpPr>
        <p:spPr>
          <a:xfrm>
            <a:off x="2781232" y="3268777"/>
            <a:ext cx="741089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88E197-62A3-F1A9-268E-ACAFC0C84B9C}"/>
              </a:ext>
            </a:extLst>
          </p:cNvPr>
          <p:cNvSpPr/>
          <p:nvPr/>
        </p:nvSpPr>
        <p:spPr>
          <a:xfrm>
            <a:off x="488882" y="4283756"/>
            <a:ext cx="1911418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9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志愿者主题分析结果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40A595-4A74-665E-7CF7-3EFEBAFEEA5B}"/>
              </a:ext>
            </a:extLst>
          </p:cNvPr>
          <p:cNvSpPr txBox="1"/>
          <p:nvPr/>
        </p:nvSpPr>
        <p:spPr>
          <a:xfrm>
            <a:off x="874207" y="6334780"/>
            <a:ext cx="1111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主题为</a:t>
            </a:r>
            <a:r>
              <a:rPr lang="en-US" altLang="zh-CN" sz="2800" dirty="0"/>
              <a:t>1</a:t>
            </a:r>
            <a:r>
              <a:rPr lang="zh-CN" altLang="en-US" sz="2800" dirty="0"/>
              <a:t>时效果最佳且主题数目对结果影响很小，说明主题高度相似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29C65B-0D6F-89CD-E494-86C7F227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77" y="2158593"/>
            <a:ext cx="4812212" cy="36091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9A6CAC-7D2F-EAFC-90D6-E955388E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9" y="2158593"/>
            <a:ext cx="4812213" cy="36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志愿者主题分析结果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A54537-92BA-1E49-3472-72001F7F3050}"/>
              </a:ext>
            </a:extLst>
          </p:cNvPr>
          <p:cNvSpPr txBox="1"/>
          <p:nvPr/>
        </p:nvSpPr>
        <p:spPr>
          <a:xfrm>
            <a:off x="768579" y="4932911"/>
            <a:ext cx="1082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主题高度同化，可能原因是数据样本过少以及数据本身区别度较低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8C9EF47-5316-C317-AACA-9C61DFEF5C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993" y="1768510"/>
            <a:ext cx="10773648" cy="2846019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7274E71-6E02-AC00-C384-2E8495D480D6}"/>
              </a:ext>
            </a:extLst>
          </p:cNvPr>
          <p:cNvSpPr/>
          <p:nvPr/>
        </p:nvSpPr>
        <p:spPr>
          <a:xfrm>
            <a:off x="3674721" y="2967796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CE2EB6-A0DD-8F65-B045-3F2AE7E36838}"/>
              </a:ext>
            </a:extLst>
          </p:cNvPr>
          <p:cNvSpPr/>
          <p:nvPr/>
        </p:nvSpPr>
        <p:spPr>
          <a:xfrm>
            <a:off x="4242176" y="2593146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80D0E3-3927-752D-477A-99E712E4221F}"/>
              </a:ext>
            </a:extLst>
          </p:cNvPr>
          <p:cNvSpPr/>
          <p:nvPr/>
        </p:nvSpPr>
        <p:spPr>
          <a:xfrm>
            <a:off x="5200615" y="1888296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20D6AB-AEFC-94DA-300E-42F307F9740E}"/>
              </a:ext>
            </a:extLst>
          </p:cNvPr>
          <p:cNvSpPr/>
          <p:nvPr/>
        </p:nvSpPr>
        <p:spPr>
          <a:xfrm>
            <a:off x="2781265" y="2248360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B2646C-8D67-CD65-FA41-90DF308135DD}"/>
              </a:ext>
            </a:extLst>
          </p:cNvPr>
          <p:cNvSpPr/>
          <p:nvPr/>
        </p:nvSpPr>
        <p:spPr>
          <a:xfrm>
            <a:off x="3625815" y="3662065"/>
            <a:ext cx="440267" cy="22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2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志愿者主题分析结果</a:t>
            </a:r>
            <a:endParaRPr kumimoji="1" lang="zh-CN" altLang="en-US" sz="36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4989EC-26E0-D750-5E10-2E8F9A1F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7AD33D-198A-9A74-32F9-28B671BA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7" y="1939516"/>
            <a:ext cx="11307745" cy="44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0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10E1DE6-4AA7-1948-9434-A4F23538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1640731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后续计划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64B2A2-6C92-9619-F8C8-705160003D56}"/>
              </a:ext>
            </a:extLst>
          </p:cNvPr>
          <p:cNvSpPr txBox="1"/>
          <p:nvPr/>
        </p:nvSpPr>
        <p:spPr>
          <a:xfrm>
            <a:off x="357585" y="2181557"/>
            <a:ext cx="11135186" cy="1482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综合已有数据（包括人口统计特征，描述特征，行为交互特征）更好地实施用户聚类或画像任务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053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10E1DE6-4AA7-1948-9434-A4F23538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后续计划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64B2A2-6C92-9619-F8C8-705160003D56}"/>
              </a:ext>
            </a:extLst>
          </p:cNvPr>
          <p:cNvSpPr txBox="1"/>
          <p:nvPr/>
        </p:nvSpPr>
        <p:spPr>
          <a:xfrm>
            <a:off x="357585" y="1729381"/>
            <a:ext cx="11135186" cy="66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融合异构数据源进行用户分类的一种基本思路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288DE9-2E70-3AEF-FF55-A2F7FE35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" y="2843180"/>
            <a:ext cx="11932955" cy="32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7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Thanks</a:t>
            </a:r>
            <a:r>
              <a:rPr kumimoji="1" lang="zh-CN" altLang="en-US" dirty="0"/>
              <a:t>！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B424765C-5277-29A7-8AEB-16FC55C52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一</a:t>
            </a:r>
            <a:r>
              <a:rPr kumimoji="1" lang="en-US" altLang="zh-CN" dirty="0"/>
              <a:t>.</a:t>
            </a:r>
            <a:r>
              <a:rPr kumimoji="1" lang="zh-CN" altLang="en-US" dirty="0"/>
              <a:t>数据脑图</a:t>
            </a:r>
            <a:endParaRPr kumimoji="1" lang="en-US" altLang="zh-CN" dirty="0"/>
          </a:p>
          <a:p>
            <a:r>
              <a:rPr kumimoji="1" lang="zh-CN" altLang="en-US" dirty="0"/>
              <a:t>二</a:t>
            </a:r>
            <a:r>
              <a:rPr kumimoji="1" lang="en-US" altLang="zh-CN" dirty="0"/>
              <a:t>.LDA</a:t>
            </a:r>
            <a:r>
              <a:rPr kumimoji="1" lang="zh-CN" altLang="en-US" dirty="0"/>
              <a:t>分析</a:t>
            </a:r>
            <a:endParaRPr kumimoji="1" lang="en-US" altLang="zh-CN" dirty="0"/>
          </a:p>
          <a:p>
            <a:r>
              <a:rPr kumimoji="1" lang="zh-CN" altLang="en-US" dirty="0"/>
              <a:t>三</a:t>
            </a:r>
            <a:r>
              <a:rPr kumimoji="1" lang="en-US" altLang="zh-CN" dirty="0"/>
              <a:t>.</a:t>
            </a:r>
            <a:r>
              <a:rPr kumimoji="1" lang="zh-CN" altLang="en-US" dirty="0"/>
              <a:t>后续计划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923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数据脑图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5EBF8E-15E0-2636-22DA-42A37199A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81" y="1729640"/>
            <a:ext cx="4409953" cy="2230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A01E36-FE37-A6A9-CC8E-E41037EF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07" y="3994593"/>
            <a:ext cx="4239287" cy="28634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80A311-397B-EF68-BCAE-98E643E4D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09670"/>
            <a:ext cx="5372082" cy="45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10E1DE6-4AA7-1948-9434-A4F23538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数据脑图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BB677A-25F6-2547-2F9D-EC04BB6E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24" y="1840116"/>
            <a:ext cx="8685125" cy="4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LDA</a:t>
            </a:r>
            <a:r>
              <a:rPr kumimoji="1" lang="zh-CN" altLang="en-US" sz="3600" dirty="0"/>
              <a:t>分析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A44BD5-3F14-89EE-7F8F-9D17AA864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59" y="1939337"/>
            <a:ext cx="11029615" cy="3678303"/>
          </a:xfrm>
        </p:spPr>
        <p:txBody>
          <a:bodyPr>
            <a:normAutofit/>
          </a:bodyPr>
          <a:lstStyle/>
          <a:p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隐含狄利克雷分布</a:t>
            </a:r>
            <a:r>
              <a:rPr lang="zh-CN" altLang="en-US" sz="2400" dirty="0">
                <a:solidFill>
                  <a:srgbClr val="191B1F"/>
                </a:solidFill>
                <a:latin typeface="-apple-system"/>
              </a:rPr>
              <a:t>（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-apple-system"/>
              </a:rPr>
              <a:t>Latent Dirichlet Allocation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，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-apple-system"/>
              </a:rPr>
              <a:t>LDA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）算法是一种文本挖掘算法，它可以将文档集中每篇文档的主题按照概率分布的形式给出，尤其适合从长文本中提取主题。</a:t>
            </a:r>
            <a:endParaRPr lang="en-US" altLang="zh-CN" sz="2400" b="0" i="0" dirty="0">
              <a:solidFill>
                <a:srgbClr val="191B1F"/>
              </a:solidFill>
              <a:effectLst/>
              <a:latin typeface="-apple-system"/>
            </a:endParaRPr>
          </a:p>
          <a:p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简而言之，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-apple-system"/>
              </a:rPr>
              <a:t>LDA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假设每个文档定义了一个</a:t>
            </a:r>
            <a:r>
              <a:rPr lang="zh-CN" altLang="en-US" sz="2400" b="1" i="0" dirty="0">
                <a:solidFill>
                  <a:srgbClr val="191B1F"/>
                </a:solidFill>
                <a:effectLst/>
                <a:latin typeface="-apple-system"/>
              </a:rPr>
              <a:t>主题（</a:t>
            </a:r>
            <a:r>
              <a:rPr lang="en-US" altLang="zh-CN" sz="2400" b="1" i="0" dirty="0">
                <a:solidFill>
                  <a:srgbClr val="191B1F"/>
                </a:solidFill>
                <a:effectLst/>
                <a:latin typeface="-apple-system"/>
              </a:rPr>
              <a:t>topic</a:t>
            </a:r>
            <a:r>
              <a:rPr lang="zh-CN" altLang="en-US" sz="2400" b="1" i="0" dirty="0">
                <a:solidFill>
                  <a:srgbClr val="191B1F"/>
                </a:solidFill>
                <a:effectLst/>
                <a:latin typeface="-apple-system"/>
              </a:rPr>
              <a:t>）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的概率分布，而每个主题定义了一个</a:t>
            </a:r>
            <a:r>
              <a:rPr lang="zh-CN" altLang="en-US" sz="2400" b="1" i="0" dirty="0">
                <a:solidFill>
                  <a:srgbClr val="191B1F"/>
                </a:solidFill>
                <a:effectLst/>
                <a:latin typeface="-apple-system"/>
              </a:rPr>
              <a:t>词（</a:t>
            </a:r>
            <a:r>
              <a:rPr lang="en-US" altLang="zh-CN" sz="2400" b="1" i="0" dirty="0">
                <a:solidFill>
                  <a:srgbClr val="191B1F"/>
                </a:solidFill>
                <a:effectLst/>
                <a:latin typeface="-apple-system"/>
              </a:rPr>
              <a:t>word</a:t>
            </a:r>
            <a:r>
              <a:rPr lang="zh-CN" altLang="en-US" sz="2400" b="1" i="0" dirty="0">
                <a:solidFill>
                  <a:srgbClr val="191B1F"/>
                </a:solidFill>
                <a:effectLst/>
                <a:latin typeface="-apple-system"/>
              </a:rPr>
              <a:t>）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-apple-system"/>
              </a:rPr>
              <a:t>的概率分布。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CE8EF9-848D-3457-A2AC-C00A0C35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230" y="4175361"/>
            <a:ext cx="6827302" cy="25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5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需求主题分析结果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07DD4F-E679-38A5-5DA4-BB52C78AEB2A}"/>
              </a:ext>
            </a:extLst>
          </p:cNvPr>
          <p:cNvSpPr txBox="1"/>
          <p:nvPr/>
        </p:nvSpPr>
        <p:spPr>
          <a:xfrm>
            <a:off x="590684" y="1969659"/>
            <a:ext cx="1110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采用计算困惑度（</a:t>
            </a:r>
            <a:r>
              <a:rPr lang="en-US" altLang="zh-CN" sz="2400" dirty="0"/>
              <a:t>Perplexity</a:t>
            </a:r>
            <a:r>
              <a:rPr lang="zh-CN" altLang="en-US" sz="2400" dirty="0"/>
              <a:t>）的方法来衡量模型预测准确性，困惑度可以评估</a:t>
            </a:r>
            <a:r>
              <a:rPr lang="en-US" altLang="zh-CN" sz="2400" dirty="0"/>
              <a:t>LDA</a:t>
            </a:r>
            <a:r>
              <a:rPr lang="zh-CN" altLang="en-US" sz="2400" dirty="0"/>
              <a:t>模型在给定数据集上的预测能力和拟合程度。困惑度越低，表示模型对数据的拟合程度越好。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966652-A95F-E30A-3FB0-19B5E4BD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" y="3712173"/>
            <a:ext cx="12077205" cy="19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需求主题分析结果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07DD4F-E679-38A5-5DA4-BB52C78AEB2A}"/>
              </a:ext>
            </a:extLst>
          </p:cNvPr>
          <p:cNvSpPr txBox="1"/>
          <p:nvPr/>
        </p:nvSpPr>
        <p:spPr>
          <a:xfrm>
            <a:off x="370982" y="2095055"/>
            <a:ext cx="1161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采用计算一致性（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Menlo"/>
              </a:rPr>
              <a:t>coherence</a:t>
            </a:r>
            <a:r>
              <a:rPr lang="zh-CN" altLang="en-US" sz="2400" dirty="0"/>
              <a:t>）的方法来衡量主题质量，通过计算同一个主题下的词语之间的相关性来评估主题的连贯性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A43095-B866-890E-B177-E4475D91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9" y="3184406"/>
            <a:ext cx="11544893" cy="32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3FF93AD-B291-5347-AC70-D7287ABA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需求主题分析结果</a:t>
            </a:r>
            <a:endParaRPr kumimoji="1" lang="zh-CN" altLang="en-US" sz="36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4989EC-26E0-D750-5E10-2E8F9A1F0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F21853-3526-4505-6810-6DCAACF2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2" y="1899138"/>
            <a:ext cx="11150136" cy="45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58A66A-F247-AFEF-D0C4-F012D33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需求主题分析结果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843953-4FD6-B166-C9BB-FD3B774C9CF5}"/>
              </a:ext>
            </a:extLst>
          </p:cNvPr>
          <p:cNvSpPr txBox="1"/>
          <p:nvPr/>
        </p:nvSpPr>
        <p:spPr>
          <a:xfrm>
            <a:off x="3910890" y="6095523"/>
            <a:ext cx="649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可以找到结果较好的主题数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02940B-514C-DAC9-EDBB-7EDA3861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434" y="1923054"/>
            <a:ext cx="5233374" cy="39250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625B33-A5D2-C465-3279-460DBB38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59" y="1923053"/>
            <a:ext cx="5233374" cy="39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181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留边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4737</TotalTime>
  <Words>343</Words>
  <Application>Microsoft Office PowerPoint</Application>
  <PresentationFormat>宽屏</PresentationFormat>
  <Paragraphs>34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-apple-system</vt:lpstr>
      <vt:lpstr>Helvetica Neue</vt:lpstr>
      <vt:lpstr>Menlo</vt:lpstr>
      <vt:lpstr>等线</vt:lpstr>
      <vt:lpstr>Gill Sans MT</vt:lpstr>
      <vt:lpstr>Wingdings 2</vt:lpstr>
      <vt:lpstr>清华简约主题-留边-16:9</vt:lpstr>
      <vt:lpstr>志愿者匹配研究课题汇报</vt:lpstr>
      <vt:lpstr>目录</vt:lpstr>
      <vt:lpstr>数据脑图</vt:lpstr>
      <vt:lpstr>数据脑图</vt:lpstr>
      <vt:lpstr>LDA分析</vt:lpstr>
      <vt:lpstr>需求主题分析结果</vt:lpstr>
      <vt:lpstr>需求主题分析结果</vt:lpstr>
      <vt:lpstr>需求主题分析结果</vt:lpstr>
      <vt:lpstr>需求主题分析结果</vt:lpstr>
      <vt:lpstr>需求主题分析结果</vt:lpstr>
      <vt:lpstr>志愿者主题分析结果</vt:lpstr>
      <vt:lpstr>志愿者主题分析结果</vt:lpstr>
      <vt:lpstr>志愿者主题分析结果</vt:lpstr>
      <vt:lpstr>后续计划</vt:lpstr>
      <vt:lpstr>后续计划</vt:lpstr>
      <vt:lpstr>Thanks！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yuanbo tang</cp:lastModifiedBy>
  <cp:revision>1192</cp:revision>
  <cp:lastPrinted>2020-04-04T02:50:47Z</cp:lastPrinted>
  <dcterms:created xsi:type="dcterms:W3CDTF">2020-01-04T07:43:38Z</dcterms:created>
  <dcterms:modified xsi:type="dcterms:W3CDTF">2024-03-30T07:54:18Z</dcterms:modified>
</cp:coreProperties>
</file>