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2" r:id="rId7"/>
    <p:sldId id="260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FF5FD8A-8150-4D0E-196F-9EE8C09D6B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2A7F1C2A-366E-D739-BDB2-EEBB40B54F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B386391-842C-B389-66B4-1EDDD35AB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1A06E-9B00-4BB6-8069-6AAA66F2AD99}" type="datetimeFigureOut">
              <a:rPr lang="zh-CN" altLang="en-US" smtClean="0"/>
              <a:t>2023/10/8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5722345-744A-8F39-A19F-5817AF295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BC266CC-EF2C-5086-4996-C5516116E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C2DD3-4F56-4ACA-A048-C313EEFE4AC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18825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5FC6940-60C3-EE85-7442-F9DE9B558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D019349A-F6F7-A684-4311-7676CFC532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49D7B92-C6EF-EB34-1D7E-A00540B2B8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1A06E-9B00-4BB6-8069-6AAA66F2AD99}" type="datetimeFigureOut">
              <a:rPr lang="zh-CN" altLang="en-US" smtClean="0"/>
              <a:t>2023/10/8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1107BAD-F736-A8E1-E019-86ABCA81A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98651A5-D921-FB4C-9479-DE125F4BE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C2DD3-4F56-4ACA-A048-C313EEFE4AC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24055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42F03D82-A5F5-1579-D876-EFCC1108AF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7744BA62-42F7-295A-5300-5C478469E3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A75C8D5-37DF-1E80-FD69-7DEFEC42C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1A06E-9B00-4BB6-8069-6AAA66F2AD99}" type="datetimeFigureOut">
              <a:rPr lang="zh-CN" altLang="en-US" smtClean="0"/>
              <a:t>2023/10/8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90C03D2-01CB-2138-2810-16CDD6BBC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7CB9311-9F8E-8954-635B-4C2ECE166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C2DD3-4F56-4ACA-A048-C313EEFE4AC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0621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314B8CB-CE0C-1699-2009-49974D1F0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392BD51-4B81-51C3-78BB-251964B1BD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3DB727E-074D-C7DF-65F7-83D9E7E471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1A06E-9B00-4BB6-8069-6AAA66F2AD99}" type="datetimeFigureOut">
              <a:rPr lang="zh-CN" altLang="en-US" smtClean="0"/>
              <a:t>2023/10/8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6F332DB-C811-0504-E0CB-3292065A3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AD1EB6A-E220-AE0D-71A6-27DA3C8D2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C2DD3-4F56-4ACA-A048-C313EEFE4AC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9879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B8A61DF-F1F8-5305-ED12-158159EF7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F0994C9-DBC3-B421-F21A-69540A5C99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E591D9A-AE19-1928-8504-4A003F866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1A06E-9B00-4BB6-8069-6AAA66F2AD99}" type="datetimeFigureOut">
              <a:rPr lang="zh-CN" altLang="en-US" smtClean="0"/>
              <a:t>2023/10/8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CAD099B-B20F-8875-1D36-F66A3098C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BEEDFBF-5CF9-CB24-5DF5-AD99BA03F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C2DD3-4F56-4ACA-A048-C313EEFE4AC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5770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FBBACF5-EF6A-9F85-2A2A-5B12C2646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9CF5919-269C-166F-6FC2-D5534CB5C6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1ADD585B-14B3-D4F7-73FF-FB7650AF63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61E91F0-7CD5-A874-7373-4CD3B45CE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1A06E-9B00-4BB6-8069-6AAA66F2AD99}" type="datetimeFigureOut">
              <a:rPr lang="zh-CN" altLang="en-US" smtClean="0"/>
              <a:t>2023/10/8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A66AD2F-23D5-9D8D-78CD-CA6B840EF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19F6507-9739-8A8A-A239-612C21713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C2DD3-4F56-4ACA-A048-C313EEFE4AC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0911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270F5E1-961E-E455-7901-24BCCD3C2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B248323-03FD-BA71-57E4-DAA34E0498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E30AB024-F1EC-A11F-C6FD-8D1319EB8B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2F900F14-F9CB-FB59-78E2-E8A3A6B7B7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C528A667-E6D5-5277-8466-EFE4DDA0A9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4E55CAC0-12F7-395A-CEF2-0ABA0F862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1A06E-9B00-4BB6-8069-6AAA66F2AD99}" type="datetimeFigureOut">
              <a:rPr lang="zh-CN" altLang="en-US" smtClean="0"/>
              <a:t>2023/10/8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FCF30A7C-F198-1180-294F-3C3BB485C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567925CD-B6D5-16E8-0E17-BDD4BD21E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C2DD3-4F56-4ACA-A048-C313EEFE4AC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69188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B8A02B7-E365-5D93-FBE1-4AE77924E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173E3307-1AE4-4C41-54B7-165999EF8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1A06E-9B00-4BB6-8069-6AAA66F2AD99}" type="datetimeFigureOut">
              <a:rPr lang="zh-CN" altLang="en-US" smtClean="0"/>
              <a:t>2023/10/8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961CDDEE-BBB4-7F1A-1A61-FDA6EED98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4634AA5E-C828-E586-1FF3-26CED1923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C2DD3-4F56-4ACA-A048-C313EEFE4AC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7696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48EDFA34-7387-D757-33FF-6E8304495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1A06E-9B00-4BB6-8069-6AAA66F2AD99}" type="datetimeFigureOut">
              <a:rPr lang="zh-CN" altLang="en-US" smtClean="0"/>
              <a:t>2023/10/8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64CEF036-DBAD-8C2E-389E-3630D59E1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E79C9BC-0EC6-2A6B-6188-1E77BF4FE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C2DD3-4F56-4ACA-A048-C313EEFE4AC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1033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4092E25-BE1A-ED90-7D77-5E5D05BAD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A32A7D8-59AA-DAAE-02A3-603301F5E4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CEFE7AA-4915-C526-CF6F-8A6411C9D6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D0408BA-0B4F-4D7C-A47A-5ED422DF2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1A06E-9B00-4BB6-8069-6AAA66F2AD99}" type="datetimeFigureOut">
              <a:rPr lang="zh-CN" altLang="en-US" smtClean="0"/>
              <a:t>2023/10/8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562FA22-56D8-B340-13ED-8ADEDBBFE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517A89C-5454-F1A3-3720-AB5B42FED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C2DD3-4F56-4ACA-A048-C313EEFE4AC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56737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895C345-4576-9DF7-59B4-6BF87A869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B6425CB6-F793-AC34-DE0B-FDA093BEC9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A1083D12-DF44-9573-8CD4-4C41F1102B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B2D72C9-D560-F482-8890-55736FB3D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1A06E-9B00-4BB6-8069-6AAA66F2AD99}" type="datetimeFigureOut">
              <a:rPr lang="zh-CN" altLang="en-US" smtClean="0"/>
              <a:t>2023/10/8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A4D50D8-94F1-3DCF-347C-8918F2662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BBBC54C-D5E5-A3F8-484C-7AC42D584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C2DD3-4F56-4ACA-A048-C313EEFE4AC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44167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1060162B-6DEC-0737-0DD8-C7D3519A3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40878D0-BE35-D64D-C071-461B67058A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3711D2E-E3CD-9C8D-ED7F-7B0D0FA244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41A06E-9B00-4BB6-8069-6AAA66F2AD99}" type="datetimeFigureOut">
              <a:rPr lang="zh-CN" altLang="en-US" smtClean="0"/>
              <a:t>2023/10/8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659AB77-6718-465A-61BC-26645FBD9C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2966A64-7784-70AB-878C-AE6C0FEB24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1C2DD3-4F56-4ACA-A048-C313EEFE4AC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6032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9972433D-BDBC-B228-DBBB-FBE9889240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81918"/>
            <a:ext cx="12192000" cy="3494164"/>
          </a:xfrm>
          <a:prstGeom prst="rect">
            <a:avLst/>
          </a:prstGeom>
        </p:spPr>
      </p:pic>
      <p:sp>
        <p:nvSpPr>
          <p:cNvPr id="2" name="文本框 1">
            <a:extLst>
              <a:ext uri="{FF2B5EF4-FFF2-40B4-BE49-F238E27FC236}">
                <a16:creationId xmlns:a16="http://schemas.microsoft.com/office/drawing/2014/main" id="{BDD528FD-6A19-CA34-CA35-5194908508E9}"/>
              </a:ext>
            </a:extLst>
          </p:cNvPr>
          <p:cNvSpPr txBox="1"/>
          <p:nvPr/>
        </p:nvSpPr>
        <p:spPr>
          <a:xfrm>
            <a:off x="9229260" y="5176082"/>
            <a:ext cx="149187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ICCV 2023</a:t>
            </a:r>
          </a:p>
        </p:txBody>
      </p:sp>
    </p:spTree>
    <p:extLst>
      <p:ext uri="{BB962C8B-B14F-4D97-AF65-F5344CB8AC3E}">
        <p14:creationId xmlns:p14="http://schemas.microsoft.com/office/powerpoint/2010/main" val="1711286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232F2037-C08F-1E13-69D2-E582F809E0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06152"/>
            <a:ext cx="12192000" cy="4645695"/>
          </a:xfrm>
          <a:prstGeom prst="rect">
            <a:avLst/>
          </a:prstGeom>
        </p:spPr>
      </p:pic>
      <p:sp>
        <p:nvSpPr>
          <p:cNvPr id="2" name="文本框 1">
            <a:extLst>
              <a:ext uri="{FF2B5EF4-FFF2-40B4-BE49-F238E27FC236}">
                <a16:creationId xmlns:a16="http://schemas.microsoft.com/office/drawing/2014/main" id="{95756961-6F5F-6C27-BF24-D584C6E1B541}"/>
              </a:ext>
            </a:extLst>
          </p:cNvPr>
          <p:cNvSpPr txBox="1"/>
          <p:nvPr/>
        </p:nvSpPr>
        <p:spPr>
          <a:xfrm>
            <a:off x="346046" y="259951"/>
            <a:ext cx="166731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800" b="1" dirty="0">
                <a:latin typeface="Arial" panose="020B0604020202020204" pitchFamily="34" charset="0"/>
                <a:cs typeface="Arial" panose="020B0604020202020204" pitchFamily="34" charset="0"/>
              </a:rPr>
              <a:t>Method</a:t>
            </a:r>
            <a:endParaRPr lang="zh-CN" alt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4719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>
            <a:extLst>
              <a:ext uri="{FF2B5EF4-FFF2-40B4-BE49-F238E27FC236}">
                <a16:creationId xmlns:a16="http://schemas.microsoft.com/office/drawing/2014/main" id="{9E8617F9-59DC-834B-B064-200DF3AB65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4699" y="503374"/>
            <a:ext cx="10236201" cy="2743388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555687A5-761B-F364-9184-225125AEB6C2}"/>
              </a:ext>
            </a:extLst>
          </p:cNvPr>
          <p:cNvSpPr/>
          <p:nvPr/>
        </p:nvSpPr>
        <p:spPr>
          <a:xfrm>
            <a:off x="774698" y="555438"/>
            <a:ext cx="3810001" cy="274338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930EA30D-03EF-F4CF-66F1-6FAF93936A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4297" y="3825912"/>
            <a:ext cx="2952750" cy="676275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1CDB831E-8561-BBD6-8EEB-626A7B670BD1}"/>
              </a:ext>
            </a:extLst>
          </p:cNvPr>
          <p:cNvSpPr txBox="1"/>
          <p:nvPr/>
        </p:nvSpPr>
        <p:spPr>
          <a:xfrm>
            <a:off x="101600" y="66458"/>
            <a:ext cx="6096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part stylizers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8A19B2F1-B119-9857-A5B5-60FCE82DD730}"/>
              </a:ext>
            </a:extLst>
          </p:cNvPr>
          <p:cNvSpPr txBox="1"/>
          <p:nvPr/>
        </p:nvSpPr>
        <p:spPr>
          <a:xfrm>
            <a:off x="337191" y="3520740"/>
            <a:ext cx="18434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dirty="0">
                <a:latin typeface="Arial" panose="020B0604020202020204" pitchFamily="34" charset="0"/>
                <a:cs typeface="Arial" panose="020B0604020202020204" pitchFamily="34" charset="0"/>
              </a:rPr>
              <a:t>canonicalize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D4C4121B-0FC6-1B03-CAA8-FDE28ACB06AC}"/>
              </a:ext>
            </a:extLst>
          </p:cNvPr>
          <p:cNvSpPr txBox="1"/>
          <p:nvPr/>
        </p:nvSpPr>
        <p:spPr>
          <a:xfrm>
            <a:off x="337191" y="4659942"/>
            <a:ext cx="39411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continuous normalizing flow (CNF)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id="{6432A160-BEA5-A242-3FA0-4E7A1AD2607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86595" y="5081499"/>
            <a:ext cx="5196208" cy="1435289"/>
          </a:xfrm>
          <a:prstGeom prst="rect">
            <a:avLst/>
          </a:prstGeom>
        </p:spPr>
      </p:pic>
      <p:pic>
        <p:nvPicPr>
          <p:cNvPr id="15" name="图片 14">
            <a:extLst>
              <a:ext uri="{FF2B5EF4-FFF2-40B4-BE49-F238E27FC236}">
                <a16:creationId xmlns:a16="http://schemas.microsoft.com/office/drawing/2014/main" id="{8E480EF0-0A8F-56B0-6BAB-C795BA63506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61495" y="3611239"/>
            <a:ext cx="2952750" cy="2293768"/>
          </a:xfrm>
          <a:prstGeom prst="rect">
            <a:avLst/>
          </a:prstGeom>
        </p:spPr>
      </p:pic>
      <p:sp>
        <p:nvSpPr>
          <p:cNvPr id="23" name="文本框 22">
            <a:extLst>
              <a:ext uri="{FF2B5EF4-FFF2-40B4-BE49-F238E27FC236}">
                <a16:creationId xmlns:a16="http://schemas.microsoft.com/office/drawing/2014/main" id="{BAE1DFA2-2126-401F-3BE9-7B8461BA4FA0}"/>
              </a:ext>
            </a:extLst>
          </p:cNvPr>
          <p:cNvSpPr txBox="1"/>
          <p:nvPr/>
        </p:nvSpPr>
        <p:spPr>
          <a:xfrm>
            <a:off x="8261495" y="5899892"/>
            <a:ext cx="333272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200" kern="0" dirty="0">
                <a:effectLst/>
                <a:latin typeface="Times New Roman" panose="02020603050405020304" pitchFamily="18" charset="0"/>
                <a:ea typeface="等线" panose="02010600030101010101" pitchFamily="2" charset="-122"/>
              </a:rPr>
              <a:t>S. Luo and W. Hu,  Diffusion Probabilistic Models for 3D Point Cloud Generation</a:t>
            </a:r>
            <a:endParaRPr lang="zh-CN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235946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EAB6180D-09C6-6D97-B08B-0A0A3FDB3F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7141" y="4098179"/>
            <a:ext cx="6191250" cy="885825"/>
          </a:xfrm>
          <a:prstGeom prst="rect">
            <a:avLst/>
          </a:prstGeom>
        </p:spPr>
      </p:pic>
      <p:pic>
        <p:nvPicPr>
          <p:cNvPr id="4" name="图片 3">
            <a:extLst>
              <a:ext uri="{FF2B5EF4-FFF2-40B4-BE49-F238E27FC236}">
                <a16:creationId xmlns:a16="http://schemas.microsoft.com/office/drawing/2014/main" id="{F66883E8-BBFE-C8CA-598A-D48825D350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93703" y="5240515"/>
            <a:ext cx="4695825" cy="790575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056F86E3-F47E-A99E-FB11-BD809B22ED4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0959" y="508000"/>
            <a:ext cx="10236201" cy="2743388"/>
          </a:xfrm>
          <a:prstGeom prst="rect">
            <a:avLst/>
          </a:prstGeom>
        </p:spPr>
      </p:pic>
      <p:sp>
        <p:nvSpPr>
          <p:cNvPr id="9" name="矩形 8">
            <a:extLst>
              <a:ext uri="{FF2B5EF4-FFF2-40B4-BE49-F238E27FC236}">
                <a16:creationId xmlns:a16="http://schemas.microsoft.com/office/drawing/2014/main" id="{D2FE3250-E38F-9E11-8AB3-7B6FB9EC5AC0}"/>
              </a:ext>
            </a:extLst>
          </p:cNvPr>
          <p:cNvSpPr/>
          <p:nvPr/>
        </p:nvSpPr>
        <p:spPr>
          <a:xfrm>
            <a:off x="4439319" y="622394"/>
            <a:ext cx="2232025" cy="262899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531E2618-AC31-8F3F-44B3-BD12F183FFC5}"/>
              </a:ext>
            </a:extLst>
          </p:cNvPr>
          <p:cNvSpPr txBox="1"/>
          <p:nvPr/>
        </p:nvSpPr>
        <p:spPr>
          <a:xfrm>
            <a:off x="76871" y="138668"/>
            <a:ext cx="28257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dirty="0">
                <a:latin typeface="Arial" panose="020B0604020202020204" pitchFamily="34" charset="0"/>
                <a:cs typeface="Arial" panose="020B0604020202020204" pitchFamily="34" charset="0"/>
              </a:rPr>
              <a:t>Transformation Sampler</a:t>
            </a:r>
          </a:p>
        </p:txBody>
      </p:sp>
    </p:spTree>
    <p:extLst>
      <p:ext uri="{BB962C8B-B14F-4D97-AF65-F5344CB8AC3E}">
        <p14:creationId xmlns:p14="http://schemas.microsoft.com/office/powerpoint/2010/main" val="2240516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A7EF27C7-4D7B-92E4-8679-0D66933E56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375" y="4005010"/>
            <a:ext cx="4404745" cy="1181578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9E8617F9-59DC-834B-B064-200DF3AB65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974" y="461665"/>
            <a:ext cx="10236201" cy="2743388"/>
          </a:xfrm>
          <a:prstGeom prst="rect">
            <a:avLst/>
          </a:prstGeom>
        </p:spPr>
      </p:pic>
      <p:sp>
        <p:nvSpPr>
          <p:cNvPr id="9" name="矩形 8">
            <a:extLst>
              <a:ext uri="{FF2B5EF4-FFF2-40B4-BE49-F238E27FC236}">
                <a16:creationId xmlns:a16="http://schemas.microsoft.com/office/drawing/2014/main" id="{EE5043C3-E561-C9B3-4B24-3C0948DC6ED4}"/>
              </a:ext>
            </a:extLst>
          </p:cNvPr>
          <p:cNvSpPr/>
          <p:nvPr/>
        </p:nvSpPr>
        <p:spPr>
          <a:xfrm>
            <a:off x="6811861" y="415629"/>
            <a:ext cx="4119418" cy="287664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7BF445E3-53F9-54B2-8408-0735FFD03135}"/>
              </a:ext>
            </a:extLst>
          </p:cNvPr>
          <p:cNvSpPr txBox="1"/>
          <p:nvPr/>
        </p:nvSpPr>
        <p:spPr>
          <a:xfrm>
            <a:off x="248086" y="3468124"/>
            <a:ext cx="49625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dirty="0">
                <a:latin typeface="Arial" panose="020B0604020202020204" pitchFamily="34" charset="0"/>
                <a:cs typeface="Arial" panose="020B0604020202020204" pitchFamily="34" charset="0"/>
              </a:rPr>
              <a:t>Generalized Forward Kernel</a:t>
            </a: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18DBA0A2-A6C9-1EB9-E07B-AF377958C5DD}"/>
              </a:ext>
            </a:extLst>
          </p:cNvPr>
          <p:cNvSpPr txBox="1"/>
          <p:nvPr/>
        </p:nvSpPr>
        <p:spPr>
          <a:xfrm>
            <a:off x="76440" y="177833"/>
            <a:ext cx="490061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cross diffusion network</a:t>
            </a: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71645F27-F9F5-E2C9-93F2-9426EE9D4ACD}"/>
              </a:ext>
            </a:extLst>
          </p:cNvPr>
          <p:cNvSpPr txBox="1"/>
          <p:nvPr/>
        </p:nvSpPr>
        <p:spPr>
          <a:xfrm>
            <a:off x="5747857" y="3559564"/>
            <a:ext cx="36226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zh-CN" altLang="en-US" dirty="0">
                <a:latin typeface="Arial" panose="020B0604020202020204" pitchFamily="34" charset="0"/>
                <a:cs typeface="Arial" panose="020B0604020202020204" pitchFamily="34" charset="0"/>
              </a:rPr>
              <a:t>ross-attention </a:t>
            </a: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zh-CN" altLang="en-US" dirty="0">
                <a:latin typeface="Arial" panose="020B0604020202020204" pitchFamily="34" charset="0"/>
                <a:cs typeface="Arial" panose="020B0604020202020204" pitchFamily="34" charset="0"/>
              </a:rPr>
              <a:t>etwork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EB88ABA1-1A9B-B27C-629C-71C59CD4008A}"/>
              </a:ext>
            </a:extLst>
          </p:cNvPr>
          <p:cNvSpPr txBox="1"/>
          <p:nvPr/>
        </p:nvSpPr>
        <p:spPr>
          <a:xfrm>
            <a:off x="5747857" y="4132683"/>
            <a:ext cx="61197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zh-CN" altLang="en-US" dirty="0">
                <a:latin typeface="Times" panose="02020603050405020304" pitchFamily="18" charset="0"/>
              </a:rPr>
              <a:t>The input to each cross attention layer attends to </a:t>
            </a:r>
            <a:r>
              <a:rPr lang="zh-CN" altLang="en-US" i="1" dirty="0">
                <a:latin typeface="Times" panose="02020603050405020304" pitchFamily="18" charset="0"/>
              </a:rPr>
              <a:t>m</a:t>
            </a:r>
            <a:r>
              <a:rPr lang="zh-CN" altLang="en-US" dirty="0">
                <a:latin typeface="Times" panose="02020603050405020304" pitchFamily="18" charset="0"/>
              </a:rPr>
              <a:t> tokens each being the </a:t>
            </a:r>
            <a:r>
              <a:rPr lang="en-US" altLang="zh-CN" dirty="0">
                <a:solidFill>
                  <a:srgbClr val="FF0000"/>
                </a:solidFill>
                <a:latin typeface="Times" panose="02020603050405020304" pitchFamily="18" charset="0"/>
              </a:rPr>
              <a:t>concatenation of (zj, τj, j, t)</a:t>
            </a:r>
            <a:r>
              <a:rPr lang="en-US" altLang="zh-CN" dirty="0">
                <a:latin typeface="Times" panose="02020603050405020304" pitchFamily="18" charset="0"/>
              </a:rPr>
              <a:t>, for j = 1, ..., m.</a:t>
            </a:r>
            <a:endParaRPr lang="zh-CN" altLang="en-US" dirty="0">
              <a:latin typeface="Times" panose="02020603050405020304" pitchFamily="18" charset="0"/>
            </a:endParaRP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1C5FF343-8FAB-30BD-7FBB-A168054E8575}"/>
              </a:ext>
            </a:extLst>
          </p:cNvPr>
          <p:cNvSpPr txBox="1"/>
          <p:nvPr/>
        </p:nvSpPr>
        <p:spPr>
          <a:xfrm>
            <a:off x="5747857" y="5186588"/>
            <a:ext cx="6119768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zh-CN" altLang="en-US" dirty="0">
                <a:latin typeface="Times" panose="02020603050405020304" pitchFamily="18" charset="0"/>
              </a:rPr>
              <a:t>This design allows a point x(t) to be informed of both the </a:t>
            </a:r>
            <a:r>
              <a:rPr lang="zh-CN" altLang="en-US" dirty="0">
                <a:solidFill>
                  <a:srgbClr val="FF0000"/>
                </a:solidFill>
                <a:latin typeface="Times" panose="02020603050405020304" pitchFamily="18" charset="0"/>
              </a:rPr>
              <a:t>global</a:t>
            </a:r>
            <a:r>
              <a:rPr lang="zh-CN" altLang="en-US" dirty="0">
                <a:latin typeface="Times" panose="02020603050405020304" pitchFamily="18" charset="0"/>
              </a:rPr>
              <a:t> shape through the m tokens and the </a:t>
            </a:r>
            <a:r>
              <a:rPr lang="zh-CN" altLang="en-US" dirty="0">
                <a:solidFill>
                  <a:srgbClr val="FF0000"/>
                </a:solidFill>
                <a:latin typeface="Times" panose="02020603050405020304" pitchFamily="18" charset="0"/>
              </a:rPr>
              <a:t>local</a:t>
            </a:r>
            <a:r>
              <a:rPr lang="zh-CN" altLang="en-US" dirty="0">
                <a:latin typeface="Times" panose="02020603050405020304" pitchFamily="18" charset="0"/>
              </a:rPr>
              <a:t> part by concatenating the coordinate x(t) with its corresponding part label and transformation, enabling us to capture and generate more plausible and holistic shapes</a:t>
            </a:r>
          </a:p>
        </p:txBody>
      </p:sp>
    </p:spTree>
    <p:extLst>
      <p:ext uri="{BB962C8B-B14F-4D97-AF65-F5344CB8AC3E}">
        <p14:creationId xmlns:p14="http://schemas.microsoft.com/office/powerpoint/2010/main" val="3752461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>
            <a:extLst>
              <a:ext uri="{FF2B5EF4-FFF2-40B4-BE49-F238E27FC236}">
                <a16:creationId xmlns:a16="http://schemas.microsoft.com/office/drawing/2014/main" id="{9E8617F9-59DC-834B-B064-200DF3AB65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974" y="461665"/>
            <a:ext cx="10236201" cy="2743388"/>
          </a:xfrm>
          <a:prstGeom prst="rect">
            <a:avLst/>
          </a:prstGeom>
        </p:spPr>
      </p:pic>
      <p:sp>
        <p:nvSpPr>
          <p:cNvPr id="9" name="矩形 8">
            <a:extLst>
              <a:ext uri="{FF2B5EF4-FFF2-40B4-BE49-F238E27FC236}">
                <a16:creationId xmlns:a16="http://schemas.microsoft.com/office/drawing/2014/main" id="{EE5043C3-E561-C9B3-4B24-3C0948DC6ED4}"/>
              </a:ext>
            </a:extLst>
          </p:cNvPr>
          <p:cNvSpPr/>
          <p:nvPr/>
        </p:nvSpPr>
        <p:spPr>
          <a:xfrm>
            <a:off x="6795083" y="415629"/>
            <a:ext cx="4136196" cy="287664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图片 14">
            <a:extLst>
              <a:ext uri="{FF2B5EF4-FFF2-40B4-BE49-F238E27FC236}">
                <a16:creationId xmlns:a16="http://schemas.microsoft.com/office/drawing/2014/main" id="{7E64E3FD-F773-6CCF-07B3-B9F0502674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6436" y="3980021"/>
            <a:ext cx="5771625" cy="886578"/>
          </a:xfrm>
          <a:prstGeom prst="rect">
            <a:avLst/>
          </a:prstGeom>
        </p:spPr>
      </p:pic>
      <p:sp>
        <p:nvSpPr>
          <p:cNvPr id="21" name="文本框 20">
            <a:extLst>
              <a:ext uri="{FF2B5EF4-FFF2-40B4-BE49-F238E27FC236}">
                <a16:creationId xmlns:a16="http://schemas.microsoft.com/office/drawing/2014/main" id="{18DBA0A2-A6C9-1EB9-E07B-AF377958C5DD}"/>
              </a:ext>
            </a:extLst>
          </p:cNvPr>
          <p:cNvSpPr txBox="1"/>
          <p:nvPr/>
        </p:nvSpPr>
        <p:spPr>
          <a:xfrm>
            <a:off x="75501" y="174390"/>
            <a:ext cx="302003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cross diffusion network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21E0F10D-6635-DA82-3D21-18E87659B327}"/>
              </a:ext>
            </a:extLst>
          </p:cNvPr>
          <p:cNvSpPr txBox="1"/>
          <p:nvPr/>
        </p:nvSpPr>
        <p:spPr>
          <a:xfrm>
            <a:off x="5874697" y="3692796"/>
            <a:ext cx="113172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timestep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D70ABB95-03F3-30BB-8620-A1C92D0611F3}"/>
              </a:ext>
            </a:extLst>
          </p:cNvPr>
          <p:cNvSpPr txBox="1"/>
          <p:nvPr/>
        </p:nvSpPr>
        <p:spPr>
          <a:xfrm>
            <a:off x="4137127" y="3692796"/>
            <a:ext cx="127512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part styles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5AD9E205-8EB5-EC64-BFAD-17F86AD1B931}"/>
              </a:ext>
            </a:extLst>
          </p:cNvPr>
          <p:cNvSpPr txBox="1"/>
          <p:nvPr/>
        </p:nvSpPr>
        <p:spPr>
          <a:xfrm>
            <a:off x="3351926" y="4780432"/>
            <a:ext cx="18002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transformations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BB71DC8D-9CA4-1A08-DA45-41C190300CBE}"/>
              </a:ext>
            </a:extLst>
          </p:cNvPr>
          <p:cNvSpPr txBox="1"/>
          <p:nvPr/>
        </p:nvSpPr>
        <p:spPr>
          <a:xfrm>
            <a:off x="5256925" y="4778339"/>
            <a:ext cx="17494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semantic label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ECBC93BF-D7E7-53FD-9B82-891B4A1F6CC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14602" y="5701239"/>
            <a:ext cx="3720189" cy="489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56667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>
            <a:extLst>
              <a:ext uri="{FF2B5EF4-FFF2-40B4-BE49-F238E27FC236}">
                <a16:creationId xmlns:a16="http://schemas.microsoft.com/office/drawing/2014/main" id="{2D27016C-FD09-4BBA-6D48-EEAE6A12C342}"/>
              </a:ext>
            </a:extLst>
          </p:cNvPr>
          <p:cNvSpPr txBox="1"/>
          <p:nvPr/>
        </p:nvSpPr>
        <p:spPr>
          <a:xfrm>
            <a:off x="346046" y="259951"/>
            <a:ext cx="166731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7E0650E1-8DA2-E821-2E7D-BAB3141F815F}"/>
              </a:ext>
            </a:extLst>
          </p:cNvPr>
          <p:cNvSpPr txBox="1"/>
          <p:nvPr/>
        </p:nvSpPr>
        <p:spPr>
          <a:xfrm>
            <a:off x="7497987" y="408445"/>
            <a:ext cx="21325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Intra-part Score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B5155CCB-3989-6009-1B36-D2547D36FC99}"/>
              </a:ext>
            </a:extLst>
          </p:cNvPr>
          <p:cNvSpPr txBox="1"/>
          <p:nvPr/>
        </p:nvSpPr>
        <p:spPr>
          <a:xfrm>
            <a:off x="346045" y="1162336"/>
            <a:ext cx="604636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zh-CN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Inter-part Score</a:t>
            </a:r>
            <a:r>
              <a:rPr lang="en-US" altLang="zh-CN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zh-CN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measures </a:t>
            </a:r>
            <a:r>
              <a:rPr lang="en-US" altLang="zh-CN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local connectivity</a:t>
            </a: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, given as the Chamfer distance (CD) between the </a:t>
            </a:r>
            <a:r>
              <a:rPr lang="en-US" altLang="zh-CN" i="1" dirty="0" err="1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altLang="zh-CN" dirty="0" err="1">
                <a:latin typeface="Arial" panose="020B0604020202020204" pitchFamily="34" charset="0"/>
                <a:cs typeface="Arial" panose="020B0604020202020204" pitchFamily="34" charset="0"/>
              </a:rPr>
              <a:t>snap</a:t>
            </a: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-closest points between connected parts.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7E47DA50-7721-B121-09E3-014570AC17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9044" y="869957"/>
            <a:ext cx="4195239" cy="3424911"/>
          </a:xfrm>
          <a:prstGeom prst="rect">
            <a:avLst/>
          </a:prstGeom>
        </p:spPr>
      </p:pic>
      <p:sp>
        <p:nvSpPr>
          <p:cNvPr id="12" name="文本框 11">
            <a:extLst>
              <a:ext uri="{FF2B5EF4-FFF2-40B4-BE49-F238E27FC236}">
                <a16:creationId xmlns:a16="http://schemas.microsoft.com/office/drawing/2014/main" id="{1E51C331-E14A-E2FC-F587-516CDBA34034}"/>
              </a:ext>
            </a:extLst>
          </p:cNvPr>
          <p:cNvSpPr txBox="1"/>
          <p:nvPr/>
        </p:nvSpPr>
        <p:spPr>
          <a:xfrm>
            <a:off x="346046" y="4185594"/>
            <a:ext cx="63735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Plausibility</a:t>
            </a:r>
            <a:r>
              <a:rPr lang="en-US" altLang="zh-CN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use them for data augmentation would improve the segmentation score of part segmentation networks.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图片 13">
            <a:extLst>
              <a:ext uri="{FF2B5EF4-FFF2-40B4-BE49-F238E27FC236}">
                <a16:creationId xmlns:a16="http://schemas.microsoft.com/office/drawing/2014/main" id="{7864C5E2-146A-072F-E3E0-2371DACAAE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6591" y="2322472"/>
            <a:ext cx="4126400" cy="1406479"/>
          </a:xfrm>
          <a:prstGeom prst="rect">
            <a:avLst/>
          </a:prstGeom>
        </p:spPr>
      </p:pic>
      <p:pic>
        <p:nvPicPr>
          <p:cNvPr id="16" name="图片 15">
            <a:extLst>
              <a:ext uri="{FF2B5EF4-FFF2-40B4-BE49-F238E27FC236}">
                <a16:creationId xmlns:a16="http://schemas.microsoft.com/office/drawing/2014/main" id="{363A83B7-4E8A-4AD6-FD62-22A637B18F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74614" y="4905695"/>
            <a:ext cx="4497679" cy="1579938"/>
          </a:xfrm>
          <a:prstGeom prst="rect">
            <a:avLst/>
          </a:prstGeom>
        </p:spPr>
      </p:pic>
      <p:sp>
        <p:nvSpPr>
          <p:cNvPr id="18" name="文本框 17">
            <a:extLst>
              <a:ext uri="{FF2B5EF4-FFF2-40B4-BE49-F238E27FC236}">
                <a16:creationId xmlns:a16="http://schemas.microsoft.com/office/drawing/2014/main" id="{6D8C9250-9417-7C84-2CA7-C2F58E86BBBD}"/>
              </a:ext>
            </a:extLst>
          </p:cNvPr>
          <p:cNvSpPr txBox="1"/>
          <p:nvPr/>
        </p:nvSpPr>
        <p:spPr>
          <a:xfrm>
            <a:off x="7497987" y="4647259"/>
            <a:ext cx="186864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Human Study</a:t>
            </a:r>
          </a:p>
        </p:txBody>
      </p:sp>
    </p:spTree>
    <p:extLst>
      <p:ext uri="{BB962C8B-B14F-4D97-AF65-F5344CB8AC3E}">
        <p14:creationId xmlns:p14="http://schemas.microsoft.com/office/powerpoint/2010/main" val="37176970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185</Words>
  <Application>Microsoft Office PowerPoint</Application>
  <PresentationFormat>宽屏</PresentationFormat>
  <Paragraphs>22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3" baseType="lpstr">
      <vt:lpstr>等线</vt:lpstr>
      <vt:lpstr>等线 Light</vt:lpstr>
      <vt:lpstr>Arial</vt:lpstr>
      <vt:lpstr>Times</vt:lpstr>
      <vt:lpstr>Times New Roman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思琪 陈</dc:creator>
  <cp:lastModifiedBy>思琪 陈</cp:lastModifiedBy>
  <cp:revision>27</cp:revision>
  <dcterms:created xsi:type="dcterms:W3CDTF">2023-09-26T15:20:05Z</dcterms:created>
  <dcterms:modified xsi:type="dcterms:W3CDTF">2023-10-08T02:30:16Z</dcterms:modified>
</cp:coreProperties>
</file>