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EF78A-4799-455B-8C17-6D1C2D43445E}" type="datetimeFigureOut">
              <a:rPr lang="zh-CN" altLang="en-US" smtClean="0"/>
              <a:t>2023/8/2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03818-889F-48F1-9BF1-0ACA353542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292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03818-889F-48F1-9BF1-0ACA3535426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6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03818-889F-48F1-9BF1-0ACA3535426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524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03818-889F-48F1-9BF1-0ACA3535426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75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03818-889F-48F1-9BF1-0ACA3535426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681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03818-889F-48F1-9BF1-0ACA3535426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205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03818-889F-48F1-9BF1-0ACA3535426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172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03818-889F-48F1-9BF1-0ACA3535426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181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03818-889F-48F1-9BF1-0ACA3535426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36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2D5667-A233-8B2A-6A90-36EBB6088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23F955A-0CC1-DA7F-CD87-47376C683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CC00CA-7CEF-E006-85A1-E7E42916E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71FB-67BC-4C2C-88FC-E577E1C78BA3}" type="datetimeFigureOut">
              <a:rPr lang="zh-CN" altLang="en-US" smtClean="0"/>
              <a:t>2023/8/2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40B4C9-E373-D858-E044-F73D751FB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2EF73F-0F90-3F59-74AD-5B3363CB0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D183-BB33-4845-B4B7-20FAEC56F4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38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63E553-CCE1-B37D-7037-B5B0CF76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436E57-5A23-553F-6B14-1B4A3ED85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D9EDB2-B7BB-3771-C573-EDFD7A54E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71FB-67BC-4C2C-88FC-E577E1C78BA3}" type="datetimeFigureOut">
              <a:rPr lang="zh-CN" altLang="en-US" smtClean="0"/>
              <a:t>2023/8/2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E0959-93F4-6C85-1701-D3F57DBD6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A0416A-AF34-A935-2DB5-E899C2268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D183-BB33-4845-B4B7-20FAEC56F4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21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96918BE-E194-C804-4F83-A7E89DA37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FC90FB-BD74-0E41-DD1A-1FC90E2A8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FE05D0-D97F-EC3E-812C-95F14749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71FB-67BC-4C2C-88FC-E577E1C78BA3}" type="datetimeFigureOut">
              <a:rPr lang="zh-CN" altLang="en-US" smtClean="0"/>
              <a:t>2023/8/2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4F103C-E9C4-B640-7A91-A629EA71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D94C53-6A0C-453E-21C8-C41ACE81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D183-BB33-4845-B4B7-20FAEC56F4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29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140091-FC78-CC05-C68E-3FB33B38E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D68B17-3980-67B7-81FF-7DAD6E8AA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203155-2A24-43E3-FBCE-F24DB0791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71FB-67BC-4C2C-88FC-E577E1C78BA3}" type="datetimeFigureOut">
              <a:rPr lang="zh-CN" altLang="en-US" smtClean="0"/>
              <a:t>2023/8/2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31570E-BC2B-F626-3B88-EC31F72BD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9A3585-C70F-096D-B9E9-33B3D272D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D183-BB33-4845-B4B7-20FAEC56F4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59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82C8C3-B6ED-4E6F-D4AC-C16083A9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E5DF0F-FB0A-0F7E-4FD5-EEB7D3644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1D91F6-E4CB-FDE0-023D-CC5EC59F3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71FB-67BC-4C2C-88FC-E577E1C78BA3}" type="datetimeFigureOut">
              <a:rPr lang="zh-CN" altLang="en-US" smtClean="0"/>
              <a:t>2023/8/2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71159B-BB60-7EFF-52BE-FFE5F1C09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C04C01-582F-8850-B447-AAAA26FB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D183-BB33-4845-B4B7-20FAEC56F4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35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0F7EFB-0D01-0AD6-7D90-B9434036B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32538C-F81C-B498-BCE0-9DF9CDE98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AFF5239-96FA-9494-E05B-BCD28D636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1734F4-7157-7DC9-E26F-4F7F10046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71FB-67BC-4C2C-88FC-E577E1C78BA3}" type="datetimeFigureOut">
              <a:rPr lang="zh-CN" altLang="en-US" smtClean="0"/>
              <a:t>2023/8/2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C66B390-310A-A59F-D5F9-774EB5E8B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433434-C785-0918-D316-7F61D4198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D183-BB33-4845-B4B7-20FAEC56F4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69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8F0DD0-9840-0027-0167-FCF945C58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38CE08-534F-9E50-6429-FF4E19828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B64812-DBE8-812D-3278-EB166B897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DC561B0-F5E1-B5E2-70FA-897282894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52A2E21-92E6-14E3-DB4C-331D143EF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278CF8A-7C4F-F263-CC8B-F134B077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71FB-67BC-4C2C-88FC-E577E1C78BA3}" type="datetimeFigureOut">
              <a:rPr lang="zh-CN" altLang="en-US" smtClean="0"/>
              <a:t>2023/8/2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9A9DC4E-313C-F623-F3EF-9C821DC04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925A7B8-3623-4DE3-E347-09B4C5385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D183-BB33-4845-B4B7-20FAEC56F4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62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5455D3-C345-66B8-ED07-E74AE025E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A63A6E6-983B-91B3-E0ED-3989EC331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71FB-67BC-4C2C-88FC-E577E1C78BA3}" type="datetimeFigureOut">
              <a:rPr lang="zh-CN" altLang="en-US" smtClean="0"/>
              <a:t>2023/8/2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FD11E7-0667-BCB6-724C-91EED7AE8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FA3A3E2-99C9-8C18-4456-F150DA89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D183-BB33-4845-B4B7-20FAEC56F4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8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7174934-CD76-0AA2-545A-1E983696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71FB-67BC-4C2C-88FC-E577E1C78BA3}" type="datetimeFigureOut">
              <a:rPr lang="zh-CN" altLang="en-US" smtClean="0"/>
              <a:t>2023/8/2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3AA47B8-D384-AFA9-5B86-4935E1603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288520-D759-787B-0C37-99B17638B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D183-BB33-4845-B4B7-20FAEC56F4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68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695DCE-9AB7-370B-B1E4-72BCC5C11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109739-8CD9-3B6D-BE23-167DCDE09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9E21DB-74CE-046E-BEDE-81596D07B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6CAD76-45C7-F12E-DC10-94FBDA17D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71FB-67BC-4C2C-88FC-E577E1C78BA3}" type="datetimeFigureOut">
              <a:rPr lang="zh-CN" altLang="en-US" smtClean="0"/>
              <a:t>2023/8/2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8B8700-0FB8-9388-E923-E73D38C0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A2210E-1BF2-3437-69C8-C5F22E3C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D183-BB33-4845-B4B7-20FAEC56F4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71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F52A55-7D6B-42D2-F638-F9E9A503A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D174736-E42C-EBEC-7DDF-B2C5A72DC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4DC8931-E441-7011-3FFD-25BC6FD53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83742B-0B61-4B0C-9464-8AF2198C7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71FB-67BC-4C2C-88FC-E577E1C78BA3}" type="datetimeFigureOut">
              <a:rPr lang="zh-CN" altLang="en-US" smtClean="0"/>
              <a:t>2023/8/2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4FE5D2-C802-E0AE-AFF4-E6086FF9D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FA99E2-B03C-0271-8079-AC2884B68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AD183-BB33-4845-B4B7-20FAEC56F4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03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8FCA4AE-65AD-77D0-C960-831B7EFA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5A4D47-578E-37AD-AF24-44B042F31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1ABACC-18ED-2E50-7267-FDEA3ED08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071FB-67BC-4C2C-88FC-E577E1C78BA3}" type="datetimeFigureOut">
              <a:rPr lang="zh-CN" altLang="en-US" smtClean="0"/>
              <a:t>2023/8/2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3B0CE5-9734-55A4-8D1E-B4F4CD3D5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62FB93-4EB7-E60F-8EF8-7E5CF9F78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AD183-BB33-4845-B4B7-20FAEC56F4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34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A8556D-2733-B672-66A9-E4FF98D60A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compliance checking of construction behaviors using visual question answering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CBF6960-BDE9-481D-931E-208E7ADC7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7535"/>
            <a:ext cx="9144000" cy="491614"/>
          </a:xfrm>
        </p:spPr>
        <p:txBody>
          <a:bodyPr/>
          <a:lstStyle/>
          <a:p>
            <a:r>
              <a:rPr lang="en-US" altLang="zh-CN" dirty="0"/>
              <a:t>Author</a:t>
            </a:r>
            <a:r>
              <a:rPr lang="zh-CN" altLang="en-US" dirty="0"/>
              <a:t>：</a:t>
            </a:r>
            <a:r>
              <a:rPr lang="en-US" altLang="zh-CN" dirty="0" err="1"/>
              <a:t>Yuexiong</a:t>
            </a:r>
            <a:r>
              <a:rPr lang="en-US" altLang="zh-CN" dirty="0"/>
              <a:t> Ding/</a:t>
            </a:r>
            <a:r>
              <a:rPr lang="en-US" altLang="zh-CN" dirty="0" err="1"/>
              <a:t>Muyang</a:t>
            </a:r>
            <a:r>
              <a:rPr lang="en-US" altLang="zh-CN" dirty="0"/>
              <a:t> Liu/</a:t>
            </a:r>
            <a:r>
              <a:rPr lang="en-US" altLang="zh-CN" dirty="0" err="1"/>
              <a:t>Xiaowei</a:t>
            </a:r>
            <a:r>
              <a:rPr lang="en-US" altLang="zh-CN" dirty="0"/>
              <a:t> Luo</a:t>
            </a:r>
            <a:endParaRPr lang="zh-CN" altLang="en-US" dirty="0"/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95BF90CF-02B3-2A30-1CE9-04AC26E72421}"/>
              </a:ext>
            </a:extLst>
          </p:cNvPr>
          <p:cNvSpPr txBox="1">
            <a:spLocks/>
          </p:cNvSpPr>
          <p:nvPr/>
        </p:nvSpPr>
        <p:spPr>
          <a:xfrm>
            <a:off x="1524000" y="5230914"/>
            <a:ext cx="9144000" cy="491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Pre By: </a:t>
            </a:r>
            <a:r>
              <a:rPr lang="zh-CN" altLang="en-US" dirty="0"/>
              <a:t>张景皓</a:t>
            </a:r>
            <a:r>
              <a:rPr lang="en-US" altLang="zh-CN" dirty="0"/>
              <a:t>-</a:t>
            </a:r>
            <a:r>
              <a:rPr lang="zh-CN" altLang="en-US" dirty="0"/>
              <a:t>清华大学未央书院</a:t>
            </a:r>
          </a:p>
        </p:txBody>
      </p:sp>
    </p:spTree>
    <p:extLst>
      <p:ext uri="{BB962C8B-B14F-4D97-AF65-F5344CB8AC3E}">
        <p14:creationId xmlns:p14="http://schemas.microsoft.com/office/powerpoint/2010/main" val="1729588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CAA587-14ED-F73E-1E72-DBD7501C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457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2.Base Model: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B33D2B-8D75-C9C4-0F42-C0D47278E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194"/>
            <a:ext cx="10515600" cy="4898769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Testing examples: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77029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CAA587-14ED-F73E-1E72-DBD7501C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457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3.From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“Video-LT”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B33D2B-8D75-C9C4-0F42-C0D47278E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194"/>
            <a:ext cx="10515600" cy="4898769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There is a need to transfer </a:t>
            </a:r>
            <a:r>
              <a:rPr lang="en-US" altLang="zh-CN" dirty="0" err="1"/>
              <a:t>ViLT</a:t>
            </a:r>
            <a:r>
              <a:rPr lang="en-US" altLang="zh-CN" dirty="0"/>
              <a:t> model to Video-LT, which is the core of our research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we can infer related paper and extract some of the ideas: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1.Building an ATP(Atemporal Probe) model-head while fine-tuning CLIP to make it accessible to </a:t>
            </a:r>
            <a:r>
              <a:rPr lang="en-US" altLang="zh-CN" dirty="0" err="1"/>
              <a:t>VideoQA</a:t>
            </a:r>
            <a:r>
              <a:rPr lang="en-US" altLang="zh-CN" dirty="0"/>
              <a:t> tasks.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Structure: Video </a:t>
            </a:r>
            <a:r>
              <a:rPr lang="zh-CN" altLang="en-US" dirty="0"/>
              <a:t>→ </a:t>
            </a:r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image input </a:t>
            </a:r>
            <a:r>
              <a:rPr lang="zh-CN" altLang="en-US" dirty="0"/>
              <a:t>→ </a:t>
            </a:r>
            <a:r>
              <a:rPr lang="en-US" altLang="zh-CN" dirty="0"/>
              <a:t>VQA model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Character: Non-temporal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22701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CAA587-14ED-F73E-1E72-DBD7501C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457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3.From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“Video-LT”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B33D2B-8D75-C9C4-0F42-C0D47278E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8322" y="1401097"/>
            <a:ext cx="3802626" cy="45277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Related VQA model: CLIP; </a:t>
            </a:r>
            <a:r>
              <a:rPr lang="en-US" altLang="zh-CN" dirty="0" err="1"/>
              <a:t>ViLT</a:t>
            </a:r>
            <a:r>
              <a:rPr lang="en-US" altLang="zh-CN" dirty="0"/>
              <a:t>…etc.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Image input towards ATP is </a:t>
            </a:r>
            <a:r>
              <a:rPr lang="en-US" altLang="zh-CN" dirty="0">
                <a:solidFill>
                  <a:srgbClr val="FF0000"/>
                </a:solidFill>
              </a:rPr>
              <a:t>No temporal (time-disordered)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Random select some frames throughout input video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52CC090-675C-1A5A-4DD5-068B04FB8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99" y="1401097"/>
            <a:ext cx="6532188" cy="491855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1D9CF2C-3418-FEE4-C965-E8C0B6DC0447}"/>
              </a:ext>
            </a:extLst>
          </p:cNvPr>
          <p:cNvSpPr/>
          <p:nvPr/>
        </p:nvSpPr>
        <p:spPr>
          <a:xfrm>
            <a:off x="2782529" y="2959510"/>
            <a:ext cx="1081548" cy="4694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4479B663-74B6-8888-56DE-DF04D8B65495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864077" y="3028950"/>
            <a:ext cx="3854245" cy="1653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D0FFEFBB-AEC1-5DC1-A1B4-F41E34DFD3F6}"/>
              </a:ext>
            </a:extLst>
          </p:cNvPr>
          <p:cNvSpPr/>
          <p:nvPr/>
        </p:nvSpPr>
        <p:spPr>
          <a:xfrm>
            <a:off x="5555225" y="1562101"/>
            <a:ext cx="1356851" cy="5530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7595DB61-884D-3E43-B8D1-00AB0063DEF3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6912076" y="1616793"/>
            <a:ext cx="806246" cy="2218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1A983081-4D70-5652-F00F-D4739081B658}"/>
              </a:ext>
            </a:extLst>
          </p:cNvPr>
          <p:cNvSpPr/>
          <p:nvPr/>
        </p:nvSpPr>
        <p:spPr>
          <a:xfrm>
            <a:off x="2010696" y="4846074"/>
            <a:ext cx="3308555" cy="7521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E2F016E4-3B02-20E2-19BC-278DBFB67E54}"/>
              </a:ext>
            </a:extLst>
          </p:cNvPr>
          <p:cNvCxnSpPr>
            <a:cxnSpLocks/>
          </p:cNvCxnSpPr>
          <p:nvPr/>
        </p:nvCxnSpPr>
        <p:spPr>
          <a:xfrm flipV="1">
            <a:off x="5319251" y="4822108"/>
            <a:ext cx="2399071" cy="4190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881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CAA587-14ED-F73E-1E72-DBD7501C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457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3.From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“Video-LT”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B33D2B-8D75-C9C4-0F42-C0D47278E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232" y="4133365"/>
            <a:ext cx="10429568" cy="25383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Results: (left) last three results are the performance on MSR-VTT-MC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(right) last one is the performance on VALUE-How2QA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Some analyze on MSR-VTT-MC: not enough to test “the dimension of time”?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471D1A0-6306-4AFC-BE09-29110C751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72" y="1189704"/>
            <a:ext cx="3757856" cy="27647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D3EF00D-DA27-F87D-0221-819F1B2BC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718" y="1189704"/>
            <a:ext cx="4375172" cy="235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73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CAA587-14ED-F73E-1E72-DBD7501C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457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3.From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“Video-LT”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B33D2B-8D75-C9C4-0F42-C0D47278E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9537"/>
            <a:ext cx="10429568" cy="25383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2. </a:t>
            </a:r>
            <a:r>
              <a:rPr lang="en-US" altLang="zh-CN" dirty="0" err="1"/>
              <a:t>VIdeO-LanguagE</a:t>
            </a:r>
            <a:r>
              <a:rPr lang="en-US" altLang="zh-CN" dirty="0"/>
              <a:t> Transformer(VIOLET): fully end-to-end Transformer dealing with most Video-Language tasks.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CF57CC9-2D19-810F-E6C0-9C6ECAEED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4" y="2264821"/>
            <a:ext cx="11218672" cy="459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72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CAA587-14ED-F73E-1E72-DBD7501C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457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3.From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“Video-LT”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B33D2B-8D75-C9C4-0F42-C0D47278E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9537"/>
            <a:ext cx="10429568" cy="56584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2. </a:t>
            </a:r>
            <a:r>
              <a:rPr lang="en-US" altLang="zh-CN" dirty="0" err="1"/>
              <a:t>VIdeO-LanguagE</a:t>
            </a:r>
            <a:r>
              <a:rPr lang="en-US" altLang="zh-CN" dirty="0"/>
              <a:t> Transformer(VIOLET):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Structure: Video </a:t>
            </a:r>
            <a:r>
              <a:rPr lang="en-US" altLang="zh-CN" dirty="0" err="1"/>
              <a:t>Transfomer</a:t>
            </a:r>
            <a:r>
              <a:rPr lang="en-US" altLang="zh-CN" dirty="0"/>
              <a:t>(VT) + Language Embedder(LE) </a:t>
            </a:r>
            <a:r>
              <a:rPr lang="zh-CN" altLang="en-US" dirty="0"/>
              <a:t>→ </a:t>
            </a:r>
            <a:r>
              <a:rPr lang="en-US" altLang="zh-CN" dirty="0"/>
              <a:t>Cross-Model Transformer(CT)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VT: Split Video Patches</a:t>
            </a:r>
            <a:r>
              <a:rPr lang="zh-CN" altLang="en-US" dirty="0"/>
              <a:t>→</a:t>
            </a:r>
            <a:r>
              <a:rPr lang="en-US" altLang="zh-CN" dirty="0"/>
              <a:t>Linear Project to</a:t>
            </a:r>
          </a:p>
          <a:p>
            <a:pPr marL="0" indent="0">
              <a:buNone/>
            </a:pPr>
            <a:r>
              <a:rPr lang="zh-CN" altLang="en-US" dirty="0"/>
              <a:t>→</a:t>
            </a:r>
            <a:r>
              <a:rPr lang="en-US" altLang="zh-CN" dirty="0"/>
              <a:t>add spatial/temporal attention:</a:t>
            </a:r>
            <a:r>
              <a:rPr lang="zh-CN" altLang="en-US" dirty="0"/>
              <a:t> 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LE: Classical language embedding(with word tokens)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CT: Joint </a:t>
            </a:r>
            <a:r>
              <a:rPr lang="en-US" altLang="zh-CN" dirty="0" err="1"/>
              <a:t>VidL</a:t>
            </a:r>
            <a:r>
              <a:rPr lang="en-US" altLang="zh-CN" dirty="0"/>
              <a:t> learning by concatenate video </a:t>
            </a:r>
            <a:r>
              <a:rPr lang="en-US" altLang="zh-CN" dirty="0" err="1"/>
              <a:t>embeddings&amp;text</a:t>
            </a:r>
            <a:r>
              <a:rPr lang="en-US" altLang="zh-CN" dirty="0"/>
              <a:t> </a:t>
            </a:r>
            <a:r>
              <a:rPr lang="en-US" altLang="zh-CN" dirty="0" err="1"/>
              <a:t>embeddings&amp;global</a:t>
            </a:r>
            <a:r>
              <a:rPr lang="en-US" altLang="zh-CN" dirty="0"/>
              <a:t> </a:t>
            </a:r>
            <a:r>
              <a:rPr lang="en-US" altLang="zh-CN" dirty="0" err="1"/>
              <a:t>VidL</a:t>
            </a:r>
            <a:r>
              <a:rPr lang="en-US" altLang="zh-CN" dirty="0"/>
              <a:t> representation token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err="1"/>
              <a:t>Corperate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MVM</a:t>
            </a:r>
            <a:r>
              <a:rPr lang="en-US" altLang="zh-CN" dirty="0"/>
              <a:t>(masked visual-token modeling) in pretraining task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258E4CA-A201-B5D9-0136-67824F0C1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506" y="2642899"/>
            <a:ext cx="2103188" cy="3657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CB17168-F29B-AC12-0AE2-1CCAB47D3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652" y="3089963"/>
            <a:ext cx="1619758" cy="48800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9F5AEDF-9839-6BB4-545B-37886AA77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544" y="5043658"/>
            <a:ext cx="4427866" cy="42473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ABA6D65-1F49-0B8A-6145-55911EC2B2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7810" y="6026048"/>
            <a:ext cx="2431274" cy="600189"/>
          </a:xfrm>
          <a:prstGeom prst="rect">
            <a:avLst/>
          </a:prstGeom>
        </p:spPr>
      </p:pic>
      <p:sp>
        <p:nvSpPr>
          <p:cNvPr id="15" name="箭头: 右 14">
            <a:extLst>
              <a:ext uri="{FF2B5EF4-FFF2-40B4-BE49-F238E27FC236}">
                <a16:creationId xmlns:a16="http://schemas.microsoft.com/office/drawing/2014/main" id="{DFBD17BD-621B-9BD1-F51C-C4F88B7E2E3B}"/>
              </a:ext>
            </a:extLst>
          </p:cNvPr>
          <p:cNvSpPr/>
          <p:nvPr/>
        </p:nvSpPr>
        <p:spPr>
          <a:xfrm>
            <a:off x="5515897" y="6184490"/>
            <a:ext cx="383458" cy="32804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161E927-2A75-9227-FB3E-FECCAC6715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5855" y="5993705"/>
            <a:ext cx="894735" cy="70961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5876C4A6-954C-D6BF-B7E3-E194B8C3729E}"/>
              </a:ext>
            </a:extLst>
          </p:cNvPr>
          <p:cNvSpPr txBox="1"/>
          <p:nvPr/>
        </p:nvSpPr>
        <p:spPr>
          <a:xfrm>
            <a:off x="7080304" y="6117681"/>
            <a:ext cx="15229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 err="1"/>
              <a:t>logP</a:t>
            </a:r>
            <a:r>
              <a:rPr lang="en-US" altLang="zh-CN" sz="2400" dirty="0"/>
              <a:t>(</a:t>
            </a:r>
            <a:r>
              <a:rPr lang="en-US" altLang="zh-CN" sz="2400" dirty="0" err="1"/>
              <a:t>q|q</a:t>
            </a:r>
            <a:r>
              <a:rPr lang="en-US" altLang="zh-CN" sz="2400" dirty="0"/>
              <a:t>’)</a:t>
            </a:r>
          </a:p>
        </p:txBody>
      </p:sp>
    </p:spTree>
    <p:extLst>
      <p:ext uri="{BB962C8B-B14F-4D97-AF65-F5344CB8AC3E}">
        <p14:creationId xmlns:p14="http://schemas.microsoft.com/office/powerpoint/2010/main" val="4219862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CAA587-14ED-F73E-1E72-DBD7501C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457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3.From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“Video-LT”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B33D2B-8D75-C9C4-0F42-C0D47278E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9873"/>
            <a:ext cx="10429568" cy="56584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2. </a:t>
            </a:r>
            <a:r>
              <a:rPr lang="en-US" altLang="zh-CN" dirty="0" err="1"/>
              <a:t>VIdeO-LanguagE</a:t>
            </a:r>
            <a:r>
              <a:rPr lang="en-US" altLang="zh-CN" dirty="0"/>
              <a:t> Transformer(VIOLET):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Performance: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C7F0ED-0FD8-0D30-E9DA-C5B8D4976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32" y="2089679"/>
            <a:ext cx="11263336" cy="47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67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CAA587-14ED-F73E-1E72-DBD7501C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457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4.Further Work: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B33D2B-8D75-C9C4-0F42-C0D47278E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9873"/>
            <a:ext cx="10429568" cy="56584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Emergent: Build up an accessible model for unsafe-behaviors detection.(Select one from the following ideas)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1. Build a model-head mapping video file to an (or multiple) “image” </a:t>
            </a:r>
            <a:r>
              <a:rPr lang="en-US" altLang="zh-CN" dirty="0" err="1"/>
              <a:t>metrix</a:t>
            </a:r>
            <a:r>
              <a:rPr lang="en-US" altLang="zh-CN" dirty="0"/>
              <a:t> which contains spatial &amp; (temporal) information. Put this head on an </a:t>
            </a:r>
            <a:r>
              <a:rPr lang="en-US" altLang="zh-CN" dirty="0" err="1"/>
              <a:t>ViL</a:t>
            </a:r>
            <a:r>
              <a:rPr lang="en-US" altLang="zh-CN" dirty="0"/>
              <a:t> model.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2. </a:t>
            </a:r>
            <a:r>
              <a:rPr lang="en-US" altLang="zh-CN" dirty="0">
                <a:solidFill>
                  <a:srgbClr val="FF0000"/>
                </a:solidFill>
              </a:rPr>
              <a:t>Fine-tuning end-to-end model like VIOLET to serve our needs directly</a:t>
            </a:r>
            <a:r>
              <a:rPr lang="en-US" altLang="zh-CN" dirty="0"/>
              <a:t>.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Important(long-term):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1. find an optimized algorism to solve the reduction problem from a high-dimension (with spatial and temporal x, t)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2. Building an safety-assessment system (package of AI)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25862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CAA587-14ED-F73E-1E72-DBD7501C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457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B33D2B-8D75-C9C4-0F42-C0D47278E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9873"/>
            <a:ext cx="10429568" cy="5658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Ding, Y., Liu, M., &amp; Luo, X. (2022). Safety compliance checking of construction behaviors using visual question answering. Automation in Construction, 144, 104580.</a:t>
            </a:r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Kim, W., Son, B., &amp; Kim, I. (2021, July).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Vision-and-language transformer without convolution or region supervision. In International Conference on Machine Learning (pp. 5583-5594). PMLR.</a:t>
            </a:r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Zhong, Y., Xiao, J., Ji, W., Li, Y., Deng, W., &amp; Chua, T. S. (2022). Video question answering: Datasets, algorithms and challenges.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preprint arXiv:2203.01225.</a:t>
            </a:r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Buch, S., Eyzaguirre, C.,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Gaidon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Wu, J., Fei-Fei, L., &amp;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Niebles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C. (2022). Revisiting the" video" in video-language understanding. In Proceedings of the IEEE/CVF conference on computer vision and pattern recognition (pp. 2917-2927).</a:t>
            </a:r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 Ye, S., Kong, W., Yao, C., Ren, J., &amp; Jiang, X. (2023). Video Question Answering Using CLIP-Guided Visual-Text Attention.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preprint arXiv:2303.03131.</a:t>
            </a:r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[6] Fu, T. J., Li, L., Gan, Z., Lin, K., Wang, W. Y., Wang, L., &amp; Liu, Z. (2021). Violet: End-to-end video-language transformers with masked visual-token modeling.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preprint arXiv:2111.12681.</a:t>
            </a:r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[7] Fu, T. J., Li, L., Gan, Z., Lin, K., Wang, W. Y., Wang, L., &amp; Liu, Z. (2023). An empirical study of end-to-end video-language transformers with masked visual modeling. In Proceedings of the IEEE/CVF Conference on Computer Vision and Pattern Recognition (pp. 22898-22909).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0438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CAA587-14ED-F73E-1E72-DBD7501C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457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1.Introduction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B33D2B-8D75-C9C4-0F42-C0D47278E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194"/>
            <a:ext cx="10515600" cy="4898769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AI for unsafe-behaviors detection mainly based on cross-model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Recent goal: From </a:t>
            </a:r>
            <a:r>
              <a:rPr lang="en-US" altLang="zh-CN" dirty="0" err="1"/>
              <a:t>VisionQA</a:t>
            </a:r>
            <a:r>
              <a:rPr lang="en-US" altLang="zh-CN" dirty="0"/>
              <a:t> to </a:t>
            </a:r>
            <a:r>
              <a:rPr lang="en-US" altLang="zh-CN" dirty="0" err="1"/>
              <a:t>VideoQA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Method: </a:t>
            </a:r>
            <a:r>
              <a:rPr lang="en-US" altLang="zh-CN" dirty="0">
                <a:solidFill>
                  <a:srgbClr val="FF0000"/>
                </a:solidFill>
              </a:rPr>
              <a:t>vision-and-language transformer</a:t>
            </a:r>
            <a:r>
              <a:rPr lang="en-US" altLang="zh-CN" dirty="0"/>
              <a:t>(</a:t>
            </a:r>
            <a:r>
              <a:rPr lang="en-US" altLang="zh-CN" dirty="0" err="1"/>
              <a:t>ViLT</a:t>
            </a:r>
            <a:r>
              <a:rPr lang="en-US" altLang="zh-CN" dirty="0"/>
              <a:t>) + fine-tuning with specific dataset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Whole picture:</a:t>
            </a:r>
            <a:r>
              <a:rPr lang="zh-CN" altLang="en-US" dirty="0"/>
              <a:t> </a:t>
            </a:r>
            <a:r>
              <a:rPr lang="en-US" altLang="zh-CN" dirty="0"/>
              <a:t>Data preparation </a:t>
            </a:r>
            <a:r>
              <a:rPr lang="zh-CN" altLang="en-US" dirty="0"/>
              <a:t>→ </a:t>
            </a:r>
            <a:r>
              <a:rPr lang="en-US" altLang="zh-CN" dirty="0"/>
              <a:t>VQA modeling </a:t>
            </a:r>
            <a:r>
              <a:rPr lang="zh-CN" altLang="en-US" dirty="0"/>
              <a:t>→ </a:t>
            </a:r>
            <a:r>
              <a:rPr lang="en-US" altLang="zh-CN" dirty="0"/>
              <a:t>Safety report generation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Paper’s achievement: (Create an evaluation system for civil-engineer working environment)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Code of this paper is not open sourced.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2003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CAA587-14ED-F73E-1E72-DBD7501C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457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2.Base Model: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B33D2B-8D75-C9C4-0F42-C0D47278E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194"/>
            <a:ext cx="10515600" cy="4898769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FF0000"/>
                </a:solidFill>
              </a:rPr>
              <a:t>vision-and-language transformer</a:t>
            </a:r>
            <a:r>
              <a:rPr lang="en-US" altLang="zh-CN" dirty="0"/>
              <a:t>(</a:t>
            </a:r>
            <a:r>
              <a:rPr lang="en-US" altLang="zh-CN" dirty="0" err="1"/>
              <a:t>ViLT</a:t>
            </a:r>
            <a:r>
              <a:rPr lang="en-US" altLang="zh-CN" dirty="0"/>
              <a:t>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3 parts in general VLT: image input/text</a:t>
            </a:r>
            <a:r>
              <a:rPr lang="zh-CN" altLang="en-US" dirty="0"/>
              <a:t> </a:t>
            </a:r>
            <a:r>
              <a:rPr lang="en-US" altLang="zh-CN" dirty="0"/>
              <a:t>input/modality</a:t>
            </a:r>
            <a:r>
              <a:rPr lang="zh-CN" altLang="en-US" dirty="0"/>
              <a:t> </a:t>
            </a:r>
            <a:r>
              <a:rPr lang="en-US" altLang="zh-CN" dirty="0"/>
              <a:t>interaction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C1DE630-D4E7-2E58-0154-DCA97C377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697" y="2636398"/>
            <a:ext cx="7760954" cy="410939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73E8C2E-E119-9717-7C90-7A464E3E88A1}"/>
              </a:ext>
            </a:extLst>
          </p:cNvPr>
          <p:cNvSpPr/>
          <p:nvPr/>
        </p:nvSpPr>
        <p:spPr>
          <a:xfrm>
            <a:off x="6174658" y="5014452"/>
            <a:ext cx="1406013" cy="16616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C422E43-A528-800C-4685-2DB9F440D0A1}"/>
              </a:ext>
            </a:extLst>
          </p:cNvPr>
          <p:cNvCxnSpPr>
            <a:stCxn id="6" idx="3"/>
          </p:cNvCxnSpPr>
          <p:nvPr/>
        </p:nvCxnSpPr>
        <p:spPr>
          <a:xfrm flipV="1">
            <a:off x="7580671" y="5791200"/>
            <a:ext cx="2045110" cy="540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B0F76163-DB8F-3059-DA5A-C1563B8637C6}"/>
              </a:ext>
            </a:extLst>
          </p:cNvPr>
          <p:cNvSpPr txBox="1"/>
          <p:nvPr/>
        </p:nvSpPr>
        <p:spPr>
          <a:xfrm>
            <a:off x="9634768" y="4976634"/>
            <a:ext cx="23400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Thanks to linear algorism in image input, </a:t>
            </a:r>
            <a:r>
              <a:rPr lang="en-US" altLang="zh-CN" dirty="0" err="1">
                <a:solidFill>
                  <a:srgbClr val="FF0000"/>
                </a:solidFill>
              </a:rPr>
              <a:t>ViLT</a:t>
            </a:r>
            <a:r>
              <a:rPr lang="en-US" altLang="zh-CN" dirty="0">
                <a:solidFill>
                  <a:srgbClr val="FF0000"/>
                </a:solidFill>
              </a:rPr>
              <a:t> scores tens of times faster than previous models.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126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CAA587-14ED-F73E-1E72-DBD7501C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457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2.Base Model: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B33D2B-8D75-C9C4-0F42-C0D47278E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194"/>
            <a:ext cx="10515600" cy="4898769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From Transformer to </a:t>
            </a:r>
            <a:r>
              <a:rPr lang="en-US" altLang="zh-CN" dirty="0" err="1"/>
              <a:t>ViLT</a:t>
            </a:r>
            <a:r>
              <a:rPr lang="en-US" altLang="zh-CN" dirty="0"/>
              <a:t>(Vision-and-Language transformer)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Transformer: Encoding-Decoding system for word analysis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err="1"/>
              <a:t>Multihead</a:t>
            </a:r>
            <a:r>
              <a:rPr lang="en-US" altLang="zh-CN" dirty="0"/>
              <a:t> self-attention: with Q,K,V mapping from X, calculate attention by EQ: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Doing the calculation multi-times, with different mapping rate </a:t>
            </a:r>
            <a:r>
              <a:rPr lang="en-US" altLang="zh-CN" dirty="0" err="1"/>
              <a:t>Q</a:t>
            </a:r>
            <a:r>
              <a:rPr lang="en-US" altLang="zh-CN" sz="1800" dirty="0" err="1"/>
              <a:t>n</a:t>
            </a:r>
            <a:r>
              <a:rPr lang="en-US" altLang="zh-CN" dirty="0"/>
              <a:t> </a:t>
            </a:r>
            <a:r>
              <a:rPr lang="en-US" altLang="zh-CN" dirty="0" err="1"/>
              <a:t>K</a:t>
            </a:r>
            <a:r>
              <a:rPr lang="en-US" altLang="zh-CN" sz="1800" dirty="0" err="1"/>
              <a:t>n</a:t>
            </a:r>
            <a:r>
              <a:rPr lang="en-US" altLang="zh-CN" sz="1800" dirty="0"/>
              <a:t> </a:t>
            </a:r>
            <a:r>
              <a:rPr lang="en-US" altLang="zh-CN" dirty="0"/>
              <a:t>and V</a:t>
            </a:r>
            <a:r>
              <a:rPr lang="en-US" altLang="zh-CN" sz="1800" dirty="0"/>
              <a:t>n.  </a:t>
            </a:r>
            <a:r>
              <a:rPr lang="en-US" altLang="zh-CN" dirty="0"/>
              <a:t>This is the structure of </a:t>
            </a:r>
            <a:r>
              <a:rPr lang="en-US" altLang="zh-CN" dirty="0" err="1"/>
              <a:t>Multihead</a:t>
            </a:r>
            <a:r>
              <a:rPr lang="en-US" altLang="zh-CN" dirty="0"/>
              <a:t> self-attention.</a:t>
            </a:r>
            <a:endParaRPr lang="en-US" altLang="zh-CN" sz="1800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</p:txBody>
      </p:sp>
      <p:sp>
        <p:nvSpPr>
          <p:cNvPr id="4" name="箭头: 下 3">
            <a:extLst>
              <a:ext uri="{FF2B5EF4-FFF2-40B4-BE49-F238E27FC236}">
                <a16:creationId xmlns:a16="http://schemas.microsoft.com/office/drawing/2014/main" id="{6B726DB3-56E1-D441-350D-28977AB1C7BD}"/>
              </a:ext>
            </a:extLst>
          </p:cNvPr>
          <p:cNvSpPr/>
          <p:nvPr/>
        </p:nvSpPr>
        <p:spPr>
          <a:xfrm>
            <a:off x="1868130" y="2330246"/>
            <a:ext cx="484632" cy="42278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F16321D-0C36-36FA-A7A7-8CA0E4069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587" y="3261852"/>
            <a:ext cx="4812580" cy="77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4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CAA587-14ED-F73E-1E72-DBD7501C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457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2.Base Model: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B33D2B-8D75-C9C4-0F42-C0D47278E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194"/>
            <a:ext cx="10515600" cy="4898769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886C37D-50C1-7ED6-8322-4CE899C13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08" y="1085005"/>
            <a:ext cx="5794689" cy="567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30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CAA587-14ED-F73E-1E72-DBD7501C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457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2.Base Model: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3B33D2B-8D75-C9C4-0F42-C0D47278EF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78194"/>
                <a:ext cx="10515600" cy="5427406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Transformer &amp; </a:t>
                </a:r>
                <a:r>
                  <a:rPr lang="en-US" altLang="zh-CN" dirty="0" err="1"/>
                  <a:t>Multihead</a:t>
                </a:r>
                <a:r>
                  <a:rPr lang="en-US" altLang="zh-CN" dirty="0"/>
                  <a:t> self-attention</a:t>
                </a:r>
              </a:p>
              <a:p>
                <a:pPr>
                  <a:buFont typeface="Wingdings" panose="05000000000000000000" pitchFamily="2" charset="2"/>
                  <a:buChar char="l"/>
                </a:pPr>
                <a:endParaRPr lang="en-US" altLang="zh-CN" dirty="0"/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CN" dirty="0" err="1"/>
                  <a:t>ViT</a:t>
                </a:r>
                <a:r>
                  <a:rPr lang="en-US" altLang="zh-CN" dirty="0"/>
                  <a:t>(Vision transformer): transfer the basic idea of “Transformer”—view image as a 2D “word”.</a:t>
                </a:r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1.split the image and generate patches</a:t>
                </a:r>
              </a:p>
              <a:p>
                <a:pPr>
                  <a:buFont typeface="Wingdings" panose="05000000000000000000" pitchFamily="2" charset="2"/>
                  <a:buChar char="l"/>
                </a:pPr>
                <a:endParaRPr lang="en-US" altLang="zh-CN" dirty="0"/>
              </a:p>
              <a:p>
                <a:pPr>
                  <a:buFont typeface="Wingdings" panose="05000000000000000000" pitchFamily="2" charset="2"/>
                  <a:buChar char="l"/>
                </a:pPr>
                <a:endParaRPr lang="en-US" altLang="zh-CN" dirty="0"/>
              </a:p>
              <a:p>
                <a:pPr>
                  <a:buFont typeface="Wingdings" panose="05000000000000000000" pitchFamily="2" charset="2"/>
                  <a:buChar char="l"/>
                </a:pPr>
                <a:endParaRPr lang="en-US" altLang="zh-CN" dirty="0"/>
              </a:p>
              <a:p>
                <a:pPr>
                  <a:buFont typeface="Wingdings" panose="05000000000000000000" pitchFamily="2" charset="2"/>
                  <a:buChar char="l"/>
                </a:pPr>
                <a:endParaRPr lang="en-US" altLang="zh-CN" dirty="0"/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Dimension: E—(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dirty="0"/>
                  <a:t>)×D, D refers to required dimension of the Transformer</a:t>
                </a:r>
              </a:p>
              <a:p>
                <a:pPr>
                  <a:buFont typeface="Wingdings" panose="05000000000000000000" pitchFamily="2" charset="2"/>
                  <a:buChar char="l"/>
                </a:pPr>
                <a:endParaRPr lang="en-US" altLang="zh-CN" dirty="0"/>
              </a:p>
              <a:p>
                <a:pPr>
                  <a:buFont typeface="Wingdings" panose="05000000000000000000" pitchFamily="2" charset="2"/>
                  <a:buChar char="l"/>
                </a:pPr>
                <a:endParaRPr lang="en-US" altLang="zh-CN" dirty="0"/>
              </a:p>
              <a:p>
                <a:pPr>
                  <a:buFont typeface="Wingdings" panose="05000000000000000000" pitchFamily="2" charset="2"/>
                  <a:buChar char="l"/>
                </a:pPr>
                <a:endParaRPr lang="en-US" altLang="zh-CN" dirty="0"/>
              </a:p>
              <a:p>
                <a:pPr>
                  <a:buFont typeface="Wingdings" panose="05000000000000000000" pitchFamily="2" charset="2"/>
                  <a:buChar char="l"/>
                </a:pPr>
                <a:endParaRPr lang="en-US" altLang="zh-CN" dirty="0"/>
              </a:p>
              <a:p>
                <a:pPr>
                  <a:buFont typeface="Wingdings" panose="05000000000000000000" pitchFamily="2" charset="2"/>
                  <a:buChar char="l"/>
                </a:pPr>
                <a:endParaRPr lang="en-US" altLang="zh-CN" dirty="0"/>
              </a:p>
              <a:p>
                <a:pPr>
                  <a:buFont typeface="Wingdings" panose="05000000000000000000" pitchFamily="2" charset="2"/>
                  <a:buChar char="l"/>
                </a:pPr>
                <a:endParaRPr lang="en-US" altLang="zh-CN" dirty="0"/>
              </a:p>
              <a:p>
                <a:pPr>
                  <a:buFont typeface="Wingdings" panose="05000000000000000000" pitchFamily="2" charset="2"/>
                  <a:buChar char="l"/>
                </a:pPr>
                <a:endParaRPr lang="en-US" altLang="zh-CN" dirty="0"/>
              </a:p>
              <a:p>
                <a:pPr>
                  <a:buFont typeface="Wingdings" panose="05000000000000000000" pitchFamily="2" charset="2"/>
                  <a:buChar char="l"/>
                </a:pPr>
                <a:endParaRPr lang="en-US" altLang="zh-CN" dirty="0"/>
              </a:p>
              <a:p>
                <a:pPr>
                  <a:buFont typeface="Wingdings" panose="05000000000000000000" pitchFamily="2" charset="2"/>
                  <a:buChar char="l"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3B33D2B-8D75-C9C4-0F42-C0D47278EF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78194"/>
                <a:ext cx="10515600" cy="5427406"/>
              </a:xfrm>
              <a:blipFill>
                <a:blip r:embed="rId2"/>
                <a:stretch>
                  <a:fillRect l="-1043" t="-2135" r="-232" b="-1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箭头: 下 3">
            <a:extLst>
              <a:ext uri="{FF2B5EF4-FFF2-40B4-BE49-F238E27FC236}">
                <a16:creationId xmlns:a16="http://schemas.microsoft.com/office/drawing/2014/main" id="{6B726DB3-56E1-D441-350D-28977AB1C7BD}"/>
              </a:ext>
            </a:extLst>
          </p:cNvPr>
          <p:cNvSpPr/>
          <p:nvPr/>
        </p:nvSpPr>
        <p:spPr>
          <a:xfrm>
            <a:off x="1199536" y="1759975"/>
            <a:ext cx="484632" cy="42278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65AAB1D-92BD-DD4C-C7A6-836A9AFAC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852" y="3717746"/>
            <a:ext cx="2319614" cy="38026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BA2CB98-F41A-C60F-B593-D69F39277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2508" y="3653041"/>
            <a:ext cx="2257409" cy="44497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B73501B-017E-D0B0-2720-4EA24FA2D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653" y="4282154"/>
            <a:ext cx="5588967" cy="452590"/>
          </a:xfrm>
          <a:prstGeom prst="rect">
            <a:avLst/>
          </a:prstGeom>
        </p:spPr>
      </p:pic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3F2E933-EF25-47E3-F4CE-D403858661A8}"/>
              </a:ext>
            </a:extLst>
          </p:cNvPr>
          <p:cNvCxnSpPr/>
          <p:nvPr/>
        </p:nvCxnSpPr>
        <p:spPr>
          <a:xfrm>
            <a:off x="3883742" y="3991897"/>
            <a:ext cx="351011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D3DEB8D8-DC11-DB91-DA2A-7C79BE04C3E4}"/>
              </a:ext>
            </a:extLst>
          </p:cNvPr>
          <p:cNvSpPr txBox="1"/>
          <p:nvPr/>
        </p:nvSpPr>
        <p:spPr>
          <a:xfrm>
            <a:off x="5186517" y="3632608"/>
            <a:ext cx="1174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flattened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F661C2B2-A9C0-99B9-7F06-20A770B6304E}"/>
              </a:ext>
            </a:extLst>
          </p:cNvPr>
          <p:cNvSpPr/>
          <p:nvPr/>
        </p:nvSpPr>
        <p:spPr>
          <a:xfrm>
            <a:off x="2203452" y="4240623"/>
            <a:ext cx="796413" cy="5356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ACE99FCB-081F-675B-F0F0-F4F09513568B}"/>
              </a:ext>
            </a:extLst>
          </p:cNvPr>
          <p:cNvCxnSpPr>
            <a:cxnSpLocks/>
          </p:cNvCxnSpPr>
          <p:nvPr/>
        </p:nvCxnSpPr>
        <p:spPr>
          <a:xfrm>
            <a:off x="6719299" y="4738047"/>
            <a:ext cx="383791" cy="1238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0E4C5008-81C6-695F-4B68-7A213E12CEEA}"/>
              </a:ext>
            </a:extLst>
          </p:cNvPr>
          <p:cNvSpPr txBox="1"/>
          <p:nvPr/>
        </p:nvSpPr>
        <p:spPr>
          <a:xfrm>
            <a:off x="420319" y="4792206"/>
            <a:ext cx="295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Classification of embedding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5866B9A5-B376-B207-5B88-6C2AC6F50C6A}"/>
              </a:ext>
            </a:extLst>
          </p:cNvPr>
          <p:cNvSpPr/>
          <p:nvPr/>
        </p:nvSpPr>
        <p:spPr>
          <a:xfrm>
            <a:off x="6163354" y="4231720"/>
            <a:ext cx="816923" cy="5417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129D882-C09D-8688-8953-ACACE35D99F7}"/>
              </a:ext>
            </a:extLst>
          </p:cNvPr>
          <p:cNvSpPr txBox="1"/>
          <p:nvPr/>
        </p:nvSpPr>
        <p:spPr>
          <a:xfrm>
            <a:off x="7103090" y="4845189"/>
            <a:ext cx="295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Position embeddings: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6502FA72-27C3-23BC-B352-625B3BE3B0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6667" y="5214521"/>
            <a:ext cx="2025152" cy="45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1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CAA587-14ED-F73E-1E72-DBD7501C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457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2.Base Model: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B33D2B-8D75-C9C4-0F42-C0D47278E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194"/>
            <a:ext cx="10515600" cy="4898769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2.Transformer encoder: </a:t>
            </a:r>
            <a:r>
              <a:rPr lang="en-US" altLang="zh-CN" dirty="0" err="1"/>
              <a:t>multihead</a:t>
            </a:r>
            <a:r>
              <a:rPr lang="en-US" altLang="zh-CN" dirty="0"/>
              <a:t> self-attention + MLP (multi-layer perception) with norm in specific steps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3.ViT has no decoder—type of “classification”, no need to decode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8814AE7-2E5F-D3CC-A23D-1CEB52ADE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411" y="2678406"/>
            <a:ext cx="8113795" cy="41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72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CAA587-14ED-F73E-1E72-DBD7501C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457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2.Base Model: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B33D2B-8D75-C9C4-0F42-C0D47278E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194"/>
            <a:ext cx="10515600" cy="4898769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Traits: when trained on small dataset, the result doesn’t stand out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          when trained on larger dataset, perform “very </a:t>
            </a:r>
            <a:r>
              <a:rPr lang="en-US" altLang="zh-CN" dirty="0" err="1"/>
              <a:t>favourably</a:t>
            </a:r>
            <a:r>
              <a:rPr lang="en-US" altLang="zh-CN" dirty="0"/>
              <a:t>”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Need to well fine-tuned when using in specific state.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err="1"/>
              <a:t>ViLT</a:t>
            </a:r>
            <a:r>
              <a:rPr lang="en-US" altLang="zh-CN" dirty="0"/>
              <a:t>(Vision-and-Language Transformer)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</p:txBody>
      </p:sp>
      <p:sp>
        <p:nvSpPr>
          <p:cNvPr id="4" name="箭头: 下 3">
            <a:extLst>
              <a:ext uri="{FF2B5EF4-FFF2-40B4-BE49-F238E27FC236}">
                <a16:creationId xmlns:a16="http://schemas.microsoft.com/office/drawing/2014/main" id="{678341ED-2BD0-7F25-8D51-455282386C10}"/>
              </a:ext>
            </a:extLst>
          </p:cNvPr>
          <p:cNvSpPr/>
          <p:nvPr/>
        </p:nvSpPr>
        <p:spPr>
          <a:xfrm>
            <a:off x="1327355" y="2762865"/>
            <a:ext cx="484632" cy="42278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C669135-E68C-0920-C0B1-43F71E038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091" y="3821150"/>
            <a:ext cx="8287817" cy="303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3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CAA587-14ED-F73E-1E72-DBD7501C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457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2.Base Model: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B33D2B-8D75-C9C4-0F42-C0D47278E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194"/>
            <a:ext cx="10515600" cy="4898769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Main structure: Textual Linear Embedding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                         Image Linear Embedding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More specifically: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The structure of</a:t>
            </a:r>
          </a:p>
          <a:p>
            <a:pPr marL="0" indent="0">
              <a:buNone/>
            </a:pPr>
            <a:r>
              <a:rPr lang="en-US" altLang="zh-CN" dirty="0"/>
              <a:t>Project code is on the</a:t>
            </a:r>
          </a:p>
          <a:p>
            <a:pPr marL="0" indent="0">
              <a:buNone/>
            </a:pPr>
            <a:r>
              <a:rPr lang="en-US" altLang="zh-CN" dirty="0"/>
              <a:t>Right.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</p:txBody>
      </p:sp>
      <p:sp>
        <p:nvSpPr>
          <p:cNvPr id="5" name="右大括号 4">
            <a:extLst>
              <a:ext uri="{FF2B5EF4-FFF2-40B4-BE49-F238E27FC236}">
                <a16:creationId xmlns:a16="http://schemas.microsoft.com/office/drawing/2014/main" id="{B6DAE301-FFEA-1736-517C-A53121BEA00C}"/>
              </a:ext>
            </a:extLst>
          </p:cNvPr>
          <p:cNvSpPr/>
          <p:nvPr/>
        </p:nvSpPr>
        <p:spPr>
          <a:xfrm>
            <a:off x="7590503" y="1415845"/>
            <a:ext cx="176981" cy="82457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63A82DD-DE23-C0AF-8E2B-409433B2A9FC}"/>
              </a:ext>
            </a:extLst>
          </p:cNvPr>
          <p:cNvSpPr txBox="1"/>
          <p:nvPr/>
        </p:nvSpPr>
        <p:spPr>
          <a:xfrm>
            <a:off x="7924799" y="1553497"/>
            <a:ext cx="3677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Modality Interaction</a:t>
            </a:r>
            <a:endParaRPr lang="zh-CN" altLang="en-US" sz="28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67A1C60-2008-FF09-C88E-75FADE6FD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097" y="2440510"/>
            <a:ext cx="6482859" cy="427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63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1154</Words>
  <Application>Microsoft Office PowerPoint</Application>
  <PresentationFormat>宽屏</PresentationFormat>
  <Paragraphs>340</Paragraphs>
  <Slides>18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等线</vt:lpstr>
      <vt:lpstr>等线 Light</vt:lpstr>
      <vt:lpstr>Arial</vt:lpstr>
      <vt:lpstr>Cambria Math</vt:lpstr>
      <vt:lpstr>Times New Roman</vt:lpstr>
      <vt:lpstr>Wingdings</vt:lpstr>
      <vt:lpstr>Office 主题​​</vt:lpstr>
      <vt:lpstr>Safety compliance checking of construction behaviors using visual question answering</vt:lpstr>
      <vt:lpstr>1.Introduction</vt:lpstr>
      <vt:lpstr>2.Base Model: ViLT</vt:lpstr>
      <vt:lpstr>2.Base Model: ViLT</vt:lpstr>
      <vt:lpstr>2.Base Model: ViLT</vt:lpstr>
      <vt:lpstr>2.Base Model: ViLT</vt:lpstr>
      <vt:lpstr>2.Base Model: ViLT</vt:lpstr>
      <vt:lpstr>2.Base Model: ViLT</vt:lpstr>
      <vt:lpstr>2.Base Model: ViLT</vt:lpstr>
      <vt:lpstr>2.Base Model: ViLT</vt:lpstr>
      <vt:lpstr>3.From ViLT to “Video-LT”</vt:lpstr>
      <vt:lpstr>3.From ViLT to “Video-LT”</vt:lpstr>
      <vt:lpstr>3.From ViLT to “Video-LT”</vt:lpstr>
      <vt:lpstr>3.From ViLT to “Video-LT”</vt:lpstr>
      <vt:lpstr>3.From ViLT to “Video-LT”</vt:lpstr>
      <vt:lpstr>3.From ViLT to “Video-LT”</vt:lpstr>
      <vt:lpstr>4.Further Work:</vt:lpstr>
      <vt:lpstr>Reference: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compliance checking of construction behaviors using visual question answering</dc:title>
  <dc:creator>张 景皓</dc:creator>
  <cp:lastModifiedBy>张 景皓</cp:lastModifiedBy>
  <cp:revision>82</cp:revision>
  <dcterms:created xsi:type="dcterms:W3CDTF">2023-07-13T01:03:45Z</dcterms:created>
  <dcterms:modified xsi:type="dcterms:W3CDTF">2023-08-02T09:29:35Z</dcterms:modified>
</cp:coreProperties>
</file>