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302" r:id="rId4"/>
    <p:sldId id="356" r:id="rId5"/>
    <p:sldId id="342" r:id="rId6"/>
    <p:sldId id="357" r:id="rId7"/>
    <p:sldId id="358" r:id="rId8"/>
    <p:sldId id="304" r:id="rId9"/>
  </p:sldIdLst>
  <p:sldSz cx="4610100" cy="3460750"/>
  <p:notesSz cx="4610100" cy="3460750"/>
  <p:defaultTextStyle>
    <a:defPPr>
      <a:defRPr lang="en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834"/>
    <p:restoredTop sz="94640"/>
  </p:normalViewPr>
  <p:slideViewPr>
    <p:cSldViewPr>
      <p:cViewPr varScale="1">
        <p:scale>
          <a:sx n="211" d="100"/>
          <a:sy n="211" d="100"/>
        </p:scale>
        <p:origin x="872" y="1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71D100-A2B9-1947-B7EB-B23DABE13044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27175" y="433388"/>
            <a:ext cx="1555750" cy="116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0375" y="1665288"/>
            <a:ext cx="3689350" cy="1363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F98569-1B20-9D4E-8623-E62A5EB3C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814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F98569-1B20-9D4E-8623-E62A5EB3C34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334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pc="50" dirty="0"/>
              <a:t>Min</a:t>
            </a:r>
            <a:r>
              <a:rPr dirty="0"/>
              <a:t> </a:t>
            </a:r>
            <a:r>
              <a:rPr spc="-5" dirty="0"/>
              <a:t>Ye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pc="50" dirty="0"/>
              <a:t>Min</a:t>
            </a:r>
            <a:r>
              <a:rPr dirty="0"/>
              <a:t> </a:t>
            </a:r>
            <a:r>
              <a:rPr spc="-5" dirty="0"/>
              <a:t>Ye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pc="50" dirty="0"/>
              <a:t>Min</a:t>
            </a:r>
            <a:r>
              <a:rPr dirty="0"/>
              <a:t> </a:t>
            </a:r>
            <a:r>
              <a:rPr spc="-5" dirty="0"/>
              <a:t>Ye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pc="50" dirty="0"/>
              <a:t>Min</a:t>
            </a:r>
            <a:r>
              <a:rPr dirty="0"/>
              <a:t> </a:t>
            </a:r>
            <a:r>
              <a:rPr spc="-5" dirty="0"/>
              <a:t>Ye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4608004" cy="480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09193" y="811288"/>
            <a:ext cx="3989704" cy="82550"/>
          </a:xfrm>
          <a:custGeom>
            <a:avLst/>
            <a:gdLst/>
            <a:ahLst/>
            <a:cxnLst/>
            <a:rect l="l" t="t" r="r" b="b"/>
            <a:pathLst>
              <a:path w="3989704" h="82550">
                <a:moveTo>
                  <a:pt x="3938854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82384"/>
                </a:lnTo>
                <a:lnTo>
                  <a:pt x="3989654" y="82384"/>
                </a:lnTo>
                <a:lnTo>
                  <a:pt x="3989654" y="50800"/>
                </a:lnTo>
                <a:lnTo>
                  <a:pt x="3985646" y="31075"/>
                </a:lnTo>
                <a:lnTo>
                  <a:pt x="3974732" y="14922"/>
                </a:lnTo>
                <a:lnTo>
                  <a:pt x="3958579" y="4008"/>
                </a:lnTo>
                <a:lnTo>
                  <a:pt x="3938854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59994" y="1449387"/>
            <a:ext cx="1016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410794" y="1436687"/>
            <a:ext cx="3938802" cy="114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298848" y="861860"/>
            <a:ext cx="50749" cy="5875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09193" y="855707"/>
            <a:ext cx="3989704" cy="644525"/>
          </a:xfrm>
          <a:custGeom>
            <a:avLst/>
            <a:gdLst/>
            <a:ahLst/>
            <a:cxnLst/>
            <a:rect l="l" t="t" r="r" b="b"/>
            <a:pathLst>
              <a:path w="3989704" h="644525">
                <a:moveTo>
                  <a:pt x="3989654" y="0"/>
                </a:moveTo>
                <a:lnTo>
                  <a:pt x="0" y="0"/>
                </a:lnTo>
                <a:lnTo>
                  <a:pt x="0" y="593680"/>
                </a:lnTo>
                <a:lnTo>
                  <a:pt x="4008" y="613405"/>
                </a:lnTo>
                <a:lnTo>
                  <a:pt x="14922" y="629558"/>
                </a:lnTo>
                <a:lnTo>
                  <a:pt x="31075" y="640472"/>
                </a:lnTo>
                <a:lnTo>
                  <a:pt x="50800" y="644480"/>
                </a:lnTo>
                <a:lnTo>
                  <a:pt x="3938854" y="644480"/>
                </a:lnTo>
                <a:lnTo>
                  <a:pt x="3958579" y="640472"/>
                </a:lnTo>
                <a:lnTo>
                  <a:pt x="3974732" y="629558"/>
                </a:lnTo>
                <a:lnTo>
                  <a:pt x="3985646" y="613405"/>
                </a:lnTo>
                <a:lnTo>
                  <a:pt x="3989654" y="593680"/>
                </a:lnTo>
                <a:lnTo>
                  <a:pt x="3989654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4298848" y="899944"/>
            <a:ext cx="0" cy="568960"/>
          </a:xfrm>
          <a:custGeom>
            <a:avLst/>
            <a:gdLst/>
            <a:ahLst/>
            <a:cxnLst/>
            <a:rect l="l" t="t" r="r" b="b"/>
            <a:pathLst>
              <a:path h="568960">
                <a:moveTo>
                  <a:pt x="0" y="568492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4298848" y="887244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4298848" y="874544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4298848" y="861844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pc="50" dirty="0"/>
              <a:t>Min</a:t>
            </a:r>
            <a:r>
              <a:rPr dirty="0"/>
              <a:t> </a:t>
            </a:r>
            <a:r>
              <a:rPr spc="-5" dirty="0"/>
              <a:t>Ye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4608004" cy="25962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3174" y="-3596"/>
            <a:ext cx="4303750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2994" y="1619261"/>
            <a:ext cx="4065270" cy="13963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17230" y="3334181"/>
            <a:ext cx="291464" cy="122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pc="50" dirty="0"/>
              <a:t>Min</a:t>
            </a:r>
            <a:r>
              <a:rPr dirty="0"/>
              <a:t> </a:t>
            </a:r>
            <a:r>
              <a:rPr spc="-5" dirty="0"/>
              <a:t>Ye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319272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85100" y="892175"/>
            <a:ext cx="2637790" cy="409086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algn="ctr">
              <a:spcBef>
                <a:spcPts val="320"/>
              </a:spcBef>
            </a:pPr>
            <a:r>
              <a:rPr lang="en-US" sz="1100" spc="-30" dirty="0">
                <a:solidFill>
                  <a:srgbClr val="FFFFFF"/>
                </a:solidFill>
                <a:latin typeface="Arial"/>
                <a:cs typeface="Arial"/>
              </a:rPr>
              <a:t>Session-based Volunteer Recommendation via Graph Attention Network</a:t>
            </a:r>
            <a:endParaRPr lang="en-US" sz="11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04859" y="1813634"/>
            <a:ext cx="1188873" cy="73994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7945" algn="ctr">
              <a:lnSpc>
                <a:spcPct val="100000"/>
              </a:lnSpc>
              <a:spcBef>
                <a:spcPts val="90"/>
              </a:spcBef>
            </a:pPr>
            <a:r>
              <a:rPr lang="en-US" sz="1100" spc="-10" dirty="0" err="1">
                <a:latin typeface="Arial"/>
                <a:cs typeface="Arial"/>
              </a:rPr>
              <a:t>Taurai</a:t>
            </a:r>
            <a:r>
              <a:rPr lang="en-US" sz="1100" spc="-10" dirty="0">
                <a:latin typeface="Arial"/>
                <a:cs typeface="Arial"/>
              </a:rPr>
              <a:t> </a:t>
            </a:r>
            <a:r>
              <a:rPr lang="en-US" sz="1100" spc="-10" dirty="0" err="1">
                <a:latin typeface="Arial"/>
                <a:cs typeface="Arial"/>
              </a:rPr>
              <a:t>Muvunza</a:t>
            </a:r>
            <a:endParaRPr lang="en-US" sz="1100" spc="-10" dirty="0">
              <a:latin typeface="Arial"/>
              <a:cs typeface="Arial"/>
            </a:endParaRPr>
          </a:p>
          <a:p>
            <a:pPr marL="67945" algn="ctr">
              <a:lnSpc>
                <a:spcPct val="100000"/>
              </a:lnSpc>
              <a:spcBef>
                <a:spcPts val="90"/>
              </a:spcBef>
            </a:pPr>
            <a:r>
              <a:rPr lang="en-US" sz="1100" spc="-10" dirty="0">
                <a:latin typeface="Arial"/>
                <a:cs typeface="Arial"/>
              </a:rPr>
              <a:t>April 21, 2022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50" dirty="0"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</a:pP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TBSI,</a:t>
            </a:r>
            <a:r>
              <a:rPr sz="1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400" spc="-5" dirty="0">
                <a:latin typeface="Arial" panose="020B0604020202020204" pitchFamily="34" charset="0"/>
                <a:cs typeface="Arial" panose="020B0604020202020204" pitchFamily="34" charset="0"/>
              </a:rPr>
              <a:t>IGS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3333610"/>
            <a:ext cx="4608195" cy="122555"/>
            <a:chOff x="0" y="3333610"/>
            <a:chExt cx="4608195" cy="122555"/>
          </a:xfrm>
        </p:grpSpPr>
        <p:sp>
          <p:nvSpPr>
            <p:cNvPr id="5" name="object 5"/>
            <p:cNvSpPr/>
            <p:nvPr/>
          </p:nvSpPr>
          <p:spPr>
            <a:xfrm>
              <a:off x="0" y="3333610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89"/>
                  </a:lnTo>
                  <a:lnTo>
                    <a:pt x="2303995" y="12238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303995" y="3333610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89"/>
                  </a:lnTo>
                  <a:lnTo>
                    <a:pt x="2303995" y="12238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1694002" y="3344873"/>
            <a:ext cx="513244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lang="en-US" spc="50" dirty="0"/>
              <a:t>TBSI, SIGS</a:t>
            </a:r>
            <a:endParaRPr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2399296" y="3334181"/>
            <a:ext cx="1097915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lang="en-US" sz="600" u="sng" spc="25" dirty="0">
                <a:solidFill>
                  <a:srgbClr val="FFFFFF"/>
                </a:solidFill>
                <a:latin typeface="Arial"/>
                <a:cs typeface="Arial"/>
              </a:rPr>
              <a:t>Recommendation system</a:t>
            </a:r>
            <a:endParaRPr sz="600" u="sng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3174" y="0"/>
            <a:ext cx="125984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pc="-65" dirty="0"/>
              <a:t>Agenda</a:t>
            </a:r>
            <a:endParaRPr spc="-90" dirty="0"/>
          </a:p>
        </p:txBody>
      </p:sp>
      <p:sp>
        <p:nvSpPr>
          <p:cNvPr id="3" name="object 3"/>
          <p:cNvSpPr/>
          <p:nvPr/>
        </p:nvSpPr>
        <p:spPr>
          <a:xfrm>
            <a:off x="0" y="257098"/>
            <a:ext cx="4608004" cy="5060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283793" y="480518"/>
            <a:ext cx="4040404" cy="2240457"/>
            <a:chOff x="309193" y="378086"/>
            <a:chExt cx="4040404" cy="2517820"/>
          </a:xfrm>
        </p:grpSpPr>
        <p:sp>
          <p:nvSpPr>
            <p:cNvPr id="5" name="object 5"/>
            <p:cNvSpPr/>
            <p:nvPr/>
          </p:nvSpPr>
          <p:spPr>
            <a:xfrm>
              <a:off x="309193" y="378086"/>
              <a:ext cx="3989704" cy="396495"/>
            </a:xfrm>
            <a:custGeom>
              <a:avLst/>
              <a:gdLst/>
              <a:ahLst/>
              <a:cxnLst/>
              <a:rect l="l" t="t" r="r" b="b"/>
              <a:pathLst>
                <a:path w="3989704" h="183515">
                  <a:moveTo>
                    <a:pt x="3938854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3496"/>
                  </a:lnTo>
                  <a:lnTo>
                    <a:pt x="3989654" y="183496"/>
                  </a:lnTo>
                  <a:lnTo>
                    <a:pt x="3989654" y="50800"/>
                  </a:lnTo>
                  <a:lnTo>
                    <a:pt x="3985646" y="31075"/>
                  </a:lnTo>
                  <a:lnTo>
                    <a:pt x="3974732" y="14922"/>
                  </a:lnTo>
                  <a:lnTo>
                    <a:pt x="3958579" y="4008"/>
                  </a:lnTo>
                  <a:lnTo>
                    <a:pt x="3938854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09194" y="847091"/>
              <a:ext cx="3989653" cy="5060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59994" y="2794304"/>
              <a:ext cx="101600" cy="1016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47269" y="2678734"/>
              <a:ext cx="4002327" cy="217172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298848" y="720483"/>
              <a:ext cx="50749" cy="207382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09193" y="772607"/>
              <a:ext cx="3989704" cy="1953896"/>
            </a:xfrm>
            <a:custGeom>
              <a:avLst/>
              <a:gdLst/>
              <a:ahLst/>
              <a:cxnLst/>
              <a:rect l="l" t="t" r="r" b="b"/>
              <a:pathLst>
                <a:path w="3989704" h="1953895">
                  <a:moveTo>
                    <a:pt x="3989654" y="0"/>
                  </a:moveTo>
                  <a:lnTo>
                    <a:pt x="0" y="0"/>
                  </a:lnTo>
                  <a:lnTo>
                    <a:pt x="0" y="1902955"/>
                  </a:lnTo>
                  <a:lnTo>
                    <a:pt x="4008" y="1922680"/>
                  </a:lnTo>
                  <a:lnTo>
                    <a:pt x="14922" y="1938832"/>
                  </a:lnTo>
                  <a:lnTo>
                    <a:pt x="31075" y="1949747"/>
                  </a:lnTo>
                  <a:lnTo>
                    <a:pt x="50800" y="1953755"/>
                  </a:lnTo>
                  <a:lnTo>
                    <a:pt x="3938854" y="1953755"/>
                  </a:lnTo>
                  <a:lnTo>
                    <a:pt x="3958579" y="1949747"/>
                  </a:lnTo>
                  <a:lnTo>
                    <a:pt x="3974732" y="1938832"/>
                  </a:lnTo>
                  <a:lnTo>
                    <a:pt x="3985646" y="1922680"/>
                  </a:lnTo>
                  <a:lnTo>
                    <a:pt x="3989654" y="1902955"/>
                  </a:lnTo>
                  <a:lnTo>
                    <a:pt x="3989654" y="0"/>
                  </a:lnTo>
                  <a:close/>
                </a:path>
              </a:pathLst>
            </a:custGeom>
            <a:solidFill>
              <a:srgbClr val="E9E9F2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4298848" y="758558"/>
              <a:ext cx="0" cy="2054860"/>
            </a:xfrm>
            <a:custGeom>
              <a:avLst/>
              <a:gdLst/>
              <a:ahLst/>
              <a:cxnLst/>
              <a:rect l="l" t="t" r="r" b="b"/>
              <a:pathLst>
                <a:path h="2054860">
                  <a:moveTo>
                    <a:pt x="0" y="2054796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298848" y="74585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298848" y="73315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298848" y="72045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47269" y="455598"/>
            <a:ext cx="3913504" cy="854721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lang="en-US" sz="1100" spc="-25" dirty="0">
                <a:solidFill>
                  <a:srgbClr val="FFFFFF"/>
                </a:solidFill>
                <a:latin typeface="Arial"/>
                <a:cs typeface="Arial"/>
              </a:rPr>
              <a:t>GNN</a:t>
            </a:r>
            <a:endParaRPr lang="en-US" sz="1100" dirty="0">
              <a:solidFill>
                <a:srgbClr val="FFFFFF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endParaRPr lang="en-US" sz="1100" b="0" spc="-15" dirty="0">
              <a:latin typeface="Arial"/>
              <a:cs typeface="Arial"/>
            </a:endParaRPr>
          </a:p>
          <a:p>
            <a:pPr marL="184150" marR="5080" indent="-171450">
              <a:lnSpc>
                <a:spcPct val="102600"/>
              </a:lnSpc>
              <a:spcBef>
                <a:spcPts val="260"/>
              </a:spcBef>
              <a:buFont typeface="Arial" panose="020B0604020202020204" pitchFamily="34" charset="0"/>
              <a:buChar char="•"/>
            </a:pPr>
            <a:r>
              <a:rPr lang="en-US" sz="1100" b="0" spc="-15" dirty="0">
                <a:latin typeface="Arial"/>
                <a:cs typeface="Arial"/>
              </a:rPr>
              <a:t>Data</a:t>
            </a:r>
          </a:p>
          <a:p>
            <a:pPr marL="184150" marR="5080" indent="-171450">
              <a:lnSpc>
                <a:spcPct val="102600"/>
              </a:lnSpc>
              <a:spcBef>
                <a:spcPts val="260"/>
              </a:spcBef>
              <a:buFont typeface="Arial" panose="020B0604020202020204" pitchFamily="34" charset="0"/>
              <a:buChar char="•"/>
            </a:pPr>
            <a:r>
              <a:rPr lang="en-US" sz="1100" spc="-15" dirty="0">
                <a:latin typeface="Arial"/>
                <a:cs typeface="Arial"/>
              </a:rPr>
              <a:t>Results</a:t>
            </a:r>
          </a:p>
        </p:txBody>
      </p:sp>
      <p:grpSp>
        <p:nvGrpSpPr>
          <p:cNvPr id="16" name="object 16"/>
          <p:cNvGrpSpPr/>
          <p:nvPr/>
        </p:nvGrpSpPr>
        <p:grpSpPr>
          <a:xfrm>
            <a:off x="0" y="3333610"/>
            <a:ext cx="4608195" cy="122555"/>
            <a:chOff x="0" y="3333610"/>
            <a:chExt cx="4608195" cy="122555"/>
          </a:xfrm>
        </p:grpSpPr>
        <p:sp>
          <p:nvSpPr>
            <p:cNvPr id="17" name="object 17"/>
            <p:cNvSpPr/>
            <p:nvPr/>
          </p:nvSpPr>
          <p:spPr>
            <a:xfrm>
              <a:off x="0" y="3333610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89"/>
                  </a:lnTo>
                  <a:lnTo>
                    <a:pt x="2303995" y="12238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303995" y="3333610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89"/>
                  </a:lnTo>
                  <a:lnTo>
                    <a:pt x="2303995" y="12238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3174" y="0"/>
            <a:ext cx="3752076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257098"/>
            <a:ext cx="4608004" cy="506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0" y="3333610"/>
            <a:ext cx="4608195" cy="122555"/>
            <a:chOff x="0" y="3333610"/>
            <a:chExt cx="4608195" cy="122555"/>
          </a:xfrm>
        </p:grpSpPr>
        <p:sp>
          <p:nvSpPr>
            <p:cNvPr id="6" name="object 6"/>
            <p:cNvSpPr/>
            <p:nvPr/>
          </p:nvSpPr>
          <p:spPr>
            <a:xfrm>
              <a:off x="0" y="3333610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89"/>
                  </a:lnTo>
                  <a:lnTo>
                    <a:pt x="2303995" y="12238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03995" y="3333610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89"/>
                  </a:lnTo>
                  <a:lnTo>
                    <a:pt x="2303995" y="12238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D3DA8C28-7973-BD4A-B55D-5BFF8E7665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" y="320675"/>
            <a:ext cx="377190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844202"/>
      </p:ext>
    </p:extLst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3174" y="0"/>
            <a:ext cx="3752076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257098"/>
            <a:ext cx="4608004" cy="506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0" y="3333610"/>
            <a:ext cx="4608195" cy="122555"/>
            <a:chOff x="0" y="3333610"/>
            <a:chExt cx="4608195" cy="122555"/>
          </a:xfrm>
        </p:grpSpPr>
        <p:sp>
          <p:nvSpPr>
            <p:cNvPr id="6" name="object 6"/>
            <p:cNvSpPr/>
            <p:nvPr/>
          </p:nvSpPr>
          <p:spPr>
            <a:xfrm>
              <a:off x="0" y="3333610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89"/>
                  </a:lnTo>
                  <a:lnTo>
                    <a:pt x="2303995" y="12238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03995" y="3333610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89"/>
                  </a:lnTo>
                  <a:lnTo>
                    <a:pt x="2303995" y="12238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4E1F8D69-41C6-A746-A3C7-16C8F855BE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076515"/>
              </p:ext>
            </p:extLst>
          </p:nvPr>
        </p:nvGraphicFramePr>
        <p:xfrm>
          <a:off x="818095" y="1044575"/>
          <a:ext cx="2971800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144488211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87361627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205346104"/>
                    </a:ext>
                  </a:extLst>
                </a:gridCol>
              </a:tblGrid>
              <a:tr h="201276">
                <a:tc>
                  <a:txBody>
                    <a:bodyPr/>
                    <a:lstStyle/>
                    <a:p>
                      <a:endParaRPr lang="en-GB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Recall@10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NDCG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8327293"/>
                  </a:ext>
                </a:extLst>
              </a:tr>
              <a:tr h="20593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Day=1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0.99795 (@20)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0.97756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994395"/>
                  </a:ext>
                </a:extLst>
              </a:tr>
              <a:tr h="20593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Day=1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0.99730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0.97756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269643"/>
                  </a:ext>
                </a:extLst>
              </a:tr>
              <a:tr h="20593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Day=7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0.98930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0.95611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221970"/>
                  </a:ext>
                </a:extLst>
              </a:tr>
              <a:tr h="20593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ItemKNN</a:t>
                      </a:r>
                      <a:endParaRPr lang="en-GB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0.67531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TBA </a:t>
                      </a:r>
                      <a:r>
                        <a:rPr lang="en-GB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itchFamily="2" charset="2"/>
                        </a:rPr>
                        <a:t> </a:t>
                      </a:r>
                      <a:endParaRPr lang="en-GB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4052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719116"/>
      </p:ext>
    </p:extLst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650" y="22761"/>
            <a:ext cx="3752076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Results: Train/Validation Loss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257098"/>
            <a:ext cx="4608004" cy="506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0" y="3333610"/>
            <a:ext cx="4608195" cy="122555"/>
            <a:chOff x="0" y="3333610"/>
            <a:chExt cx="4608195" cy="122555"/>
          </a:xfrm>
        </p:grpSpPr>
        <p:sp>
          <p:nvSpPr>
            <p:cNvPr id="6" name="object 6"/>
            <p:cNvSpPr/>
            <p:nvPr/>
          </p:nvSpPr>
          <p:spPr>
            <a:xfrm>
              <a:off x="0" y="3333610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89"/>
                  </a:lnTo>
                  <a:lnTo>
                    <a:pt x="2303995" y="12238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03995" y="3333610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89"/>
                  </a:lnTo>
                  <a:lnTo>
                    <a:pt x="2303995" y="12238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6F01F1A4-E948-8C2C-EEC2-03558BD75271}"/>
              </a:ext>
            </a:extLst>
          </p:cNvPr>
          <p:cNvSpPr txBox="1"/>
          <p:nvPr/>
        </p:nvSpPr>
        <p:spPr>
          <a:xfrm>
            <a:off x="3258744" y="668237"/>
            <a:ext cx="1056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day window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29FF358-F807-148E-5C5A-D60DB3D2E4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301" y="1779994"/>
            <a:ext cx="2381250" cy="139608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5722EEC-8C91-0C8D-8F9B-F662AB14FC26}"/>
              </a:ext>
            </a:extLst>
          </p:cNvPr>
          <p:cNvSpPr txBox="1"/>
          <p:nvPr/>
        </p:nvSpPr>
        <p:spPr>
          <a:xfrm>
            <a:off x="3286896" y="2284697"/>
            <a:ext cx="1051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day window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5114331-CF87-FADD-00BE-5CB8640A87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301" y="390090"/>
            <a:ext cx="2143443" cy="1373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564483"/>
      </p:ext>
    </p:extLst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650" y="22761"/>
            <a:ext cx="3752076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 and Validation Recall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257098"/>
            <a:ext cx="4608004" cy="506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0" y="3333610"/>
            <a:ext cx="4608195" cy="122555"/>
            <a:chOff x="0" y="3333610"/>
            <a:chExt cx="4608195" cy="122555"/>
          </a:xfrm>
        </p:grpSpPr>
        <p:sp>
          <p:nvSpPr>
            <p:cNvPr id="6" name="object 6"/>
            <p:cNvSpPr/>
            <p:nvPr/>
          </p:nvSpPr>
          <p:spPr>
            <a:xfrm>
              <a:off x="0" y="3333610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89"/>
                  </a:lnTo>
                  <a:lnTo>
                    <a:pt x="2303995" y="12238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03995" y="3333610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89"/>
                  </a:lnTo>
                  <a:lnTo>
                    <a:pt x="2303995" y="12238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ACF0647F-D927-FAAE-0B97-4CC32E1D90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0" y="1840329"/>
            <a:ext cx="2439077" cy="14736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928DBF1-E0D9-3587-B958-BBB788A2A5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6573" y="374500"/>
            <a:ext cx="2210477" cy="144615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7597083-1186-6AB7-8E71-AED74A5726C7}"/>
              </a:ext>
            </a:extLst>
          </p:cNvPr>
          <p:cNvSpPr txBox="1"/>
          <p:nvPr/>
        </p:nvSpPr>
        <p:spPr>
          <a:xfrm>
            <a:off x="3371850" y="820580"/>
            <a:ext cx="1056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day window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3F87A0-29B0-CC78-39B3-24ADF593A4AA}"/>
              </a:ext>
            </a:extLst>
          </p:cNvPr>
          <p:cNvSpPr txBox="1"/>
          <p:nvPr/>
        </p:nvSpPr>
        <p:spPr>
          <a:xfrm>
            <a:off x="3300700" y="2233798"/>
            <a:ext cx="1056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day window</a:t>
            </a:r>
          </a:p>
        </p:txBody>
      </p:sp>
    </p:spTree>
    <p:extLst>
      <p:ext uri="{BB962C8B-B14F-4D97-AF65-F5344CB8AC3E}">
        <p14:creationId xmlns:p14="http://schemas.microsoft.com/office/powerpoint/2010/main" val="51468555"/>
      </p:ext>
    </p:extLst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650" y="22761"/>
            <a:ext cx="3752076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 and Validation Recall &amp; NDCG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257098"/>
            <a:ext cx="4608004" cy="506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0" y="3333610"/>
            <a:ext cx="4608195" cy="122555"/>
            <a:chOff x="0" y="3333610"/>
            <a:chExt cx="4608195" cy="122555"/>
          </a:xfrm>
        </p:grpSpPr>
        <p:sp>
          <p:nvSpPr>
            <p:cNvPr id="6" name="object 6"/>
            <p:cNvSpPr/>
            <p:nvPr/>
          </p:nvSpPr>
          <p:spPr>
            <a:xfrm>
              <a:off x="0" y="3333610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89"/>
                  </a:lnTo>
                  <a:lnTo>
                    <a:pt x="2303995" y="12238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03995" y="3333610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89"/>
                  </a:lnTo>
                  <a:lnTo>
                    <a:pt x="2303995" y="12238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79EFDDEB-8B93-DD2A-7629-C7F5E0BE8F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760" y="1818629"/>
            <a:ext cx="2493442" cy="149606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FE6BBD2-CFA9-66C2-8635-83BB1D7EFF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350" y="303649"/>
            <a:ext cx="2342675" cy="149606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91FDE0D-2169-F321-7979-8DADA615D45C}"/>
              </a:ext>
            </a:extLst>
          </p:cNvPr>
          <p:cNvSpPr txBox="1"/>
          <p:nvPr/>
        </p:nvSpPr>
        <p:spPr>
          <a:xfrm>
            <a:off x="3295025" y="647669"/>
            <a:ext cx="1056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day window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2617EE-6980-A8E0-3152-0BF6F1090BE4}"/>
              </a:ext>
            </a:extLst>
          </p:cNvPr>
          <p:cNvSpPr txBox="1"/>
          <p:nvPr/>
        </p:nvSpPr>
        <p:spPr>
          <a:xfrm>
            <a:off x="3451998" y="2187575"/>
            <a:ext cx="1051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day window</a:t>
            </a:r>
          </a:p>
        </p:txBody>
      </p:sp>
    </p:spTree>
    <p:extLst>
      <p:ext uri="{BB962C8B-B14F-4D97-AF65-F5344CB8AC3E}">
        <p14:creationId xmlns:p14="http://schemas.microsoft.com/office/powerpoint/2010/main" val="1143549865"/>
      </p:ext>
    </p:extLst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3174" y="0"/>
            <a:ext cx="3752076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257098"/>
            <a:ext cx="4608004" cy="506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0" y="3333610"/>
            <a:ext cx="4608195" cy="122555"/>
            <a:chOff x="0" y="3333610"/>
            <a:chExt cx="4608195" cy="122555"/>
          </a:xfrm>
        </p:grpSpPr>
        <p:sp>
          <p:nvSpPr>
            <p:cNvPr id="6" name="object 6"/>
            <p:cNvSpPr/>
            <p:nvPr/>
          </p:nvSpPr>
          <p:spPr>
            <a:xfrm>
              <a:off x="0" y="3333610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89"/>
                  </a:lnTo>
                  <a:lnTo>
                    <a:pt x="2303995" y="12238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03995" y="3333610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89"/>
                  </a:lnTo>
                  <a:lnTo>
                    <a:pt x="2303995" y="12238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E6BE1DC-7FE0-914D-B6AB-EE9E966AF3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911561"/>
              </p:ext>
            </p:extLst>
          </p:nvPr>
        </p:nvGraphicFramePr>
        <p:xfrm>
          <a:off x="427160" y="315256"/>
          <a:ext cx="3753669" cy="27982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5808304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013070142"/>
                    </a:ext>
                  </a:extLst>
                </a:gridCol>
                <a:gridCol w="1010469">
                  <a:extLst>
                    <a:ext uri="{9D8B030D-6E8A-4147-A177-3AD203B41FA5}">
                      <a16:colId xmlns:a16="http://schemas.microsoft.com/office/drawing/2014/main" val="1658544033"/>
                    </a:ext>
                  </a:extLst>
                </a:gridCol>
              </a:tblGrid>
              <a:tr h="235399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Day=1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Day=7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509314"/>
                  </a:ext>
                </a:extLst>
              </a:tr>
              <a:tr h="216204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 Users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80 043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80 0043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099735415"/>
                  </a:ext>
                </a:extLst>
              </a:tr>
              <a:tr h="216204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 Organisers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7125795"/>
                  </a:ext>
                </a:extLst>
              </a:tr>
              <a:tr h="216204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 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2 539 609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2 539 609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18956"/>
                  </a:ext>
                </a:extLst>
              </a:tr>
              <a:tr h="216204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 Social links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800 430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800 430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9614498"/>
                  </a:ext>
                </a:extLst>
              </a:tr>
              <a:tr h="228922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Avg. friends/volunteer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906838"/>
                  </a:ext>
                </a:extLst>
              </a:tr>
              <a:tr h="228922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Avg. events/volunteer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622209"/>
                  </a:ext>
                </a:extLst>
              </a:tr>
              <a:tr h="264428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Avg. session 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767501"/>
                  </a:ext>
                </a:extLst>
              </a:tr>
              <a:tr h="191808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 IDs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649678"/>
                  </a:ext>
                </a:extLst>
              </a:tr>
              <a:tr h="405619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Held out (last d-period)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weeks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933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2066327"/>
      </p:ext>
    </p:extLst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92853</TotalTime>
  <Words>158</Words>
  <Application>Microsoft Macintosh PowerPoint</Application>
  <PresentationFormat>Custom</PresentationFormat>
  <Paragraphs>69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Office Theme</vt:lpstr>
      <vt:lpstr>PowerPoint Presentation</vt:lpstr>
      <vt:lpstr>Agenda</vt:lpstr>
      <vt:lpstr>Data</vt:lpstr>
      <vt:lpstr>Results </vt:lpstr>
      <vt:lpstr>Results: Train/Validation Loss</vt:lpstr>
      <vt:lpstr>Train and Validation Recall</vt:lpstr>
      <vt:lpstr>Train and Validation Recall &amp; NDCG</vt:lpstr>
      <vt:lpstr>Statistics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Probability Theory Lecture 1 - Probabilistic models and probability measures</dc:title>
  <dc:creator>Min Ye</dc:creator>
  <cp:lastModifiedBy>Muvunza Taurai</cp:lastModifiedBy>
  <cp:revision>203</cp:revision>
  <dcterms:created xsi:type="dcterms:W3CDTF">2021-10-22T11:38:10Z</dcterms:created>
  <dcterms:modified xsi:type="dcterms:W3CDTF">2022-04-20T14:45:45Z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2021-02-22T00:00:00Z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2021-10-22T00:00:00Z</vt:filetime>
  </property>
</Properties>
</file>