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6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18" autoAdjust="0"/>
  </p:normalViewPr>
  <p:slideViewPr>
    <p:cSldViewPr snapToGrid="0">
      <p:cViewPr varScale="1">
        <p:scale>
          <a:sx n="71" d="100"/>
          <a:sy n="71" d="100"/>
        </p:scale>
        <p:origin x="110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F7FBE-6A9F-43F4-B9F6-9A5459929ED9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EC753-A015-4569-834E-FC8BBCF02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97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语法问题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EC753-A015-4569-834E-FC8BBCF0236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13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Consistency</a:t>
            </a:r>
            <a:r>
              <a:rPr lang="zh-CN" altLang="en-US" dirty="0"/>
              <a:t>问题 只看问题：推断出依赖关系</a:t>
            </a:r>
            <a:r>
              <a:rPr lang="en-US" altLang="zh-CN" dirty="0"/>
              <a:t>—</a:t>
            </a:r>
            <a:r>
              <a:rPr lang="zh-CN" altLang="en-US" dirty="0"/>
              <a:t>学习逻辑关系进行约束，</a:t>
            </a:r>
            <a:r>
              <a:rPr lang="en-US" altLang="zh-CN" dirty="0"/>
              <a:t>filter</a:t>
            </a:r>
            <a:r>
              <a:rPr lang="zh-CN" altLang="en-US" dirty="0"/>
              <a:t>回答；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预处理 </a:t>
            </a:r>
            <a:r>
              <a:rPr lang="en-US" altLang="zh-CN" dirty="0"/>
              <a:t>2.</a:t>
            </a:r>
            <a:r>
              <a:rPr lang="zh-CN" altLang="en-US" dirty="0"/>
              <a:t>希望</a:t>
            </a:r>
            <a:r>
              <a:rPr lang="en-US" altLang="zh-CN" dirty="0" err="1"/>
              <a:t>vqa</a:t>
            </a:r>
            <a:r>
              <a:rPr lang="zh-CN" altLang="en-US" dirty="0"/>
              <a:t>可以支持复杂的逻辑，同时用额外的</a:t>
            </a:r>
            <a:r>
              <a:rPr lang="en-US" altLang="zh-CN" dirty="0"/>
              <a:t>feature extractor</a:t>
            </a:r>
            <a:r>
              <a:rPr lang="zh-CN" altLang="en-US" dirty="0"/>
              <a:t>强调逻辑关系。可能的方向：问题库之间的逻辑关系，文本</a:t>
            </a:r>
            <a:r>
              <a:rPr lang="en-US" altLang="zh-CN" dirty="0"/>
              <a:t>-</a:t>
            </a:r>
            <a:r>
              <a:rPr lang="zh-CN" altLang="en-US" dirty="0"/>
              <a:t>逻辑对？</a:t>
            </a:r>
            <a:r>
              <a:rPr lang="en-US" altLang="zh-CN" dirty="0"/>
              <a:t>-</a:t>
            </a:r>
            <a:r>
              <a:rPr lang="zh-CN" altLang="en-US" dirty="0"/>
              <a:t>关系作为额外的输入，简单约束</a:t>
            </a:r>
            <a:r>
              <a:rPr lang="en-US" altLang="zh-CN" dirty="0"/>
              <a:t>or</a:t>
            </a:r>
            <a:r>
              <a:rPr lang="zh-CN" altLang="en-US" dirty="0"/>
              <a:t>逻辑关系图？图学习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EC753-A015-4569-834E-FC8BBCF0236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4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3CD6C-9E49-15F2-E6D3-B39CF32FB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A64AA6-4070-EF93-294C-D9F13B9A7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23841-A142-B70C-8D7D-1022C5D1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2AA503-17EA-EA71-686D-5A68FA34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CC0B97-0E2A-F10A-EAE4-9BBC6D89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99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8B6C63-DDF9-2145-162B-81A56A3E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6BB593-CAD6-EB5C-6336-F8E2BC38D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DE9F42-C498-9F85-220E-C966D19A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0167A8-EC47-E943-5B84-B1E375F6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0B0129-7C38-CA61-CF18-19A383C3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99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C965D0-3C23-AB5A-3918-8E2F71F29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F3C66E-DC68-B64D-C1FA-D6FA46A19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5E231C-06EE-02FF-CCBF-13A28286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5029-3F86-9677-14B5-128C3EAE9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C0BD6-8B71-73D9-4FD2-C47F482C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6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8288D-63D1-A4A4-3C74-2ED69623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C4CF0C-0334-E910-CCDF-3B9AC3404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34D3B9-D53E-EF76-E563-FD5D86A3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5B65D1-8F5B-6662-28FE-7A1BFC6B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7D57E0-E3FC-6E2D-91FE-AA8D0429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C589F-18B7-C022-1BD0-802D3364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845EAE-40E0-7854-FDC7-E6D9A69C4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EB423F-E92C-CB86-33FF-A856E345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D38669-9ECA-039E-657E-383A78D8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F4760-AC56-CD40-D5B3-42030834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19269-4372-3328-CAC9-8709AF0E4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10091-69E3-CF5C-EEFF-B335C879A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33CB2B-5022-D6B0-44FA-D084C2FEF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13082-162C-7E7C-05FF-3C90DC32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B9E6B-06E0-372B-6DC2-A9E2F50D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E82B1F-3BA4-56A9-B138-D204D528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07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B773F-F7DD-B219-1836-49E87625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217D6B-F722-AC9B-2862-8DD149DF6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BA62A2-2790-1099-868E-62D8DFB48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5CFDCD8-8AAF-BF4F-1195-D208BF07F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434D12-12B0-1608-7952-720AB6CD9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DFA811-BF74-4A2B-E9D1-F7F716BD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11EEF2-4195-B020-4FDE-7F9A2861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DC4E3D-75F0-CA5C-A85C-E7F8FB90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61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A01947-FB86-B4AB-9CBA-76D9BD76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74C519-FCBE-15C9-7B32-DB9F75CF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2AA8EE-7ADE-C15B-995B-A33A4CF4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43C7F9-7120-C215-D9D1-92295387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50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667424-A72E-FC61-A927-28A45A20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7B25676-6C98-1CE4-CB60-48D9E09F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503DF3-6EBC-23DC-185F-74B52677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1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981CB1-550E-801C-45A8-43D4627E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109494-09FD-D3F4-2833-C82CC5F2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533078-72EB-9C9A-47FF-EA110C61D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39E7BB-790A-4210-5C29-612F889EC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39E05D-3578-261C-87DE-F0C02607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526A46-6B38-4C35-D29A-C0554B1B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7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AE7733-0151-92C7-2F3C-CE9C1548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006BBC-C435-6008-3231-D6ADF276F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1EACAF-6E51-2559-DB08-C3A955317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A0B7E9-A43E-CD90-9D53-D6A9A51F5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B64479-3AC4-088D-3BD8-3F0A6F8B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0B6739-8130-AA7B-11D0-0D797FA0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5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036C50-72CB-7942-9A78-ED204134F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90C822-B67C-8F7D-A974-A9DE8820D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D0C454-942C-800F-D658-73AE845AB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43A5B-E4ED-4B5A-AEC1-776BB83E4B3C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D34203-9C39-0226-B1D3-380B5E1B5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D4E56-75BE-4F47-73D6-6036E4D0D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2D1A-DA3D-4765-A2E9-087F0239B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32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88636B-B59B-A05E-3005-BB4209C41B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Preparations and basic validation</a:t>
            </a:r>
            <a:b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constructional VQA tasks</a:t>
            </a:r>
            <a:endParaRPr lang="zh-CN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31F78FE-D3D3-50F0-AB9D-04031800E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0722"/>
            <a:ext cx="9144000" cy="1197077"/>
          </a:xfrm>
        </p:spPr>
        <p:txBody>
          <a:bodyPr/>
          <a:lstStyle/>
          <a:p>
            <a:r>
              <a:rPr lang="en-US" altLang="zh-CN" dirty="0"/>
              <a:t>Group pre——8/10/2023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798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3.Basic validation of VQA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4886633"/>
          </a:xfrm>
        </p:spPr>
        <p:txBody>
          <a:bodyPr/>
          <a:lstStyle/>
          <a:p>
            <a:r>
              <a:rPr lang="en-US" altLang="zh-CN" dirty="0"/>
              <a:t>Detailed analysis:</a:t>
            </a:r>
          </a:p>
          <a:p>
            <a:r>
              <a:rPr lang="en-US" altLang="zh-CN" dirty="0"/>
              <a:t>C. Ambiguous bias</a:t>
            </a:r>
          </a:p>
          <a:p>
            <a:endParaRPr lang="zh-CN" altLang="en-US" dirty="0"/>
          </a:p>
        </p:txBody>
      </p:sp>
      <p:sp>
        <p:nvSpPr>
          <p:cNvPr id="7" name="内容占位符 4">
            <a:extLst>
              <a:ext uri="{FF2B5EF4-FFF2-40B4-BE49-F238E27FC236}">
                <a16:creationId xmlns:a16="http://schemas.microsoft.com/office/drawing/2014/main" id="{B5AA2DE7-2D98-45E5-C646-DC81096554EE}"/>
              </a:ext>
            </a:extLst>
          </p:cNvPr>
          <p:cNvSpPr txBox="1">
            <a:spLocks/>
          </p:cNvSpPr>
          <p:nvPr/>
        </p:nvSpPr>
        <p:spPr>
          <a:xfrm>
            <a:off x="7223842" y="1874171"/>
            <a:ext cx="4857954" cy="4618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VQA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0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0</a:t>
            </a:r>
          </a:p>
          <a:p>
            <a:r>
              <a:rPr lang="en-US" altLang="zh-CN" dirty="0"/>
              <a:t>Curtain: </a:t>
            </a:r>
            <a:r>
              <a:rPr lang="en-US" altLang="zh-CN" dirty="0">
                <a:solidFill>
                  <a:srgbClr val="FF0000"/>
                </a:solidFill>
              </a:rPr>
              <a:t>yes</a:t>
            </a:r>
          </a:p>
          <a:p>
            <a:endParaRPr lang="en-US" altLang="zh-CN" dirty="0"/>
          </a:p>
          <a:p>
            <a:r>
              <a:rPr lang="en-US" altLang="zh-CN" dirty="0"/>
              <a:t>Real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0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0</a:t>
            </a:r>
          </a:p>
          <a:p>
            <a:r>
              <a:rPr lang="en-US" altLang="zh-CN" dirty="0"/>
              <a:t>Curtain: no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76B3B1-F401-4A58-A72D-C7C322E0B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0" y="2982628"/>
            <a:ext cx="5758835" cy="32461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98F38B9-53D0-D2DE-A93D-750391717453}"/>
              </a:ext>
            </a:extLst>
          </p:cNvPr>
          <p:cNvSpPr/>
          <p:nvPr/>
        </p:nvSpPr>
        <p:spPr>
          <a:xfrm>
            <a:off x="4748981" y="4183523"/>
            <a:ext cx="2002914" cy="2236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327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3.Basic validation of VQA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4886633"/>
          </a:xfrm>
        </p:spPr>
        <p:txBody>
          <a:bodyPr/>
          <a:lstStyle/>
          <a:p>
            <a:r>
              <a:rPr lang="en-US" altLang="zh-CN" dirty="0"/>
              <a:t>Detailed analysis:</a:t>
            </a:r>
          </a:p>
          <a:p>
            <a:r>
              <a:rPr lang="en-US" altLang="zh-CN" dirty="0"/>
              <a:t>D. Incomprehension knowledge</a:t>
            </a:r>
          </a:p>
          <a:p>
            <a:r>
              <a:rPr lang="en-US" altLang="zh-CN" dirty="0"/>
              <a:t>(for “high-visibility vest”)</a:t>
            </a:r>
          </a:p>
          <a:p>
            <a:endParaRPr lang="zh-CN" altLang="en-US" dirty="0"/>
          </a:p>
        </p:txBody>
      </p:sp>
      <p:sp>
        <p:nvSpPr>
          <p:cNvPr id="7" name="内容占位符 4">
            <a:extLst>
              <a:ext uri="{FF2B5EF4-FFF2-40B4-BE49-F238E27FC236}">
                <a16:creationId xmlns:a16="http://schemas.microsoft.com/office/drawing/2014/main" id="{B5AA2DE7-2D98-45E5-C646-DC81096554EE}"/>
              </a:ext>
            </a:extLst>
          </p:cNvPr>
          <p:cNvSpPr txBox="1">
            <a:spLocks/>
          </p:cNvSpPr>
          <p:nvPr/>
        </p:nvSpPr>
        <p:spPr>
          <a:xfrm>
            <a:off x="7223842" y="1874171"/>
            <a:ext cx="4857954" cy="4618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VQA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0</a:t>
            </a:r>
          </a:p>
          <a:p>
            <a:r>
              <a:rPr lang="en-US" altLang="zh-CN" dirty="0" err="1"/>
              <a:t>Num_vest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  <a:p>
            <a:r>
              <a:rPr lang="en-US" altLang="zh-CN" dirty="0"/>
              <a:t>Curtain: yes</a:t>
            </a:r>
          </a:p>
          <a:p>
            <a:endParaRPr lang="en-US" altLang="zh-CN" dirty="0"/>
          </a:p>
          <a:p>
            <a:r>
              <a:rPr lang="en-US" altLang="zh-CN" dirty="0"/>
              <a:t>Real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0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0</a:t>
            </a:r>
          </a:p>
          <a:p>
            <a:r>
              <a:rPr lang="en-US" altLang="zh-CN" dirty="0"/>
              <a:t>Curtain: yes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3EACCE-06C4-4E19-C96A-36E6D726E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2" y="3256699"/>
            <a:ext cx="5519584" cy="31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6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4.Conclusion &amp; Future work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C78BD7-35E2-4F10-1841-9762AE59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665"/>
            <a:ext cx="10515600" cy="5083278"/>
          </a:xfrm>
        </p:spPr>
        <p:txBody>
          <a:bodyPr>
            <a:normAutofit/>
          </a:bodyPr>
          <a:lstStyle/>
          <a:p>
            <a:r>
              <a:rPr lang="en-US" altLang="zh-CN" dirty="0"/>
              <a:t>1.VQA shows potentiality for safety judgement for construction</a:t>
            </a:r>
          </a:p>
          <a:p>
            <a:r>
              <a:rPr lang="en-US" altLang="zh-CN" dirty="0"/>
              <a:t>2.Errors should be fixed by optimizing recognition logic(A,B,C) and model fine-tuning(D)</a:t>
            </a:r>
          </a:p>
          <a:p>
            <a:endParaRPr lang="en-US" altLang="zh-CN" dirty="0"/>
          </a:p>
          <a:p>
            <a:r>
              <a:rPr lang="en-US" altLang="zh-CN" dirty="0"/>
              <a:t>Future work:</a:t>
            </a:r>
          </a:p>
          <a:p>
            <a:r>
              <a:rPr lang="en-US" altLang="zh-CN" dirty="0"/>
              <a:t>1.Acitivate VIOLETv2 for </a:t>
            </a:r>
            <a:r>
              <a:rPr lang="en-US" altLang="zh-CN" dirty="0" err="1"/>
              <a:t>VideoQA</a:t>
            </a:r>
            <a:r>
              <a:rPr lang="en-US" altLang="zh-CN" dirty="0"/>
              <a:t> recognition</a:t>
            </a:r>
          </a:p>
          <a:p>
            <a:r>
              <a:rPr lang="en-US" altLang="zh-CN" dirty="0"/>
              <a:t>2.Learning how to fine-tune multimodal</a:t>
            </a:r>
          </a:p>
          <a:p>
            <a:r>
              <a:rPr lang="en-US" altLang="zh-CN" dirty="0"/>
              <a:t>3.Reorganize the question logic to guide model to the correct answer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26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over the past week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C78BD7-35E2-4F10-1841-9762AE59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011"/>
            <a:ext cx="10515600" cy="4351338"/>
          </a:xfrm>
        </p:spPr>
        <p:txBody>
          <a:bodyPr/>
          <a:lstStyle/>
          <a:p>
            <a:r>
              <a:rPr lang="en-US" altLang="zh-CN" dirty="0"/>
              <a:t>1.collate list of safety in construction sites</a:t>
            </a:r>
          </a:p>
          <a:p>
            <a:r>
              <a:rPr lang="en-US" altLang="zh-CN" dirty="0"/>
              <a:t>2.build a mini-video dataset for fine-tuning/validation</a:t>
            </a:r>
          </a:p>
          <a:p>
            <a:r>
              <a:rPr lang="en-US" altLang="zh-CN" dirty="0"/>
              <a:t>3.valid VQA model and analyze its performance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2178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1.Collate list of safety in construction site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C78BD7-35E2-4F10-1841-9762AE59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539"/>
            <a:ext cx="10515600" cy="5211558"/>
          </a:xfrm>
        </p:spPr>
        <p:txBody>
          <a:bodyPr>
            <a:normAutofit/>
          </a:bodyPr>
          <a:lstStyle/>
          <a:p>
            <a:r>
              <a:rPr lang="en-US" altLang="zh-CN" dirty="0"/>
              <a:t>Define the word “safety” for advanced methodology</a:t>
            </a:r>
          </a:p>
          <a:p>
            <a:r>
              <a:rPr lang="en-US" altLang="zh-CN" dirty="0"/>
              <a:t>95 safety rules collated, with a classification of safety grade</a:t>
            </a:r>
          </a:p>
          <a:p>
            <a:r>
              <a:rPr lang="en-US" altLang="zh-CN" dirty="0"/>
              <a:t>M:must; O:optional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BB7D49-BA9E-F0B6-17A4-FF2ACD13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8" y="3251995"/>
            <a:ext cx="5134215" cy="33769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65E8BA-9D74-0996-27A7-60603BE62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83" y="2495949"/>
            <a:ext cx="6006546" cy="42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0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2.Mini-dataset build for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VideoQA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C78BD7-35E2-4F10-1841-9762AE59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485"/>
            <a:ext cx="10515600" cy="5211558"/>
          </a:xfrm>
        </p:spPr>
        <p:txBody>
          <a:bodyPr>
            <a:normAutofit/>
          </a:bodyPr>
          <a:lstStyle/>
          <a:p>
            <a:r>
              <a:rPr lang="en-US" altLang="zh-CN" dirty="0"/>
              <a:t>Video of constructional sites download from </a:t>
            </a:r>
            <a:r>
              <a:rPr lang="en-US" altLang="zh-CN" dirty="0" err="1"/>
              <a:t>bilibili</a:t>
            </a:r>
            <a:endParaRPr lang="en-US" altLang="zh-CN" dirty="0"/>
          </a:p>
          <a:p>
            <a:r>
              <a:rPr lang="en-US" altLang="zh-CN" dirty="0"/>
              <a:t>From safety rule list above, choose 3 classic rules:</a:t>
            </a:r>
          </a:p>
          <a:p>
            <a:r>
              <a:rPr lang="en-US" altLang="zh-CN" dirty="0"/>
              <a:t>A. All workers should wear safety helmet (while working).</a:t>
            </a:r>
          </a:p>
          <a:p>
            <a:r>
              <a:rPr lang="en-US" altLang="zh-CN" dirty="0"/>
              <a:t>B. All workers should wear high-visibility vest (while working).</a:t>
            </a:r>
          </a:p>
          <a:p>
            <a:r>
              <a:rPr lang="en-US" altLang="zh-CN" dirty="0"/>
              <a:t>C. Curtain wall should installed out of the building under construction</a:t>
            </a:r>
          </a:p>
          <a:p>
            <a:r>
              <a:rPr lang="en-US" altLang="zh-CN" dirty="0"/>
              <a:t>Clip the video to enlarge the dataset and mark each clip:</a:t>
            </a:r>
          </a:p>
          <a:p>
            <a:r>
              <a:rPr lang="en-US" altLang="zh-CN" dirty="0"/>
              <a:t>For the above rules—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0: No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;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1:Yes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;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2:Irrelavant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739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2.Mini-dataset build for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VideoQA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497"/>
            <a:ext cx="10515600" cy="4939378"/>
          </a:xfrm>
        </p:spPr>
        <p:txBody>
          <a:bodyPr/>
          <a:lstStyle/>
          <a:p>
            <a:r>
              <a:rPr lang="en-US" altLang="zh-CN" dirty="0"/>
              <a:t>124 videoclip which time range from 3 to 30 sec</a:t>
            </a:r>
            <a:endParaRPr lang="zh-CN" altLang="en-US" dirty="0"/>
          </a:p>
        </p:txBody>
      </p:sp>
      <p:pic>
        <p:nvPicPr>
          <p:cNvPr id="7" name="视频 6">
            <a:hlinkClick r:id="" action="ppaction://media"/>
            <a:extLst>
              <a:ext uri="{FF2B5EF4-FFF2-40B4-BE49-F238E27FC236}">
                <a16:creationId xmlns:a16="http://schemas.microsoft.com/office/drawing/2014/main" id="{2F81E77D-02D2-D687-D058-B089430E4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400267"/>
            <a:ext cx="4018526" cy="2265140"/>
          </a:xfrm>
          <a:prstGeom prst="rect">
            <a:avLst/>
          </a:prstGeom>
        </p:spPr>
      </p:pic>
      <p:sp>
        <p:nvSpPr>
          <p:cNvPr id="8" name="内容占位符 4">
            <a:extLst>
              <a:ext uri="{FF2B5EF4-FFF2-40B4-BE49-F238E27FC236}">
                <a16:creationId xmlns:a16="http://schemas.microsoft.com/office/drawing/2014/main" id="{5CE30E76-2D8C-E035-121B-530AA65E54AE}"/>
              </a:ext>
            </a:extLst>
          </p:cNvPr>
          <p:cNvSpPr txBox="1">
            <a:spLocks/>
          </p:cNvSpPr>
          <p:nvPr/>
        </p:nvSpPr>
        <p:spPr>
          <a:xfrm>
            <a:off x="823452" y="4833681"/>
            <a:ext cx="5272548" cy="331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1 for Helmet</a:t>
            </a:r>
          </a:p>
          <a:p>
            <a:r>
              <a:rPr lang="en-US" altLang="zh-CN" dirty="0"/>
              <a:t>1 for vests</a:t>
            </a:r>
          </a:p>
          <a:p>
            <a:r>
              <a:rPr lang="en-US" altLang="zh-CN" dirty="0"/>
              <a:t>2 for curtain wall (indoors)</a:t>
            </a:r>
            <a:endParaRPr lang="zh-CN" altLang="en-US" dirty="0"/>
          </a:p>
        </p:txBody>
      </p:sp>
      <p:pic>
        <p:nvPicPr>
          <p:cNvPr id="10" name="视频 9">
            <a:hlinkClick r:id="" action="ppaction://media"/>
            <a:extLst>
              <a:ext uri="{FF2B5EF4-FFF2-40B4-BE49-F238E27FC236}">
                <a16:creationId xmlns:a16="http://schemas.microsoft.com/office/drawing/2014/main" id="{07BCC860-D726-97A8-604F-8A0F20D58F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0312" y="2400268"/>
            <a:ext cx="4018525" cy="2265140"/>
          </a:xfrm>
          <a:prstGeom prst="rect">
            <a:avLst/>
          </a:prstGeom>
        </p:spPr>
      </p:pic>
      <p:sp>
        <p:nvSpPr>
          <p:cNvPr id="11" name="内容占位符 4">
            <a:extLst>
              <a:ext uri="{FF2B5EF4-FFF2-40B4-BE49-F238E27FC236}">
                <a16:creationId xmlns:a16="http://schemas.microsoft.com/office/drawing/2014/main" id="{216F3DB5-1682-69F9-859B-FE476C1708EF}"/>
              </a:ext>
            </a:extLst>
          </p:cNvPr>
          <p:cNvSpPr txBox="1">
            <a:spLocks/>
          </p:cNvSpPr>
          <p:nvPr/>
        </p:nvSpPr>
        <p:spPr>
          <a:xfrm>
            <a:off x="6422922" y="4833681"/>
            <a:ext cx="5272548" cy="1567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2 for Helmet</a:t>
            </a:r>
          </a:p>
          <a:p>
            <a:r>
              <a:rPr lang="en-US" altLang="zh-CN" dirty="0"/>
              <a:t>2 for vests</a:t>
            </a:r>
          </a:p>
          <a:p>
            <a:r>
              <a:rPr lang="en-US" altLang="zh-CN" dirty="0"/>
              <a:t>1 for curtain wall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3.Basic validation of VQA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497"/>
            <a:ext cx="10515600" cy="4939378"/>
          </a:xfrm>
        </p:spPr>
        <p:txBody>
          <a:bodyPr/>
          <a:lstStyle/>
          <a:p>
            <a:r>
              <a:rPr lang="en-US" altLang="zh-CN" dirty="0"/>
              <a:t>Randomly select one frame in each video for validation</a:t>
            </a:r>
          </a:p>
          <a:p>
            <a:r>
              <a:rPr lang="en-US" altLang="zh-CN" dirty="0"/>
              <a:t>VQA model type: </a:t>
            </a:r>
            <a:r>
              <a:rPr lang="en-US" altLang="zh-CN" dirty="0" err="1"/>
              <a:t>ViLT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Advanced</a:t>
            </a:r>
            <a:r>
              <a:rPr lang="en-US" altLang="zh-CN" dirty="0"/>
              <a:t> Questions:</a:t>
            </a:r>
          </a:p>
          <a:p>
            <a:r>
              <a:rPr lang="en-US" altLang="zh-CN" dirty="0"/>
              <a:t>A. How many people are there?</a:t>
            </a:r>
          </a:p>
          <a:p>
            <a:r>
              <a:rPr lang="en-US" altLang="zh-CN" dirty="0"/>
              <a:t>B. How many people are there wearing helmet?</a:t>
            </a:r>
          </a:p>
          <a:p>
            <a:r>
              <a:rPr lang="en-US" altLang="zh-CN" dirty="0"/>
              <a:t>C. How many people are there wearing high-visible vest?</a:t>
            </a:r>
          </a:p>
          <a:p>
            <a:r>
              <a:rPr lang="en-US" altLang="zh-CN" dirty="0"/>
              <a:t>D. Is there any curtain wall?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35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3.Basic validation of VQA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613"/>
            <a:ext cx="10515600" cy="4149213"/>
          </a:xfrm>
        </p:spPr>
        <p:txBody>
          <a:bodyPr/>
          <a:lstStyle/>
          <a:p>
            <a:r>
              <a:rPr lang="en-US" altLang="zh-CN" dirty="0"/>
              <a:t>General performance</a:t>
            </a:r>
            <a:r>
              <a:rPr lang="en-US" altLang="zh-CN" dirty="0">
                <a:sym typeface="Wingdings" panose="05000000000000000000" pitchFamily="2" charset="2"/>
              </a:rPr>
              <a:t>: with 124 frames in total</a:t>
            </a:r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24A9AAEC-7886-FA0A-7234-E08516824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424036"/>
              </p:ext>
            </p:extLst>
          </p:nvPr>
        </p:nvGraphicFramePr>
        <p:xfrm>
          <a:off x="2048387" y="3128570"/>
          <a:ext cx="8095225" cy="14565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19045">
                  <a:extLst>
                    <a:ext uri="{9D8B030D-6E8A-4147-A177-3AD203B41FA5}">
                      <a16:colId xmlns:a16="http://schemas.microsoft.com/office/drawing/2014/main" val="1009315061"/>
                    </a:ext>
                  </a:extLst>
                </a:gridCol>
                <a:gridCol w="1619045">
                  <a:extLst>
                    <a:ext uri="{9D8B030D-6E8A-4147-A177-3AD203B41FA5}">
                      <a16:colId xmlns:a16="http://schemas.microsoft.com/office/drawing/2014/main" val="3584569684"/>
                    </a:ext>
                  </a:extLst>
                </a:gridCol>
                <a:gridCol w="1619045">
                  <a:extLst>
                    <a:ext uri="{9D8B030D-6E8A-4147-A177-3AD203B41FA5}">
                      <a16:colId xmlns:a16="http://schemas.microsoft.com/office/drawing/2014/main" val="2337551570"/>
                    </a:ext>
                  </a:extLst>
                </a:gridCol>
                <a:gridCol w="1619045">
                  <a:extLst>
                    <a:ext uri="{9D8B030D-6E8A-4147-A177-3AD203B41FA5}">
                      <a16:colId xmlns:a16="http://schemas.microsoft.com/office/drawing/2014/main" val="3320436282"/>
                    </a:ext>
                  </a:extLst>
                </a:gridCol>
                <a:gridCol w="1619045">
                  <a:extLst>
                    <a:ext uri="{9D8B030D-6E8A-4147-A177-3AD203B41FA5}">
                      <a16:colId xmlns:a16="http://schemas.microsoft.com/office/drawing/2014/main" val="649345811"/>
                    </a:ext>
                  </a:extLst>
                </a:gridCol>
              </a:tblGrid>
              <a:tr h="485511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Num_People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Num_helmet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Num_vest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Curtain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9466"/>
                  </a:ext>
                </a:extLst>
              </a:tr>
              <a:tr h="48551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NumCorrect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550340"/>
                  </a:ext>
                </a:extLst>
              </a:tr>
              <a:tr h="48551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Accuracy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74.2%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69.4%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32.3%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75.8%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428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95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3.Basic validation of VQA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4886633"/>
          </a:xfrm>
        </p:spPr>
        <p:txBody>
          <a:bodyPr/>
          <a:lstStyle/>
          <a:p>
            <a:r>
              <a:rPr lang="en-US" altLang="zh-CN" dirty="0"/>
              <a:t>Detailed analysis:</a:t>
            </a:r>
          </a:p>
          <a:p>
            <a:r>
              <a:rPr lang="en-US" altLang="zh-CN" dirty="0"/>
              <a:t>A. Similarity error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9AE728-92C5-BF77-3CEA-46348B7C2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48" y="2884768"/>
            <a:ext cx="5365545" cy="3024420"/>
          </a:xfrm>
          <a:prstGeom prst="rect">
            <a:avLst/>
          </a:prstGeom>
        </p:spPr>
      </p:pic>
      <p:sp>
        <p:nvSpPr>
          <p:cNvPr id="7" name="内容占位符 4">
            <a:extLst>
              <a:ext uri="{FF2B5EF4-FFF2-40B4-BE49-F238E27FC236}">
                <a16:creationId xmlns:a16="http://schemas.microsoft.com/office/drawing/2014/main" id="{B5AA2DE7-2D98-45E5-C646-DC81096554EE}"/>
              </a:ext>
            </a:extLst>
          </p:cNvPr>
          <p:cNvSpPr txBox="1">
            <a:spLocks/>
          </p:cNvSpPr>
          <p:nvPr/>
        </p:nvSpPr>
        <p:spPr>
          <a:xfrm>
            <a:off x="6751894" y="1959077"/>
            <a:ext cx="4857954" cy="4618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VQA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3</a:t>
            </a:r>
          </a:p>
          <a:p>
            <a:r>
              <a:rPr lang="en-US" altLang="zh-CN" dirty="0"/>
              <a:t>Curtain: no</a:t>
            </a:r>
          </a:p>
          <a:p>
            <a:endParaRPr lang="en-US" altLang="zh-CN" dirty="0"/>
          </a:p>
          <a:p>
            <a:r>
              <a:rPr lang="en-US" altLang="zh-CN" dirty="0"/>
              <a:t>Real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3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3</a:t>
            </a:r>
          </a:p>
          <a:p>
            <a:r>
              <a:rPr lang="en-US" altLang="zh-CN" dirty="0"/>
              <a:t>Curtain: no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559F127-641A-3268-72F4-46D19378DC31}"/>
              </a:ext>
            </a:extLst>
          </p:cNvPr>
          <p:cNvSpPr/>
          <p:nvPr/>
        </p:nvSpPr>
        <p:spPr>
          <a:xfrm>
            <a:off x="1229032" y="3215148"/>
            <a:ext cx="1494503" cy="13568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05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60B43-81D1-3269-D85E-78A728AA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3.Basic validation of VQA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AB39882-F019-C036-F851-8B0DF293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4886633"/>
          </a:xfrm>
        </p:spPr>
        <p:txBody>
          <a:bodyPr/>
          <a:lstStyle/>
          <a:p>
            <a:r>
              <a:rPr lang="en-US" altLang="zh-CN" dirty="0"/>
              <a:t>Detailed analysis:</a:t>
            </a:r>
          </a:p>
          <a:p>
            <a:r>
              <a:rPr lang="en-US" altLang="zh-CN" dirty="0"/>
              <a:t>B. Attention excess </a:t>
            </a:r>
          </a:p>
          <a:p>
            <a:endParaRPr lang="zh-CN" altLang="en-US" dirty="0"/>
          </a:p>
        </p:txBody>
      </p:sp>
      <p:sp>
        <p:nvSpPr>
          <p:cNvPr id="7" name="内容占位符 4">
            <a:extLst>
              <a:ext uri="{FF2B5EF4-FFF2-40B4-BE49-F238E27FC236}">
                <a16:creationId xmlns:a16="http://schemas.microsoft.com/office/drawing/2014/main" id="{B5AA2DE7-2D98-45E5-C646-DC81096554EE}"/>
              </a:ext>
            </a:extLst>
          </p:cNvPr>
          <p:cNvSpPr txBox="1">
            <a:spLocks/>
          </p:cNvSpPr>
          <p:nvPr/>
        </p:nvSpPr>
        <p:spPr>
          <a:xfrm>
            <a:off x="6751894" y="1959077"/>
            <a:ext cx="4857954" cy="4618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VQA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2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0</a:t>
            </a:r>
          </a:p>
          <a:p>
            <a:r>
              <a:rPr lang="en-US" altLang="zh-CN" dirty="0"/>
              <a:t>Curtain: </a:t>
            </a:r>
            <a:r>
              <a:rPr lang="en-US" altLang="zh-CN" dirty="0">
                <a:solidFill>
                  <a:srgbClr val="FF0000"/>
                </a:solidFill>
              </a:rPr>
              <a:t>yes</a:t>
            </a:r>
          </a:p>
          <a:p>
            <a:endParaRPr lang="en-US" altLang="zh-CN" dirty="0"/>
          </a:p>
          <a:p>
            <a:r>
              <a:rPr lang="en-US" altLang="zh-CN" dirty="0"/>
              <a:t>Real </a:t>
            </a:r>
            <a:r>
              <a:rPr lang="en-US" altLang="zh-CN" dirty="0" err="1"/>
              <a:t>ans</a:t>
            </a:r>
            <a:r>
              <a:rPr lang="en-US" altLang="zh-CN" dirty="0"/>
              <a:t>:</a:t>
            </a:r>
          </a:p>
          <a:p>
            <a:r>
              <a:rPr lang="en-US" altLang="zh-CN" dirty="0" err="1"/>
              <a:t>Num_People</a:t>
            </a:r>
            <a:r>
              <a:rPr lang="en-US" altLang="zh-CN" dirty="0"/>
              <a:t>: 2</a:t>
            </a:r>
          </a:p>
          <a:p>
            <a:r>
              <a:rPr lang="en-US" altLang="zh-CN" dirty="0" err="1"/>
              <a:t>Num_helmet</a:t>
            </a:r>
            <a:r>
              <a:rPr lang="en-US" altLang="zh-CN" dirty="0"/>
              <a:t>: 0</a:t>
            </a:r>
          </a:p>
          <a:p>
            <a:r>
              <a:rPr lang="en-US" altLang="zh-CN" dirty="0"/>
              <a:t>Curtain: no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9E61587-5C27-5430-DF59-787418D0F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3" y="2996004"/>
            <a:ext cx="5159477" cy="290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647</Words>
  <Application>Microsoft Office PowerPoint</Application>
  <PresentationFormat>宽屏</PresentationFormat>
  <Paragraphs>139</Paragraphs>
  <Slides>12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Arial</vt:lpstr>
      <vt:lpstr>Times New Roman</vt:lpstr>
      <vt:lpstr>Office 主题​​</vt:lpstr>
      <vt:lpstr>Preparations and basic validation for constructional VQA tasks</vt:lpstr>
      <vt:lpstr>Work over the past week</vt:lpstr>
      <vt:lpstr>1.Collate list of safety in construction site </vt:lpstr>
      <vt:lpstr>2.Mini-dataset build for VideoQA</vt:lpstr>
      <vt:lpstr>2.Mini-dataset build for VideoQA</vt:lpstr>
      <vt:lpstr>3.Basic validation of VQA model</vt:lpstr>
      <vt:lpstr>3.Basic validation of VQA model</vt:lpstr>
      <vt:lpstr>3.Basic validation of VQA model</vt:lpstr>
      <vt:lpstr>3.Basic validation of VQA model</vt:lpstr>
      <vt:lpstr>3.Basic validation of VQA model</vt:lpstr>
      <vt:lpstr>3.Basic validation of VQA model</vt:lpstr>
      <vt:lpstr>4.Conclusion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concepts of VideoQA model achieving low-learning cost</dc:title>
  <dc:creator>张 景皓</dc:creator>
  <cp:lastModifiedBy>张 景皓</cp:lastModifiedBy>
  <cp:revision>71</cp:revision>
  <dcterms:created xsi:type="dcterms:W3CDTF">2023-08-02T09:26:36Z</dcterms:created>
  <dcterms:modified xsi:type="dcterms:W3CDTF">2023-08-10T06:55:20Z</dcterms:modified>
</cp:coreProperties>
</file>