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B7D5AE-4E76-4F6D-92E2-F826A87164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A322F9C-C5E8-49E4-9D86-ED162AFAA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46FE55-5F16-4201-985D-92E2C4AF8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625B-5CD0-4514-A61A-8A8503900E5A}" type="datetimeFigureOut">
              <a:rPr lang="zh-CN" altLang="en-US" smtClean="0"/>
              <a:t>2022/5/23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033043-2195-4CA1-9BF9-A48FF6F40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089CD07-B7B1-4414-8156-AA0618F9B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72F0-4367-4CCC-868B-B6B879C1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1355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93BAB1-2426-4232-A1D5-B2589FC90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246DE29-DAB1-4651-A4B2-DF78AB739A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23A1FF-3048-42CC-870F-4715169CD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625B-5CD0-4514-A61A-8A8503900E5A}" type="datetimeFigureOut">
              <a:rPr lang="zh-CN" altLang="en-US" smtClean="0"/>
              <a:t>2022/5/23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9F683A-FFEE-4C22-953B-C48DDEBB2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D93AB1-63F1-4D45-80CC-1B674B043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72F0-4367-4CCC-868B-B6B879C1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1154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DB83E89-3A02-41D6-8708-9CA5CC64DD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E400132-CC08-4165-93E2-D28BCF8DC5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57FBDD-84F0-4B44-8A89-2C3D43A2E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625B-5CD0-4514-A61A-8A8503900E5A}" type="datetimeFigureOut">
              <a:rPr lang="zh-CN" altLang="en-US" smtClean="0"/>
              <a:t>2022/5/23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AF1A96D-A85A-41B2-82C4-A9BD1A2D8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8BA331-296D-463F-B69B-6CBEEA3FB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72F0-4367-4CCC-868B-B6B879C1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15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585216-2CC1-4566-AEBA-62E948F72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B96543-723A-4A13-9CF8-3921A49A3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CCCCCB0-ED0C-4151-BA40-D4AE98754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625B-5CD0-4514-A61A-8A8503900E5A}" type="datetimeFigureOut">
              <a:rPr lang="zh-CN" altLang="en-US" smtClean="0"/>
              <a:t>2022/5/23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958E19-D120-4918-AD2D-55B11D5D1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8A9258-2096-4DA7-BFED-4E40C0218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72F0-4367-4CCC-868B-B6B879C1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188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CE8CA2-03C3-48FB-9F76-2B38B38C9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FD511C8-BC63-4A45-A0C0-A7D706552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F9B2F8D-A777-4AB2-85B1-10882940E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625B-5CD0-4514-A61A-8A8503900E5A}" type="datetimeFigureOut">
              <a:rPr lang="zh-CN" altLang="en-US" smtClean="0"/>
              <a:t>2022/5/23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7B7594-6C13-492A-B040-1BE6CB7C1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4FE347-9F3E-413C-9599-6FB34E3C6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72F0-4367-4CCC-868B-B6B879C1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291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33BA04-B46B-45B9-836C-9C4EAED8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E8FA32-CF9B-464C-8EC6-16F87F9469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AE43C1C-CA47-4090-829B-EBB313D39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31C8BC3-CECB-4CBC-BB54-26B1B0078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625B-5CD0-4514-A61A-8A8503900E5A}" type="datetimeFigureOut">
              <a:rPr lang="zh-CN" altLang="en-US" smtClean="0"/>
              <a:t>2022/5/23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876FC11-CE4E-4482-86C4-38D4261D8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CBA016F-5332-434C-BFD5-0C9D252C9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72F0-4367-4CCC-868B-B6B879C1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502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DAE8A9-CF67-463F-84A4-577F54AB4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B1D7797-72DD-4034-8778-74FD14155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C3FA628-863E-4151-8B7D-72F3271A2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800D158-833A-42C2-ADD7-2E008602F2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E31F605-C581-4854-91D6-107EAC3973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3CFFEB1-4821-4D6A-B7F3-006458FFF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625B-5CD0-4514-A61A-8A8503900E5A}" type="datetimeFigureOut">
              <a:rPr lang="zh-CN" altLang="en-US" smtClean="0"/>
              <a:t>2022/5/23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EAFB726-70A2-48B4-BDBD-E7CE91988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4A713B5-579C-4164-9ECE-A03EFA04E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72F0-4367-4CCC-868B-B6B879C1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856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3AA532-6C7C-4EF7-AEFC-58CF79164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1F00774-BCFB-42B6-B8CA-644C3C8B9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625B-5CD0-4514-A61A-8A8503900E5A}" type="datetimeFigureOut">
              <a:rPr lang="zh-CN" altLang="en-US" smtClean="0"/>
              <a:t>2022/5/23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C0705AC-4439-4C1E-8D68-28E9DC28F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8673D3A-B085-4982-96F9-2D1CAA592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72F0-4367-4CCC-868B-B6B879C1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3283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190AC0A-5069-4C8F-8605-133C16098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625B-5CD0-4514-A61A-8A8503900E5A}" type="datetimeFigureOut">
              <a:rPr lang="zh-CN" altLang="en-US" smtClean="0"/>
              <a:t>2022/5/23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9AE1AAD-EC28-45BA-89E3-92494E25E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96EA0C9-1FBE-4E51-AC12-FCBA995F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72F0-4367-4CCC-868B-B6B879C1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317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AF8C6F-EE9D-469B-8B15-CA0DB8756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DF5090-A238-4060-A487-13BEB8368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F82AD93-A4A8-4447-89CB-477AB1338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BDD9FA9-7A97-4D32-A2C5-A2A94F611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625B-5CD0-4514-A61A-8A8503900E5A}" type="datetimeFigureOut">
              <a:rPr lang="zh-CN" altLang="en-US" smtClean="0"/>
              <a:t>2022/5/23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8353D58-3794-428F-B063-3182CD23B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3CDA3D3-AEC9-44CE-AB1C-B6230C483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72F0-4367-4CCC-868B-B6B879C1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26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96010D-6D52-411D-8D9D-F3B290551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7F8E84B-F7D9-40D7-A6EC-DCB52B74D5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C0D1D10-CD29-4493-BA66-83663459D7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5774203-BBB6-4654-AA1F-B66B246A4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625B-5CD0-4514-A61A-8A8503900E5A}" type="datetimeFigureOut">
              <a:rPr lang="zh-CN" altLang="en-US" smtClean="0"/>
              <a:t>2022/5/23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9998F76-0AAF-4DA8-B593-FCB9FFC65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3FA4CDD-A453-4EEA-A45D-BFA81BCD0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72F0-4367-4CCC-868B-B6B879C1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008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0F40EC9-DA8F-4408-B001-827FAFD93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2DB567D-F692-48B6-854C-799255FE3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9844E1-62F1-45D7-B3DB-4739F43C32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0625B-5CD0-4514-A61A-8A8503900E5A}" type="datetimeFigureOut">
              <a:rPr lang="zh-CN" altLang="en-US" smtClean="0"/>
              <a:t>2022/5/23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D3A0CA-AEA0-4C5D-A0D9-15A270833C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841BB1E-CDEE-4AF6-BE60-7363B7AF4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E72F0-4367-4CCC-868B-B6B879C1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3370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18E8A96E-0513-4544-9CFA-B5D9647C1AB4}"/>
              </a:ext>
            </a:extLst>
          </p:cNvPr>
          <p:cNvSpPr txBox="1"/>
          <p:nvPr/>
        </p:nvSpPr>
        <p:spPr>
          <a:xfrm>
            <a:off x="409852" y="328473"/>
            <a:ext cx="9436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C-NCE: Community Distribution NCE</a:t>
            </a:r>
            <a:endParaRPr lang="zh-CN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7326C87E-4DC0-4D8C-B9C0-BE4129702638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052" y="2007279"/>
            <a:ext cx="8079220" cy="527178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422FC541-505D-4750-AB49-2BA5F4DD74DF}"/>
              </a:ext>
            </a:extLst>
          </p:cNvPr>
          <p:cNvSpPr txBox="1"/>
          <p:nvPr/>
        </p:nvSpPr>
        <p:spPr>
          <a:xfrm>
            <a:off x="601462" y="1041179"/>
            <a:ext cx="10989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P(C=</a:t>
            </a:r>
            <a:r>
              <a:rPr lang="en-US" altLang="zh-CN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c|U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) is the probability of given user u belongs to community c at given time step. P(u) is the probability of choosing user (u) from all users (U).</a:t>
            </a:r>
            <a:endParaRPr lang="zh-CN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33B9343-6485-402E-5440-51F904A51FFE}"/>
              </a:ext>
            </a:extLst>
          </p:cNvPr>
          <p:cNvSpPr txBox="1"/>
          <p:nvPr/>
        </p:nvSpPr>
        <p:spPr>
          <a:xfrm>
            <a:off x="-571674" y="6048273"/>
            <a:ext cx="7548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C-NCE in Nanshan (Max duration=6, min duration =2,window=14)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C3674D2-91FA-EFEA-3C55-059E718DE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62" y="2897238"/>
            <a:ext cx="5202709" cy="315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8F69A959-7570-7E51-2B85-ED180E4D8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604" y="2897238"/>
            <a:ext cx="5258934" cy="3159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01441039-54E0-E96A-405F-9571281F92EA}"/>
              </a:ext>
            </a:extLst>
          </p:cNvPr>
          <p:cNvSpPr txBox="1"/>
          <p:nvPr/>
        </p:nvSpPr>
        <p:spPr>
          <a:xfrm>
            <a:off x="5186581" y="6044004"/>
            <a:ext cx="7548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C-NCE in Futian (Max duration=6, min duration =2, window=7)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744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0B9BFFFA-309A-4DBB-A6E4-EC0CE6E78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00" y="1948359"/>
            <a:ext cx="4586256" cy="3461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F6EB665C-E64A-41C6-8D74-98F9D8645824}"/>
              </a:ext>
            </a:extLst>
          </p:cNvPr>
          <p:cNvSpPr txBox="1"/>
          <p:nvPr/>
        </p:nvSpPr>
        <p:spPr>
          <a:xfrm>
            <a:off x="400974" y="355093"/>
            <a:ext cx="9436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Stability over time</a:t>
            </a:r>
            <a:endParaRPr lang="zh-CN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66AE440-6A2A-4D50-9F0F-D4345A963008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047" y="1089987"/>
            <a:ext cx="4025905" cy="585143"/>
          </a:xfrm>
          <a:prstGeom prst="rect">
            <a:avLst/>
          </a:prstGeom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D97BB3FA-6B67-41D1-87FB-90C1899FB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984" y="2336307"/>
            <a:ext cx="7100516" cy="268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94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A1BDFC01-6B96-0AF6-DC5A-5F4F32B506CF}"/>
              </a:ext>
            </a:extLst>
          </p:cNvPr>
          <p:cNvSpPr txBox="1"/>
          <p:nvPr/>
        </p:nvSpPr>
        <p:spPr>
          <a:xfrm>
            <a:off x="400974" y="355093"/>
            <a:ext cx="9436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S-NCE: Community Matching NCE</a:t>
            </a:r>
            <a:endParaRPr lang="zh-CN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56B9B01-039A-ECA6-E992-B076DE135D6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173" y="1829724"/>
            <a:ext cx="8671653" cy="540614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50751FF6-F18D-E645-D9EF-3980B5892EE8}"/>
              </a:ext>
            </a:extLst>
          </p:cNvPr>
          <p:cNvSpPr txBox="1"/>
          <p:nvPr/>
        </p:nvSpPr>
        <p:spPr>
          <a:xfrm>
            <a:off x="601462" y="884960"/>
            <a:ext cx="10989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P(C’=</a:t>
            </a:r>
            <a:r>
              <a:rPr lang="en-US" altLang="zh-CN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c’|C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) is the probability of given community c at t matching to community c’ at t+1. Suppose E is the evolution net matrix, then P(C’=</a:t>
            </a:r>
            <a:r>
              <a:rPr lang="en-US" altLang="zh-CN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c’|C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) is actually </a:t>
            </a:r>
            <a:r>
              <a:rPr lang="en-US" altLang="zh-CN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Ecc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’.</a:t>
            </a:r>
            <a:endParaRPr lang="zh-CN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1D89795-1298-FAD7-8AB6-0695A0A3AD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62" y="2857357"/>
            <a:ext cx="5212439" cy="3131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5F43571C-DDD0-AA22-AF38-1C00840CD25C}"/>
              </a:ext>
            </a:extLst>
          </p:cNvPr>
          <p:cNvSpPr txBox="1"/>
          <p:nvPr/>
        </p:nvSpPr>
        <p:spPr>
          <a:xfrm>
            <a:off x="-566809" y="6059698"/>
            <a:ext cx="7548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S-NCE in Nanshan (Max duration=6, min duration =2)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01077951-F7AC-C179-4555-2D42C03E2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179" y="2857357"/>
            <a:ext cx="5330119" cy="320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9D6FC759-382E-6649-6FDF-C3D902538AFE}"/>
              </a:ext>
            </a:extLst>
          </p:cNvPr>
          <p:cNvSpPr txBox="1"/>
          <p:nvPr/>
        </p:nvSpPr>
        <p:spPr>
          <a:xfrm>
            <a:off x="5268209" y="6059698"/>
            <a:ext cx="7548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S-NCE in Futian (Max duration=6, min duration =2)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97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E1C95728-0567-CEFB-83E0-160017F4F07F}"/>
              </a:ext>
            </a:extLst>
          </p:cNvPr>
          <p:cNvSpPr txBox="1"/>
          <p:nvPr/>
        </p:nvSpPr>
        <p:spPr>
          <a:xfrm>
            <a:off x="374341" y="310705"/>
            <a:ext cx="9436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NCE Analysis in Nanshan</a:t>
            </a:r>
            <a:endParaRPr lang="zh-CN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D984791-24B0-05D6-9A1F-A510AD543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493" y="1023574"/>
            <a:ext cx="5064294" cy="367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26C55A3D-752D-BA32-F31E-FFFD4309C1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334" y="1754172"/>
            <a:ext cx="5210175" cy="200025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D4D7CCEF-C9BC-4CB8-3B7F-5ACAD145A22E}"/>
              </a:ext>
            </a:extLst>
          </p:cNvPr>
          <p:cNvSpPr txBox="1"/>
          <p:nvPr/>
        </p:nvSpPr>
        <p:spPr>
          <a:xfrm>
            <a:off x="709334" y="4741226"/>
            <a:ext cx="109890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C-NCE has positive correlation with the number of tasks and volunteers, meaning that when the number of tasks/volunteers increase, the system becomes unstable. C-NCE also is positively correlated to the number of SHS.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S-NCE (E-NCE) has lower correlation with these factors, and is positively correlated to the number of organizers and tasks.</a:t>
            </a:r>
          </a:p>
        </p:txBody>
      </p:sp>
    </p:spTree>
    <p:extLst>
      <p:ext uri="{BB962C8B-B14F-4D97-AF65-F5344CB8AC3E}">
        <p14:creationId xmlns:p14="http://schemas.microsoft.com/office/powerpoint/2010/main" val="2068303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94A25B1-55F4-2026-F9F8-1D4C6012C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08" y="384104"/>
            <a:ext cx="5216761" cy="3159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62F2F33-B23A-C847-A783-15181C0FF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4103"/>
            <a:ext cx="5208555" cy="3129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392EEA36-7308-5E8A-EC54-75F0FCF43BB0}"/>
              </a:ext>
            </a:extLst>
          </p:cNvPr>
          <p:cNvSpPr txBox="1"/>
          <p:nvPr/>
        </p:nvSpPr>
        <p:spPr>
          <a:xfrm>
            <a:off x="6294361" y="3543650"/>
            <a:ext cx="575393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For C-NCE, only one interval [2020-7-2 ~ 2020-9-24]; for S-NCE, two intervals [2020-11-19~2021-1-14], [2021-9-23~2021-12-16].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The C-NCE interval corresponds to the first increase of tasks/volunteers in 2020 summer. The S-NCE intervals correspond to the plateau of task/volunteer curve after two peaks.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Generally, the trend of C-NCE is similar to task/volunteers, except for early in 2020, may be influenced by other factors.</a:t>
            </a:r>
            <a:endParaRPr lang="zh-CN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F0E1CBB7-7733-E88B-EA61-A13A967C28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60" y="3543650"/>
            <a:ext cx="5603606" cy="3167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656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5FDE1A59-91A2-75D7-2451-5788A9E3F101}"/>
              </a:ext>
            </a:extLst>
          </p:cNvPr>
          <p:cNvSpPr txBox="1"/>
          <p:nvPr/>
        </p:nvSpPr>
        <p:spPr>
          <a:xfrm>
            <a:off x="374341" y="310705"/>
            <a:ext cx="9436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NCE and</a:t>
            </a:r>
            <a:r>
              <a:rPr lang="zh-CN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SHS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CB9853F-8479-A200-E448-81C7B7DA6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12" y="1530494"/>
            <a:ext cx="5835588" cy="3419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CCFBC254-7568-3503-B96E-1F29D35AD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496" y="1530494"/>
            <a:ext cx="5789997" cy="3419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22D83ACB-FA55-C2B4-05F7-D00D668FBC5F}"/>
              </a:ext>
            </a:extLst>
          </p:cNvPr>
          <p:cNvSpPr txBox="1"/>
          <p:nvPr/>
        </p:nvSpPr>
        <p:spPr>
          <a:xfrm>
            <a:off x="374340" y="951377"/>
            <a:ext cx="9436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NCE and the total number of SHS: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3AD6AEE-93BD-372D-7B2E-A3038EDD0BC8}"/>
              </a:ext>
            </a:extLst>
          </p:cNvPr>
          <p:cNvSpPr txBox="1"/>
          <p:nvPr/>
        </p:nvSpPr>
        <p:spPr>
          <a:xfrm>
            <a:off x="521566" y="5128791"/>
            <a:ext cx="111436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For C-NCE, the trend is similar to the number of SHS, while for S-NCE, it shows negative correlation with SHS, meaning when the number of SHS reduces, the splits and merges of communities also reduce.</a:t>
            </a:r>
            <a:endParaRPr lang="zh-CN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609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697EBF65-365D-290E-3317-91A601B46C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76" y="1604877"/>
            <a:ext cx="5597324" cy="3540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F7768992-6285-DB56-EC6A-BCFBD8A385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04877"/>
            <a:ext cx="5603866" cy="3536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EB613C02-D087-58F6-0168-AD30973FE267}"/>
              </a:ext>
            </a:extLst>
          </p:cNvPr>
          <p:cNvSpPr txBox="1"/>
          <p:nvPr/>
        </p:nvSpPr>
        <p:spPr>
          <a:xfrm>
            <a:off x="374341" y="310705"/>
            <a:ext cx="9436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NCE and</a:t>
            </a:r>
            <a:r>
              <a:rPr lang="zh-CN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SHS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DE8500C-84CE-8E65-AAE1-B20AB9B7791B}"/>
              </a:ext>
            </a:extLst>
          </p:cNvPr>
          <p:cNvSpPr txBox="1"/>
          <p:nvPr/>
        </p:nvSpPr>
        <p:spPr>
          <a:xfrm>
            <a:off x="374340" y="951377"/>
            <a:ext cx="1046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C-NCE of different sets of communities: 1. w/o SHS neighbors; 2. w/o SHS as community members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FFE4E02-AB27-FB28-74CD-A46D0C6A86C3}"/>
              </a:ext>
            </a:extLst>
          </p:cNvPr>
          <p:cNvSpPr txBox="1"/>
          <p:nvPr/>
        </p:nvSpPr>
        <p:spPr>
          <a:xfrm>
            <a:off x="492134" y="5141679"/>
            <a:ext cx="111436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While C-NCE of communities with SHS neighbors is generally larger, possibly the connecting with SHS causes volunteers to shift between communities or have more connection to different communities and increase the C-NCE.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The analysis of relation between SHS and community evolution should involve more districts and quantities.</a:t>
            </a:r>
            <a:endParaRPr lang="zh-CN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4784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15.7105"/>
  <p:tag name="ORIGINALWIDTH" val="4838.395"/>
  <p:tag name="LATEXADDIN" val="\documentclass{article}&#10;\usepackage{amsmath}&#10;\pagestyle{empty}&#10;\begin{document}&#10;&#10;\begin{equation}&#10;\frac{H(C \mid U)}{H(C)}=\frac{E_{U}[(H(C \mid U=u))]}{H(C)}=\frac{-\sum_{u \in U} P(u) \sum_{c \in C}(P(C=c \mid U) \log (P(C=c \mid U))}{-\sum_{c \in C} P(C=c) \log (P(C=c))}  \nonumber&#10;\end{equation}&#10;&#10;&#10;\end{document}"/>
  <p:tag name="IGUANATEXSIZE" val="20"/>
  <p:tag name="IGUANATEXCURSOR" val="285"/>
  <p:tag name="TRANSPARENCY" val="True"/>
  <p:tag name="LATEXENGINEID" val="0"/>
  <p:tag name="TEMPFOLDER" val=".\.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87.964"/>
  <p:tag name="ORIGINALWIDTH" val="1981.252"/>
  <p:tag name="LATEXADDIN" val="\documentclass{article}&#10;\usepackage{amsmath}&#10;\usepackage{amssymb}&#10;\pagestyle{empty}&#10;\begin{document}&#10;&#10;$$ \xi^t_{C_j} =  \sum_{C_k \in \mathbb{C}^{t+1}} E_{jk} \cdot Jaccard(C_{j}, C_k)) $$&#10;&#10;&#10;\end{document}"/>
  <p:tag name="IGUANATEXSIZE" val="20"/>
  <p:tag name="IGUANATEXCURSOR" val="189"/>
  <p:tag name="TRANSPARENCY" val="True"/>
  <p:tag name="LATEXENGINEID" val="0"/>
  <p:tag name="TEMPFOLDER" val=".\.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15.7105"/>
  <p:tag name="ORIGINALWIDTH" val="5064.117"/>
  <p:tag name="LATEXADDIN" val="\documentclass{article}&#10;\usepackage{amsmath}&#10;\pagestyle{empty}&#10;\begin{document}&#10;&#10;\begin{equation}&#10;\frac{H(C' \mid C)}{H(C)}=\frac{E_{C}[(H(C' \mid C=c))]}{H(C)}=\frac{-\sum_{c \in C} P(c) \sum_{c' \in C'}(P(C'=c' \mid C) \log (P(C'=c' \mid C))}{-\sum_{c \in C} P(C=c) \log (P(C=c))}  \nonumber&#10;\end{equation}&#10;&#10;&#10;\end{document}"/>
  <p:tag name="IGUANATEXSIZE" val="20"/>
  <p:tag name="IGUANATEXCURSOR" val="241"/>
  <p:tag name="TRANSPARENCY" val="True"/>
  <p:tag name="LATEXENGINEID" val="0"/>
  <p:tag name="TEMPFOLDER" val=".\.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443</Words>
  <Application>Microsoft Office PowerPoint</Application>
  <PresentationFormat>宽屏</PresentationFormat>
  <Paragraphs>22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等线</vt:lpstr>
      <vt:lpstr>等线 Light</vt:lpstr>
      <vt:lpstr>Arial</vt:lpstr>
      <vt:lpstr>Calibri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Cu Rare</dc:creator>
  <cp:lastModifiedBy>Cu Rare</cp:lastModifiedBy>
  <cp:revision>7</cp:revision>
  <dcterms:created xsi:type="dcterms:W3CDTF">2022-04-27T20:35:01Z</dcterms:created>
  <dcterms:modified xsi:type="dcterms:W3CDTF">2022-05-23T10:01:38Z</dcterms:modified>
</cp:coreProperties>
</file>