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56" r:id="rId2"/>
    <p:sldId id="260" r:id="rId3"/>
    <p:sldId id="287" r:id="rId4"/>
    <p:sldId id="280" r:id="rId5"/>
    <p:sldId id="268" r:id="rId6"/>
    <p:sldId id="281" r:id="rId7"/>
    <p:sldId id="269" r:id="rId8"/>
    <p:sldId id="266" r:id="rId9"/>
    <p:sldId id="270" r:id="rId10"/>
    <p:sldId id="283" r:id="rId11"/>
    <p:sldId id="271" r:id="rId12"/>
    <p:sldId id="272" r:id="rId13"/>
    <p:sldId id="282" r:id="rId14"/>
    <p:sldId id="285" r:id="rId15"/>
    <p:sldId id="288" r:id="rId16"/>
    <p:sldId id="265" r:id="rId17"/>
    <p:sldId id="274" r:id="rId18"/>
    <p:sldId id="275" r:id="rId19"/>
    <p:sldId id="286" r:id="rId20"/>
    <p:sldId id="263" r:id="rId21"/>
    <p:sldId id="278" r:id="rId22"/>
    <p:sldId id="277" r:id="rId23"/>
    <p:sldId id="264" r:id="rId24"/>
    <p:sldId id="279" r:id="rId25"/>
    <p:sldId id="262" r:id="rId26"/>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EEC9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36" autoAdjust="0"/>
  </p:normalViewPr>
  <p:slideViewPr>
    <p:cSldViewPr snapToGrid="0">
      <p:cViewPr varScale="1">
        <p:scale>
          <a:sx n="61" d="100"/>
          <a:sy n="61" d="100"/>
        </p:scale>
        <p:origin x="1493" y="43"/>
      </p:cViewPr>
      <p:guideLst/>
    </p:cSldViewPr>
  </p:slideViewPr>
  <p:notesTextViewPr>
    <p:cViewPr>
      <p:scale>
        <a:sx n="1" d="1"/>
        <a:sy n="1" d="1"/>
      </p:scale>
      <p:origin x="0" y="0"/>
    </p:cViewPr>
  </p:notesTextViewPr>
  <p:notesViewPr>
    <p:cSldViewPr snapToGrid="0">
      <p:cViewPr varScale="1">
        <p:scale>
          <a:sx n="87" d="100"/>
          <a:sy n="87" d="100"/>
        </p:scale>
        <p:origin x="38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F141B7-1A1A-4D6A-9ECD-8BF219A1BB36}" type="datetimeFigureOut">
              <a:rPr lang="zh-CN" altLang="en-US" smtClean="0"/>
              <a:t>2025/1/2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78B178-D985-4E69-BD1D-D5C2539D273D}"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89B13-0A06-4186-B572-2A7744E8B258}" type="datetimeFigureOut">
              <a:rPr lang="zh-CN" altLang="en-US" smtClean="0"/>
              <a:t>2025/1/2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22142-0C59-4E07-AA1C-EAE50334DAC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Hello everyone, I’m Yin Penghao, and I will report the progress in my graduation project. The topic of my representation is </a:t>
            </a:r>
            <a:r>
              <a:rPr lang="en-US" altLang="zh-CN" sz="1200" b="1" dirty="0">
                <a:solidFill>
                  <a:srgbClr val="EEC95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3DFormer: Enhancing Snapshot Compressive Imaging Performance with 3D Gaussian Splatting.</a:t>
            </a:r>
            <a:endParaRPr lang="zh-CN" altLang="en-US" b="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But how to solve them? Perhaps we can leverage </a:t>
            </a:r>
            <a:r>
              <a:rPr lang="en-US" altLang="zh-CN" b="1" dirty="0"/>
              <a:t>3D reconstruction and rendering techniques</a:t>
            </a:r>
            <a:r>
              <a:rPr lang="en-US" altLang="zh-CN" dirty="0"/>
              <a:t>. In 3D scenes, objects are represented by a finite set of basic elements, meaning that 3D scenes themselves are </a:t>
            </a:r>
            <a:r>
              <a:rPr lang="en-US" altLang="zh-CN" b="1" dirty="0"/>
              <a:t>low-dimensional</a:t>
            </a:r>
            <a:r>
              <a:rPr lang="en-US" altLang="zh-CN" dirty="0"/>
              <a:t>. Since the real world is also inherently </a:t>
            </a:r>
            <a:r>
              <a:rPr lang="en-US" altLang="zh-CN" b="1" dirty="0"/>
              <a:t>low-dimensional</a:t>
            </a:r>
            <a:r>
              <a:rPr lang="en-US" altLang="zh-CN" dirty="0"/>
              <a:t>, applying 3D reconstruction and rendering can address issues such as blurred textures, distorted shapes, and unrealistic colors, which are typically </a:t>
            </a:r>
            <a:r>
              <a:rPr lang="en-US" altLang="zh-CN" b="1" dirty="0"/>
              <a:t>high-dimensional</a:t>
            </a:r>
            <a:r>
              <a:rPr lang="en-US" altLang="zh-CN" dirty="0"/>
              <a:t> phenomena.</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10</a:t>
            </a:fld>
            <a:endParaRPr lang="zh-CN" altLang="en-US"/>
          </a:p>
        </p:txBody>
      </p:sp>
    </p:spTree>
    <p:extLst>
      <p:ext uri="{BB962C8B-B14F-4D97-AF65-F5344CB8AC3E}">
        <p14:creationId xmlns:p14="http://schemas.microsoft.com/office/powerpoint/2010/main" val="256635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OK. As we want to use 3D reconstruction and rendering methods to address SCI problem, we need to know its process first. </a:t>
            </a:r>
            <a:r>
              <a:rPr lang="en-US" altLang="zh-CN" b="0" i="0" dirty="0">
                <a:solidFill>
                  <a:srgbClr val="000000"/>
                </a:solidFill>
                <a:effectLst/>
                <a:latin typeface="Arial" panose="020B0604020202020204" pitchFamily="34" charset="0"/>
              </a:rPr>
              <a:t>Structure-from-Motion (</a:t>
            </a:r>
            <a:r>
              <a:rPr lang="en-US" altLang="zh-CN" b="0" i="0" dirty="0" err="1">
                <a:solidFill>
                  <a:srgbClr val="000000"/>
                </a:solidFill>
                <a:effectLst/>
                <a:latin typeface="Arial" panose="020B0604020202020204" pitchFamily="34" charset="0"/>
              </a:rPr>
              <a:t>SfM</a:t>
            </a:r>
            <a:r>
              <a:rPr lang="en-US" altLang="zh-CN" b="0" i="0" dirty="0">
                <a:solidFill>
                  <a:srgbClr val="000000"/>
                </a:solidFill>
                <a:effectLst/>
                <a:latin typeface="Arial" panose="020B0604020202020204" pitchFamily="34" charset="0"/>
              </a:rPr>
              <a:t>) is a widely used computer vision technique that aims to </a:t>
            </a:r>
            <a:r>
              <a:rPr lang="en-US" altLang="zh-CN" b="1" i="0" dirty="0">
                <a:solidFill>
                  <a:srgbClr val="000000"/>
                </a:solidFill>
                <a:effectLst/>
                <a:latin typeface="Arial" panose="020B0604020202020204" pitchFamily="34" charset="0"/>
              </a:rPr>
              <a:t>recover the 3D geometric structure</a:t>
            </a:r>
            <a:r>
              <a:rPr lang="en-US" altLang="zh-CN" b="0" i="0" dirty="0">
                <a:solidFill>
                  <a:srgbClr val="000000"/>
                </a:solidFill>
                <a:effectLst/>
                <a:latin typeface="Arial" panose="020B0604020202020204" pitchFamily="34" charset="0"/>
              </a:rPr>
              <a:t> of a scene </a:t>
            </a:r>
            <a:r>
              <a:rPr lang="en-US" altLang="zh-CN" b="1" i="0" dirty="0">
                <a:solidFill>
                  <a:srgbClr val="000000"/>
                </a:solidFill>
                <a:effectLst/>
                <a:latin typeface="Arial" panose="020B0604020202020204" pitchFamily="34" charset="0"/>
              </a:rPr>
              <a:t>and the motion of the camera from a series of 2D images</a:t>
            </a:r>
            <a:r>
              <a:rPr lang="en-US" altLang="zh-CN" b="0" i="0" dirty="0">
                <a:solidFill>
                  <a:srgbClr val="000000"/>
                </a:solidFill>
                <a:effectLst/>
                <a:latin typeface="Arial" panose="020B0604020202020204" pitchFamily="34" charset="0"/>
              </a:rPr>
              <a:t>, which are inputs for 3D reconstruction. In other words, we input a series of images of the same scene to the Structure from Motion model, we can obtain the 3D point clouds of the scene and the camera pose of each image.</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11</a:t>
            </a:fld>
            <a:endParaRPr lang="zh-CN" altLang="en-US"/>
          </a:p>
        </p:txBody>
      </p:sp>
    </p:spTree>
    <p:extLst>
      <p:ext uri="{BB962C8B-B14F-4D97-AF65-F5344CB8AC3E}">
        <p14:creationId xmlns:p14="http://schemas.microsoft.com/office/powerpoint/2010/main" val="1941362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With the images of a scene, and the camera poses and point clouds produced by </a:t>
            </a:r>
            <a:r>
              <a:rPr lang="en-US" altLang="zh-CN" dirty="0" err="1"/>
              <a:t>SfM</a:t>
            </a:r>
            <a:r>
              <a:rPr lang="en-US" altLang="zh-CN" dirty="0"/>
              <a:t> models, we can use </a:t>
            </a:r>
            <a:r>
              <a:rPr lang="en-US" altLang="zh-CN" b="0" i="0" dirty="0">
                <a:solidFill>
                  <a:srgbClr val="000000"/>
                </a:solidFill>
                <a:effectLst/>
                <a:latin typeface="Arial" panose="020B0604020202020204" pitchFamily="34" charset="0"/>
              </a:rPr>
              <a:t>3D Scene Reconstruction and Rendering methods to recover the three-dimensional structure of the scene. After that, we can render the captured images from the perspective of arbitrary camera poses, with the camera’s intrinsic and extrinsic parameters and the original sparse point clouds provided. The mainstream methods include </a:t>
            </a:r>
            <a:r>
              <a:rPr lang="en-US" altLang="zh-CN" b="0" i="0" dirty="0" err="1">
                <a:solidFill>
                  <a:srgbClr val="000000"/>
                </a:solidFill>
                <a:effectLst/>
                <a:latin typeface="Arial" panose="020B0604020202020204" pitchFamily="34" charset="0"/>
              </a:rPr>
              <a:t>NeRF</a:t>
            </a:r>
            <a:r>
              <a:rPr lang="en-US" altLang="zh-CN" b="0" i="0" dirty="0">
                <a:solidFill>
                  <a:srgbClr val="000000"/>
                </a:solidFill>
                <a:effectLst/>
                <a:latin typeface="Arial" panose="020B0604020202020204" pitchFamily="34" charset="0"/>
              </a:rPr>
              <a:t> and 3D Gaussian Splatting, also 3DGS.</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12</a:t>
            </a:fld>
            <a:endParaRPr lang="zh-CN" altLang="en-US"/>
          </a:p>
        </p:txBody>
      </p:sp>
    </p:spTree>
    <p:extLst>
      <p:ext uri="{BB962C8B-B14F-4D97-AF65-F5344CB8AC3E}">
        <p14:creationId xmlns:p14="http://schemas.microsoft.com/office/powerpoint/2010/main" val="1613809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NeRF</a:t>
            </a:r>
            <a:r>
              <a:rPr lang="en-US" altLang="zh-CN" dirty="0"/>
              <a:t> uses neural radiance fields to represent 3D scenes, while 3DGS uses 3D Gaussian point cloud. This difference contribute to there difference in performance. Compared with </a:t>
            </a:r>
            <a:r>
              <a:rPr lang="en-US" altLang="zh-CN" dirty="0" err="1"/>
              <a:t>NeRF</a:t>
            </a:r>
            <a:r>
              <a:rPr lang="en-US" altLang="zh-CN" dirty="0"/>
              <a:t>, 3DGS is superior for higher-quality results and improved computational efficiency. However, </a:t>
            </a:r>
            <a:r>
              <a:rPr lang="en-US" altLang="zh-CN" b="0" i="0" dirty="0">
                <a:solidFill>
                  <a:srgbClr val="000000"/>
                </a:solidFill>
                <a:effectLst/>
              </a:rPr>
              <a:t>3DGS also has </a:t>
            </a:r>
            <a:r>
              <a:rPr lang="en-US" altLang="zh-CN" dirty="0">
                <a:solidFill>
                  <a:srgbClr val="000000"/>
                </a:solidFill>
              </a:rPr>
              <a:t>limitations, </a:t>
            </a:r>
            <a:r>
              <a:rPr lang="en-US" altLang="zh-CN" b="0" i="0" dirty="0">
                <a:solidFill>
                  <a:srgbClr val="000000"/>
                </a:solidFill>
                <a:effectLst/>
              </a:rPr>
              <a:t>such as its need for good initialization and the quality of rendering</a:t>
            </a:r>
            <a:r>
              <a:rPr lang="en-US" altLang="zh-CN" dirty="0">
                <a:solidFill>
                  <a:srgbClr val="000000"/>
                </a:solidFill>
              </a:rPr>
              <a:t>. </a:t>
            </a:r>
            <a:r>
              <a:rPr lang="en-US" altLang="zh-CN" b="0" i="0" dirty="0">
                <a:solidFill>
                  <a:srgbClr val="000000"/>
                </a:solidFill>
                <a:effectLst/>
              </a:rPr>
              <a:t>To address these limitations, </a:t>
            </a:r>
            <a:r>
              <a:rPr lang="en-US" altLang="zh-CN" b="0" i="0" dirty="0" err="1">
                <a:solidFill>
                  <a:srgbClr val="000000"/>
                </a:solidFill>
                <a:effectLst/>
              </a:rPr>
              <a:t>Kheradmand</a:t>
            </a:r>
            <a:r>
              <a:rPr lang="en-US" altLang="zh-CN" b="0" i="0" dirty="0">
                <a:solidFill>
                  <a:srgbClr val="000000"/>
                </a:solidFill>
                <a:effectLst/>
              </a:rPr>
              <a:t> et al introduced </a:t>
            </a:r>
            <a:r>
              <a:rPr lang="en-US" altLang="zh-CN" b="1" i="0" dirty="0">
                <a:solidFill>
                  <a:srgbClr val="000000"/>
                </a:solidFill>
                <a:effectLst/>
              </a:rPr>
              <a:t>3DGS-MCMC</a:t>
            </a:r>
            <a:r>
              <a:rPr lang="en-US" altLang="zh-CN" b="0" i="0" dirty="0">
                <a:solidFill>
                  <a:srgbClr val="000000"/>
                </a:solidFill>
                <a:effectLst/>
              </a:rPr>
              <a:t> (</a:t>
            </a:r>
            <a:r>
              <a:rPr lang="en-US" altLang="zh-CN" b="0" i="0" dirty="0" err="1">
                <a:solidFill>
                  <a:srgbClr val="000000"/>
                </a:solidFill>
                <a:effectLst/>
              </a:rPr>
              <a:t>NeurIPS</a:t>
            </a:r>
            <a:r>
              <a:rPr lang="en-US" altLang="zh-CN" b="0" i="0" dirty="0">
                <a:solidFill>
                  <a:srgbClr val="000000"/>
                </a:solidFill>
                <a:effectLst/>
              </a:rPr>
              <a:t>, 2024), which further enhances both rendering quality and computational efficiency.</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13</a:t>
            </a:fld>
            <a:endParaRPr lang="zh-CN" altLang="en-US"/>
          </a:p>
        </p:txBody>
      </p:sp>
    </p:spTree>
    <p:extLst>
      <p:ext uri="{BB962C8B-B14F-4D97-AF65-F5344CB8AC3E}">
        <p14:creationId xmlns:p14="http://schemas.microsoft.com/office/powerpoint/2010/main" val="2292658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a:t>
            </a:r>
            <a:r>
              <a:rPr lang="en-US" altLang="zh-CN" dirty="0" err="1"/>
              <a:t>NeRF</a:t>
            </a:r>
            <a:r>
              <a:rPr lang="en-US" altLang="zh-CN" dirty="0"/>
              <a:t> and 3DGS, previous researchers designed several models for SCI task, such as </a:t>
            </a:r>
            <a:r>
              <a:rPr lang="en-US" altLang="zh-CN" dirty="0" err="1"/>
              <a:t>SCINeRF</a:t>
            </a:r>
            <a:r>
              <a:rPr lang="en-US" altLang="zh-CN" dirty="0"/>
              <a:t>, SCIGS and </a:t>
            </a:r>
            <a:r>
              <a:rPr lang="en-US" altLang="zh-CN" dirty="0" err="1"/>
              <a:t>SCISplat</a:t>
            </a:r>
            <a:r>
              <a:rPr lang="en-US" altLang="zh-CN" dirty="0"/>
              <a:t>. </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14</a:t>
            </a:fld>
            <a:endParaRPr lang="zh-CN" altLang="en-US"/>
          </a:p>
        </p:txBody>
      </p:sp>
    </p:spTree>
    <p:extLst>
      <p:ext uri="{BB962C8B-B14F-4D97-AF65-F5344CB8AC3E}">
        <p14:creationId xmlns:p14="http://schemas.microsoft.com/office/powerpoint/2010/main" val="396096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8290-894F-AE82-6B2D-D281025E753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B92DEB-154F-8D74-3E53-2C646A05087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D0B412-1B21-E406-D76A-54526E0848EF}"/>
              </a:ext>
            </a:extLst>
          </p:cNvPr>
          <p:cNvSpPr>
            <a:spLocks noGrp="1"/>
          </p:cNvSpPr>
          <p:nvPr>
            <p:ph type="body" idx="1"/>
          </p:nvPr>
        </p:nvSpPr>
        <p:spPr/>
        <p:txBody>
          <a:bodyPr/>
          <a:lstStyle/>
          <a:p>
            <a:r>
              <a:rPr lang="en-US" altLang="zh-CN" dirty="0"/>
              <a:t>I want to introduce </a:t>
            </a:r>
            <a:r>
              <a:rPr lang="en-US" altLang="zh-CN" dirty="0" err="1"/>
              <a:t>SCISplat</a:t>
            </a:r>
            <a:r>
              <a:rPr lang="en-US" altLang="zh-CN" dirty="0"/>
              <a:t> in detail, as it is the basis of my work. There are 3 main process in </a:t>
            </a:r>
            <a:r>
              <a:rPr lang="en-US" altLang="zh-CN" dirty="0" err="1"/>
              <a:t>SCISplat</a:t>
            </a:r>
            <a:r>
              <a:rPr lang="en-US" altLang="zh-CN" dirty="0"/>
              <a:t>. </a:t>
            </a:r>
            <a:r>
              <a:rPr lang="en-US" altLang="zh-CN" b="1" dirty="0"/>
              <a:t>(click) </a:t>
            </a:r>
            <a:r>
              <a:rPr lang="en-US" altLang="zh-CN" dirty="0"/>
              <a:t>The first process is initialization. </a:t>
            </a:r>
            <a:r>
              <a:rPr lang="en-US" altLang="zh-CN" dirty="0" err="1"/>
              <a:t>SCISplat</a:t>
            </a:r>
            <a:r>
              <a:rPr lang="en-US" altLang="zh-CN" dirty="0"/>
              <a:t> utilizes the measured image to calculate the values of pixels in original video where the corresponding value of mask is non-zero, and fills in other pixels using interpolation. </a:t>
            </a:r>
            <a:r>
              <a:rPr lang="en-US" altLang="zh-CN" b="1" dirty="0"/>
              <a:t>(click) </a:t>
            </a:r>
            <a:r>
              <a:rPr lang="en-US" altLang="zh-CN" dirty="0"/>
              <a:t>After that, this method input the interpolated images to structure-from-motion methods to get point clouds and corresponding camera poses. </a:t>
            </a:r>
            <a:r>
              <a:rPr lang="en-US" altLang="zh-CN" b="1" dirty="0"/>
              <a:t>(click) </a:t>
            </a:r>
            <a:r>
              <a:rPr lang="en-US" altLang="zh-CN" dirty="0"/>
              <a:t>Finally, </a:t>
            </a:r>
            <a:r>
              <a:rPr lang="en-US" altLang="zh-CN" dirty="0" err="1"/>
              <a:t>SCISplat</a:t>
            </a:r>
            <a:r>
              <a:rPr lang="en-US" altLang="zh-CN" dirty="0"/>
              <a:t> input the </a:t>
            </a:r>
            <a:r>
              <a:rPr lang="en-US" altLang="zh-CN" dirty="0" err="1"/>
              <a:t>interposlated</a:t>
            </a:r>
            <a:r>
              <a:rPr lang="en-US" altLang="zh-CN" dirty="0"/>
              <a:t> images along with the point clouds and camera poses to 3DGS-MCMC model to build a 3D scene, and render the images from the camera poses of interpolated images. The rendered images will work as the reconstructed original video of the SCI process. The loss function of 3DGS-MCMC includes the consistency loss between synthesized measurement calculated from rendered images and real measurement.</a:t>
            </a:r>
            <a:endParaRPr lang="zh-CN" altLang="en-US" dirty="0"/>
          </a:p>
        </p:txBody>
      </p:sp>
      <p:sp>
        <p:nvSpPr>
          <p:cNvPr id="4" name="灯片编号占位符 3">
            <a:extLst>
              <a:ext uri="{FF2B5EF4-FFF2-40B4-BE49-F238E27FC236}">
                <a16:creationId xmlns:a16="http://schemas.microsoft.com/office/drawing/2014/main" id="{B6E9B3F7-230A-6568-CF02-BB4515A41999}"/>
              </a:ext>
            </a:extLst>
          </p:cNvPr>
          <p:cNvSpPr>
            <a:spLocks noGrp="1"/>
          </p:cNvSpPr>
          <p:nvPr>
            <p:ph type="sldNum" sz="quarter" idx="5"/>
          </p:nvPr>
        </p:nvSpPr>
        <p:spPr/>
        <p:txBody>
          <a:bodyPr/>
          <a:lstStyle/>
          <a:p>
            <a:fld id="{BF622142-0C59-4E07-AA1C-EAE50334DAC6}" type="slidenum">
              <a:rPr lang="zh-CN" altLang="en-US" smtClean="0"/>
              <a:t>15</a:t>
            </a:fld>
            <a:endParaRPr lang="zh-CN" altLang="en-US"/>
          </a:p>
        </p:txBody>
      </p:sp>
    </p:spTree>
    <p:extLst>
      <p:ext uri="{BB962C8B-B14F-4D97-AF65-F5344CB8AC3E}">
        <p14:creationId xmlns:p14="http://schemas.microsoft.com/office/powerpoint/2010/main" val="1089263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92918-8733-6512-D334-02E8A5C6206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D8D3292-8BCF-01AF-5726-A74BE8489A02}"/>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BBB78549-6762-89C8-1269-9AA5AAED76B0}"/>
              </a:ext>
            </a:extLst>
          </p:cNvPr>
          <p:cNvSpPr>
            <a:spLocks noGrp="1"/>
          </p:cNvSpPr>
          <p:nvPr>
            <p:ph type="body" idx="3"/>
          </p:nvPr>
        </p:nvSpPr>
        <p:spPr/>
        <p:txBody>
          <a:bodyPr/>
          <a:lstStyle/>
          <a:p>
            <a:r>
              <a:rPr lang="en-US" altLang="zh-CN" dirty="0"/>
              <a:t>The third part is my effective </a:t>
            </a:r>
            <a:r>
              <a:rPr lang="en-US" altLang="zh-CN" dirty="0" err="1"/>
              <a:t>improvents</a:t>
            </a:r>
            <a:r>
              <a:rPr lang="en-US" altLang="zh-CN" dirty="0"/>
              <a:t>.</a:t>
            </a:r>
          </a:p>
        </p:txBody>
      </p:sp>
    </p:spTree>
    <p:extLst>
      <p:ext uri="{BB962C8B-B14F-4D97-AF65-F5344CB8AC3E}">
        <p14:creationId xmlns:p14="http://schemas.microsoft.com/office/powerpoint/2010/main" val="460580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Compared with </a:t>
            </a:r>
            <a:r>
              <a:rPr lang="en-US" altLang="zh-CN" dirty="0" err="1"/>
              <a:t>SCISplat</a:t>
            </a:r>
            <a:r>
              <a:rPr lang="en-US" altLang="zh-CN" dirty="0"/>
              <a:t>, our model has 2 main changes. First, we introduce </a:t>
            </a:r>
            <a:r>
              <a:rPr lang="en-US" altLang="zh-CN" dirty="0" err="1"/>
              <a:t>STFormer</a:t>
            </a:r>
            <a:r>
              <a:rPr lang="en-US" altLang="zh-CN" dirty="0"/>
              <a:t> to get original reconstructed images, rather than simple interpolation. Second, we modified the loss used for 3DGS-MCMC.</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17</a:t>
            </a:fld>
            <a:endParaRPr lang="zh-CN" altLang="en-US"/>
          </a:p>
        </p:txBody>
      </p:sp>
    </p:spTree>
    <p:extLst>
      <p:ext uri="{BB962C8B-B14F-4D97-AF65-F5344CB8AC3E}">
        <p14:creationId xmlns:p14="http://schemas.microsoft.com/office/powerpoint/2010/main" val="109911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00000"/>
                </a:solidFill>
                <a:effectLst/>
                <a:latin typeface="Arial" panose="020B0604020202020204" pitchFamily="34" charset="0"/>
              </a:rPr>
              <a:t>Spatial-Temporal Transformer (</a:t>
            </a:r>
            <a:r>
              <a:rPr lang="en-US" altLang="zh-CN" b="0" i="0" dirty="0" err="1">
                <a:solidFill>
                  <a:srgbClr val="000000"/>
                </a:solidFill>
                <a:effectLst/>
                <a:latin typeface="Arial" panose="020B0604020202020204" pitchFamily="34" charset="0"/>
              </a:rPr>
              <a:t>STFormer</a:t>
            </a:r>
            <a:r>
              <a:rPr lang="en-US" altLang="zh-CN" b="0" i="0" dirty="0">
                <a:solidFill>
                  <a:srgbClr val="000000"/>
                </a:solidFill>
                <a:effectLst/>
                <a:latin typeface="Arial" panose="020B0604020202020204" pitchFamily="34" charset="0"/>
              </a:rPr>
              <a:t>) is an end-to-end network designed for SCI. Its core component is the </a:t>
            </a:r>
            <a:r>
              <a:rPr lang="en-US" altLang="zh-CN" b="0" i="0" dirty="0" err="1">
                <a:solidFill>
                  <a:srgbClr val="000000"/>
                </a:solidFill>
                <a:effectLst/>
                <a:latin typeface="Arial" panose="020B0604020202020204" pitchFamily="34" charset="0"/>
              </a:rPr>
              <a:t>STFormer</a:t>
            </a:r>
            <a:r>
              <a:rPr lang="en-US" altLang="zh-CN" b="0" i="0" dirty="0">
                <a:solidFill>
                  <a:srgbClr val="000000"/>
                </a:solidFill>
                <a:effectLst/>
                <a:latin typeface="Arial" panose="020B0604020202020204" pitchFamily="34" charset="0"/>
              </a:rPr>
              <a:t> block, which leverages both spatial and temporal self-attention mechanisms to capture the relationships between adjacent tokens in videos. This allows the model to effectively model both spatial dependencies within individual frames and temporal dependencies across frames. The structure of </a:t>
            </a:r>
            <a:r>
              <a:rPr lang="en-US" altLang="zh-CN" b="0" i="0" dirty="0" err="1">
                <a:solidFill>
                  <a:srgbClr val="000000"/>
                </a:solidFill>
                <a:effectLst/>
                <a:latin typeface="Arial" panose="020B0604020202020204" pitchFamily="34" charset="0"/>
              </a:rPr>
              <a:t>STFormer</a:t>
            </a:r>
            <a:r>
              <a:rPr lang="en-US" altLang="zh-CN" b="0" i="0" dirty="0">
                <a:solidFill>
                  <a:srgbClr val="000000"/>
                </a:solidFill>
                <a:effectLst/>
                <a:latin typeface="Arial" panose="020B0604020202020204" pitchFamily="34" charset="0"/>
              </a:rPr>
              <a:t> is illustrated in the figure above. </a:t>
            </a:r>
            <a:r>
              <a:rPr lang="en-US" altLang="zh-CN" b="0" i="0" dirty="0">
                <a:solidFill>
                  <a:srgbClr val="000000"/>
                </a:solidFill>
                <a:effectLst/>
              </a:rPr>
              <a:t>Since 3D reconstruction and rendering requires images from multiple perspectives as input, we first </a:t>
            </a:r>
            <a:r>
              <a:rPr lang="en-US" altLang="zh-CN" i="0" dirty="0">
                <a:solidFill>
                  <a:srgbClr val="000000"/>
                </a:solidFill>
                <a:effectLst/>
              </a:rPr>
              <a:t>feed the measured SCI image and corresponding masks into the </a:t>
            </a:r>
            <a:r>
              <a:rPr lang="en-US" altLang="zh-CN" i="0" dirty="0" err="1">
                <a:solidFill>
                  <a:srgbClr val="000000"/>
                </a:solidFill>
                <a:effectLst/>
              </a:rPr>
              <a:t>STFormer</a:t>
            </a:r>
            <a:r>
              <a:rPr lang="en-US" altLang="zh-CN" b="0" i="0" dirty="0">
                <a:solidFill>
                  <a:srgbClr val="000000"/>
                </a:solidFill>
                <a:effectLst/>
              </a:rPr>
              <a:t> module to </a:t>
            </a:r>
            <a:r>
              <a:rPr lang="en-US" altLang="zh-CN" b="1" i="0" dirty="0">
                <a:solidFill>
                  <a:srgbClr val="000000"/>
                </a:solidFill>
                <a:effectLst/>
              </a:rPr>
              <a:t>generate the reconstructed images</a:t>
            </a:r>
            <a:r>
              <a:rPr lang="en-US" altLang="zh-CN" b="0" i="0" dirty="0">
                <a:solidFill>
                  <a:srgbClr val="000000"/>
                </a:solidFill>
                <a:effectLst/>
              </a:rPr>
              <a:t>. The reconstructed images are then used as the good input for </a:t>
            </a:r>
            <a:r>
              <a:rPr lang="en-US" altLang="zh-CN" b="0" i="0" dirty="0" err="1">
                <a:solidFill>
                  <a:srgbClr val="000000"/>
                </a:solidFill>
                <a:effectLst/>
              </a:rPr>
              <a:t>SfM</a:t>
            </a:r>
            <a:r>
              <a:rPr lang="en-US" altLang="zh-CN" b="0" i="0" dirty="0">
                <a:solidFill>
                  <a:srgbClr val="000000"/>
                </a:solidFill>
                <a:effectLst/>
              </a:rPr>
              <a:t> model.</a:t>
            </a:r>
          </a:p>
        </p:txBody>
      </p:sp>
      <p:sp>
        <p:nvSpPr>
          <p:cNvPr id="4" name="灯片编号占位符 3"/>
          <p:cNvSpPr>
            <a:spLocks noGrp="1"/>
          </p:cNvSpPr>
          <p:nvPr>
            <p:ph type="sldNum" sz="quarter" idx="5"/>
          </p:nvPr>
        </p:nvSpPr>
        <p:spPr/>
        <p:txBody>
          <a:bodyPr/>
          <a:lstStyle/>
          <a:p>
            <a:fld id="{BF622142-0C59-4E07-AA1C-EAE50334DAC6}" type="slidenum">
              <a:rPr lang="zh-CN" altLang="en-US" smtClean="0"/>
              <a:t>18</a:t>
            </a:fld>
            <a:endParaRPr lang="zh-CN" altLang="en-US"/>
          </a:p>
        </p:txBody>
      </p:sp>
    </p:spTree>
    <p:extLst>
      <p:ext uri="{BB962C8B-B14F-4D97-AF65-F5344CB8AC3E}">
        <p14:creationId xmlns:p14="http://schemas.microsoft.com/office/powerpoint/2010/main" val="1229506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After that, </a:t>
            </a:r>
            <a:r>
              <a:rPr lang="en-US" altLang="zh-CN" b="0" i="0" dirty="0">
                <a:solidFill>
                  <a:srgbClr val="000000"/>
                </a:solidFill>
                <a:effectLst/>
                <a:latin typeface="Arial" panose="020B0604020202020204" pitchFamily="34" charset="0"/>
              </a:rPr>
              <a:t>we observed that the measured images retain sufficient high-frequency components but lack low-frequency components. As a result, previous methods often introduce significant noise. Since the original reconstructed images produced by </a:t>
            </a:r>
            <a:r>
              <a:rPr lang="en-US" altLang="zh-CN" b="0" i="0" dirty="0" err="1">
                <a:solidFill>
                  <a:srgbClr val="000000"/>
                </a:solidFill>
                <a:effectLst/>
                <a:latin typeface="Arial" panose="020B0604020202020204" pitchFamily="34" charset="0"/>
              </a:rPr>
              <a:t>VGGSfM</a:t>
            </a:r>
            <a:r>
              <a:rPr lang="en-US" altLang="zh-CN" b="0" i="0" dirty="0">
                <a:solidFill>
                  <a:srgbClr val="000000"/>
                </a:solidFill>
                <a:effectLst/>
                <a:latin typeface="Arial" panose="020B0604020202020204" pitchFamily="34" charset="0"/>
              </a:rPr>
              <a:t> exhibit good quality in the low-frequency range, we use them to enhance the low-frequency signals and reduce noise and artifacts in the reconstructed images. </a:t>
            </a:r>
            <a:r>
              <a:rPr lang="en-US" altLang="zh-CN" dirty="0"/>
              <a:t>Previous research has not fully utilized the </a:t>
            </a:r>
            <a:r>
              <a:rPr lang="en-US" altLang="zh-CN" b="0" dirty="0"/>
              <a:t>output of </a:t>
            </a:r>
            <a:r>
              <a:rPr lang="en-US" altLang="zh-CN" b="0" dirty="0" err="1"/>
              <a:t>STFormer</a:t>
            </a:r>
            <a:r>
              <a:rPr lang="en-US" altLang="zh-CN" b="0" dirty="0"/>
              <a:t> </a:t>
            </a:r>
            <a:r>
              <a:rPr lang="en-US" altLang="zh-CN" dirty="0"/>
              <a:t>to designate loss function, so we added the consistency loss between rendered images and the </a:t>
            </a:r>
            <a:r>
              <a:rPr lang="en-US" altLang="zh-CN" b="0" dirty="0"/>
              <a:t>output of </a:t>
            </a:r>
            <a:r>
              <a:rPr lang="en-US" altLang="zh-CN" b="0" dirty="0" err="1"/>
              <a:t>STFormer</a:t>
            </a:r>
            <a:r>
              <a:rPr lang="en-US" altLang="zh-CN" b="0" dirty="0"/>
              <a:t>. </a:t>
            </a:r>
            <a:r>
              <a:rPr lang="en-US" altLang="zh-CN" dirty="0"/>
              <a:t>This modification is proved effective.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19</a:t>
            </a:fld>
            <a:endParaRPr lang="zh-CN" altLang="en-US"/>
          </a:p>
        </p:txBody>
      </p:sp>
    </p:spTree>
    <p:extLst>
      <p:ext uri="{BB962C8B-B14F-4D97-AF65-F5344CB8AC3E}">
        <p14:creationId xmlns:p14="http://schemas.microsoft.com/office/powerpoint/2010/main" val="2744813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My presentation will include 5 main parts. First of all, I will introduce the necessary background information of </a:t>
            </a:r>
            <a:r>
              <a:rPr lang="en-US" altLang="zh-CN" sz="1200" dirty="0">
                <a:cs typeface="Arial" panose="020B0604020202020204" pitchFamily="34" charset="0"/>
              </a:rPr>
              <a:t>Snapshot Compressive Imaging</a:t>
            </a:r>
            <a:r>
              <a:rPr lang="en-US" altLang="zh-CN" dirty="0"/>
              <a:t>. By the way, in the following representation, I will use SCI to refer to </a:t>
            </a:r>
            <a:r>
              <a:rPr lang="en-US" altLang="zh-CN" sz="1200" dirty="0">
                <a:cs typeface="Arial" panose="020B0604020202020204" pitchFamily="34" charset="0"/>
              </a:rPr>
              <a:t>Snapshot Compressive Imaging.</a:t>
            </a:r>
            <a:r>
              <a:rPr lang="en-US" altLang="zh-CN" dirty="0"/>
              <a:t> After that, I will show you the limitations of traditional SCI methods, and address these issues with 3D reconstruction and rendering. The third part will be my effective improvements among all of my experiments based on the previous SOTA method. The improved method reached better results, which will be shown in the fourth part. The last part will be my expectation of future work.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A7972-DD83-00AE-1C40-6948F8F2E46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74C344-D94F-CD58-8E52-2CA49CF8D448}"/>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2D7F285A-E270-9A6C-8783-5FD0DB256BE3}"/>
              </a:ext>
            </a:extLst>
          </p:cNvPr>
          <p:cNvSpPr>
            <a:spLocks noGrp="1"/>
          </p:cNvSpPr>
          <p:nvPr>
            <p:ph type="body" idx="3"/>
          </p:nvPr>
        </p:nvSpPr>
        <p:spPr/>
        <p:txBody>
          <a:bodyPr/>
          <a:lstStyle/>
          <a:p>
            <a:r>
              <a:rPr lang="en-US" altLang="zh-CN" dirty="0"/>
              <a:t>In the fourth part I will show my experimental results.</a:t>
            </a:r>
          </a:p>
        </p:txBody>
      </p:sp>
    </p:spTree>
    <p:extLst>
      <p:ext uri="{BB962C8B-B14F-4D97-AF65-F5344CB8AC3E}">
        <p14:creationId xmlns:p14="http://schemas.microsoft.com/office/powerpoint/2010/main" val="1942107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 I will show qualitative results. The images show that our method produces visually superior reconstruction results than others. The output of our method has less noise and more details. </a:t>
            </a:r>
            <a:r>
              <a:rPr lang="en-US" altLang="zh-CN" sz="1200" dirty="0">
                <a:cs typeface="Arial" panose="020B0604020202020204" pitchFamily="34" charset="0"/>
              </a:rPr>
              <a:t>Besides, compared with the outputs of </a:t>
            </a:r>
            <a:r>
              <a:rPr lang="en-US" altLang="zh-CN" sz="1200" dirty="0" err="1">
                <a:cs typeface="Arial" panose="020B0604020202020204" pitchFamily="34" charset="0"/>
              </a:rPr>
              <a:t>STFormer</a:t>
            </a:r>
            <a:r>
              <a:rPr lang="en-US" altLang="zh-CN" sz="1200" dirty="0">
                <a:cs typeface="Arial" panose="020B0604020202020204" pitchFamily="34" charset="0"/>
              </a:rPr>
              <a:t>, the results demonstrate that 3DGS-MCMC significantly improves the SCI reconstruction quality.</a:t>
            </a:r>
            <a:endParaRPr lang="en-US" altLang="zh-CN"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21</a:t>
            </a:fld>
            <a:endParaRPr lang="zh-CN" altLang="en-US"/>
          </a:p>
        </p:txBody>
      </p:sp>
    </p:spTree>
    <p:extLst>
      <p:ext uri="{BB962C8B-B14F-4D97-AF65-F5344CB8AC3E}">
        <p14:creationId xmlns:p14="http://schemas.microsoft.com/office/powerpoint/2010/main" val="2082031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that, I want to show quantitative results. In the table, the first 3 indexes, PSNR, SSIM and LPIPS shows the consistency between output images and ground truth, and the last three indexes, MUSIQ, MANIQA and CLIPIQA represent the image quality without the ground truth. According to the table, our method 3DFormer reaches state-of-the-art performance in all indexes.</a:t>
            </a:r>
          </a:p>
        </p:txBody>
      </p:sp>
      <p:sp>
        <p:nvSpPr>
          <p:cNvPr id="4" name="灯片编号占位符 3"/>
          <p:cNvSpPr>
            <a:spLocks noGrp="1"/>
          </p:cNvSpPr>
          <p:nvPr>
            <p:ph type="sldNum" sz="quarter" idx="5"/>
          </p:nvPr>
        </p:nvSpPr>
        <p:spPr/>
        <p:txBody>
          <a:bodyPr/>
          <a:lstStyle/>
          <a:p>
            <a:fld id="{BF622142-0C59-4E07-AA1C-EAE50334DAC6}" type="slidenum">
              <a:rPr lang="zh-CN" altLang="en-US" smtClean="0"/>
              <a:t>22</a:t>
            </a:fld>
            <a:endParaRPr lang="zh-CN" altLang="en-US"/>
          </a:p>
        </p:txBody>
      </p:sp>
    </p:spTree>
    <p:extLst>
      <p:ext uri="{BB962C8B-B14F-4D97-AF65-F5344CB8AC3E}">
        <p14:creationId xmlns:p14="http://schemas.microsoft.com/office/powerpoint/2010/main" val="22617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3D2E0-0A32-05B3-BB0A-7795105319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84F15ED-519A-4F94-FE15-A5FFF3079AF5}"/>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F124DE4E-6D48-4C69-AB17-6EA6219C4DF9}"/>
              </a:ext>
            </a:extLst>
          </p:cNvPr>
          <p:cNvSpPr>
            <a:spLocks noGrp="1"/>
          </p:cNvSpPr>
          <p:nvPr>
            <p:ph type="body" idx="3"/>
          </p:nvPr>
        </p:nvSpPr>
        <p:spPr/>
        <p:txBody>
          <a:bodyPr/>
          <a:lstStyle/>
          <a:p>
            <a:r>
              <a:rPr lang="en-US" altLang="zh-CN" dirty="0"/>
              <a:t>Finally, I will briefly introduce my future expectation.</a:t>
            </a:r>
          </a:p>
        </p:txBody>
      </p:sp>
    </p:spTree>
    <p:extLst>
      <p:ext uri="{BB962C8B-B14F-4D97-AF65-F5344CB8AC3E}">
        <p14:creationId xmlns:p14="http://schemas.microsoft.com/office/powerpoint/2010/main" val="2309186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will improve our model in 3 main fields. First, we want to </a:t>
            </a:r>
            <a:r>
              <a:rPr lang="en-US" altLang="zh-CN" sz="1200" b="0" dirty="0">
                <a:cs typeface="Arial" panose="020B0604020202020204" pitchFamily="34" charset="0"/>
              </a:rPr>
              <a:t>Improve </a:t>
            </a:r>
            <a:r>
              <a:rPr lang="en-US" altLang="zh-CN" sz="1200" b="0" dirty="0" err="1">
                <a:cs typeface="Arial" panose="020B0604020202020204" pitchFamily="34" charset="0"/>
              </a:rPr>
              <a:t>STFormer</a:t>
            </a:r>
            <a:r>
              <a:rPr lang="en-US" altLang="zh-CN" sz="1200" b="0" dirty="0">
                <a:cs typeface="Arial" panose="020B0604020202020204" pitchFamily="34" charset="0"/>
              </a:rPr>
              <a:t>.</a:t>
            </a:r>
            <a:r>
              <a:rPr lang="en-US" altLang="zh-CN" dirty="0">
                <a:cs typeface="Arial" panose="020B0604020202020204" pitchFamily="34" charset="0"/>
              </a:rPr>
              <a:t>  As </a:t>
            </a:r>
            <a:r>
              <a:rPr lang="en-US" altLang="zh-CN" dirty="0" err="1">
                <a:cs typeface="Arial" panose="020B0604020202020204" pitchFamily="34" charset="0"/>
              </a:rPr>
              <a:t>STFormer</a:t>
            </a:r>
            <a:r>
              <a:rPr lang="en-US" altLang="zh-CN" dirty="0">
                <a:cs typeface="Arial" panose="020B0604020202020204" pitchFamily="34" charset="0"/>
              </a:rPr>
              <a:t> requires significant memory, making it less hardware-friendly for small devices like cameras, we aim to </a:t>
            </a:r>
            <a:r>
              <a:rPr lang="en-US" altLang="zh-CN" b="0" dirty="0">
                <a:cs typeface="Arial" panose="020B0604020202020204" pitchFamily="34" charset="0"/>
              </a:rPr>
              <a:t>replace it with a more lightweight architecture</a:t>
            </a:r>
            <a:r>
              <a:rPr lang="en-US" altLang="zh-CN" dirty="0">
                <a:cs typeface="Arial" panose="020B0604020202020204" pitchFamily="34" charset="0"/>
              </a:rPr>
              <a:t>, enabling its deployment on portable devices. Second, </a:t>
            </a:r>
            <a:r>
              <a:rPr lang="en-US" altLang="zh-CN" b="0" dirty="0">
                <a:cs typeface="Arial" panose="020B0604020202020204" pitchFamily="34" charset="0"/>
              </a:rPr>
              <a:t>we</a:t>
            </a:r>
            <a:r>
              <a:rPr lang="zh-CN" altLang="en-US" b="0" dirty="0">
                <a:cs typeface="Arial" panose="020B0604020202020204" pitchFamily="34" charset="0"/>
              </a:rPr>
              <a:t> </a:t>
            </a:r>
            <a:r>
              <a:rPr lang="en-US" altLang="zh-CN" b="0" dirty="0">
                <a:cs typeface="Arial" panose="020B0604020202020204" pitchFamily="34" charset="0"/>
              </a:rPr>
              <a:t>will</a:t>
            </a:r>
            <a:r>
              <a:rPr lang="zh-CN" altLang="en-US" b="0" dirty="0">
                <a:cs typeface="Arial" panose="020B0604020202020204" pitchFamily="34" charset="0"/>
              </a:rPr>
              <a:t> </a:t>
            </a:r>
            <a:r>
              <a:rPr lang="en-US" altLang="zh-CN" b="0" dirty="0">
                <a:cs typeface="Arial" panose="020B0604020202020204" pitchFamily="34" charset="0"/>
              </a:rPr>
              <a:t>enhance</a:t>
            </a:r>
            <a:r>
              <a:rPr lang="zh-CN" altLang="en-US" b="0" dirty="0">
                <a:cs typeface="Arial" panose="020B0604020202020204" pitchFamily="34" charset="0"/>
              </a:rPr>
              <a:t> </a:t>
            </a:r>
            <a:r>
              <a:rPr lang="en-US" altLang="zh-CN" b="0" dirty="0">
                <a:cs typeface="Arial" panose="020B0604020202020204" pitchFamily="34" charset="0"/>
              </a:rPr>
              <a:t>3DGS-MCMC.</a:t>
            </a:r>
            <a:r>
              <a:rPr lang="zh-CN" altLang="en-US" b="0" dirty="0">
                <a:cs typeface="Arial" panose="020B0604020202020204" pitchFamily="34" charset="0"/>
              </a:rPr>
              <a:t> </a:t>
            </a:r>
            <a:r>
              <a:rPr lang="en-US" altLang="zh-CN" dirty="0">
                <a:cs typeface="Arial" panose="020B0604020202020204" pitchFamily="34" charset="0"/>
              </a:rPr>
              <a:t>We believe that the 3DGS-MCMC method can </a:t>
            </a:r>
            <a:r>
              <a:rPr lang="en-US" altLang="zh-CN" b="0" dirty="0">
                <a:cs typeface="Arial" panose="020B0604020202020204" pitchFamily="34" charset="0"/>
              </a:rPr>
              <a:t>be further improved to create more realistic physical scenes. And recent works have </a:t>
            </a:r>
            <a:r>
              <a:rPr lang="en-US" altLang="zh-CN" dirty="0">
                <a:cs typeface="Arial" panose="020B0604020202020204" pitchFamily="34" charset="0"/>
              </a:rPr>
              <a:t>provided valuable insights, such as modifying the modeling of point clouds or adjusting the loss functions, for improving our model. Third, we want to reduce training time by </a:t>
            </a:r>
            <a:r>
              <a:rPr lang="en-US" altLang="zh-CN" b="0" dirty="0">
                <a:cs typeface="Arial" panose="020B0604020202020204" pitchFamily="34" charset="0"/>
              </a:rPr>
              <a:t>eliminating unnecessary steps </a:t>
            </a:r>
            <a:r>
              <a:rPr lang="en-US" altLang="zh-CN" dirty="0">
                <a:cs typeface="Arial" panose="020B0604020202020204" pitchFamily="34" charset="0"/>
              </a:rPr>
              <a:t>in the 3DGS process to speed up training and improve efficiency.</a:t>
            </a:r>
          </a:p>
        </p:txBody>
      </p:sp>
      <p:sp>
        <p:nvSpPr>
          <p:cNvPr id="4" name="灯片编号占位符 3"/>
          <p:cNvSpPr>
            <a:spLocks noGrp="1"/>
          </p:cNvSpPr>
          <p:nvPr>
            <p:ph type="sldNum" sz="quarter" idx="5"/>
          </p:nvPr>
        </p:nvSpPr>
        <p:spPr/>
        <p:txBody>
          <a:bodyPr/>
          <a:lstStyle/>
          <a:p>
            <a:fld id="{BF622142-0C59-4E07-AA1C-EAE50334DAC6}" type="slidenum">
              <a:rPr lang="zh-CN" altLang="en-US" smtClean="0"/>
              <a:t>24</a:t>
            </a:fld>
            <a:endParaRPr lang="zh-CN" altLang="en-US"/>
          </a:p>
        </p:txBody>
      </p:sp>
    </p:spTree>
    <p:extLst>
      <p:ext uri="{BB962C8B-B14F-4D97-AF65-F5344CB8AC3E}">
        <p14:creationId xmlns:p14="http://schemas.microsoft.com/office/powerpoint/2010/main" val="251610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OK, that’s all of my introduction for my progress in graduation project. Thank you for your listening!</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25</a:t>
            </a:fld>
            <a:endParaRPr lang="zh-CN" altLang="en-US"/>
          </a:p>
        </p:txBody>
      </p:sp>
    </p:spTree>
    <p:extLst>
      <p:ext uri="{BB962C8B-B14F-4D97-AF65-F5344CB8AC3E}">
        <p14:creationId xmlns:p14="http://schemas.microsoft.com/office/powerpoint/2010/main" val="410142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11B60-EF28-B494-6A04-23EB35B2894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029CB64-B9A1-AFBA-1747-06819B7FD4DC}"/>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66CC84F6-B1D3-EC12-EB32-C0F2CD2BACAF}"/>
              </a:ext>
            </a:extLst>
          </p:cNvPr>
          <p:cNvSpPr>
            <a:spLocks noGrp="1"/>
          </p:cNvSpPr>
          <p:nvPr>
            <p:ph type="body" idx="3"/>
          </p:nvPr>
        </p:nvSpPr>
        <p:spPr/>
        <p:txBody>
          <a:bodyPr/>
          <a:lstStyle/>
          <a:p>
            <a:r>
              <a:rPr lang="en-US" altLang="zh-CN" dirty="0"/>
              <a:t>The first part is the introduction of SCI.</a:t>
            </a:r>
          </a:p>
        </p:txBody>
      </p:sp>
    </p:spTree>
    <p:extLst>
      <p:ext uri="{BB962C8B-B14F-4D97-AF65-F5344CB8AC3E}">
        <p14:creationId xmlns:p14="http://schemas.microsoft.com/office/powerpoint/2010/main" val="83972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00000"/>
                </a:solidFill>
                <a:effectLst/>
                <a:latin typeface="Arial" panose="020B0604020202020204" pitchFamily="34" charset="0"/>
              </a:rPr>
              <a:t>SCI is an innovative imaging technique that enables the simultaneous compression and reconstruction of images during a single exposure. It utilizes a single</a:t>
            </a:r>
            <a:r>
              <a:rPr lang="zh-CN" altLang="en-US" b="0" i="0" dirty="0">
                <a:solidFill>
                  <a:srgbClr val="000000"/>
                </a:solidFill>
                <a:effectLst/>
                <a:latin typeface="Arial" panose="020B0604020202020204" pitchFamily="34" charset="0"/>
              </a:rPr>
              <a:t> </a:t>
            </a:r>
            <a:r>
              <a:rPr lang="en-US" altLang="zh-CN" b="0" i="0" dirty="0">
                <a:solidFill>
                  <a:srgbClr val="000000"/>
                </a:solidFill>
                <a:effectLst/>
                <a:latin typeface="Arial" panose="020B0604020202020204" pitchFamily="34" charset="0"/>
              </a:rPr>
              <a:t>piece</a:t>
            </a:r>
            <a:r>
              <a:rPr lang="zh-CN" altLang="en-US" b="0" i="0" dirty="0">
                <a:solidFill>
                  <a:srgbClr val="000000"/>
                </a:solidFill>
                <a:effectLst/>
                <a:latin typeface="Arial" panose="020B0604020202020204" pitchFamily="34" charset="0"/>
              </a:rPr>
              <a:t> </a:t>
            </a:r>
            <a:r>
              <a:rPr lang="en-US" altLang="zh-CN" b="0" i="0" dirty="0">
                <a:solidFill>
                  <a:srgbClr val="000000"/>
                </a:solidFill>
                <a:effectLst/>
                <a:latin typeface="Arial" panose="020B0604020202020204" pitchFamily="34" charset="0"/>
              </a:rPr>
              <a:t>of</a:t>
            </a:r>
            <a:r>
              <a:rPr lang="zh-CN" altLang="en-US" b="0" i="0" dirty="0">
                <a:solidFill>
                  <a:srgbClr val="000000"/>
                </a:solidFill>
                <a:effectLst/>
                <a:latin typeface="Arial" panose="020B0604020202020204" pitchFamily="34" charset="0"/>
              </a:rPr>
              <a:t> </a:t>
            </a:r>
            <a:r>
              <a:rPr lang="en-US" altLang="zh-CN" b="0" i="0" dirty="0">
                <a:solidFill>
                  <a:srgbClr val="000000"/>
                </a:solidFill>
                <a:effectLst/>
                <a:latin typeface="Arial" panose="020B0604020202020204" pitchFamily="34" charset="0"/>
              </a:rPr>
              <a:t>measured</a:t>
            </a:r>
            <a:r>
              <a:rPr lang="zh-CN" altLang="en-US" b="0" i="0" dirty="0">
                <a:solidFill>
                  <a:srgbClr val="000000"/>
                </a:solidFill>
                <a:effectLst/>
                <a:latin typeface="Arial" panose="020B0604020202020204" pitchFamily="34" charset="0"/>
              </a:rPr>
              <a:t> </a:t>
            </a:r>
            <a:r>
              <a:rPr lang="en-US" altLang="zh-CN" b="0" i="0" dirty="0">
                <a:solidFill>
                  <a:srgbClr val="000000"/>
                </a:solidFill>
                <a:effectLst/>
                <a:latin typeface="Arial" panose="020B0604020202020204" pitchFamily="34" charset="0"/>
              </a:rPr>
              <a:t>image and a series of given masks to generate original video frames. </a:t>
            </a:r>
            <a:r>
              <a:rPr lang="en-US" altLang="zh-CN" b="1" i="0" dirty="0">
                <a:solidFill>
                  <a:srgbClr val="000000"/>
                </a:solidFill>
                <a:effectLst/>
                <a:latin typeface="Arial" panose="020B0604020202020204" pitchFamily="34" charset="0"/>
              </a:rPr>
              <a:t>(click) </a:t>
            </a:r>
            <a:r>
              <a:rPr lang="en-US" altLang="zh-CN" b="0" i="0" dirty="0">
                <a:solidFill>
                  <a:srgbClr val="000000"/>
                </a:solidFill>
                <a:effectLst/>
                <a:latin typeface="Arial" panose="020B0604020202020204" pitchFamily="34" charset="0"/>
              </a:rPr>
              <a:t>Each mask is a matrix consisted of value 0 and 1. </a:t>
            </a:r>
            <a:r>
              <a:rPr lang="en-US" altLang="zh-CN" b="1" i="0" dirty="0">
                <a:solidFill>
                  <a:srgbClr val="000000"/>
                </a:solidFill>
                <a:effectLst/>
                <a:latin typeface="Arial" panose="020B0604020202020204" pitchFamily="34" charset="0"/>
              </a:rPr>
              <a:t>(click) </a:t>
            </a:r>
            <a:r>
              <a:rPr lang="en-US" altLang="zh-CN" b="0" i="0" dirty="0">
                <a:solidFill>
                  <a:srgbClr val="000000"/>
                </a:solidFill>
                <a:effectLst/>
                <a:latin typeface="Arial" panose="020B0604020202020204" pitchFamily="34" charset="0"/>
              </a:rPr>
              <a:t>But how can we obtain the measured image? In fact, when taking video, the camera shifts the mask with a very high frequency during a shutter time, and each mask maintains the same duration. Then the measured image of the camera will be the measured image shown in this slide.</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4</a:t>
            </a:fld>
            <a:endParaRPr lang="zh-CN" altLang="en-US"/>
          </a:p>
        </p:txBody>
      </p:sp>
    </p:spTree>
    <p:extLst>
      <p:ext uri="{BB962C8B-B14F-4D97-AF65-F5344CB8AC3E}">
        <p14:creationId xmlns:p14="http://schemas.microsoft.com/office/powerpoint/2010/main" val="259109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According to the principles mentioned just now, the measured image can be modeled as the sum of the element-wise product of corresponding original video frames and masks. In other words, we can use mathematical equations to represent this process.</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5</a:t>
            </a:fld>
            <a:endParaRPr lang="zh-CN" altLang="en-US"/>
          </a:p>
        </p:txBody>
      </p:sp>
    </p:spTree>
    <p:extLst>
      <p:ext uri="{BB962C8B-B14F-4D97-AF65-F5344CB8AC3E}">
        <p14:creationId xmlns:p14="http://schemas.microsoft.com/office/powerpoint/2010/main" val="398764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陈述</a:t>
            </a:r>
            <a:r>
              <a:rPr lang="en-US" altLang="zh-CN" dirty="0"/>
              <a:t>PPT)</a:t>
            </a:r>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6</a:t>
            </a:fld>
            <a:endParaRPr lang="zh-CN" altLang="en-US"/>
          </a:p>
        </p:txBody>
      </p:sp>
    </p:spTree>
    <p:extLst>
      <p:ext uri="{BB962C8B-B14F-4D97-AF65-F5344CB8AC3E}">
        <p14:creationId xmlns:p14="http://schemas.microsoft.com/office/powerpoint/2010/main" val="3618811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region of SCI, there are a lot of previous SCI methods. We mentioned just now that the process of SCI can be modeled as equations. However, the equation is ill posed, as the dimension of original video is larger than the measured image. The earliest methods are optimization-based. In these kind of methods, researchers model the SCI problem as optimization problems by adding different priors, and solve them using methods such as ADMM. As the hand-craft priors are too simple to capture all the features of the original video, these methods usually show sub-optimal results and are not frequently used nowadays. To build more complex priors, researchers use deep neural network to substitute the priors of traditional optimization models, which are concluded as deep plug-and-play models. After that, researchers seek for end-to-end networks to solve the SCI problem, so they raised deep unfolding networks, which unfolds deep plug-and-play models to construct an end-to-end network. The forward process of this kind of network is similar to deep plug-and-play models. And as the popularity of powerful network structures such as CNN, Transformer and diffusion models and the improvement of computational resources, scientists also modify the networks that have been proven effective in other image</a:t>
            </a:r>
            <a:r>
              <a:rPr lang="zh-CN" altLang="en-US" dirty="0"/>
              <a:t> </a:t>
            </a:r>
            <a:r>
              <a:rPr lang="en-US" altLang="zh-CN" dirty="0"/>
              <a:t>processing</a:t>
            </a:r>
            <a:r>
              <a:rPr lang="zh-CN" altLang="en-US" dirty="0"/>
              <a:t> </a:t>
            </a:r>
            <a:r>
              <a:rPr lang="en-US" altLang="zh-CN" dirty="0"/>
              <a:t>tasks</a:t>
            </a:r>
            <a:r>
              <a:rPr lang="zh-CN" altLang="en-US" dirty="0"/>
              <a:t> </a:t>
            </a:r>
            <a:r>
              <a:rPr lang="en-US" altLang="zh-CN" dirty="0"/>
              <a:t>to solve the SCI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following table lists some representative methods of deep plug-and-play models, deep unfolding networks and end-to-end networks. They provide inspirations for my work.</a:t>
            </a:r>
          </a:p>
        </p:txBody>
      </p:sp>
      <p:sp>
        <p:nvSpPr>
          <p:cNvPr id="4" name="灯片编号占位符 3"/>
          <p:cNvSpPr>
            <a:spLocks noGrp="1"/>
          </p:cNvSpPr>
          <p:nvPr>
            <p:ph type="sldNum" sz="quarter" idx="5"/>
          </p:nvPr>
        </p:nvSpPr>
        <p:spPr/>
        <p:txBody>
          <a:bodyPr/>
          <a:lstStyle/>
          <a:p>
            <a:fld id="{BF622142-0C59-4E07-AA1C-EAE50334DAC6}" type="slidenum">
              <a:rPr lang="zh-CN" altLang="en-US" smtClean="0"/>
              <a:t>7</a:t>
            </a:fld>
            <a:endParaRPr lang="zh-CN" altLang="en-US"/>
          </a:p>
        </p:txBody>
      </p:sp>
    </p:spTree>
    <p:extLst>
      <p:ext uri="{BB962C8B-B14F-4D97-AF65-F5344CB8AC3E}">
        <p14:creationId xmlns:p14="http://schemas.microsoft.com/office/powerpoint/2010/main" val="279928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EDC03-410C-5984-4B6F-9C62E31F4E6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E77B9B-7F2A-696C-2843-17951D17328F}"/>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BF2BFE94-AAE8-0F91-3BC8-D93E2BCFB38C}"/>
              </a:ext>
            </a:extLst>
          </p:cNvPr>
          <p:cNvSpPr>
            <a:spLocks noGrp="1"/>
          </p:cNvSpPr>
          <p:nvPr>
            <p:ph type="body" idx="3"/>
          </p:nvPr>
        </p:nvSpPr>
        <p:spPr/>
        <p:txBody>
          <a:bodyPr/>
          <a:lstStyle/>
          <a:p>
            <a:r>
              <a:rPr lang="en-US" altLang="zh-CN" dirty="0"/>
              <a:t>The second part is the introduction of 3D Reconstruction and Rendering.</a:t>
            </a:r>
          </a:p>
        </p:txBody>
      </p:sp>
    </p:spTree>
    <p:extLst>
      <p:ext uri="{BB962C8B-B14F-4D97-AF65-F5344CB8AC3E}">
        <p14:creationId xmlns:p14="http://schemas.microsoft.com/office/powerpoint/2010/main" val="1295189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Before introduction, it’s a good question that why do we need to introduce 3D? That’s because there exists limitation of traditional methods. The traditional deep learning-based SCI methods often fall short in effectively modeling the physical properties of objects, such as </a:t>
            </a:r>
            <a:r>
              <a:rPr lang="en-US" altLang="zh-CN" b="1" dirty="0"/>
              <a:t>shape, texture and color</a:t>
            </a:r>
            <a:r>
              <a:rPr lang="en-US" altLang="zh-CN" dirty="0"/>
              <a:t>, in video scenes. We compare the result of a traditional method named </a:t>
            </a:r>
            <a:r>
              <a:rPr lang="en-US" altLang="zh-CN" dirty="0" err="1"/>
              <a:t>STFormer</a:t>
            </a:r>
            <a:r>
              <a:rPr lang="en-US" altLang="zh-CN" dirty="0"/>
              <a:t> and ours. </a:t>
            </a:r>
            <a:r>
              <a:rPr lang="en-US" altLang="zh-CN" b="1" dirty="0"/>
              <a:t>(click) </a:t>
            </a:r>
            <a:r>
              <a:rPr lang="en-US" altLang="zh-CN" dirty="0"/>
              <a:t>The purple rectangles show that the result of traditional methods lack efficient details of feature. </a:t>
            </a:r>
            <a:r>
              <a:rPr lang="en-US" altLang="zh-CN" b="1" dirty="0"/>
              <a:t>(click) </a:t>
            </a:r>
            <a:r>
              <a:rPr lang="en-US" altLang="zh-CN" dirty="0"/>
              <a:t>The yellow rectangles show there exists distorted geometric shapes in the output of traditional methods. </a:t>
            </a:r>
            <a:r>
              <a:rPr lang="en-US" altLang="zh-CN" b="1" dirty="0"/>
              <a:t>(click) </a:t>
            </a:r>
            <a:r>
              <a:rPr lang="en-US" altLang="zh-CN" b="0" dirty="0"/>
              <a:t>The red rectangles show that the traditional methods will output false rendering of color. Solving these problems is important for raising the accuracy of SCI.</a:t>
            </a:r>
            <a:endParaRPr lang="zh-CN" altLang="en-US" b="1" dirty="0"/>
          </a:p>
          <a:p>
            <a:endParaRPr lang="zh-CN" altLang="en-US" dirty="0"/>
          </a:p>
        </p:txBody>
      </p:sp>
      <p:sp>
        <p:nvSpPr>
          <p:cNvPr id="4" name="灯片编号占位符 3"/>
          <p:cNvSpPr>
            <a:spLocks noGrp="1"/>
          </p:cNvSpPr>
          <p:nvPr>
            <p:ph type="sldNum" sz="quarter" idx="5"/>
          </p:nvPr>
        </p:nvSpPr>
        <p:spPr/>
        <p:txBody>
          <a:bodyPr/>
          <a:lstStyle/>
          <a:p>
            <a:fld id="{BF622142-0C59-4E07-AA1C-EAE50334DAC6}" type="slidenum">
              <a:rPr lang="zh-CN" altLang="en-US" smtClean="0"/>
              <a:t>9</a:t>
            </a:fld>
            <a:endParaRPr lang="zh-CN" altLang="en-US"/>
          </a:p>
        </p:txBody>
      </p:sp>
    </p:spTree>
    <p:extLst>
      <p:ext uri="{BB962C8B-B14F-4D97-AF65-F5344CB8AC3E}">
        <p14:creationId xmlns:p14="http://schemas.microsoft.com/office/powerpoint/2010/main" val="3871711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89559" y="207184"/>
            <a:ext cx="10515600" cy="649028"/>
          </a:xfrm>
          <a:prstGeom prst="rect">
            <a:avLst/>
          </a:prstGeom>
        </p:spPr>
        <p:txBody>
          <a:bodyPr/>
          <a:lstStyle>
            <a:lvl1pPr>
              <a:defRPr>
                <a:solidFill>
                  <a:schemeClr val="bg1"/>
                </a:solidFill>
                <a:latin typeface="+mn-lt"/>
              </a:defRPr>
            </a:lvl1pPr>
          </a:lstStyle>
          <a:p>
            <a:r>
              <a:rPr lang="en-US" altLang="zh-CN" dirty="0"/>
              <a:t>Title</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833377" y="2180498"/>
            <a:ext cx="10521387" cy="367830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标题 9"/>
          <p:cNvSpPr>
            <a:spLocks noGrp="1"/>
          </p:cNvSpPr>
          <p:nvPr>
            <p:ph type="title"/>
          </p:nvPr>
        </p:nvSpPr>
        <p:spPr>
          <a:xfrm>
            <a:off x="835306" y="593424"/>
            <a:ext cx="10521388" cy="1015200"/>
          </a:xfrm>
        </p:spPr>
        <p:txBody>
          <a:bodyPr/>
          <a:lstStyle/>
          <a:p>
            <a:r>
              <a:rPr kumimoji="1" lang="zh-CN" altLang="en-US"/>
              <a:t>单击此处编辑母版标题样式</a:t>
            </a:r>
          </a:p>
        </p:txBody>
      </p:sp>
      <p:sp>
        <p:nvSpPr>
          <p:cNvPr id="11" name="日期占位符 10"/>
          <p:cNvSpPr>
            <a:spLocks noGrp="1"/>
          </p:cNvSpPr>
          <p:nvPr>
            <p:ph type="dt" sz="half" idx="10"/>
          </p:nvPr>
        </p:nvSpPr>
        <p:spPr/>
        <p:txBody>
          <a:bodyPr/>
          <a:lstStyle/>
          <a:p>
            <a:fld id="{E4551058-E5DB-324A-A8E9-6D3BEF243C3B}" type="datetimeFigureOut">
              <a:rPr kumimoji="1" lang="zh-CN" altLang="en-US" smtClean="0"/>
              <a:t>2025/1/2</a:t>
            </a:fld>
            <a:endParaRPr kumimoji="1" lang="zh-CN" altLang="en-US"/>
          </a:p>
        </p:txBody>
      </p:sp>
      <p:sp>
        <p:nvSpPr>
          <p:cNvPr id="12" name="页脚占位符 11"/>
          <p:cNvSpPr>
            <a:spLocks noGrp="1"/>
          </p:cNvSpPr>
          <p:nvPr>
            <p:ph type="ftr" sz="quarter" idx="11"/>
          </p:nvPr>
        </p:nvSpPr>
        <p:spPr/>
        <p:txBody>
          <a:bodyPr/>
          <a:lstStyle/>
          <a:p>
            <a:endParaRPr kumimoji="1" lang="zh-CN" altLang="en-US" dirty="0"/>
          </a:p>
        </p:txBody>
      </p:sp>
      <p:sp>
        <p:nvSpPr>
          <p:cNvPr id="13" name="灯片编号占位符 12"/>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EFF4B-039B-4151-AA5B-E6F290D541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28" Type="http://schemas.openxmlformats.org/officeDocument/2006/relationships/image" Target="../media/image30.pn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jpeg"/><Relationship Id="rId18" Type="http://schemas.openxmlformats.org/officeDocument/2006/relationships/image" Target="../media/image11.jpeg"/><Relationship Id="rId26"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5.jpeg"/><Relationship Id="rId17" Type="http://schemas.openxmlformats.org/officeDocument/2006/relationships/image" Target="../media/image10.jpeg"/><Relationship Id="rId25"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9.jpe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4.jpeg"/><Relationship Id="rId24"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8.jpe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9.png"/><Relationship Id="rId19"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7.jpeg"/><Relationship Id="rId22" Type="http://schemas.openxmlformats.org/officeDocument/2006/relationships/image" Target="../media/image23.png"/><Relationship Id="rId27"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560" y="333822"/>
            <a:ext cx="3169926" cy="411481"/>
          </a:xfrm>
          <a:prstGeom prst="rect">
            <a:avLst/>
          </a:prstGeom>
        </p:spPr>
      </p:pic>
      <p:sp>
        <p:nvSpPr>
          <p:cNvPr id="8" name="标题 1"/>
          <p:cNvSpPr>
            <a:spLocks noGrp="1"/>
          </p:cNvSpPr>
          <p:nvPr>
            <p:ph type="ctrTitle" idx="4294967295"/>
          </p:nvPr>
        </p:nvSpPr>
        <p:spPr>
          <a:xfrm>
            <a:off x="920750" y="1885315"/>
            <a:ext cx="10323195" cy="1562100"/>
          </a:xfrm>
          <a:prstGeom prst="rect">
            <a:avLst/>
          </a:prstGeom>
        </p:spPr>
        <p:txBody>
          <a:bodyPr/>
          <a:lstStyle/>
          <a:p>
            <a:pPr algn="ctr" fontAlgn="auto">
              <a:lnSpc>
                <a:spcPts val="4500"/>
              </a:lnSpc>
            </a:pPr>
            <a:r>
              <a:rPr lang="en-US" altLang="zh-CN" sz="3200" b="1" dirty="0">
                <a:solidFill>
                  <a:srgbClr val="EEC95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3DFormer: Enhancing Snapshot Compressive Imaging Performance with 3D Gaussian Splatting</a:t>
            </a:r>
          </a:p>
        </p:txBody>
      </p:sp>
      <p:sp>
        <p:nvSpPr>
          <p:cNvPr id="9" name="副标题 2"/>
          <p:cNvSpPr>
            <a:spLocks noGrp="1"/>
          </p:cNvSpPr>
          <p:nvPr>
            <p:ph type="subTitle" idx="4294967295"/>
          </p:nvPr>
        </p:nvSpPr>
        <p:spPr>
          <a:xfrm>
            <a:off x="1231630" y="4900473"/>
            <a:ext cx="9728739" cy="1316123"/>
          </a:xfrm>
          <a:prstGeom prst="rect">
            <a:avLst/>
          </a:prstGeom>
        </p:spPr>
        <p:txBody>
          <a:bodyPr>
            <a:normAutofit/>
          </a:bodyPr>
          <a:lstStyle/>
          <a:p>
            <a:pPr marL="0" indent="0" algn="ctr">
              <a:buNone/>
            </a:pPr>
            <a:r>
              <a:rPr lang="en-US" altLang="zh-CN" dirty="0"/>
              <a:t>Penghao Yin</a:t>
            </a:r>
          </a:p>
          <a:p>
            <a:pPr marL="0" indent="0" algn="ctr">
              <a:buNone/>
            </a:pPr>
            <a:r>
              <a:rPr lang="en-US" altLang="zh-CN"/>
              <a:t>2025.1.2</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6417E-635F-4D7F-BE80-771BBCEE43B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C324929-D193-245C-2B2B-72C85220B0A8}"/>
              </a:ext>
            </a:extLst>
          </p:cNvPr>
          <p:cNvSpPr>
            <a:spLocks noGrp="1"/>
          </p:cNvSpPr>
          <p:nvPr>
            <p:ph type="title"/>
          </p:nvPr>
        </p:nvSpPr>
        <p:spPr/>
        <p:txBody>
          <a:bodyPr/>
          <a:lstStyle/>
          <a:p>
            <a:r>
              <a:rPr lang="en-US" altLang="zh-CN" sz="4400" dirty="0">
                <a:cs typeface="Arial" panose="020B0604020202020204" pitchFamily="34" charset="0"/>
              </a:rPr>
              <a:t>Limitation of Traditional Methods</a:t>
            </a:r>
            <a:br>
              <a:rPr lang="en-US" altLang="zh-CN" sz="4400" dirty="0">
                <a:cs typeface="Arial" panose="020B0604020202020204" pitchFamily="34" charset="0"/>
              </a:rPr>
            </a:br>
            <a:endParaRPr lang="zh-CN" altLang="en-US" dirty="0"/>
          </a:p>
        </p:txBody>
      </p:sp>
      <p:sp>
        <p:nvSpPr>
          <p:cNvPr id="4" name="文本框 3">
            <a:extLst>
              <a:ext uri="{FF2B5EF4-FFF2-40B4-BE49-F238E27FC236}">
                <a16:creationId xmlns:a16="http://schemas.microsoft.com/office/drawing/2014/main" id="{73F7378D-69EF-9B5B-4F96-2475F6EBB6CD}"/>
              </a:ext>
            </a:extLst>
          </p:cNvPr>
          <p:cNvSpPr txBox="1"/>
          <p:nvPr/>
        </p:nvSpPr>
        <p:spPr>
          <a:xfrm>
            <a:off x="940340" y="1127509"/>
            <a:ext cx="10311319" cy="369332"/>
          </a:xfrm>
          <a:prstGeom prst="rect">
            <a:avLst/>
          </a:prstGeom>
          <a:noFill/>
        </p:spPr>
        <p:txBody>
          <a:bodyPr wrap="square" rtlCol="0">
            <a:spAutoFit/>
          </a:bodyPr>
          <a:lstStyle/>
          <a:p>
            <a:r>
              <a:rPr lang="en-US" altLang="zh-CN" dirty="0"/>
              <a:t>How to solve these problems?</a:t>
            </a:r>
            <a:endParaRPr lang="zh-CN" altLang="en-US" dirty="0"/>
          </a:p>
        </p:txBody>
      </p:sp>
      <p:sp>
        <p:nvSpPr>
          <p:cNvPr id="3" name="文本框 2">
            <a:extLst>
              <a:ext uri="{FF2B5EF4-FFF2-40B4-BE49-F238E27FC236}">
                <a16:creationId xmlns:a16="http://schemas.microsoft.com/office/drawing/2014/main" id="{9E05B340-917A-4059-4824-E142F4BD71E1}"/>
              </a:ext>
            </a:extLst>
          </p:cNvPr>
          <p:cNvSpPr txBox="1"/>
          <p:nvPr/>
        </p:nvSpPr>
        <p:spPr>
          <a:xfrm>
            <a:off x="940339" y="4878705"/>
            <a:ext cx="10311319" cy="1477328"/>
          </a:xfrm>
          <a:prstGeom prst="rect">
            <a:avLst/>
          </a:prstGeom>
          <a:noFill/>
        </p:spPr>
        <p:txBody>
          <a:bodyPr wrap="square" rtlCol="0">
            <a:spAutoFit/>
          </a:bodyPr>
          <a:lstStyle/>
          <a:p>
            <a:r>
              <a:rPr lang="en-US" altLang="zh-CN" dirty="0"/>
              <a:t>Perhaps we can leverage </a:t>
            </a:r>
            <a:r>
              <a:rPr lang="en-US" altLang="zh-CN" b="1" dirty="0"/>
              <a:t>3D reconstruction and rendering techniques</a:t>
            </a:r>
            <a:r>
              <a:rPr lang="en-US" altLang="zh-CN" dirty="0"/>
              <a:t>. In 3D scenes, objects are represented by a finite set of basic elements, meaning that 3D scenes themselves are </a:t>
            </a:r>
            <a:r>
              <a:rPr lang="en-US" altLang="zh-CN" b="1" dirty="0"/>
              <a:t>low-dimensional</a:t>
            </a:r>
            <a:r>
              <a:rPr lang="en-US" altLang="zh-CN" dirty="0"/>
              <a:t>. Since the real world is also inherently </a:t>
            </a:r>
            <a:r>
              <a:rPr lang="en-US" altLang="zh-CN" b="1" dirty="0"/>
              <a:t>low-dimensional</a:t>
            </a:r>
            <a:r>
              <a:rPr lang="en-US" altLang="zh-CN" dirty="0"/>
              <a:t>, applying 3D reconstruction and rendering can address issues such as blurred textures, distorted shapes, and unrealistic colors, which are typically </a:t>
            </a:r>
            <a:r>
              <a:rPr lang="en-US" altLang="zh-CN" b="1" dirty="0"/>
              <a:t>high-dimensional</a:t>
            </a:r>
            <a:r>
              <a:rPr lang="en-US" altLang="zh-CN" dirty="0"/>
              <a:t> phenomena.</a:t>
            </a:r>
            <a:endParaRPr lang="zh-CN" altLang="en-US" dirty="0"/>
          </a:p>
        </p:txBody>
      </p:sp>
      <p:grpSp>
        <p:nvGrpSpPr>
          <p:cNvPr id="29" name="组合 28">
            <a:extLst>
              <a:ext uri="{FF2B5EF4-FFF2-40B4-BE49-F238E27FC236}">
                <a16:creationId xmlns:a16="http://schemas.microsoft.com/office/drawing/2014/main" id="{940B6369-C27D-46BE-52AB-98BE7C557580}"/>
              </a:ext>
            </a:extLst>
          </p:cNvPr>
          <p:cNvGrpSpPr/>
          <p:nvPr/>
        </p:nvGrpSpPr>
        <p:grpSpPr>
          <a:xfrm>
            <a:off x="2816878" y="1599183"/>
            <a:ext cx="6558239" cy="3177180"/>
            <a:chOff x="2816880" y="1549346"/>
            <a:chExt cx="6558239" cy="3177180"/>
          </a:xfrm>
        </p:grpSpPr>
        <p:pic>
          <p:nvPicPr>
            <p:cNvPr id="16" name="图片 15">
              <a:extLst>
                <a:ext uri="{FF2B5EF4-FFF2-40B4-BE49-F238E27FC236}">
                  <a16:creationId xmlns:a16="http://schemas.microsoft.com/office/drawing/2014/main" id="{54040C0A-3480-D84F-CA4C-3A3B937EE21A}"/>
                </a:ext>
              </a:extLst>
            </p:cNvPr>
            <p:cNvPicPr>
              <a:picLocks noChangeAspect="1"/>
            </p:cNvPicPr>
            <p:nvPr/>
          </p:nvPicPr>
          <p:blipFill>
            <a:blip r:embed="rId3"/>
            <a:srcRect t="7583" b="14274"/>
            <a:stretch/>
          </p:blipFill>
          <p:spPr>
            <a:xfrm>
              <a:off x="2816880" y="1549346"/>
              <a:ext cx="6558239" cy="2807848"/>
            </a:xfrm>
            <a:prstGeom prst="rect">
              <a:avLst/>
            </a:prstGeom>
          </p:spPr>
        </p:pic>
        <p:sp>
          <p:nvSpPr>
            <p:cNvPr id="28" name="文本框 27">
              <a:extLst>
                <a:ext uri="{FF2B5EF4-FFF2-40B4-BE49-F238E27FC236}">
                  <a16:creationId xmlns:a16="http://schemas.microsoft.com/office/drawing/2014/main" id="{BDD06D45-4AC6-DF5A-39B9-AE8A6077F98B}"/>
                </a:ext>
              </a:extLst>
            </p:cNvPr>
            <p:cNvSpPr txBox="1"/>
            <p:nvPr/>
          </p:nvSpPr>
          <p:spPr>
            <a:xfrm>
              <a:off x="4092981" y="4357194"/>
              <a:ext cx="4006033" cy="369332"/>
            </a:xfrm>
            <a:prstGeom prst="rect">
              <a:avLst/>
            </a:prstGeom>
            <a:noFill/>
          </p:spPr>
          <p:txBody>
            <a:bodyPr wrap="none" rtlCol="0">
              <a:spAutoFit/>
            </a:bodyPr>
            <a:lstStyle/>
            <a:p>
              <a:r>
                <a:rPr lang="en-US" altLang="zh-CN" dirty="0"/>
                <a:t>The 3D scene constructed in our method</a:t>
              </a:r>
              <a:endParaRPr lang="zh-CN" altLang="en-US" dirty="0"/>
            </a:p>
          </p:txBody>
        </p:sp>
      </p:grpSp>
    </p:spTree>
    <p:extLst>
      <p:ext uri="{BB962C8B-B14F-4D97-AF65-F5344CB8AC3E}">
        <p14:creationId xmlns:p14="http://schemas.microsoft.com/office/powerpoint/2010/main" val="1374870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3E31A-A768-F472-9F37-25203EF1930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3A70E68-0B89-A00F-0192-F7E578AB664C}"/>
              </a:ext>
            </a:extLst>
          </p:cNvPr>
          <p:cNvSpPr>
            <a:spLocks noGrp="1"/>
          </p:cNvSpPr>
          <p:nvPr>
            <p:ph type="title"/>
          </p:nvPr>
        </p:nvSpPr>
        <p:spPr/>
        <p:txBody>
          <a:bodyPr/>
          <a:lstStyle/>
          <a:p>
            <a:r>
              <a:rPr lang="en-US" altLang="zh-CN" sz="4400" dirty="0">
                <a:cs typeface="Arial" panose="020B0604020202020204" pitchFamily="34" charset="0"/>
              </a:rPr>
              <a:t>Structure from Motion</a:t>
            </a:r>
            <a:br>
              <a:rPr lang="en-US" altLang="zh-CN" sz="4400" dirty="0">
                <a:cs typeface="Arial" panose="020B0604020202020204" pitchFamily="34" charset="0"/>
              </a:rPr>
            </a:br>
            <a:endParaRPr lang="zh-CN" altLang="en-US" dirty="0"/>
          </a:p>
        </p:txBody>
      </p:sp>
      <p:sp>
        <p:nvSpPr>
          <p:cNvPr id="3" name="文本框 2">
            <a:extLst>
              <a:ext uri="{FF2B5EF4-FFF2-40B4-BE49-F238E27FC236}">
                <a16:creationId xmlns:a16="http://schemas.microsoft.com/office/drawing/2014/main" id="{333265A8-B3D4-96F9-F165-8E01EED5ABBD}"/>
              </a:ext>
            </a:extLst>
          </p:cNvPr>
          <p:cNvSpPr txBox="1"/>
          <p:nvPr/>
        </p:nvSpPr>
        <p:spPr>
          <a:xfrm>
            <a:off x="940340" y="1127509"/>
            <a:ext cx="10311319" cy="2585323"/>
          </a:xfrm>
          <a:prstGeom prst="rect">
            <a:avLst/>
          </a:prstGeom>
          <a:noFill/>
        </p:spPr>
        <p:txBody>
          <a:bodyPr wrap="square" rtlCol="0">
            <a:spAutoFit/>
          </a:bodyPr>
          <a:lstStyle/>
          <a:p>
            <a:r>
              <a:rPr lang="en-US" altLang="zh-CN" b="0" i="0" dirty="0">
                <a:solidFill>
                  <a:srgbClr val="000000"/>
                </a:solidFill>
                <a:effectLst/>
              </a:rPr>
              <a:t>Structure-from-Motion (</a:t>
            </a:r>
            <a:r>
              <a:rPr lang="en-US" altLang="zh-CN" b="0" i="0" dirty="0" err="1">
                <a:solidFill>
                  <a:srgbClr val="000000"/>
                </a:solidFill>
                <a:effectLst/>
              </a:rPr>
              <a:t>SfM</a:t>
            </a:r>
            <a:r>
              <a:rPr lang="en-US" altLang="zh-CN" b="0" i="0" dirty="0">
                <a:solidFill>
                  <a:srgbClr val="000000"/>
                </a:solidFill>
                <a:effectLst/>
              </a:rPr>
              <a:t>) is a widely used computer vision technique that aims to </a:t>
            </a:r>
            <a:r>
              <a:rPr lang="en-US" altLang="zh-CN" b="1" i="0" dirty="0">
                <a:solidFill>
                  <a:srgbClr val="000000"/>
                </a:solidFill>
                <a:effectLst/>
              </a:rPr>
              <a:t>recover the 3D geometric structure</a:t>
            </a:r>
            <a:r>
              <a:rPr lang="en-US" altLang="zh-CN" b="0" i="0" dirty="0">
                <a:solidFill>
                  <a:srgbClr val="000000"/>
                </a:solidFill>
                <a:effectLst/>
              </a:rPr>
              <a:t> of a scene </a:t>
            </a:r>
            <a:r>
              <a:rPr lang="en-US" altLang="zh-CN" b="1" i="0" dirty="0">
                <a:solidFill>
                  <a:srgbClr val="000000"/>
                </a:solidFill>
                <a:effectLst/>
              </a:rPr>
              <a:t>and the motion of the camera from a series of 2D images</a:t>
            </a:r>
            <a:r>
              <a:rPr lang="en-US" altLang="zh-CN" b="0" i="0" dirty="0">
                <a:solidFill>
                  <a:srgbClr val="000000"/>
                </a:solidFill>
                <a:effectLst/>
              </a:rPr>
              <a:t>, which are inputs for 3D reconstruction. The core steps of </a:t>
            </a:r>
            <a:r>
              <a:rPr lang="en-US" altLang="zh-CN" b="0" i="0" dirty="0" err="1">
                <a:solidFill>
                  <a:srgbClr val="000000"/>
                </a:solidFill>
                <a:effectLst/>
              </a:rPr>
              <a:t>SfM</a:t>
            </a:r>
            <a:r>
              <a:rPr lang="en-US" altLang="zh-CN" b="0" i="0" dirty="0">
                <a:solidFill>
                  <a:srgbClr val="000000"/>
                </a:solidFill>
                <a:effectLst/>
              </a:rPr>
              <a:t> are briefly as follows</a:t>
            </a:r>
            <a:r>
              <a:rPr lang="zh-CN" altLang="en-US" b="0" i="0" dirty="0">
                <a:solidFill>
                  <a:srgbClr val="000000"/>
                </a:solidFill>
                <a:effectLst/>
              </a:rPr>
              <a:t>：</a:t>
            </a:r>
            <a:endParaRPr lang="en-US" altLang="zh-CN" b="0" i="0" dirty="0">
              <a:solidFill>
                <a:srgbClr val="000000"/>
              </a:solidFill>
              <a:effectLst/>
            </a:endParaRPr>
          </a:p>
          <a:p>
            <a:pPr marL="285750" indent="-285750">
              <a:buFont typeface="Arial" panose="020B0604020202020204" pitchFamily="34" charset="0"/>
              <a:buChar char="•"/>
            </a:pPr>
            <a:r>
              <a:rPr lang="en-US" altLang="zh-CN" b="0" i="0" dirty="0">
                <a:solidFill>
                  <a:srgbClr val="000000"/>
                </a:solidFill>
                <a:effectLst/>
              </a:rPr>
              <a:t>feature extraction and matching</a:t>
            </a:r>
          </a:p>
          <a:p>
            <a:pPr marL="285750" indent="-285750">
              <a:buFont typeface="Arial" panose="020B0604020202020204" pitchFamily="34" charset="0"/>
              <a:buChar char="•"/>
            </a:pPr>
            <a:r>
              <a:rPr lang="en-US" altLang="zh-CN" b="0" i="0" dirty="0">
                <a:solidFill>
                  <a:srgbClr val="000000"/>
                </a:solidFill>
                <a:effectLst/>
              </a:rPr>
              <a:t>camera pose estimation</a:t>
            </a:r>
          </a:p>
          <a:p>
            <a:pPr marL="285750" indent="-285750">
              <a:buFont typeface="Arial" panose="020B0604020202020204" pitchFamily="34" charset="0"/>
              <a:buChar char="•"/>
            </a:pPr>
            <a:r>
              <a:rPr lang="en-US" altLang="zh-CN" b="0" i="0" dirty="0">
                <a:solidFill>
                  <a:srgbClr val="000000"/>
                </a:solidFill>
                <a:effectLst/>
              </a:rPr>
              <a:t>3D reconstruction</a:t>
            </a:r>
          </a:p>
          <a:p>
            <a:pPr marL="285750" indent="-285750">
              <a:buFont typeface="Arial" panose="020B0604020202020204" pitchFamily="34" charset="0"/>
              <a:buChar char="•"/>
            </a:pPr>
            <a:r>
              <a:rPr lang="en-US" altLang="zh-CN" b="0" i="0" dirty="0">
                <a:solidFill>
                  <a:srgbClr val="000000"/>
                </a:solidFill>
                <a:effectLst/>
              </a:rPr>
              <a:t>optimization using additional images</a:t>
            </a:r>
          </a:p>
          <a:p>
            <a:r>
              <a:rPr lang="en-US" altLang="zh-CN" b="0" i="0" dirty="0">
                <a:solidFill>
                  <a:srgbClr val="000000"/>
                </a:solidFill>
                <a:effectLst/>
              </a:rPr>
              <a:t>Popular </a:t>
            </a:r>
            <a:r>
              <a:rPr lang="en-US" altLang="zh-CN" b="0" i="0" dirty="0" err="1">
                <a:solidFill>
                  <a:srgbClr val="000000"/>
                </a:solidFill>
                <a:effectLst/>
              </a:rPr>
              <a:t>SfM</a:t>
            </a:r>
            <a:r>
              <a:rPr lang="en-US" altLang="zh-CN" b="0" i="0" dirty="0">
                <a:solidFill>
                  <a:srgbClr val="000000"/>
                </a:solidFill>
                <a:effectLst/>
              </a:rPr>
              <a:t> frameworks include </a:t>
            </a:r>
            <a:r>
              <a:rPr lang="en-US" altLang="zh-CN" b="0" i="0" dirty="0" err="1">
                <a:solidFill>
                  <a:srgbClr val="000000"/>
                </a:solidFill>
                <a:effectLst/>
              </a:rPr>
              <a:t>OpenMVG</a:t>
            </a:r>
            <a:r>
              <a:rPr lang="en-US" altLang="zh-CN" b="0" i="0" dirty="0">
                <a:solidFill>
                  <a:srgbClr val="000000"/>
                </a:solidFill>
                <a:effectLst/>
              </a:rPr>
              <a:t> (RRPR, 2016), COLMAP (CVPR, 2016 and ECCV, 2016), </a:t>
            </a:r>
            <a:r>
              <a:rPr lang="en-US" altLang="zh-CN" b="0" i="0" dirty="0" err="1">
                <a:solidFill>
                  <a:srgbClr val="000000"/>
                </a:solidFill>
                <a:effectLst/>
              </a:rPr>
              <a:t>VGGSfM</a:t>
            </a:r>
            <a:r>
              <a:rPr lang="en-US" altLang="zh-CN" b="0" i="0" dirty="0">
                <a:solidFill>
                  <a:srgbClr val="000000"/>
                </a:solidFill>
                <a:effectLst/>
              </a:rPr>
              <a:t> (CVPR, 2024), and others.</a:t>
            </a:r>
            <a:endParaRPr lang="zh-CN" altLang="en-US" dirty="0"/>
          </a:p>
        </p:txBody>
      </p:sp>
      <p:grpSp>
        <p:nvGrpSpPr>
          <p:cNvPr id="19" name="组合 18">
            <a:extLst>
              <a:ext uri="{FF2B5EF4-FFF2-40B4-BE49-F238E27FC236}">
                <a16:creationId xmlns:a16="http://schemas.microsoft.com/office/drawing/2014/main" id="{BD018A95-55F4-2D84-091F-B8B63F95DCCC}"/>
              </a:ext>
            </a:extLst>
          </p:cNvPr>
          <p:cNvGrpSpPr/>
          <p:nvPr/>
        </p:nvGrpSpPr>
        <p:grpSpPr>
          <a:xfrm>
            <a:off x="560883" y="3824175"/>
            <a:ext cx="11095230" cy="2719839"/>
            <a:chOff x="560883" y="3824175"/>
            <a:chExt cx="11095230" cy="2719839"/>
          </a:xfrm>
        </p:grpSpPr>
        <p:pic>
          <p:nvPicPr>
            <p:cNvPr id="5" name="图片 4">
              <a:extLst>
                <a:ext uri="{FF2B5EF4-FFF2-40B4-BE49-F238E27FC236}">
                  <a16:creationId xmlns:a16="http://schemas.microsoft.com/office/drawing/2014/main" id="{0671C7A3-7C55-E11A-642C-07154A31BBFF}"/>
                </a:ext>
              </a:extLst>
            </p:cNvPr>
            <p:cNvPicPr>
              <a:picLocks noChangeAspect="1"/>
            </p:cNvPicPr>
            <p:nvPr/>
          </p:nvPicPr>
          <p:blipFill>
            <a:blip r:embed="rId3"/>
            <a:stretch>
              <a:fillRect/>
            </a:stretch>
          </p:blipFill>
          <p:spPr>
            <a:xfrm>
              <a:off x="2332442" y="3824176"/>
              <a:ext cx="2166154" cy="2719838"/>
            </a:xfrm>
            <a:prstGeom prst="rect">
              <a:avLst/>
            </a:prstGeom>
          </p:spPr>
        </p:pic>
        <p:sp>
          <p:nvSpPr>
            <p:cNvPr id="6" name="矩形 5">
              <a:extLst>
                <a:ext uri="{FF2B5EF4-FFF2-40B4-BE49-F238E27FC236}">
                  <a16:creationId xmlns:a16="http://schemas.microsoft.com/office/drawing/2014/main" id="{E73E0F1D-0604-651E-0026-4274F651B73F}"/>
                </a:ext>
              </a:extLst>
            </p:cNvPr>
            <p:cNvSpPr/>
            <p:nvPr/>
          </p:nvSpPr>
          <p:spPr>
            <a:xfrm>
              <a:off x="4930218" y="4868297"/>
              <a:ext cx="1734532" cy="6315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Structure from Motion Models</a:t>
              </a:r>
              <a:endParaRPr lang="zh-CN" altLang="en-US" dirty="0"/>
            </a:p>
          </p:txBody>
        </p:sp>
        <p:pic>
          <p:nvPicPr>
            <p:cNvPr id="8" name="图片 7">
              <a:extLst>
                <a:ext uri="{FF2B5EF4-FFF2-40B4-BE49-F238E27FC236}">
                  <a16:creationId xmlns:a16="http://schemas.microsoft.com/office/drawing/2014/main" id="{18F3F24F-AF05-4E1A-2BD0-D73E14DBCE00}"/>
                </a:ext>
              </a:extLst>
            </p:cNvPr>
            <p:cNvPicPr>
              <a:picLocks noChangeAspect="1"/>
            </p:cNvPicPr>
            <p:nvPr/>
          </p:nvPicPr>
          <p:blipFill>
            <a:blip r:embed="rId4"/>
            <a:stretch>
              <a:fillRect/>
            </a:stretch>
          </p:blipFill>
          <p:spPr>
            <a:xfrm>
              <a:off x="7096372" y="3824175"/>
              <a:ext cx="2166154" cy="2719838"/>
            </a:xfrm>
            <a:prstGeom prst="rect">
              <a:avLst/>
            </a:prstGeom>
          </p:spPr>
        </p:pic>
        <p:cxnSp>
          <p:nvCxnSpPr>
            <p:cNvPr id="10" name="直接箭头连接符 9">
              <a:extLst>
                <a:ext uri="{FF2B5EF4-FFF2-40B4-BE49-F238E27FC236}">
                  <a16:creationId xmlns:a16="http://schemas.microsoft.com/office/drawing/2014/main" id="{BA46B255-21C4-ABC9-7D6F-69FCA556C7DD}"/>
                </a:ext>
              </a:extLst>
            </p:cNvPr>
            <p:cNvCxnSpPr>
              <a:stCxn id="5" idx="3"/>
              <a:endCxn id="6" idx="1"/>
            </p:cNvCxnSpPr>
            <p:nvPr/>
          </p:nvCxnSpPr>
          <p:spPr>
            <a:xfrm>
              <a:off x="4498596" y="5184095"/>
              <a:ext cx="431622"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729A297B-8771-2648-7DFA-E8D531D90A41}"/>
                </a:ext>
              </a:extLst>
            </p:cNvPr>
            <p:cNvCxnSpPr>
              <a:cxnSpLocks/>
              <a:stCxn id="6" idx="3"/>
              <a:endCxn id="8" idx="1"/>
            </p:cNvCxnSpPr>
            <p:nvPr/>
          </p:nvCxnSpPr>
          <p:spPr>
            <a:xfrm flipV="1">
              <a:off x="6664750" y="5184094"/>
              <a:ext cx="431622"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1748A2B8-C067-D4DD-865D-3CA804FF017B}"/>
                </a:ext>
              </a:extLst>
            </p:cNvPr>
            <p:cNvSpPr txBox="1"/>
            <p:nvPr/>
          </p:nvSpPr>
          <p:spPr>
            <a:xfrm>
              <a:off x="560883" y="4868297"/>
              <a:ext cx="1771559" cy="646331"/>
            </a:xfrm>
            <a:prstGeom prst="rect">
              <a:avLst/>
            </a:prstGeom>
            <a:noFill/>
          </p:spPr>
          <p:txBody>
            <a:bodyPr wrap="square" rtlCol="0">
              <a:spAutoFit/>
            </a:bodyPr>
            <a:lstStyle/>
            <a:p>
              <a:r>
                <a:rPr lang="en-US" altLang="zh-CN" dirty="0"/>
                <a:t>Input images (more than one)</a:t>
              </a:r>
              <a:endParaRPr lang="zh-CN" altLang="en-US" dirty="0"/>
            </a:p>
          </p:txBody>
        </p:sp>
        <p:sp>
          <p:nvSpPr>
            <p:cNvPr id="15" name="文本框 14">
              <a:extLst>
                <a:ext uri="{FF2B5EF4-FFF2-40B4-BE49-F238E27FC236}">
                  <a16:creationId xmlns:a16="http://schemas.microsoft.com/office/drawing/2014/main" id="{C5261D1E-C5C4-29A2-4533-D540FF2F4811}"/>
                </a:ext>
              </a:extLst>
            </p:cNvPr>
            <p:cNvSpPr txBox="1"/>
            <p:nvPr/>
          </p:nvSpPr>
          <p:spPr>
            <a:xfrm>
              <a:off x="9262526" y="4868297"/>
              <a:ext cx="2393587" cy="646331"/>
            </a:xfrm>
            <a:prstGeom prst="rect">
              <a:avLst/>
            </a:prstGeom>
            <a:noFill/>
          </p:spPr>
          <p:txBody>
            <a:bodyPr wrap="square" rtlCol="0">
              <a:spAutoFit/>
            </a:bodyPr>
            <a:lstStyle/>
            <a:p>
              <a:r>
                <a:rPr lang="en-US" altLang="zh-CN" dirty="0"/>
                <a:t>Output 3D point clouds and camera poses</a:t>
              </a:r>
              <a:endParaRPr lang="zh-CN" altLang="en-US" dirty="0"/>
            </a:p>
          </p:txBody>
        </p:sp>
      </p:grpSp>
    </p:spTree>
    <p:extLst>
      <p:ext uri="{BB962C8B-B14F-4D97-AF65-F5344CB8AC3E}">
        <p14:creationId xmlns:p14="http://schemas.microsoft.com/office/powerpoint/2010/main" val="2682560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3BC0-C67B-A2F0-5BB6-13FA924C62C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2824187-34D7-63F5-4F5F-721AFC17281B}"/>
              </a:ext>
            </a:extLst>
          </p:cNvPr>
          <p:cNvSpPr>
            <a:spLocks noGrp="1"/>
          </p:cNvSpPr>
          <p:nvPr>
            <p:ph type="title"/>
          </p:nvPr>
        </p:nvSpPr>
        <p:spPr/>
        <p:txBody>
          <a:bodyPr/>
          <a:lstStyle/>
          <a:p>
            <a:r>
              <a:rPr lang="en-US" altLang="zh-CN" sz="4400" dirty="0">
                <a:cs typeface="Arial" panose="020B0604020202020204" pitchFamily="34" charset="0"/>
              </a:rPr>
              <a:t>3D Reconstruction and Rendering</a:t>
            </a:r>
            <a:br>
              <a:rPr lang="en-US" altLang="zh-CN" sz="4400" dirty="0">
                <a:cs typeface="Arial" panose="020B0604020202020204" pitchFamily="34" charset="0"/>
              </a:rPr>
            </a:br>
            <a:endParaRPr lang="zh-CN" altLang="en-US" dirty="0"/>
          </a:p>
        </p:txBody>
      </p:sp>
      <p:sp>
        <p:nvSpPr>
          <p:cNvPr id="3" name="文本框 2">
            <a:extLst>
              <a:ext uri="{FF2B5EF4-FFF2-40B4-BE49-F238E27FC236}">
                <a16:creationId xmlns:a16="http://schemas.microsoft.com/office/drawing/2014/main" id="{BB45DC98-FE1C-E96E-7928-97676F7BB6F3}"/>
              </a:ext>
            </a:extLst>
          </p:cNvPr>
          <p:cNvSpPr txBox="1"/>
          <p:nvPr/>
        </p:nvSpPr>
        <p:spPr>
          <a:xfrm>
            <a:off x="940340" y="1127509"/>
            <a:ext cx="10311319" cy="1200329"/>
          </a:xfrm>
          <a:prstGeom prst="rect">
            <a:avLst/>
          </a:prstGeom>
          <a:noFill/>
        </p:spPr>
        <p:txBody>
          <a:bodyPr wrap="square" rtlCol="0">
            <a:spAutoFit/>
          </a:bodyPr>
          <a:lstStyle/>
          <a:p>
            <a:r>
              <a:rPr lang="en-US" altLang="zh-CN" b="0" i="0" dirty="0">
                <a:solidFill>
                  <a:srgbClr val="000000"/>
                </a:solidFill>
                <a:effectLst/>
              </a:rPr>
              <a:t>3D Scene Reconstruction and Rendering aims to </a:t>
            </a:r>
            <a:r>
              <a:rPr lang="en-US" altLang="zh-CN" b="1" i="0" dirty="0">
                <a:solidFill>
                  <a:srgbClr val="000000"/>
                </a:solidFill>
                <a:effectLst/>
              </a:rPr>
              <a:t>recover the three-dimensional structure </a:t>
            </a:r>
            <a:r>
              <a:rPr lang="en-US" altLang="zh-CN" b="0" i="0" dirty="0">
                <a:solidFill>
                  <a:srgbClr val="000000"/>
                </a:solidFill>
                <a:effectLst/>
              </a:rPr>
              <a:t>of a real-world scene </a:t>
            </a:r>
            <a:r>
              <a:rPr lang="en-US" altLang="zh-CN" b="1" i="0" dirty="0">
                <a:solidFill>
                  <a:srgbClr val="000000"/>
                </a:solidFill>
                <a:effectLst/>
              </a:rPr>
              <a:t>from a set of input images</a:t>
            </a:r>
            <a:r>
              <a:rPr lang="en-US" altLang="zh-CN" b="0" i="0" dirty="0">
                <a:solidFill>
                  <a:srgbClr val="000000"/>
                </a:solidFill>
                <a:effectLst/>
              </a:rPr>
              <a:t>, and </a:t>
            </a:r>
            <a:r>
              <a:rPr lang="en-US" altLang="zh-CN" b="1" i="0" dirty="0">
                <a:solidFill>
                  <a:srgbClr val="000000"/>
                </a:solidFill>
                <a:effectLst/>
              </a:rPr>
              <a:t>render the captured images </a:t>
            </a:r>
            <a:r>
              <a:rPr lang="en-US" altLang="zh-CN" b="0" i="0" dirty="0">
                <a:solidFill>
                  <a:srgbClr val="000000"/>
                </a:solidFill>
                <a:effectLst/>
              </a:rPr>
              <a:t>from the perspective of arbitrary camera poses, with the camera’s intrinsic and extrinsic parameters and the original sparse point clouds provided. </a:t>
            </a:r>
          </a:p>
          <a:p>
            <a:r>
              <a:rPr lang="en-US" altLang="zh-CN" b="0" i="0" dirty="0">
                <a:solidFill>
                  <a:srgbClr val="000000"/>
                </a:solidFill>
                <a:effectLst/>
              </a:rPr>
              <a:t>The mainstream methods include </a:t>
            </a:r>
            <a:r>
              <a:rPr lang="en-US" altLang="zh-CN" b="0" i="0" dirty="0" err="1">
                <a:solidFill>
                  <a:srgbClr val="000000"/>
                </a:solidFill>
                <a:effectLst/>
              </a:rPr>
              <a:t>NeRF</a:t>
            </a:r>
            <a:r>
              <a:rPr lang="en-US" altLang="zh-CN" b="0" i="0" dirty="0">
                <a:solidFill>
                  <a:srgbClr val="000000"/>
                </a:solidFill>
                <a:effectLst/>
              </a:rPr>
              <a:t> (ECCV, 2020) and 3D Gaussian Splatting, i.e. 3DGS (SIGGRAPH, 2023). </a:t>
            </a:r>
            <a:endParaRPr lang="zh-CN" altLang="en-US" dirty="0"/>
          </a:p>
        </p:txBody>
      </p:sp>
      <p:grpSp>
        <p:nvGrpSpPr>
          <p:cNvPr id="17" name="组合 16">
            <a:extLst>
              <a:ext uri="{FF2B5EF4-FFF2-40B4-BE49-F238E27FC236}">
                <a16:creationId xmlns:a16="http://schemas.microsoft.com/office/drawing/2014/main" id="{B9594FDE-F0EC-E85E-E9BC-8509ABF705BD}"/>
              </a:ext>
            </a:extLst>
          </p:cNvPr>
          <p:cNvGrpSpPr/>
          <p:nvPr/>
        </p:nvGrpSpPr>
        <p:grpSpPr>
          <a:xfrm>
            <a:off x="2753133" y="2599135"/>
            <a:ext cx="6685733" cy="1614214"/>
            <a:chOff x="2128330" y="2604837"/>
            <a:chExt cx="7935335" cy="2204109"/>
          </a:xfrm>
        </p:grpSpPr>
        <p:pic>
          <p:nvPicPr>
            <p:cNvPr id="14" name="图片 13">
              <a:extLst>
                <a:ext uri="{FF2B5EF4-FFF2-40B4-BE49-F238E27FC236}">
                  <a16:creationId xmlns:a16="http://schemas.microsoft.com/office/drawing/2014/main" id="{ED913F88-D262-16E7-6078-1622458FE96C}"/>
                </a:ext>
              </a:extLst>
            </p:cNvPr>
            <p:cNvPicPr>
              <a:picLocks noChangeAspect="1"/>
            </p:cNvPicPr>
            <p:nvPr/>
          </p:nvPicPr>
          <p:blipFill>
            <a:blip r:embed="rId3"/>
            <a:stretch>
              <a:fillRect/>
            </a:stretch>
          </p:blipFill>
          <p:spPr>
            <a:xfrm>
              <a:off x="2128330" y="2604837"/>
              <a:ext cx="7935335" cy="1955695"/>
            </a:xfrm>
            <a:prstGeom prst="rect">
              <a:avLst/>
            </a:prstGeom>
            <a:ln>
              <a:solidFill>
                <a:schemeClr val="bg2">
                  <a:lumMod val="75000"/>
                </a:schemeClr>
              </a:solidFill>
            </a:ln>
          </p:spPr>
        </p:pic>
        <p:sp>
          <p:nvSpPr>
            <p:cNvPr id="15" name="文本框 14">
              <a:extLst>
                <a:ext uri="{FF2B5EF4-FFF2-40B4-BE49-F238E27FC236}">
                  <a16:creationId xmlns:a16="http://schemas.microsoft.com/office/drawing/2014/main" id="{D936289F-571A-EC71-CFB4-C20C6FC261BB}"/>
                </a:ext>
              </a:extLst>
            </p:cNvPr>
            <p:cNvSpPr txBox="1"/>
            <p:nvPr/>
          </p:nvSpPr>
          <p:spPr>
            <a:xfrm>
              <a:off x="5170006" y="4439614"/>
              <a:ext cx="1851982" cy="369332"/>
            </a:xfrm>
            <a:prstGeom prst="rect">
              <a:avLst/>
            </a:prstGeom>
            <a:noFill/>
          </p:spPr>
          <p:txBody>
            <a:bodyPr wrap="none" rtlCol="0">
              <a:spAutoFit/>
            </a:bodyPr>
            <a:lstStyle/>
            <a:p>
              <a:pPr algn="ctr"/>
              <a:r>
                <a:rPr lang="en-US" altLang="zh-CN" dirty="0"/>
                <a:t>Structure of </a:t>
              </a:r>
              <a:r>
                <a:rPr lang="en-US" altLang="zh-CN" dirty="0" err="1"/>
                <a:t>NeRF</a:t>
              </a:r>
              <a:endParaRPr lang="zh-CN" altLang="en-US" dirty="0"/>
            </a:p>
          </p:txBody>
        </p:sp>
      </p:grpSp>
      <p:grpSp>
        <p:nvGrpSpPr>
          <p:cNvPr id="18" name="组合 17">
            <a:extLst>
              <a:ext uri="{FF2B5EF4-FFF2-40B4-BE49-F238E27FC236}">
                <a16:creationId xmlns:a16="http://schemas.microsoft.com/office/drawing/2014/main" id="{5F42E6C4-95E9-F645-947C-E34C4E5CEA6A}"/>
              </a:ext>
            </a:extLst>
          </p:cNvPr>
          <p:cNvGrpSpPr/>
          <p:nvPr/>
        </p:nvGrpSpPr>
        <p:grpSpPr>
          <a:xfrm>
            <a:off x="1730970" y="4573334"/>
            <a:ext cx="8730059" cy="1967485"/>
            <a:chOff x="1535731" y="4831829"/>
            <a:chExt cx="9120532" cy="2055486"/>
          </a:xfrm>
        </p:grpSpPr>
        <p:pic>
          <p:nvPicPr>
            <p:cNvPr id="12" name="图片 11">
              <a:extLst>
                <a:ext uri="{FF2B5EF4-FFF2-40B4-BE49-F238E27FC236}">
                  <a16:creationId xmlns:a16="http://schemas.microsoft.com/office/drawing/2014/main" id="{747644E0-B563-303B-F711-3369A19E6622}"/>
                </a:ext>
              </a:extLst>
            </p:cNvPr>
            <p:cNvPicPr>
              <a:picLocks noChangeAspect="1"/>
            </p:cNvPicPr>
            <p:nvPr/>
          </p:nvPicPr>
          <p:blipFill>
            <a:blip r:embed="rId4"/>
            <a:stretch>
              <a:fillRect/>
            </a:stretch>
          </p:blipFill>
          <p:spPr>
            <a:xfrm>
              <a:off x="1535731" y="4831829"/>
              <a:ext cx="9120532" cy="1783471"/>
            </a:xfrm>
            <a:prstGeom prst="rect">
              <a:avLst/>
            </a:prstGeom>
            <a:ln>
              <a:solidFill>
                <a:srgbClr val="A6A6A6"/>
              </a:solidFill>
            </a:ln>
          </p:spPr>
        </p:pic>
        <p:sp>
          <p:nvSpPr>
            <p:cNvPr id="16" name="文本框 15">
              <a:extLst>
                <a:ext uri="{FF2B5EF4-FFF2-40B4-BE49-F238E27FC236}">
                  <a16:creationId xmlns:a16="http://schemas.microsoft.com/office/drawing/2014/main" id="{2F3DEF2F-7441-A05F-4B70-E0A790BF5A79}"/>
                </a:ext>
              </a:extLst>
            </p:cNvPr>
            <p:cNvSpPr txBox="1"/>
            <p:nvPr/>
          </p:nvSpPr>
          <p:spPr>
            <a:xfrm>
              <a:off x="5135546" y="6517983"/>
              <a:ext cx="1920910" cy="369332"/>
            </a:xfrm>
            <a:prstGeom prst="rect">
              <a:avLst/>
            </a:prstGeom>
            <a:noFill/>
          </p:spPr>
          <p:txBody>
            <a:bodyPr wrap="none" rtlCol="0">
              <a:spAutoFit/>
            </a:bodyPr>
            <a:lstStyle/>
            <a:p>
              <a:pPr algn="ctr"/>
              <a:r>
                <a:rPr lang="en-US" altLang="zh-CN" dirty="0"/>
                <a:t>Structure of 3DGS</a:t>
              </a:r>
              <a:endParaRPr lang="zh-CN" altLang="en-US" dirty="0"/>
            </a:p>
          </p:txBody>
        </p:sp>
      </p:grpSp>
    </p:spTree>
    <p:extLst>
      <p:ext uri="{BB962C8B-B14F-4D97-AF65-F5344CB8AC3E}">
        <p14:creationId xmlns:p14="http://schemas.microsoft.com/office/powerpoint/2010/main" val="1693459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79D03-6848-A150-FF8C-B2FCDE9B07AB}"/>
            </a:ext>
          </a:extLst>
        </p:cNvPr>
        <p:cNvGrpSpPr/>
        <p:nvPr/>
      </p:nvGrpSpPr>
      <p:grpSpPr>
        <a:xfrm>
          <a:off x="0" y="0"/>
          <a:ext cx="0" cy="0"/>
          <a:chOff x="0" y="0"/>
          <a:chExt cx="0" cy="0"/>
        </a:xfrm>
      </p:grpSpPr>
      <p:graphicFrame>
        <p:nvGraphicFramePr>
          <p:cNvPr id="8" name="表格 7">
            <a:extLst>
              <a:ext uri="{FF2B5EF4-FFF2-40B4-BE49-F238E27FC236}">
                <a16:creationId xmlns:a16="http://schemas.microsoft.com/office/drawing/2014/main" id="{EE3805F2-FC90-C161-4C16-FE465E1F8CF3}"/>
              </a:ext>
            </a:extLst>
          </p:cNvPr>
          <p:cNvGraphicFramePr>
            <a:graphicFrameLocks noGrp="1"/>
          </p:cNvGraphicFramePr>
          <p:nvPr>
            <p:extLst>
              <p:ext uri="{D42A27DB-BD31-4B8C-83A1-F6EECF244321}">
                <p14:modId xmlns:p14="http://schemas.microsoft.com/office/powerpoint/2010/main" val="2459943402"/>
              </p:ext>
            </p:extLst>
          </p:nvPr>
        </p:nvGraphicFramePr>
        <p:xfrm>
          <a:off x="940336" y="2049605"/>
          <a:ext cx="10311319" cy="1381760"/>
        </p:xfrm>
        <a:graphic>
          <a:graphicData uri="http://schemas.openxmlformats.org/drawingml/2006/table">
            <a:tbl>
              <a:tblPr firstRow="1" bandRow="1">
                <a:tableStyleId>{5940675A-B579-460E-94D1-54222C63F5DA}</a:tableStyleId>
              </a:tblPr>
              <a:tblGrid>
                <a:gridCol w="2191155">
                  <a:extLst>
                    <a:ext uri="{9D8B030D-6E8A-4147-A177-3AD203B41FA5}">
                      <a16:colId xmlns:a16="http://schemas.microsoft.com/office/drawing/2014/main" val="923327452"/>
                    </a:ext>
                  </a:extLst>
                </a:gridCol>
                <a:gridCol w="4139948">
                  <a:extLst>
                    <a:ext uri="{9D8B030D-6E8A-4147-A177-3AD203B41FA5}">
                      <a16:colId xmlns:a16="http://schemas.microsoft.com/office/drawing/2014/main" val="4190117491"/>
                    </a:ext>
                  </a:extLst>
                </a:gridCol>
                <a:gridCol w="3980216">
                  <a:extLst>
                    <a:ext uri="{9D8B030D-6E8A-4147-A177-3AD203B41FA5}">
                      <a16:colId xmlns:a16="http://schemas.microsoft.com/office/drawing/2014/main" val="3867101115"/>
                    </a:ext>
                  </a:extLst>
                </a:gridCol>
              </a:tblGrid>
              <a:tr h="370840">
                <a:tc>
                  <a:txBody>
                    <a:bodyPr/>
                    <a:lstStyle/>
                    <a:p>
                      <a:pPr algn="ctr"/>
                      <a:endParaRPr lang="zh-CN" altLang="en-US" dirty="0"/>
                    </a:p>
                  </a:txBody>
                  <a:tcPr/>
                </a:tc>
                <a:tc>
                  <a:txBody>
                    <a:bodyPr/>
                    <a:lstStyle/>
                    <a:p>
                      <a:pPr algn="ctr"/>
                      <a:r>
                        <a:rPr lang="en-US" altLang="zh-CN" dirty="0" err="1"/>
                        <a:t>NeRF</a:t>
                      </a:r>
                      <a:endParaRPr lang="zh-CN" altLang="en-US" dirty="0"/>
                    </a:p>
                  </a:txBody>
                  <a:tcPr/>
                </a:tc>
                <a:tc>
                  <a:txBody>
                    <a:bodyPr/>
                    <a:lstStyle/>
                    <a:p>
                      <a:pPr algn="ctr"/>
                      <a:r>
                        <a:rPr lang="en-US" altLang="zh-CN" dirty="0"/>
                        <a:t>3DGS</a:t>
                      </a:r>
                      <a:endParaRPr lang="zh-CN" altLang="en-US" dirty="0"/>
                    </a:p>
                  </a:txBody>
                  <a:tcPr/>
                </a:tc>
                <a:extLst>
                  <a:ext uri="{0D108BD9-81ED-4DB2-BD59-A6C34878D82A}">
                    <a16:rowId xmlns:a16="http://schemas.microsoft.com/office/drawing/2014/main" val="2628551602"/>
                  </a:ext>
                </a:extLst>
              </a:tr>
              <a:tr h="370840">
                <a:tc>
                  <a:txBody>
                    <a:bodyPr/>
                    <a:lstStyle/>
                    <a:p>
                      <a:pPr algn="ctr"/>
                      <a:r>
                        <a:rPr lang="en-US" altLang="zh-CN" dirty="0"/>
                        <a:t>Basic Element</a:t>
                      </a:r>
                      <a:endParaRPr lang="zh-CN" altLang="en-US" dirty="0"/>
                    </a:p>
                  </a:txBody>
                  <a:tcPr/>
                </a:tc>
                <a:tc>
                  <a:txBody>
                    <a:bodyPr/>
                    <a:lstStyle/>
                    <a:p>
                      <a:pPr algn="ctr"/>
                      <a:r>
                        <a:rPr lang="en-US" altLang="zh-CN" dirty="0"/>
                        <a:t>Neural Radiance Field</a:t>
                      </a:r>
                      <a:endParaRPr lang="zh-CN" altLang="en-US" dirty="0"/>
                    </a:p>
                  </a:txBody>
                  <a:tcPr/>
                </a:tc>
                <a:tc>
                  <a:txBody>
                    <a:bodyPr/>
                    <a:lstStyle/>
                    <a:p>
                      <a:pPr algn="ctr"/>
                      <a:r>
                        <a:rPr lang="en-US" altLang="zh-CN" dirty="0"/>
                        <a:t>3D Gaussian Point Cloud</a:t>
                      </a:r>
                      <a:endParaRPr lang="zh-CN" altLang="en-US" dirty="0"/>
                    </a:p>
                  </a:txBody>
                  <a:tcPr/>
                </a:tc>
                <a:extLst>
                  <a:ext uri="{0D108BD9-81ED-4DB2-BD59-A6C34878D82A}">
                    <a16:rowId xmlns:a16="http://schemas.microsoft.com/office/drawing/2014/main" val="2675129388"/>
                  </a:ext>
                </a:extLst>
              </a:tr>
              <a:tr h="0">
                <a:tc>
                  <a:txBody>
                    <a:bodyPr/>
                    <a:lstStyle/>
                    <a:p>
                      <a:pPr algn="ctr"/>
                      <a:r>
                        <a:rPr lang="en-US" altLang="zh-CN" dirty="0"/>
                        <a:t>Advantages and Disadvantages</a:t>
                      </a:r>
                      <a:endParaRPr lang="zh-CN" altLang="en-US" dirty="0"/>
                    </a:p>
                  </a:txBody>
                  <a:tcPr/>
                </a:tc>
                <a:tc>
                  <a:txBody>
                    <a:bodyPr/>
                    <a:lstStyle/>
                    <a:p>
                      <a:pPr marL="285750" indent="-285750" algn="ctr">
                        <a:buFont typeface="Arial" panose="020B0604020202020204" pitchFamily="34" charset="0"/>
                        <a:buChar char="•"/>
                      </a:pPr>
                      <a:r>
                        <a:rPr lang="en-US" altLang="zh-CN" dirty="0"/>
                        <a:t>Provide high-quality results</a:t>
                      </a:r>
                    </a:p>
                    <a:p>
                      <a:pPr marL="285750" indent="-285750" algn="ctr">
                        <a:buFont typeface="Arial" panose="020B0604020202020204" pitchFamily="34" charset="0"/>
                        <a:buChar char="•"/>
                      </a:pPr>
                      <a:r>
                        <a:rPr lang="en-US" altLang="zh-CN" dirty="0"/>
                        <a:t>Requires significant training time</a:t>
                      </a:r>
                      <a:endParaRPr lang="zh-CN" altLang="en-US" dirty="0"/>
                    </a:p>
                  </a:txBody>
                  <a:tcPr/>
                </a:tc>
                <a:tc>
                  <a:txBody>
                    <a:bodyPr/>
                    <a:lstStyle/>
                    <a:p>
                      <a:pPr marL="285750" indent="-285750" algn="ctr">
                        <a:buFont typeface="Arial" panose="020B0604020202020204" pitchFamily="34" charset="0"/>
                        <a:buChar char="•"/>
                      </a:pPr>
                      <a:r>
                        <a:rPr lang="en-US" altLang="zh-CN" dirty="0"/>
                        <a:t>Provide higher-quality results</a:t>
                      </a:r>
                    </a:p>
                    <a:p>
                      <a:pPr marL="285750" indent="-285750" algn="ctr">
                        <a:buFont typeface="Arial" panose="020B0604020202020204" pitchFamily="34" charset="0"/>
                        <a:buChar char="•"/>
                      </a:pPr>
                      <a:r>
                        <a:rPr lang="en-US" altLang="zh-CN" dirty="0"/>
                        <a:t>Improve computational efficiency</a:t>
                      </a:r>
                      <a:endParaRPr lang="zh-CN" altLang="en-US" dirty="0"/>
                    </a:p>
                  </a:txBody>
                  <a:tcPr/>
                </a:tc>
                <a:extLst>
                  <a:ext uri="{0D108BD9-81ED-4DB2-BD59-A6C34878D82A}">
                    <a16:rowId xmlns:a16="http://schemas.microsoft.com/office/drawing/2014/main" val="3764211496"/>
                  </a:ext>
                </a:extLst>
              </a:tr>
            </a:tbl>
          </a:graphicData>
        </a:graphic>
      </p:graphicFrame>
      <p:sp>
        <p:nvSpPr>
          <p:cNvPr id="9" name="文本框 8">
            <a:extLst>
              <a:ext uri="{FF2B5EF4-FFF2-40B4-BE49-F238E27FC236}">
                <a16:creationId xmlns:a16="http://schemas.microsoft.com/office/drawing/2014/main" id="{EFBF4D0C-4099-3927-EB78-6AA922443CEB}"/>
              </a:ext>
            </a:extLst>
          </p:cNvPr>
          <p:cNvSpPr txBox="1"/>
          <p:nvPr/>
        </p:nvSpPr>
        <p:spPr>
          <a:xfrm>
            <a:off x="4193328" y="1680273"/>
            <a:ext cx="3805337" cy="369332"/>
          </a:xfrm>
          <a:prstGeom prst="rect">
            <a:avLst/>
          </a:prstGeom>
          <a:noFill/>
        </p:spPr>
        <p:txBody>
          <a:bodyPr wrap="none" rtlCol="0">
            <a:spAutoFit/>
          </a:bodyPr>
          <a:lstStyle/>
          <a:p>
            <a:r>
              <a:rPr lang="en-US" altLang="zh-CN" dirty="0"/>
              <a:t>Comparation between </a:t>
            </a:r>
            <a:r>
              <a:rPr lang="en-US" altLang="zh-CN" dirty="0" err="1"/>
              <a:t>NeRF</a:t>
            </a:r>
            <a:r>
              <a:rPr lang="en-US" altLang="zh-CN" dirty="0"/>
              <a:t> and 3DGS</a:t>
            </a:r>
            <a:endParaRPr lang="zh-CN" altLang="en-US" dirty="0"/>
          </a:p>
        </p:txBody>
      </p:sp>
      <p:sp>
        <p:nvSpPr>
          <p:cNvPr id="2" name="标题 1">
            <a:extLst>
              <a:ext uri="{FF2B5EF4-FFF2-40B4-BE49-F238E27FC236}">
                <a16:creationId xmlns:a16="http://schemas.microsoft.com/office/drawing/2014/main" id="{13E777BA-2D9A-6628-A7EC-5AB4CC5ECBE8}"/>
              </a:ext>
            </a:extLst>
          </p:cNvPr>
          <p:cNvSpPr>
            <a:spLocks noGrp="1"/>
          </p:cNvSpPr>
          <p:nvPr>
            <p:ph type="title"/>
          </p:nvPr>
        </p:nvSpPr>
        <p:spPr/>
        <p:txBody>
          <a:bodyPr/>
          <a:lstStyle/>
          <a:p>
            <a:r>
              <a:rPr lang="en-US" altLang="zh-CN" sz="4400" dirty="0">
                <a:cs typeface="Arial" panose="020B0604020202020204" pitchFamily="34" charset="0"/>
              </a:rPr>
              <a:t>3D Reconstruction and Rendering</a:t>
            </a:r>
            <a:br>
              <a:rPr lang="en-US" altLang="zh-CN" sz="4400" dirty="0">
                <a:cs typeface="Arial" panose="020B0604020202020204" pitchFamily="34" charset="0"/>
              </a:rPr>
            </a:br>
            <a:endParaRPr lang="zh-CN" altLang="en-US" dirty="0"/>
          </a:p>
        </p:txBody>
      </p:sp>
      <p:sp>
        <p:nvSpPr>
          <p:cNvPr id="3" name="文本框 2">
            <a:extLst>
              <a:ext uri="{FF2B5EF4-FFF2-40B4-BE49-F238E27FC236}">
                <a16:creationId xmlns:a16="http://schemas.microsoft.com/office/drawing/2014/main" id="{5683DCF0-81C9-70B4-E590-D282EFDEC08E}"/>
              </a:ext>
            </a:extLst>
          </p:cNvPr>
          <p:cNvSpPr txBox="1"/>
          <p:nvPr/>
        </p:nvSpPr>
        <p:spPr>
          <a:xfrm>
            <a:off x="940338" y="3981381"/>
            <a:ext cx="10311319" cy="369332"/>
          </a:xfrm>
          <a:prstGeom prst="rect">
            <a:avLst/>
          </a:prstGeom>
          <a:noFill/>
        </p:spPr>
        <p:txBody>
          <a:bodyPr wrap="square" rtlCol="0">
            <a:spAutoFit/>
          </a:bodyPr>
          <a:lstStyle/>
          <a:p>
            <a:r>
              <a:rPr lang="en-US" altLang="zh-CN" b="0" i="0" dirty="0">
                <a:solidFill>
                  <a:srgbClr val="000000"/>
                </a:solidFill>
                <a:effectLst/>
              </a:rPr>
              <a:t>According the table, 3DGS </a:t>
            </a:r>
            <a:r>
              <a:rPr lang="en-US" altLang="zh-CN" dirty="0"/>
              <a:t>demonstrates better performance in 3D reconstruction and rendering tasks.</a:t>
            </a:r>
            <a:r>
              <a:rPr lang="en-US" altLang="zh-CN" b="0" i="0" dirty="0">
                <a:solidFill>
                  <a:srgbClr val="000000"/>
                </a:solidFill>
                <a:effectLst/>
              </a:rPr>
              <a:t> </a:t>
            </a:r>
            <a:endParaRPr lang="zh-CN" altLang="en-US" dirty="0"/>
          </a:p>
        </p:txBody>
      </p:sp>
      <p:sp>
        <p:nvSpPr>
          <p:cNvPr id="10" name="文本框 9">
            <a:extLst>
              <a:ext uri="{FF2B5EF4-FFF2-40B4-BE49-F238E27FC236}">
                <a16:creationId xmlns:a16="http://schemas.microsoft.com/office/drawing/2014/main" id="{B7E7F429-115E-4D97-AE67-632F0FE714AB}"/>
              </a:ext>
            </a:extLst>
          </p:cNvPr>
          <p:cNvSpPr txBox="1"/>
          <p:nvPr/>
        </p:nvSpPr>
        <p:spPr>
          <a:xfrm>
            <a:off x="940338" y="4900728"/>
            <a:ext cx="10311319" cy="923330"/>
          </a:xfrm>
          <a:prstGeom prst="rect">
            <a:avLst/>
          </a:prstGeom>
          <a:noFill/>
        </p:spPr>
        <p:txBody>
          <a:bodyPr wrap="square" rtlCol="0">
            <a:spAutoFit/>
          </a:bodyPr>
          <a:lstStyle/>
          <a:p>
            <a:r>
              <a:rPr lang="en-US" altLang="zh-CN" b="0" i="0" dirty="0">
                <a:solidFill>
                  <a:srgbClr val="000000"/>
                </a:solidFill>
                <a:effectLst/>
              </a:rPr>
              <a:t>However, 3DGS also has </a:t>
            </a:r>
            <a:r>
              <a:rPr lang="en-US" altLang="zh-CN" dirty="0">
                <a:solidFill>
                  <a:srgbClr val="000000"/>
                </a:solidFill>
              </a:rPr>
              <a:t>limitations, </a:t>
            </a:r>
            <a:r>
              <a:rPr lang="en-US" altLang="zh-CN" b="0" i="0" dirty="0">
                <a:solidFill>
                  <a:srgbClr val="000000"/>
                </a:solidFill>
                <a:effectLst/>
              </a:rPr>
              <a:t>such as its need for good initialization and the quality of rendering</a:t>
            </a:r>
            <a:r>
              <a:rPr lang="en-US" altLang="zh-CN" dirty="0">
                <a:solidFill>
                  <a:srgbClr val="000000"/>
                </a:solidFill>
              </a:rPr>
              <a:t>. </a:t>
            </a:r>
            <a:r>
              <a:rPr lang="en-US" altLang="zh-CN" b="0" i="0" dirty="0">
                <a:solidFill>
                  <a:srgbClr val="000000"/>
                </a:solidFill>
                <a:effectLst/>
              </a:rPr>
              <a:t>To address these limitations, </a:t>
            </a:r>
            <a:r>
              <a:rPr lang="en-US" altLang="zh-CN" b="0" i="0" dirty="0" err="1">
                <a:solidFill>
                  <a:srgbClr val="000000"/>
                </a:solidFill>
                <a:effectLst/>
              </a:rPr>
              <a:t>Kheradmand</a:t>
            </a:r>
            <a:r>
              <a:rPr lang="en-US" altLang="zh-CN" b="0" i="0" dirty="0">
                <a:solidFill>
                  <a:srgbClr val="000000"/>
                </a:solidFill>
                <a:effectLst/>
              </a:rPr>
              <a:t> et al introduced </a:t>
            </a:r>
            <a:r>
              <a:rPr lang="en-US" altLang="zh-CN" b="1" i="0" dirty="0">
                <a:solidFill>
                  <a:srgbClr val="000000"/>
                </a:solidFill>
                <a:effectLst/>
              </a:rPr>
              <a:t>3DGS-MCMC</a:t>
            </a:r>
            <a:r>
              <a:rPr lang="en-US" altLang="zh-CN" b="0" i="0" dirty="0">
                <a:solidFill>
                  <a:srgbClr val="000000"/>
                </a:solidFill>
                <a:effectLst/>
              </a:rPr>
              <a:t> (</a:t>
            </a:r>
            <a:r>
              <a:rPr lang="en-US" altLang="zh-CN" b="0" i="0" dirty="0" err="1">
                <a:solidFill>
                  <a:srgbClr val="000000"/>
                </a:solidFill>
                <a:effectLst/>
              </a:rPr>
              <a:t>NeurIPS</a:t>
            </a:r>
            <a:r>
              <a:rPr lang="en-US" altLang="zh-CN" b="0" i="0" dirty="0">
                <a:solidFill>
                  <a:srgbClr val="000000"/>
                </a:solidFill>
                <a:effectLst/>
              </a:rPr>
              <a:t>, 2024), which further enhances both rendering quality and computational efficiency.</a:t>
            </a:r>
            <a:endParaRPr lang="zh-CN" altLang="en-US" dirty="0"/>
          </a:p>
        </p:txBody>
      </p:sp>
    </p:spTree>
    <p:extLst>
      <p:ext uri="{BB962C8B-B14F-4D97-AF65-F5344CB8AC3E}">
        <p14:creationId xmlns:p14="http://schemas.microsoft.com/office/powerpoint/2010/main" val="2305868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7F621-C728-77C0-6E70-C42316E6C3F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E42BCDC-E727-0A5D-A416-DF260914AD03}"/>
              </a:ext>
            </a:extLst>
          </p:cNvPr>
          <p:cNvSpPr>
            <a:spLocks noGrp="1"/>
          </p:cNvSpPr>
          <p:nvPr>
            <p:ph type="title"/>
          </p:nvPr>
        </p:nvSpPr>
        <p:spPr/>
        <p:txBody>
          <a:bodyPr/>
          <a:lstStyle/>
          <a:p>
            <a:r>
              <a:rPr lang="en-US" altLang="zh-CN" sz="4400" dirty="0">
                <a:cs typeface="Arial" panose="020B0604020202020204" pitchFamily="34" charset="0"/>
              </a:rPr>
              <a:t>Previous Work Based on 3D</a:t>
            </a:r>
            <a:br>
              <a:rPr lang="en-US" altLang="zh-CN" sz="4400" dirty="0">
                <a:cs typeface="Arial" panose="020B0604020202020204" pitchFamily="34" charset="0"/>
              </a:rPr>
            </a:br>
            <a:endParaRPr lang="zh-CN" altLang="en-US" dirty="0"/>
          </a:p>
        </p:txBody>
      </p:sp>
      <p:pic>
        <p:nvPicPr>
          <p:cNvPr id="8" name="图片 7">
            <a:extLst>
              <a:ext uri="{FF2B5EF4-FFF2-40B4-BE49-F238E27FC236}">
                <a16:creationId xmlns:a16="http://schemas.microsoft.com/office/drawing/2014/main" id="{6DF181C3-89CC-6E1E-9CFD-6E794D77659B}"/>
              </a:ext>
            </a:extLst>
          </p:cNvPr>
          <p:cNvPicPr>
            <a:picLocks noChangeAspect="1"/>
          </p:cNvPicPr>
          <p:nvPr/>
        </p:nvPicPr>
        <p:blipFill>
          <a:blip r:embed="rId3"/>
          <a:stretch>
            <a:fillRect/>
          </a:stretch>
        </p:blipFill>
        <p:spPr>
          <a:xfrm>
            <a:off x="1750240" y="1387371"/>
            <a:ext cx="5542965" cy="2286725"/>
          </a:xfrm>
          <a:prstGeom prst="rect">
            <a:avLst/>
          </a:prstGeom>
        </p:spPr>
      </p:pic>
      <p:pic>
        <p:nvPicPr>
          <p:cNvPr id="10" name="图片 9">
            <a:extLst>
              <a:ext uri="{FF2B5EF4-FFF2-40B4-BE49-F238E27FC236}">
                <a16:creationId xmlns:a16="http://schemas.microsoft.com/office/drawing/2014/main" id="{A92C9DAC-1D25-D230-1AFD-BCEDB239F02E}"/>
              </a:ext>
            </a:extLst>
          </p:cNvPr>
          <p:cNvPicPr>
            <a:picLocks noChangeAspect="1"/>
          </p:cNvPicPr>
          <p:nvPr/>
        </p:nvPicPr>
        <p:blipFill>
          <a:blip r:embed="rId4"/>
          <a:stretch>
            <a:fillRect/>
          </a:stretch>
        </p:blipFill>
        <p:spPr>
          <a:xfrm>
            <a:off x="1351172" y="3864989"/>
            <a:ext cx="6341102" cy="2621723"/>
          </a:xfrm>
          <a:prstGeom prst="rect">
            <a:avLst/>
          </a:prstGeom>
        </p:spPr>
      </p:pic>
      <p:sp>
        <p:nvSpPr>
          <p:cNvPr id="11" name="文本框 10">
            <a:extLst>
              <a:ext uri="{FF2B5EF4-FFF2-40B4-BE49-F238E27FC236}">
                <a16:creationId xmlns:a16="http://schemas.microsoft.com/office/drawing/2014/main" id="{3E172303-7D2B-B63F-1449-926B5B500CCC}"/>
              </a:ext>
            </a:extLst>
          </p:cNvPr>
          <p:cNvSpPr txBox="1"/>
          <p:nvPr/>
        </p:nvSpPr>
        <p:spPr>
          <a:xfrm>
            <a:off x="8701424" y="2207567"/>
            <a:ext cx="1592103" cy="646331"/>
          </a:xfrm>
          <a:prstGeom prst="rect">
            <a:avLst/>
          </a:prstGeom>
          <a:noFill/>
        </p:spPr>
        <p:txBody>
          <a:bodyPr wrap="none" rtlCol="0">
            <a:spAutoFit/>
          </a:bodyPr>
          <a:lstStyle/>
          <a:p>
            <a:pPr algn="ctr"/>
            <a:r>
              <a:rPr lang="en-US" altLang="zh-CN" dirty="0" err="1"/>
              <a:t>SCINeRF</a:t>
            </a:r>
            <a:endParaRPr lang="en-US" altLang="zh-CN" dirty="0"/>
          </a:p>
          <a:p>
            <a:pPr algn="ctr"/>
            <a:r>
              <a:rPr lang="en-US" altLang="zh-CN" dirty="0"/>
              <a:t>Based on </a:t>
            </a:r>
            <a:r>
              <a:rPr lang="en-US" altLang="zh-CN" dirty="0" err="1">
                <a:solidFill>
                  <a:srgbClr val="FF0000"/>
                </a:solidFill>
              </a:rPr>
              <a:t>NeRF</a:t>
            </a:r>
            <a:endParaRPr lang="zh-CN" altLang="en-US" dirty="0">
              <a:solidFill>
                <a:srgbClr val="FF0000"/>
              </a:solidFill>
            </a:endParaRPr>
          </a:p>
        </p:txBody>
      </p:sp>
      <p:sp>
        <p:nvSpPr>
          <p:cNvPr id="12" name="文本框 11">
            <a:extLst>
              <a:ext uri="{FF2B5EF4-FFF2-40B4-BE49-F238E27FC236}">
                <a16:creationId xmlns:a16="http://schemas.microsoft.com/office/drawing/2014/main" id="{7DD0C403-507D-BFEF-C24C-680AA026FCF0}"/>
              </a:ext>
            </a:extLst>
          </p:cNvPr>
          <p:cNvSpPr txBox="1"/>
          <p:nvPr/>
        </p:nvSpPr>
        <p:spPr>
          <a:xfrm>
            <a:off x="8337543" y="4850192"/>
            <a:ext cx="2319866" cy="646331"/>
          </a:xfrm>
          <a:prstGeom prst="rect">
            <a:avLst/>
          </a:prstGeom>
          <a:noFill/>
        </p:spPr>
        <p:txBody>
          <a:bodyPr wrap="none" rtlCol="0">
            <a:spAutoFit/>
          </a:bodyPr>
          <a:lstStyle/>
          <a:p>
            <a:pPr algn="ctr"/>
            <a:r>
              <a:rPr lang="en-US" altLang="zh-CN" dirty="0" err="1"/>
              <a:t>SCISplat</a:t>
            </a:r>
            <a:endParaRPr lang="en-US" altLang="zh-CN" dirty="0"/>
          </a:p>
          <a:p>
            <a:pPr algn="ctr"/>
            <a:r>
              <a:rPr lang="en-US" altLang="zh-CN" dirty="0"/>
              <a:t>Based on </a:t>
            </a:r>
            <a:r>
              <a:rPr lang="en-US" altLang="zh-CN" dirty="0">
                <a:solidFill>
                  <a:srgbClr val="FF0000"/>
                </a:solidFill>
              </a:rPr>
              <a:t>3DGS-MCMC</a:t>
            </a:r>
            <a:endParaRPr lang="zh-CN" altLang="en-US" dirty="0">
              <a:solidFill>
                <a:srgbClr val="FF0000"/>
              </a:solidFill>
            </a:endParaRPr>
          </a:p>
        </p:txBody>
      </p:sp>
      <p:sp>
        <p:nvSpPr>
          <p:cNvPr id="14" name="矩形 13">
            <a:extLst>
              <a:ext uri="{FF2B5EF4-FFF2-40B4-BE49-F238E27FC236}">
                <a16:creationId xmlns:a16="http://schemas.microsoft.com/office/drawing/2014/main" id="{5C1E6861-8DFD-AF3B-DB96-4C3BCD6FC139}"/>
              </a:ext>
            </a:extLst>
          </p:cNvPr>
          <p:cNvSpPr/>
          <p:nvPr/>
        </p:nvSpPr>
        <p:spPr>
          <a:xfrm>
            <a:off x="3506771" y="1583704"/>
            <a:ext cx="641024" cy="791852"/>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96D70E-EDCA-63B6-4B10-9AF5A7A4C9E1}"/>
              </a:ext>
            </a:extLst>
          </p:cNvPr>
          <p:cNvSpPr/>
          <p:nvPr/>
        </p:nvSpPr>
        <p:spPr>
          <a:xfrm>
            <a:off x="2300141" y="5274296"/>
            <a:ext cx="5203596" cy="1212416"/>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24494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4B9E-492E-FD08-5DB6-3C1DCC7F424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60791E3-B1E4-71E6-4E86-FC706E803302}"/>
              </a:ext>
            </a:extLst>
          </p:cNvPr>
          <p:cNvSpPr>
            <a:spLocks noGrp="1"/>
          </p:cNvSpPr>
          <p:nvPr>
            <p:ph type="title"/>
          </p:nvPr>
        </p:nvSpPr>
        <p:spPr/>
        <p:txBody>
          <a:bodyPr/>
          <a:lstStyle/>
          <a:p>
            <a:r>
              <a:rPr lang="en-US" altLang="zh-CN" sz="4400" dirty="0">
                <a:cs typeface="Arial" panose="020B0604020202020204" pitchFamily="34" charset="0"/>
              </a:rPr>
              <a:t>Previous Work Based on 3D</a:t>
            </a:r>
            <a:br>
              <a:rPr lang="en-US" altLang="zh-CN" sz="4400" dirty="0">
                <a:cs typeface="Arial" panose="020B0604020202020204" pitchFamily="34" charset="0"/>
              </a:rPr>
            </a:br>
            <a:endParaRPr lang="zh-CN" altLang="en-US" dirty="0"/>
          </a:p>
        </p:txBody>
      </p:sp>
      <p:pic>
        <p:nvPicPr>
          <p:cNvPr id="10" name="图片 9">
            <a:extLst>
              <a:ext uri="{FF2B5EF4-FFF2-40B4-BE49-F238E27FC236}">
                <a16:creationId xmlns:a16="http://schemas.microsoft.com/office/drawing/2014/main" id="{AAEC47F1-64D1-B955-3E85-DE3A8CC2B569}"/>
              </a:ext>
            </a:extLst>
          </p:cNvPr>
          <p:cNvPicPr>
            <a:picLocks noChangeAspect="1"/>
          </p:cNvPicPr>
          <p:nvPr/>
        </p:nvPicPr>
        <p:blipFill>
          <a:blip r:embed="rId3"/>
          <a:stretch>
            <a:fillRect/>
          </a:stretch>
        </p:blipFill>
        <p:spPr>
          <a:xfrm>
            <a:off x="682093" y="1598373"/>
            <a:ext cx="10827813" cy="4476750"/>
          </a:xfrm>
          <a:prstGeom prst="rect">
            <a:avLst/>
          </a:prstGeom>
        </p:spPr>
      </p:pic>
      <p:grpSp>
        <p:nvGrpSpPr>
          <p:cNvPr id="5" name="组合 4">
            <a:extLst>
              <a:ext uri="{FF2B5EF4-FFF2-40B4-BE49-F238E27FC236}">
                <a16:creationId xmlns:a16="http://schemas.microsoft.com/office/drawing/2014/main" id="{526FE3BA-AAD5-93B8-40AF-857947B3E1F9}"/>
              </a:ext>
            </a:extLst>
          </p:cNvPr>
          <p:cNvGrpSpPr/>
          <p:nvPr/>
        </p:nvGrpSpPr>
        <p:grpSpPr>
          <a:xfrm>
            <a:off x="839243" y="1579768"/>
            <a:ext cx="8329809" cy="1940046"/>
            <a:chOff x="839243" y="1579768"/>
            <a:chExt cx="5774499" cy="1849232"/>
          </a:xfrm>
        </p:grpSpPr>
        <p:sp>
          <p:nvSpPr>
            <p:cNvPr id="3" name="矩形 2">
              <a:extLst>
                <a:ext uri="{FF2B5EF4-FFF2-40B4-BE49-F238E27FC236}">
                  <a16:creationId xmlns:a16="http://schemas.microsoft.com/office/drawing/2014/main" id="{87B0217E-D84E-DA1C-DD73-ED35BFD646D4}"/>
                </a:ext>
              </a:extLst>
            </p:cNvPr>
            <p:cNvSpPr/>
            <p:nvPr/>
          </p:nvSpPr>
          <p:spPr>
            <a:xfrm>
              <a:off x="839243" y="1967705"/>
              <a:ext cx="5774499" cy="1461295"/>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3EE6E1A-89A0-B91B-8721-DB57C97E95D0}"/>
                </a:ext>
              </a:extLst>
            </p:cNvPr>
            <p:cNvSpPr txBox="1"/>
            <p:nvPr/>
          </p:nvSpPr>
          <p:spPr>
            <a:xfrm>
              <a:off x="3264499" y="1579768"/>
              <a:ext cx="923986" cy="369332"/>
            </a:xfrm>
            <a:prstGeom prst="rect">
              <a:avLst/>
            </a:prstGeom>
            <a:noFill/>
          </p:spPr>
          <p:txBody>
            <a:bodyPr wrap="none" rtlCol="0">
              <a:spAutoFit/>
            </a:bodyPr>
            <a:lstStyle/>
            <a:p>
              <a:pPr algn="ctr"/>
              <a:r>
                <a:rPr lang="en-US" altLang="zh-CN" dirty="0">
                  <a:solidFill>
                    <a:srgbClr val="FF0000"/>
                  </a:solidFill>
                </a:rPr>
                <a:t>Initialization</a:t>
              </a:r>
              <a:endParaRPr lang="zh-CN" altLang="en-US" dirty="0">
                <a:solidFill>
                  <a:srgbClr val="FF0000"/>
                </a:solidFill>
              </a:endParaRPr>
            </a:p>
          </p:txBody>
        </p:sp>
      </p:grpSp>
      <p:grpSp>
        <p:nvGrpSpPr>
          <p:cNvPr id="20" name="组合 19">
            <a:extLst>
              <a:ext uri="{FF2B5EF4-FFF2-40B4-BE49-F238E27FC236}">
                <a16:creationId xmlns:a16="http://schemas.microsoft.com/office/drawing/2014/main" id="{9FD47E6E-8704-58A5-8C11-306572C914AA}"/>
              </a:ext>
            </a:extLst>
          </p:cNvPr>
          <p:cNvGrpSpPr/>
          <p:nvPr/>
        </p:nvGrpSpPr>
        <p:grpSpPr>
          <a:xfrm>
            <a:off x="6814159" y="1579768"/>
            <a:ext cx="4446740" cy="4044417"/>
            <a:chOff x="6814159" y="1579768"/>
            <a:chExt cx="4446740" cy="4044417"/>
          </a:xfrm>
        </p:grpSpPr>
        <p:sp>
          <p:nvSpPr>
            <p:cNvPr id="18" name="L 形 17">
              <a:extLst>
                <a:ext uri="{FF2B5EF4-FFF2-40B4-BE49-F238E27FC236}">
                  <a16:creationId xmlns:a16="http://schemas.microsoft.com/office/drawing/2014/main" id="{CC8289D5-6526-AC03-69C8-6E39C26D938F}"/>
                </a:ext>
              </a:extLst>
            </p:cNvPr>
            <p:cNvSpPr/>
            <p:nvPr/>
          </p:nvSpPr>
          <p:spPr>
            <a:xfrm rot="10800000">
              <a:off x="6814159" y="1954059"/>
              <a:ext cx="4446740" cy="3670126"/>
            </a:xfrm>
            <a:prstGeom prst="corner">
              <a:avLst>
                <a:gd name="adj1" fmla="val 41468"/>
                <a:gd name="adj2" fmla="val 69795"/>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29730B06-AB6B-84FB-3A84-492D75E66A93}"/>
                </a:ext>
              </a:extLst>
            </p:cNvPr>
            <p:cNvSpPr txBox="1"/>
            <p:nvPr/>
          </p:nvSpPr>
          <p:spPr>
            <a:xfrm>
              <a:off x="9773455" y="1579768"/>
              <a:ext cx="558166" cy="369332"/>
            </a:xfrm>
            <a:prstGeom prst="rect">
              <a:avLst/>
            </a:prstGeom>
            <a:noFill/>
          </p:spPr>
          <p:txBody>
            <a:bodyPr wrap="none" rtlCol="0">
              <a:spAutoFit/>
            </a:bodyPr>
            <a:lstStyle/>
            <a:p>
              <a:pPr algn="ctr"/>
              <a:r>
                <a:rPr lang="en-US" altLang="zh-CN" dirty="0" err="1">
                  <a:solidFill>
                    <a:srgbClr val="FF0000"/>
                  </a:solidFill>
                </a:rPr>
                <a:t>SfM</a:t>
              </a:r>
              <a:endParaRPr lang="zh-CN" altLang="en-US" dirty="0">
                <a:solidFill>
                  <a:srgbClr val="FF0000"/>
                </a:solidFill>
              </a:endParaRPr>
            </a:p>
          </p:txBody>
        </p:sp>
      </p:grpSp>
      <p:grpSp>
        <p:nvGrpSpPr>
          <p:cNvPr id="24" name="组合 23">
            <a:extLst>
              <a:ext uri="{FF2B5EF4-FFF2-40B4-BE49-F238E27FC236}">
                <a16:creationId xmlns:a16="http://schemas.microsoft.com/office/drawing/2014/main" id="{6229DFF6-8648-4972-55A2-E52F10B3CC13}"/>
              </a:ext>
            </a:extLst>
          </p:cNvPr>
          <p:cNvGrpSpPr/>
          <p:nvPr/>
        </p:nvGrpSpPr>
        <p:grpSpPr>
          <a:xfrm>
            <a:off x="839243" y="1985843"/>
            <a:ext cx="10421656" cy="3974810"/>
            <a:chOff x="839243" y="1985843"/>
            <a:chExt cx="10421656" cy="3974810"/>
          </a:xfrm>
        </p:grpSpPr>
        <p:sp>
          <p:nvSpPr>
            <p:cNvPr id="22" name="L 形 21">
              <a:extLst>
                <a:ext uri="{FF2B5EF4-FFF2-40B4-BE49-F238E27FC236}">
                  <a16:creationId xmlns:a16="http://schemas.microsoft.com/office/drawing/2014/main" id="{2630197D-F137-AAA9-A046-71C773769B41}"/>
                </a:ext>
              </a:extLst>
            </p:cNvPr>
            <p:cNvSpPr/>
            <p:nvPr/>
          </p:nvSpPr>
          <p:spPr>
            <a:xfrm>
              <a:off x="839243" y="1985843"/>
              <a:ext cx="10421656" cy="3613291"/>
            </a:xfrm>
            <a:prstGeom prst="corner">
              <a:avLst>
                <a:gd name="adj1" fmla="val 40293"/>
                <a:gd name="adj2" fmla="val 35026"/>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80DF5602-CC2E-F934-DA79-79FCF1869E05}"/>
                </a:ext>
              </a:extLst>
            </p:cNvPr>
            <p:cNvSpPr txBox="1"/>
            <p:nvPr/>
          </p:nvSpPr>
          <p:spPr>
            <a:xfrm>
              <a:off x="4394882" y="5591321"/>
              <a:ext cx="1407758" cy="369332"/>
            </a:xfrm>
            <a:prstGeom prst="rect">
              <a:avLst/>
            </a:prstGeom>
            <a:noFill/>
          </p:spPr>
          <p:txBody>
            <a:bodyPr wrap="none" rtlCol="0">
              <a:spAutoFit/>
            </a:bodyPr>
            <a:lstStyle/>
            <a:p>
              <a:pPr algn="ctr"/>
              <a:r>
                <a:rPr lang="en-US" altLang="zh-CN" dirty="0">
                  <a:solidFill>
                    <a:srgbClr val="FF0000"/>
                  </a:solidFill>
                </a:rPr>
                <a:t>3DGS-MCMC</a:t>
              </a:r>
              <a:endParaRPr lang="zh-CN" altLang="en-US" dirty="0">
                <a:solidFill>
                  <a:srgbClr val="FF0000"/>
                </a:solidFill>
              </a:endParaRPr>
            </a:p>
          </p:txBody>
        </p:sp>
      </p:grpSp>
    </p:spTree>
    <p:extLst>
      <p:ext uri="{BB962C8B-B14F-4D97-AF65-F5344CB8AC3E}">
        <p14:creationId xmlns:p14="http://schemas.microsoft.com/office/powerpoint/2010/main" val="33171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3B827-11EA-2293-A39E-5395C716D19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96ADC91-5BDF-02B0-3B9D-796F73AD9B33}"/>
              </a:ext>
            </a:extLst>
          </p:cNvPr>
          <p:cNvSpPr>
            <a:spLocks noGrp="1"/>
          </p:cNvSpPr>
          <p:nvPr>
            <p:ph type="title"/>
          </p:nvPr>
        </p:nvSpPr>
        <p:spPr/>
        <p:txBody>
          <a:bodyPr/>
          <a:lstStyle/>
          <a:p>
            <a:r>
              <a:rPr lang="en-US" altLang="zh-CN" dirty="0"/>
              <a:t>Content</a:t>
            </a:r>
            <a:endParaRPr lang="zh-CN" altLang="en-US" dirty="0"/>
          </a:p>
        </p:txBody>
      </p:sp>
      <p:sp>
        <p:nvSpPr>
          <p:cNvPr id="3" name="文本框 2">
            <a:extLst>
              <a:ext uri="{FF2B5EF4-FFF2-40B4-BE49-F238E27FC236}">
                <a16:creationId xmlns:a16="http://schemas.microsoft.com/office/drawing/2014/main" id="{F7D77F97-4A41-8EDC-E4BE-DE60C25D4C14}"/>
              </a:ext>
            </a:extLst>
          </p:cNvPr>
          <p:cNvSpPr txBox="1"/>
          <p:nvPr/>
        </p:nvSpPr>
        <p:spPr>
          <a:xfrm>
            <a:off x="1304712" y="1525551"/>
            <a:ext cx="9582575" cy="41614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3600" dirty="0">
                <a:solidFill>
                  <a:srgbClr val="A6A6A6"/>
                </a:solidFill>
                <a:cs typeface="Arial" panose="020B0604020202020204" pitchFamily="34" charset="0"/>
              </a:rPr>
              <a:t>Introduction of SCI</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Introduction of 3D Reconstruction and Rendering</a:t>
            </a:r>
          </a:p>
          <a:p>
            <a:pPr marL="285750" indent="-285750">
              <a:lnSpc>
                <a:spcPct val="150000"/>
              </a:lnSpc>
              <a:buFont typeface="Arial" panose="020B0604020202020204" pitchFamily="34" charset="0"/>
              <a:buChar char="•"/>
            </a:pPr>
            <a:r>
              <a:rPr lang="en-US" altLang="zh-CN" sz="3600" dirty="0">
                <a:cs typeface="Arial" panose="020B0604020202020204" pitchFamily="34" charset="0"/>
              </a:rPr>
              <a:t>My Effective Improvements</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Experimental Results </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Future Expectation</a:t>
            </a:r>
            <a:endParaRPr lang="zh-CN" altLang="en-US" sz="3600" dirty="0">
              <a:solidFill>
                <a:schemeClr val="bg1">
                  <a:lumMod val="65000"/>
                </a:schemeClr>
              </a:solidFill>
              <a:cs typeface="Arial" panose="020B0604020202020204" pitchFamily="34" charset="0"/>
            </a:endParaRPr>
          </a:p>
        </p:txBody>
      </p:sp>
      <p:sp>
        <p:nvSpPr>
          <p:cNvPr id="4" name="灯片编号占位符 3">
            <a:extLst>
              <a:ext uri="{FF2B5EF4-FFF2-40B4-BE49-F238E27FC236}">
                <a16:creationId xmlns:a16="http://schemas.microsoft.com/office/drawing/2014/main" id="{3F23F261-179B-80FC-9185-C7078A3642C9}"/>
              </a:ext>
            </a:extLst>
          </p:cNvPr>
          <p:cNvSpPr>
            <a:spLocks noGrp="1"/>
          </p:cNvSpPr>
          <p:nvPr>
            <p:ph type="sldNum" sz="quarter" idx="4294967295"/>
          </p:nvPr>
        </p:nvSpPr>
        <p:spPr>
          <a:xfrm>
            <a:off x="8610600" y="6356350"/>
            <a:ext cx="2743200" cy="365125"/>
          </a:xfrm>
        </p:spPr>
        <p:txBody>
          <a:bodyPr/>
          <a:lstStyle/>
          <a:p>
            <a:fld id="{A08EFF4B-039B-4151-AA5B-E6F290D54134}" type="slidenum">
              <a:rPr lang="zh-CN" altLang="en-US" smtClean="0"/>
              <a:t>16</a:t>
            </a:fld>
            <a:endParaRPr lang="zh-CN" altLang="en-US"/>
          </a:p>
        </p:txBody>
      </p:sp>
    </p:spTree>
    <p:extLst>
      <p:ext uri="{BB962C8B-B14F-4D97-AF65-F5344CB8AC3E}">
        <p14:creationId xmlns:p14="http://schemas.microsoft.com/office/powerpoint/2010/main" val="137924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CDEEE-B313-15ED-10E0-F1391295F7B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DFBF7CC-A975-1A82-348F-EC066932BC8C}"/>
              </a:ext>
            </a:extLst>
          </p:cNvPr>
          <p:cNvSpPr>
            <a:spLocks noGrp="1"/>
          </p:cNvSpPr>
          <p:nvPr>
            <p:ph type="title"/>
          </p:nvPr>
        </p:nvSpPr>
        <p:spPr/>
        <p:txBody>
          <a:bodyPr/>
          <a:lstStyle/>
          <a:p>
            <a:r>
              <a:rPr lang="en-US" altLang="zh-CN" dirty="0">
                <a:cs typeface="Arial" panose="020B0604020202020204" pitchFamily="34" charset="0"/>
              </a:rPr>
              <a:t>Outline of My Model</a:t>
            </a:r>
            <a:br>
              <a:rPr lang="en-US" altLang="zh-CN" sz="4400" dirty="0">
                <a:cs typeface="Arial" panose="020B0604020202020204" pitchFamily="34" charset="0"/>
              </a:rPr>
            </a:br>
            <a:endParaRPr lang="zh-CN" altLang="en-US" dirty="0"/>
          </a:p>
        </p:txBody>
      </p:sp>
      <p:pic>
        <p:nvPicPr>
          <p:cNvPr id="4" name="图片 3">
            <a:extLst>
              <a:ext uri="{FF2B5EF4-FFF2-40B4-BE49-F238E27FC236}">
                <a16:creationId xmlns:a16="http://schemas.microsoft.com/office/drawing/2014/main" id="{3A75F196-2F88-410F-9AA5-32BD53722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111" y="3952739"/>
            <a:ext cx="6575145" cy="2698077"/>
          </a:xfrm>
          <a:prstGeom prst="rect">
            <a:avLst/>
          </a:prstGeom>
        </p:spPr>
      </p:pic>
      <p:pic>
        <p:nvPicPr>
          <p:cNvPr id="5" name="图片 4">
            <a:extLst>
              <a:ext uri="{FF2B5EF4-FFF2-40B4-BE49-F238E27FC236}">
                <a16:creationId xmlns:a16="http://schemas.microsoft.com/office/drawing/2014/main" id="{B57B1708-EB24-B94A-66D2-4D5798CE0C09}"/>
              </a:ext>
            </a:extLst>
          </p:cNvPr>
          <p:cNvPicPr>
            <a:picLocks noChangeAspect="1"/>
          </p:cNvPicPr>
          <p:nvPr/>
        </p:nvPicPr>
        <p:blipFill>
          <a:blip r:embed="rId4"/>
          <a:stretch>
            <a:fillRect/>
          </a:stretch>
        </p:blipFill>
        <p:spPr>
          <a:xfrm>
            <a:off x="2833112" y="1111630"/>
            <a:ext cx="6525776" cy="2698076"/>
          </a:xfrm>
          <a:prstGeom prst="rect">
            <a:avLst/>
          </a:prstGeom>
        </p:spPr>
      </p:pic>
      <p:sp>
        <p:nvSpPr>
          <p:cNvPr id="7" name="矩形 6">
            <a:extLst>
              <a:ext uri="{FF2B5EF4-FFF2-40B4-BE49-F238E27FC236}">
                <a16:creationId xmlns:a16="http://schemas.microsoft.com/office/drawing/2014/main" id="{AA94C488-D52E-B004-1706-D7D5E5DF9391}"/>
              </a:ext>
            </a:extLst>
          </p:cNvPr>
          <p:cNvSpPr/>
          <p:nvPr/>
        </p:nvSpPr>
        <p:spPr>
          <a:xfrm>
            <a:off x="5151119" y="4844576"/>
            <a:ext cx="782321" cy="824703"/>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08503FA1-22B2-1A07-99B1-9E9B042ECF64}"/>
              </a:ext>
            </a:extLst>
          </p:cNvPr>
          <p:cNvGrpSpPr/>
          <p:nvPr/>
        </p:nvGrpSpPr>
        <p:grpSpPr>
          <a:xfrm>
            <a:off x="5293359" y="4196079"/>
            <a:ext cx="6443420" cy="914401"/>
            <a:chOff x="5293359" y="4196079"/>
            <a:chExt cx="6443420" cy="914401"/>
          </a:xfrm>
        </p:grpSpPr>
        <p:sp>
          <p:nvSpPr>
            <p:cNvPr id="6" name="矩形 5">
              <a:extLst>
                <a:ext uri="{FF2B5EF4-FFF2-40B4-BE49-F238E27FC236}">
                  <a16:creationId xmlns:a16="http://schemas.microsoft.com/office/drawing/2014/main" id="{2C1AA11E-F4C8-296E-9379-A81F03ED1AFB}"/>
                </a:ext>
              </a:extLst>
            </p:cNvPr>
            <p:cNvSpPr/>
            <p:nvPr/>
          </p:nvSpPr>
          <p:spPr>
            <a:xfrm>
              <a:off x="5293359" y="4196079"/>
              <a:ext cx="2509521" cy="914401"/>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1DCE8279-6AA5-0509-A9DC-4F5F53B95BF8}"/>
                </a:ext>
              </a:extLst>
            </p:cNvPr>
            <p:cNvSpPr txBox="1"/>
            <p:nvPr/>
          </p:nvSpPr>
          <p:spPr>
            <a:xfrm>
              <a:off x="9408256" y="4467323"/>
              <a:ext cx="2328523" cy="369332"/>
            </a:xfrm>
            <a:prstGeom prst="rect">
              <a:avLst/>
            </a:prstGeom>
            <a:noFill/>
          </p:spPr>
          <p:txBody>
            <a:bodyPr wrap="none" rtlCol="0">
              <a:spAutoFit/>
            </a:bodyPr>
            <a:lstStyle/>
            <a:p>
              <a:r>
                <a:rPr lang="en-US" altLang="zh-CN" dirty="0">
                  <a:solidFill>
                    <a:srgbClr val="FF0000"/>
                  </a:solidFill>
                </a:rPr>
                <a:t>1. Introduce </a:t>
              </a:r>
              <a:r>
                <a:rPr lang="en-US" altLang="zh-CN" dirty="0" err="1">
                  <a:solidFill>
                    <a:srgbClr val="FF0000"/>
                  </a:solidFill>
                </a:rPr>
                <a:t>STFormer</a:t>
              </a:r>
              <a:r>
                <a:rPr lang="en-US" altLang="zh-CN" dirty="0">
                  <a:solidFill>
                    <a:srgbClr val="FF0000"/>
                  </a:solidFill>
                </a:rPr>
                <a:t> </a:t>
              </a:r>
              <a:endParaRPr lang="zh-CN" altLang="en-US" dirty="0">
                <a:solidFill>
                  <a:srgbClr val="FF0000"/>
                </a:solidFill>
              </a:endParaRPr>
            </a:p>
          </p:txBody>
        </p:sp>
      </p:grpSp>
      <p:sp>
        <p:nvSpPr>
          <p:cNvPr id="11" name="文本框 10">
            <a:extLst>
              <a:ext uri="{FF2B5EF4-FFF2-40B4-BE49-F238E27FC236}">
                <a16:creationId xmlns:a16="http://schemas.microsoft.com/office/drawing/2014/main" id="{5773240A-7D98-1D7E-8CC3-73012069AD97}"/>
              </a:ext>
            </a:extLst>
          </p:cNvPr>
          <p:cNvSpPr txBox="1"/>
          <p:nvPr/>
        </p:nvSpPr>
        <p:spPr>
          <a:xfrm>
            <a:off x="9408256" y="5072261"/>
            <a:ext cx="1817677" cy="369332"/>
          </a:xfrm>
          <a:prstGeom prst="rect">
            <a:avLst/>
          </a:prstGeom>
          <a:noFill/>
        </p:spPr>
        <p:txBody>
          <a:bodyPr wrap="none" rtlCol="0">
            <a:spAutoFit/>
          </a:bodyPr>
          <a:lstStyle/>
          <a:p>
            <a:r>
              <a:rPr lang="en-US" altLang="zh-CN" dirty="0">
                <a:solidFill>
                  <a:srgbClr val="FF0000"/>
                </a:solidFill>
              </a:rPr>
              <a:t>2. Modifying Loss</a:t>
            </a:r>
            <a:endParaRPr lang="zh-CN" altLang="en-US" dirty="0">
              <a:solidFill>
                <a:srgbClr val="FF0000"/>
              </a:solidFill>
            </a:endParaRPr>
          </a:p>
        </p:txBody>
      </p:sp>
      <p:sp>
        <p:nvSpPr>
          <p:cNvPr id="3" name="文本框 2">
            <a:extLst>
              <a:ext uri="{FF2B5EF4-FFF2-40B4-BE49-F238E27FC236}">
                <a16:creationId xmlns:a16="http://schemas.microsoft.com/office/drawing/2014/main" id="{D7C25FE1-56FB-7E76-F49C-ABDAFACB8FC1}"/>
              </a:ext>
            </a:extLst>
          </p:cNvPr>
          <p:cNvSpPr txBox="1"/>
          <p:nvPr/>
        </p:nvSpPr>
        <p:spPr>
          <a:xfrm>
            <a:off x="1607448" y="2292435"/>
            <a:ext cx="937564" cy="369332"/>
          </a:xfrm>
          <a:prstGeom prst="rect">
            <a:avLst/>
          </a:prstGeom>
          <a:noFill/>
        </p:spPr>
        <p:txBody>
          <a:bodyPr wrap="none" rtlCol="0">
            <a:spAutoFit/>
          </a:bodyPr>
          <a:lstStyle/>
          <a:p>
            <a:r>
              <a:rPr lang="en-US" altLang="zh-CN" dirty="0" err="1"/>
              <a:t>SCISplat</a:t>
            </a:r>
            <a:endParaRPr lang="zh-CN" altLang="en-US" dirty="0"/>
          </a:p>
        </p:txBody>
      </p:sp>
      <p:sp>
        <p:nvSpPr>
          <p:cNvPr id="9" name="文本框 8">
            <a:extLst>
              <a:ext uri="{FF2B5EF4-FFF2-40B4-BE49-F238E27FC236}">
                <a16:creationId xmlns:a16="http://schemas.microsoft.com/office/drawing/2014/main" id="{64C9BC42-8EC7-4A38-3FAA-7F92DC2CDD70}"/>
              </a:ext>
            </a:extLst>
          </p:cNvPr>
          <p:cNvSpPr txBox="1"/>
          <p:nvPr/>
        </p:nvSpPr>
        <p:spPr>
          <a:xfrm>
            <a:off x="1763868" y="4989412"/>
            <a:ext cx="624723" cy="369332"/>
          </a:xfrm>
          <a:prstGeom prst="rect">
            <a:avLst/>
          </a:prstGeom>
          <a:noFill/>
        </p:spPr>
        <p:txBody>
          <a:bodyPr wrap="none" rtlCol="0">
            <a:spAutoFit/>
          </a:bodyPr>
          <a:lstStyle/>
          <a:p>
            <a:r>
              <a:rPr lang="en-US" altLang="zh-CN" dirty="0"/>
              <a:t>Ours</a:t>
            </a:r>
            <a:endParaRPr lang="zh-CN" altLang="en-US" dirty="0"/>
          </a:p>
        </p:txBody>
      </p:sp>
    </p:spTree>
    <p:extLst>
      <p:ext uri="{BB962C8B-B14F-4D97-AF65-F5344CB8AC3E}">
        <p14:creationId xmlns:p14="http://schemas.microsoft.com/office/powerpoint/2010/main" val="4057982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C7576-6A61-6EAA-596A-1FE201D48AA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F6417D5-184B-2CA2-23CA-73AE6078B1E3}"/>
              </a:ext>
            </a:extLst>
          </p:cNvPr>
          <p:cNvSpPr>
            <a:spLocks noGrp="1"/>
          </p:cNvSpPr>
          <p:nvPr>
            <p:ph type="title"/>
          </p:nvPr>
        </p:nvSpPr>
        <p:spPr/>
        <p:txBody>
          <a:bodyPr/>
          <a:lstStyle/>
          <a:p>
            <a:r>
              <a:rPr lang="en-US" altLang="zh-CN" dirty="0">
                <a:cs typeface="Arial" panose="020B0604020202020204" pitchFamily="34" charset="0"/>
              </a:rPr>
              <a:t>Introducing </a:t>
            </a:r>
            <a:r>
              <a:rPr lang="en-US" altLang="zh-CN" dirty="0" err="1">
                <a:cs typeface="Arial" panose="020B0604020202020204" pitchFamily="34" charset="0"/>
              </a:rPr>
              <a:t>STFormer</a:t>
            </a:r>
            <a:br>
              <a:rPr lang="en-US" altLang="zh-CN" sz="4400" dirty="0">
                <a:cs typeface="Arial" panose="020B0604020202020204" pitchFamily="34" charset="0"/>
              </a:rPr>
            </a:br>
            <a:endParaRPr lang="zh-CN" altLang="en-US" dirty="0"/>
          </a:p>
        </p:txBody>
      </p:sp>
      <p:grpSp>
        <p:nvGrpSpPr>
          <p:cNvPr id="7" name="组合 6">
            <a:extLst>
              <a:ext uri="{FF2B5EF4-FFF2-40B4-BE49-F238E27FC236}">
                <a16:creationId xmlns:a16="http://schemas.microsoft.com/office/drawing/2014/main" id="{B3FE264D-46DB-F355-6380-7E43E78A8E69}"/>
              </a:ext>
            </a:extLst>
          </p:cNvPr>
          <p:cNvGrpSpPr/>
          <p:nvPr/>
        </p:nvGrpSpPr>
        <p:grpSpPr>
          <a:xfrm>
            <a:off x="1041355" y="1314392"/>
            <a:ext cx="5476329" cy="5252540"/>
            <a:chOff x="1264989" y="1253432"/>
            <a:chExt cx="5476329" cy="5252540"/>
          </a:xfrm>
        </p:grpSpPr>
        <p:pic>
          <p:nvPicPr>
            <p:cNvPr id="5" name="图片 4">
              <a:extLst>
                <a:ext uri="{FF2B5EF4-FFF2-40B4-BE49-F238E27FC236}">
                  <a16:creationId xmlns:a16="http://schemas.microsoft.com/office/drawing/2014/main" id="{F016C172-ACFC-0C2D-2D85-246E19687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89" y="1253432"/>
              <a:ext cx="5476329" cy="4883208"/>
            </a:xfrm>
            <a:prstGeom prst="rect">
              <a:avLst/>
            </a:prstGeom>
          </p:spPr>
        </p:pic>
        <p:sp>
          <p:nvSpPr>
            <p:cNvPr id="6" name="文本框 5">
              <a:extLst>
                <a:ext uri="{FF2B5EF4-FFF2-40B4-BE49-F238E27FC236}">
                  <a16:creationId xmlns:a16="http://schemas.microsoft.com/office/drawing/2014/main" id="{45735B03-3C5C-53A9-BEB4-7A70A9A1C187}"/>
                </a:ext>
              </a:extLst>
            </p:cNvPr>
            <p:cNvSpPr txBox="1"/>
            <p:nvPr/>
          </p:nvSpPr>
          <p:spPr>
            <a:xfrm>
              <a:off x="2874350" y="6136640"/>
              <a:ext cx="2257606" cy="369332"/>
            </a:xfrm>
            <a:prstGeom prst="rect">
              <a:avLst/>
            </a:prstGeom>
            <a:noFill/>
          </p:spPr>
          <p:txBody>
            <a:bodyPr wrap="none" rtlCol="0">
              <a:spAutoFit/>
            </a:bodyPr>
            <a:lstStyle/>
            <a:p>
              <a:r>
                <a:rPr lang="en-US" altLang="zh-CN" dirty="0"/>
                <a:t>Structure of </a:t>
              </a:r>
              <a:r>
                <a:rPr lang="en-US" altLang="zh-CN" dirty="0" err="1"/>
                <a:t>STFormer</a:t>
              </a:r>
              <a:endParaRPr lang="zh-CN" altLang="en-US" dirty="0"/>
            </a:p>
          </p:txBody>
        </p:sp>
      </p:grpSp>
      <p:sp>
        <p:nvSpPr>
          <p:cNvPr id="8" name="文本框 7">
            <a:extLst>
              <a:ext uri="{FF2B5EF4-FFF2-40B4-BE49-F238E27FC236}">
                <a16:creationId xmlns:a16="http://schemas.microsoft.com/office/drawing/2014/main" id="{74C474CD-8E6E-5D5C-602E-9C991F2EE07F}"/>
              </a:ext>
            </a:extLst>
          </p:cNvPr>
          <p:cNvSpPr txBox="1"/>
          <p:nvPr/>
        </p:nvSpPr>
        <p:spPr>
          <a:xfrm>
            <a:off x="6517684" y="2601834"/>
            <a:ext cx="4632960" cy="2031325"/>
          </a:xfrm>
          <a:prstGeom prst="rect">
            <a:avLst/>
          </a:prstGeom>
          <a:noFill/>
        </p:spPr>
        <p:txBody>
          <a:bodyPr wrap="square" rtlCol="0">
            <a:spAutoFit/>
          </a:bodyPr>
          <a:lstStyle/>
          <a:p>
            <a:pPr algn="just"/>
            <a:r>
              <a:rPr lang="en-US" altLang="zh-CN" b="0" i="0" dirty="0">
                <a:solidFill>
                  <a:srgbClr val="000000"/>
                </a:solidFill>
                <a:effectLst/>
              </a:rPr>
              <a:t>Since 3D reconstruction and rendering requires images from multiple perspectives as input, we first </a:t>
            </a:r>
            <a:r>
              <a:rPr lang="en-US" altLang="zh-CN" i="0" dirty="0">
                <a:solidFill>
                  <a:srgbClr val="000000"/>
                </a:solidFill>
                <a:effectLst/>
              </a:rPr>
              <a:t>feed the measured SCI image and corresponding masks into the </a:t>
            </a:r>
            <a:r>
              <a:rPr lang="en-US" altLang="zh-CN" i="0" dirty="0" err="1">
                <a:solidFill>
                  <a:srgbClr val="000000"/>
                </a:solidFill>
                <a:effectLst/>
              </a:rPr>
              <a:t>STFormer</a:t>
            </a:r>
            <a:r>
              <a:rPr lang="en-US" altLang="zh-CN" b="0" i="0" dirty="0">
                <a:solidFill>
                  <a:srgbClr val="000000"/>
                </a:solidFill>
                <a:effectLst/>
              </a:rPr>
              <a:t> module to </a:t>
            </a:r>
            <a:r>
              <a:rPr lang="en-US" altLang="zh-CN" b="1" i="0" dirty="0">
                <a:solidFill>
                  <a:srgbClr val="000000"/>
                </a:solidFill>
                <a:effectLst/>
              </a:rPr>
              <a:t>generate the reconstructed images</a:t>
            </a:r>
            <a:r>
              <a:rPr lang="en-US" altLang="zh-CN" b="0" i="0" dirty="0">
                <a:solidFill>
                  <a:srgbClr val="000000"/>
                </a:solidFill>
                <a:effectLst/>
              </a:rPr>
              <a:t>. The reconstructed images are then used as the good input for </a:t>
            </a:r>
            <a:r>
              <a:rPr lang="en-US" altLang="zh-CN" b="0" i="0" dirty="0" err="1">
                <a:solidFill>
                  <a:srgbClr val="000000"/>
                </a:solidFill>
                <a:effectLst/>
              </a:rPr>
              <a:t>SfM</a:t>
            </a:r>
            <a:r>
              <a:rPr lang="en-US" altLang="zh-CN" b="0" i="0" dirty="0">
                <a:solidFill>
                  <a:srgbClr val="000000"/>
                </a:solidFill>
                <a:effectLst/>
              </a:rPr>
              <a:t> model.</a:t>
            </a:r>
          </a:p>
        </p:txBody>
      </p:sp>
    </p:spTree>
    <p:extLst>
      <p:ext uri="{BB962C8B-B14F-4D97-AF65-F5344CB8AC3E}">
        <p14:creationId xmlns:p14="http://schemas.microsoft.com/office/powerpoint/2010/main" val="2962753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0AE6A-2F8E-0F4C-50BE-914364EA55A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E053B1F-0605-7DD8-42BB-5637D787FB8C}"/>
              </a:ext>
            </a:extLst>
          </p:cNvPr>
          <p:cNvSpPr>
            <a:spLocks noGrp="1"/>
          </p:cNvSpPr>
          <p:nvPr>
            <p:ph type="title"/>
          </p:nvPr>
        </p:nvSpPr>
        <p:spPr/>
        <p:txBody>
          <a:bodyPr/>
          <a:lstStyle/>
          <a:p>
            <a:r>
              <a:rPr lang="en-US" altLang="zh-CN" dirty="0"/>
              <a:t>Modifying Loss</a:t>
            </a:r>
            <a:endParaRPr lang="zh-CN" altLang="en-US" dirty="0"/>
          </a:p>
        </p:txBody>
      </p:sp>
      <p:sp>
        <p:nvSpPr>
          <p:cNvPr id="3" name="文本框 2">
            <a:extLst>
              <a:ext uri="{FF2B5EF4-FFF2-40B4-BE49-F238E27FC236}">
                <a16:creationId xmlns:a16="http://schemas.microsoft.com/office/drawing/2014/main" id="{845B6570-E53E-E934-F2BC-DBAF857D485C}"/>
              </a:ext>
            </a:extLst>
          </p:cNvPr>
          <p:cNvSpPr txBox="1"/>
          <p:nvPr/>
        </p:nvSpPr>
        <p:spPr>
          <a:xfrm>
            <a:off x="940340" y="1248341"/>
            <a:ext cx="10311319" cy="369332"/>
          </a:xfrm>
          <a:prstGeom prst="rect">
            <a:avLst/>
          </a:prstGeom>
          <a:noFill/>
        </p:spPr>
        <p:txBody>
          <a:bodyPr wrap="square" rtlCol="0">
            <a:spAutoFit/>
          </a:bodyPr>
          <a:lstStyle/>
          <a:p>
            <a:r>
              <a:rPr lang="en-US" altLang="zh-CN" dirty="0"/>
              <a:t>Previous research has not fully utilized the </a:t>
            </a:r>
            <a:r>
              <a:rPr lang="en-US" altLang="zh-CN" b="1" dirty="0"/>
              <a:t>output of </a:t>
            </a:r>
            <a:r>
              <a:rPr lang="en-US" altLang="zh-CN" b="1" dirty="0" err="1"/>
              <a:t>STFormer</a:t>
            </a:r>
            <a:r>
              <a:rPr lang="en-US" altLang="zh-CN" b="1" dirty="0"/>
              <a:t> </a:t>
            </a:r>
            <a:r>
              <a:rPr lang="en-US" altLang="zh-CN" dirty="0"/>
              <a:t>to designate loss function.</a:t>
            </a:r>
            <a:endParaRPr lang="zh-CN" altLang="en-US" dirty="0"/>
          </a:p>
        </p:txBody>
      </p:sp>
      <p:grpSp>
        <p:nvGrpSpPr>
          <p:cNvPr id="7" name="组合 6">
            <a:extLst>
              <a:ext uri="{FF2B5EF4-FFF2-40B4-BE49-F238E27FC236}">
                <a16:creationId xmlns:a16="http://schemas.microsoft.com/office/drawing/2014/main" id="{367A7127-3BD0-E31B-1DCC-2600FECF5CA3}"/>
              </a:ext>
            </a:extLst>
          </p:cNvPr>
          <p:cNvGrpSpPr/>
          <p:nvPr/>
        </p:nvGrpSpPr>
        <p:grpSpPr>
          <a:xfrm>
            <a:off x="3048000" y="1617673"/>
            <a:ext cx="6096000" cy="1556901"/>
            <a:chOff x="3047999" y="1758256"/>
            <a:chExt cx="6096000" cy="1556901"/>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C8ACC16-C16F-6983-E423-ED4D7E1D5353}"/>
                    </a:ext>
                  </a:extLst>
                </p:cNvPr>
                <p:cNvSpPr txBox="1"/>
                <p:nvPr/>
              </p:nvSpPr>
              <p:spPr>
                <a:xfrm>
                  <a:off x="3047999" y="1758256"/>
                  <a:ext cx="6096000" cy="1187569"/>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acc>
                          <m:accPr>
                            <m:chr m:val="̂"/>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zh-CN" sz="1800" kern="100">
                                <a:effectLst/>
                                <a:latin typeface="Cambria Math" panose="02040503050406030204" pitchFamily="18" charset="0"/>
                                <a:ea typeface="宋体" panose="02010600030101010101" pitchFamily="2" charset="-122"/>
                                <a:cs typeface="Times New Roman" panose="02020603050405020304" pitchFamily="18" charset="0"/>
                              </a:rPr>
                              <m:t>Y</m:t>
                            </m:r>
                          </m:e>
                        </m:acc>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grow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𝑁</m:t>
                            </m:r>
                          </m:sup>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 </m:t>
                            </m:r>
                          </m:e>
                        </m:nary>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zh-CN" sz="1800" kern="100">
                                    <a:effectLst/>
                                    <a:latin typeface="Cambria Math" panose="02040503050406030204" pitchFamily="18" charset="0"/>
                                    <a:ea typeface="宋体" panose="02010600030101010101" pitchFamily="2" charset="-122"/>
                                    <a:cs typeface="Times New Roman" panose="02020603050405020304" pitchFamily="18" charset="0"/>
                                  </a:rPr>
                                  <m:t>I</m:t>
                                </m:r>
                              </m:e>
                            </m:acc>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800" kern="100">
                                <a:effectLst/>
                                <a:latin typeface="Cambria Math" panose="02040503050406030204" pitchFamily="18" charset="0"/>
                                <a:ea typeface="宋体" panose="02010600030101010101" pitchFamily="2" charset="-122"/>
                                <a:cs typeface="Times New Roman" panose="02020603050405020304" pitchFamily="18" charset="0"/>
                              </a:rPr>
                              <m:t>M</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oMath>
                    </m:oMathPara>
                  </a14:m>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ℒ</m:t>
                            </m:r>
                          </m:e>
                          <m:sub>
                            <m:r>
                              <m:rPr>
                                <m:sty m:val="p"/>
                              </m:rPr>
                              <a:rPr lang="en-US" altLang="zh-CN" sz="1800">
                                <a:effectLst/>
                                <a:latin typeface="Cambria Math" panose="02040503050406030204" pitchFamily="18" charset="0"/>
                                <a:ea typeface="宋体" panose="02010600030101010101" pitchFamily="2" charset="-122"/>
                                <a:cs typeface="Times New Roman" panose="02020603050405020304" pitchFamily="18" charset="0"/>
                              </a:rPr>
                              <m:t>total</m:t>
                            </m:r>
                          </m:sub>
                        </m:s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ℒ</m:t>
                            </m:r>
                          </m:e>
                          <m:sub>
                            <m:r>
                              <m:rPr>
                                <m:sty m:val="p"/>
                              </m:rPr>
                              <a:rPr lang="en-US" altLang="zh-CN" sz="1800">
                                <a:effectLst/>
                                <a:latin typeface="Cambria Math" panose="02040503050406030204" pitchFamily="18" charset="0"/>
                                <a:ea typeface="宋体" panose="02010600030101010101" pitchFamily="2" charset="-122"/>
                                <a:cs typeface="Times New Roman" panose="02020603050405020304" pitchFamily="18" charset="0"/>
                              </a:rPr>
                              <m:t>photo</m:t>
                            </m:r>
                          </m:sub>
                        </m:s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i="1">
                                <a:effectLst/>
                                <a:latin typeface="Cambria Math" panose="02040503050406030204" pitchFamily="18" charset="0"/>
                                <a:ea typeface="Cambria Math" panose="02040503050406030204" pitchFamily="18" charset="0"/>
                              </a:rPr>
                            </m:ctrlPr>
                          </m:accPr>
                          <m:e>
                            <m:r>
                              <m:rPr>
                                <m:sty m:val="p"/>
                              </m:rPr>
                              <a:rPr lang="en-US" altLang="zh-CN" sz="1800">
                                <a:effectLst/>
                                <a:latin typeface="Cambria Math" panose="02040503050406030204" pitchFamily="18" charset="0"/>
                                <a:ea typeface="宋体" panose="02010600030101010101" pitchFamily="2" charset="-122"/>
                                <a:cs typeface="Times New Roman" panose="02020603050405020304" pitchFamily="18" charset="0"/>
                              </a:rPr>
                              <m:t>Y</m:t>
                            </m:r>
                          </m:e>
                        </m:acc>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b="1" i="1">
                            <a:effectLst/>
                            <a:latin typeface="Cambria Math" panose="02040503050406030204" pitchFamily="18" charset="0"/>
                            <a:ea typeface="宋体" panose="02010600030101010101" pitchFamily="2" charset="-122"/>
                            <a:cs typeface="Times New Roman" panose="02020603050405020304" pitchFamily="18" charset="0"/>
                          </a:rPr>
                          <m:t>𝐘</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𝜆</m:t>
                            </m:r>
                          </m:e>
                          <m:sub>
                            <m:r>
                              <m:rPr>
                                <m:sty m:val="p"/>
                              </m:rPr>
                              <a:rPr lang="en-US" altLang="zh-CN" sz="1800">
                                <a:effectLst/>
                                <a:latin typeface="Cambria Math" panose="02040503050406030204" pitchFamily="18" charset="0"/>
                                <a:ea typeface="宋体" panose="02010600030101010101" pitchFamily="2" charset="-122"/>
                                <a:cs typeface="Times New Roman" panose="02020603050405020304" pitchFamily="18" charset="0"/>
                              </a:rPr>
                              <m:t>opacity</m:t>
                            </m:r>
                          </m:sub>
                        </m:s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ℒ</m:t>
                            </m:r>
                          </m:e>
                          <m:sub>
                            <m:r>
                              <m:rPr>
                                <m:sty m:val="p"/>
                              </m:rPr>
                              <a:rPr lang="en-US" altLang="zh-CN" sz="1800">
                                <a:effectLst/>
                                <a:latin typeface="Cambria Math" panose="02040503050406030204" pitchFamily="18" charset="0"/>
                                <a:ea typeface="宋体" panose="02010600030101010101" pitchFamily="2" charset="-122"/>
                                <a:cs typeface="Times New Roman" panose="02020603050405020304" pitchFamily="18" charset="0"/>
                              </a:rPr>
                              <m:t>opacity</m:t>
                            </m:r>
                          </m:sub>
                        </m:s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𝜆</m:t>
                            </m:r>
                          </m:e>
                          <m:sub>
                            <m:r>
                              <m:rPr>
                                <m:sty m:val="p"/>
                              </m:rPr>
                              <a:rPr lang="en-US" altLang="zh-CN" sz="1800">
                                <a:effectLst/>
                                <a:latin typeface="Cambria Math" panose="02040503050406030204" pitchFamily="18" charset="0"/>
                                <a:ea typeface="宋体" panose="02010600030101010101" pitchFamily="2" charset="-122"/>
                                <a:cs typeface="Times New Roman" panose="02020603050405020304" pitchFamily="18" charset="0"/>
                              </a:rPr>
                              <m:t>scale</m:t>
                            </m:r>
                          </m:sub>
                        </m:s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ℒ</m:t>
                            </m:r>
                          </m:e>
                          <m:sub>
                            <m:r>
                              <m:rPr>
                                <m:sty m:val="p"/>
                              </m:rPr>
                              <a:rPr lang="en-US" altLang="zh-CN" sz="1800">
                                <a:effectLst/>
                                <a:latin typeface="Cambria Math" panose="02040503050406030204" pitchFamily="18" charset="0"/>
                                <a:ea typeface="宋体" panose="02010600030101010101" pitchFamily="2" charset="-122"/>
                                <a:cs typeface="Times New Roman" panose="02020603050405020304" pitchFamily="18" charset="0"/>
                              </a:rPr>
                              <m:t>scale</m:t>
                            </m:r>
                          </m:sub>
                        </m:sSub>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oMath>
                    </m:oMathPara>
                  </a14:m>
                  <a:endParaRPr lang="zh-CN" altLang="en-US" dirty="0"/>
                </a:p>
              </p:txBody>
            </p:sp>
          </mc:Choice>
          <mc:Fallback xmlns="">
            <p:sp>
              <p:nvSpPr>
                <p:cNvPr id="5" name="文本框 4">
                  <a:extLst>
                    <a:ext uri="{FF2B5EF4-FFF2-40B4-BE49-F238E27FC236}">
                      <a16:creationId xmlns:a16="http://schemas.microsoft.com/office/drawing/2014/main" id="{FC8ACC16-C16F-6983-E423-ED4D7E1D5353}"/>
                    </a:ext>
                  </a:extLst>
                </p:cNvPr>
                <p:cNvSpPr txBox="1">
                  <a:spLocks noRot="1" noChangeAspect="1" noMove="1" noResize="1" noEditPoints="1" noAdjustHandles="1" noChangeArrowheads="1" noChangeShapeType="1" noTextEdit="1"/>
                </p:cNvSpPr>
                <p:nvPr/>
              </p:nvSpPr>
              <p:spPr>
                <a:xfrm>
                  <a:off x="3047999" y="1758256"/>
                  <a:ext cx="6096000" cy="1187569"/>
                </a:xfrm>
                <a:prstGeom prst="rect">
                  <a:avLst/>
                </a:prstGeom>
                <a:blipFill>
                  <a:blip r:embed="rId3"/>
                  <a:stretch>
                    <a:fillRect b="-2051"/>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C685BCA4-0B75-0BC2-9EAE-2C99F30F493C}"/>
                </a:ext>
              </a:extLst>
            </p:cNvPr>
            <p:cNvSpPr txBox="1"/>
            <p:nvPr/>
          </p:nvSpPr>
          <p:spPr>
            <a:xfrm>
              <a:off x="5287380" y="2945825"/>
              <a:ext cx="1617238" cy="369332"/>
            </a:xfrm>
            <a:prstGeom prst="rect">
              <a:avLst/>
            </a:prstGeom>
            <a:noFill/>
          </p:spPr>
          <p:txBody>
            <a:bodyPr wrap="none" rtlCol="0">
              <a:spAutoFit/>
            </a:bodyPr>
            <a:lstStyle/>
            <a:p>
              <a:r>
                <a:rPr lang="en-US" altLang="zh-CN" dirty="0"/>
                <a:t>Loss in </a:t>
              </a:r>
              <a:r>
                <a:rPr lang="en-US" altLang="zh-CN" dirty="0" err="1"/>
                <a:t>SCISplat</a:t>
              </a:r>
              <a:endParaRPr lang="zh-CN" altLang="en-US" dirty="0"/>
            </a:p>
          </p:txBody>
        </p:sp>
      </p:grpSp>
      <p:grpSp>
        <p:nvGrpSpPr>
          <p:cNvPr id="8" name="组合 7">
            <a:extLst>
              <a:ext uri="{FF2B5EF4-FFF2-40B4-BE49-F238E27FC236}">
                <a16:creationId xmlns:a16="http://schemas.microsoft.com/office/drawing/2014/main" id="{957CAF5A-BF64-9444-2584-DB8F7CA4C75C}"/>
              </a:ext>
            </a:extLst>
          </p:cNvPr>
          <p:cNvGrpSpPr/>
          <p:nvPr/>
        </p:nvGrpSpPr>
        <p:grpSpPr>
          <a:xfrm>
            <a:off x="2001519" y="4199733"/>
            <a:ext cx="8188962" cy="1558837"/>
            <a:chOff x="3047999" y="1758256"/>
            <a:chExt cx="6096000" cy="1558837"/>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FBDAEDF4-A42A-170A-4434-A245BB893D98}"/>
                    </a:ext>
                  </a:extLst>
                </p:cNvPr>
                <p:cNvSpPr txBox="1"/>
                <p:nvPr/>
              </p:nvSpPr>
              <p:spPr>
                <a:xfrm>
                  <a:off x="3047999" y="1758256"/>
                  <a:ext cx="6096000" cy="1490280"/>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acc>
                          <m:accPr>
                            <m:chr m:val="̂"/>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zh-CN" sz="1800" kern="100">
                                <a:effectLst/>
                                <a:latin typeface="Cambria Math" panose="02040503050406030204" pitchFamily="18" charset="0"/>
                                <a:ea typeface="宋体" panose="02010600030101010101" pitchFamily="2" charset="-122"/>
                                <a:cs typeface="Times New Roman" panose="02020603050405020304" pitchFamily="18" charset="0"/>
                              </a:rPr>
                              <m:t>Y</m:t>
                            </m:r>
                          </m:e>
                        </m:acc>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nary>
                          <m:naryPr>
                            <m:chr m:val="∑"/>
                            <m:limLoc m:val="undOvr"/>
                            <m:grow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=1</m:t>
                            </m:r>
                          </m:sub>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𝑁</m:t>
                            </m:r>
                          </m:sup>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 </m:t>
                            </m:r>
                          </m:e>
                        </m:nary>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zh-CN" sz="1800" kern="100">
                                    <a:effectLst/>
                                    <a:latin typeface="Cambria Math" panose="02040503050406030204" pitchFamily="18" charset="0"/>
                                    <a:ea typeface="宋体" panose="02010600030101010101" pitchFamily="2" charset="-122"/>
                                    <a:cs typeface="Times New Roman" panose="02020603050405020304" pitchFamily="18" charset="0"/>
                                  </a:rPr>
                                  <m:t>I</m:t>
                                </m:r>
                              </m:e>
                            </m:acc>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800" kern="100">
                                <a:effectLst/>
                                <a:latin typeface="Cambria Math" panose="02040503050406030204" pitchFamily="18" charset="0"/>
                                <a:ea typeface="宋体" panose="02010600030101010101" pitchFamily="2" charset="-122"/>
                                <a:cs typeface="Times New Roman" panose="02020603050405020304" pitchFamily="18" charset="0"/>
                              </a:rPr>
                              <m:t>M</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oMath>
                    </m:oMathPara>
                  </a14:m>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ℒ</m:t>
                            </m:r>
                          </m:e>
                          <m:sub>
                            <m:r>
                              <m:rPr>
                                <m:sty m:val="p"/>
                              </m:rPr>
                              <a:rPr lang="en-US" altLang="zh-CN">
                                <a:latin typeface="Cambria Math" panose="02040503050406030204" pitchFamily="18" charset="0"/>
                              </a:rPr>
                              <m:t>total</m:t>
                            </m:r>
                          </m:sub>
                        </m:sSub>
                        <m:r>
                          <a:rPr lang="en-US" altLang="zh-CN" i="1">
                            <a:latin typeface="Cambria Math" panose="02040503050406030204" pitchFamily="18" charset="0"/>
                          </a:rPr>
                          <m:t>=</m:t>
                        </m:r>
                        <m:r>
                          <a:rPr lang="en-US" altLang="zh-CN" i="1">
                            <a:latin typeface="Cambria Math" panose="02040503050406030204" pitchFamily="18" charset="0"/>
                          </a:rPr>
                          <m:t>𝜆</m:t>
                        </m:r>
                        <m:sSub>
                          <m:sSubPr>
                            <m:ctrlPr>
                              <a:rPr lang="zh-CN" altLang="zh-CN" i="1">
                                <a:latin typeface="Cambria Math" panose="02040503050406030204" pitchFamily="18" charset="0"/>
                              </a:rPr>
                            </m:ctrlPr>
                          </m:sSubPr>
                          <m:e>
                            <m:r>
                              <a:rPr lang="en-US" altLang="zh-CN" i="1">
                                <a:latin typeface="Cambria Math" panose="02040503050406030204" pitchFamily="18" charset="0"/>
                              </a:rPr>
                              <m:t>ℒ</m:t>
                            </m:r>
                          </m:e>
                          <m:sub>
                            <m:r>
                              <m:rPr>
                                <m:sty m:val="p"/>
                              </m:rPr>
                              <a:rPr lang="en-US" altLang="zh-CN">
                                <a:latin typeface="Cambria Math" panose="02040503050406030204" pitchFamily="18" charset="0"/>
                              </a:rPr>
                              <m:t>photo</m:t>
                            </m:r>
                          </m:sub>
                        </m:sSub>
                        <m:r>
                          <a:rPr lang="en-US" altLang="zh-CN" i="1">
                            <a:latin typeface="Cambria Math" panose="02040503050406030204" pitchFamily="18" charset="0"/>
                          </a:rPr>
                          <m:t>(</m:t>
                        </m:r>
                        <m:acc>
                          <m:accPr>
                            <m:chr m:val="̂"/>
                            <m:ctrlPr>
                              <a:rPr lang="zh-CN" altLang="zh-CN" i="1">
                                <a:latin typeface="Cambria Math" panose="02040503050406030204" pitchFamily="18" charset="0"/>
                              </a:rPr>
                            </m:ctrlPr>
                          </m:accPr>
                          <m:e>
                            <m:r>
                              <a:rPr lang="en-US" altLang="zh-CN" b="1" i="1">
                                <a:latin typeface="Cambria Math" panose="02040503050406030204" pitchFamily="18" charset="0"/>
                              </a:rPr>
                              <m:t>𝐘</m:t>
                            </m:r>
                          </m:e>
                        </m:acc>
                        <m:r>
                          <a:rPr lang="en-US" altLang="zh-CN" i="1">
                            <a:latin typeface="Cambria Math" panose="02040503050406030204" pitchFamily="18" charset="0"/>
                          </a:rPr>
                          <m:t>,</m:t>
                        </m:r>
                        <m:r>
                          <a:rPr lang="en-US" altLang="zh-CN" b="1" i="1">
                            <a:latin typeface="Cambria Math" panose="02040503050406030204" pitchFamily="18" charset="0"/>
                          </a:rPr>
                          <m:t>𝐘</m:t>
                        </m:r>
                        <m:r>
                          <a:rPr lang="en-US" altLang="zh-CN" i="1">
                            <a:latin typeface="Cambria Math" panose="02040503050406030204" pitchFamily="18" charset="0"/>
                          </a:rPr>
                          <m:t>)+</m:t>
                        </m:r>
                        <m:r>
                          <a:rPr lang="en-US" altLang="zh-CN" i="1" smtClean="0">
                            <a:solidFill>
                              <a:srgbClr val="FF0000"/>
                            </a:solidFill>
                            <a:latin typeface="Cambria Math" panose="02040503050406030204" pitchFamily="18" charset="0"/>
                          </a:rPr>
                          <m:t>(1−</m:t>
                        </m:r>
                        <m:r>
                          <a:rPr lang="en-US" altLang="zh-CN" i="1" smtClean="0">
                            <a:solidFill>
                              <a:srgbClr val="FF0000"/>
                            </a:solidFill>
                            <a:latin typeface="Cambria Math" panose="02040503050406030204" pitchFamily="18" charset="0"/>
                          </a:rPr>
                          <m:t>𝜆</m:t>
                        </m:r>
                        <m:r>
                          <a:rPr lang="en-US" altLang="zh-CN" i="1" smtClean="0">
                            <a:solidFill>
                              <a:srgbClr val="FF0000"/>
                            </a:solidFill>
                            <a:latin typeface="Cambria Math" panose="02040503050406030204" pitchFamily="18" charset="0"/>
                          </a:rPr>
                          <m:t>)</m:t>
                        </m:r>
                        <m:sSub>
                          <m:sSubPr>
                            <m:ctrlPr>
                              <a:rPr lang="zh-CN"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ℒ</m:t>
                            </m:r>
                          </m:e>
                          <m:sub>
                            <m:r>
                              <m:rPr>
                                <m:sty m:val="p"/>
                              </m:rPr>
                              <a:rPr lang="en-US" altLang="zh-CN">
                                <a:solidFill>
                                  <a:srgbClr val="FF0000"/>
                                </a:solidFill>
                                <a:latin typeface="Cambria Math" panose="02040503050406030204" pitchFamily="18" charset="0"/>
                              </a:rPr>
                              <m:t>photo</m:t>
                            </m:r>
                          </m:sub>
                        </m:sSub>
                        <m:r>
                          <a:rPr lang="en-US" altLang="zh-CN" i="1">
                            <a:solidFill>
                              <a:srgbClr val="FF0000"/>
                            </a:solidFill>
                            <a:latin typeface="Cambria Math" panose="02040503050406030204" pitchFamily="18" charset="0"/>
                          </a:rPr>
                          <m:t>(</m:t>
                        </m:r>
                        <m:acc>
                          <m:accPr>
                            <m:chr m:val="̂"/>
                            <m:ctrlPr>
                              <a:rPr lang="zh-CN" altLang="zh-CN" i="1">
                                <a:solidFill>
                                  <a:srgbClr val="FF0000"/>
                                </a:solidFill>
                                <a:latin typeface="Cambria Math" panose="02040503050406030204" pitchFamily="18" charset="0"/>
                              </a:rPr>
                            </m:ctrlPr>
                          </m:accPr>
                          <m:e>
                            <m:r>
                              <a:rPr lang="en-US" altLang="zh-CN" b="0" i="1" smtClean="0">
                                <a:solidFill>
                                  <a:srgbClr val="FF0000"/>
                                </a:solidFill>
                                <a:latin typeface="Cambria Math" panose="02040503050406030204" pitchFamily="18" charset="0"/>
                              </a:rPr>
                              <m:t>𝐼</m:t>
                            </m:r>
                          </m:e>
                        </m:acc>
                        <m:r>
                          <a:rPr lang="en-US" altLang="zh-CN" i="1">
                            <a:solidFill>
                              <a:srgbClr val="FF0000"/>
                            </a:solidFill>
                            <a:latin typeface="Cambria Math" panose="02040503050406030204" pitchFamily="18" charset="0"/>
                          </a:rPr>
                          <m:t>,</m:t>
                        </m:r>
                        <m:sSub>
                          <m:sSubPr>
                            <m:ctrlPr>
                              <a:rPr lang="zh-CN" altLang="zh-CN" i="1">
                                <a:solidFill>
                                  <a:srgbClr val="FF0000"/>
                                </a:solidFill>
                                <a:latin typeface="Cambria Math" panose="02040503050406030204" pitchFamily="18" charset="0"/>
                              </a:rPr>
                            </m:ctrlPr>
                          </m:sSubPr>
                          <m:e>
                            <m:acc>
                              <m:accPr>
                                <m:chr m:val="̂"/>
                                <m:ctrlPr>
                                  <a:rPr lang="zh-CN" altLang="zh-CN" i="1">
                                    <a:solidFill>
                                      <a:srgbClr val="FF0000"/>
                                    </a:solidFill>
                                    <a:latin typeface="Cambria Math" panose="02040503050406030204" pitchFamily="18" charset="0"/>
                                  </a:rPr>
                                </m:ctrlPr>
                              </m:accPr>
                              <m:e>
                                <m:r>
                                  <a:rPr lang="en-US" altLang="zh-CN" b="0" i="1" smtClean="0">
                                    <a:solidFill>
                                      <a:srgbClr val="FF0000"/>
                                    </a:solidFill>
                                    <a:latin typeface="Cambria Math" panose="02040503050406030204" pitchFamily="18" charset="0"/>
                                  </a:rPr>
                                  <m:t>𝐼</m:t>
                                </m:r>
                              </m:e>
                            </m:acc>
                          </m:e>
                          <m:sub>
                            <m:r>
                              <a:rPr lang="en-US" altLang="zh-CN" i="1">
                                <a:solidFill>
                                  <a:srgbClr val="FF0000"/>
                                </a:solidFill>
                                <a:latin typeface="Cambria Math" panose="02040503050406030204" pitchFamily="18" charset="0"/>
                              </a:rPr>
                              <m:t>0</m:t>
                            </m:r>
                          </m:sub>
                        </m:sSub>
                        <m:r>
                          <a:rPr lang="en-US" altLang="zh-CN" i="1">
                            <a:solidFill>
                              <a:srgbClr val="FF0000"/>
                            </a:solidFill>
                            <a:latin typeface="Cambria Math" panose="02040503050406030204" pitchFamily="18" charset="0"/>
                          </a:rPr>
                          <m:t>)</m:t>
                        </m:r>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𝜆</m:t>
                            </m:r>
                          </m:e>
                          <m:sub>
                            <m:r>
                              <m:rPr>
                                <m:sty m:val="p"/>
                              </m:rPr>
                              <a:rPr lang="en-US" altLang="zh-CN">
                                <a:latin typeface="Cambria Math" panose="02040503050406030204" pitchFamily="18" charset="0"/>
                              </a:rPr>
                              <m:t>opacity</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ℒ</m:t>
                            </m:r>
                          </m:e>
                          <m:sub>
                            <m:r>
                              <m:rPr>
                                <m:sty m:val="p"/>
                              </m:rPr>
                              <a:rPr lang="en-US" altLang="zh-CN">
                                <a:latin typeface="Cambria Math" panose="02040503050406030204" pitchFamily="18" charset="0"/>
                              </a:rPr>
                              <m:t>opacity</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𝜆</m:t>
                            </m:r>
                          </m:e>
                          <m:sub>
                            <m:r>
                              <m:rPr>
                                <m:sty m:val="p"/>
                              </m:rPr>
                              <a:rPr lang="en-US" altLang="zh-CN">
                                <a:latin typeface="Cambria Math" panose="02040503050406030204" pitchFamily="18" charset="0"/>
                              </a:rPr>
                              <m:t>scale</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ℒ</m:t>
                            </m:r>
                          </m:e>
                          <m:sub>
                            <m:r>
                              <m:rPr>
                                <m:sty m:val="p"/>
                              </m:rPr>
                              <a:rPr lang="en-US" altLang="zh-CN">
                                <a:latin typeface="Cambria Math" panose="02040503050406030204" pitchFamily="18" charset="0"/>
                              </a:rPr>
                              <m:t>scale</m:t>
                            </m:r>
                          </m:sub>
                        </m:sSub>
                        <m:r>
                          <a:rPr lang="en-US" altLang="zh-CN" i="1">
                            <a:latin typeface="Cambria Math" panose="02040503050406030204" pitchFamily="18" charset="0"/>
                          </a:rPr>
                          <m:t>.</m:t>
                        </m:r>
                      </m:oMath>
                    </m:oMathPara>
                  </a14:m>
                  <a:endParaRPr lang="zh-CN" altLang="zh-CN" dirty="0"/>
                </a:p>
                <a:p>
                  <a:endParaRPr lang="zh-CN" altLang="en-US" dirty="0"/>
                </a:p>
              </p:txBody>
            </p:sp>
          </mc:Choice>
          <mc:Fallback xmlns="">
            <p:sp>
              <p:nvSpPr>
                <p:cNvPr id="9" name="文本框 8">
                  <a:extLst>
                    <a:ext uri="{FF2B5EF4-FFF2-40B4-BE49-F238E27FC236}">
                      <a16:creationId xmlns:a16="http://schemas.microsoft.com/office/drawing/2014/main" id="{FBDAEDF4-A42A-170A-4434-A245BB893D98}"/>
                    </a:ext>
                  </a:extLst>
                </p:cNvPr>
                <p:cNvSpPr txBox="1">
                  <a:spLocks noRot="1" noChangeAspect="1" noMove="1" noResize="1" noEditPoints="1" noAdjustHandles="1" noChangeArrowheads="1" noChangeShapeType="1" noTextEdit="1"/>
                </p:cNvSpPr>
                <p:nvPr/>
              </p:nvSpPr>
              <p:spPr>
                <a:xfrm>
                  <a:off x="3047999" y="1758256"/>
                  <a:ext cx="6096000" cy="1490280"/>
                </a:xfrm>
                <a:prstGeom prst="rect">
                  <a:avLst/>
                </a:prstGeom>
                <a:blipFill>
                  <a:blip r:embed="rId4"/>
                  <a:stretch>
                    <a:fillRect/>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D26799CE-879F-8F5B-F299-D80A6707EAE6}"/>
                </a:ext>
              </a:extLst>
            </p:cNvPr>
            <p:cNvSpPr txBox="1"/>
            <p:nvPr/>
          </p:nvSpPr>
          <p:spPr>
            <a:xfrm>
              <a:off x="5409135" y="2947761"/>
              <a:ext cx="1373729" cy="369332"/>
            </a:xfrm>
            <a:prstGeom prst="rect">
              <a:avLst/>
            </a:prstGeom>
            <a:noFill/>
          </p:spPr>
          <p:txBody>
            <a:bodyPr wrap="none" rtlCol="0">
              <a:spAutoFit/>
            </a:bodyPr>
            <a:lstStyle/>
            <a:p>
              <a:r>
                <a:rPr lang="en-US" altLang="zh-CN" dirty="0"/>
                <a:t>My Modified Loss</a:t>
              </a:r>
              <a:endParaRPr lang="zh-CN" altLang="en-US" dirty="0"/>
            </a:p>
          </p:txBody>
        </p:sp>
      </p:grpSp>
      <p:sp>
        <p:nvSpPr>
          <p:cNvPr id="11" name="箭头: 下 10">
            <a:extLst>
              <a:ext uri="{FF2B5EF4-FFF2-40B4-BE49-F238E27FC236}">
                <a16:creationId xmlns:a16="http://schemas.microsoft.com/office/drawing/2014/main" id="{337D6F59-C51C-9CA1-A120-E77F28747E5B}"/>
              </a:ext>
            </a:extLst>
          </p:cNvPr>
          <p:cNvSpPr/>
          <p:nvPr/>
        </p:nvSpPr>
        <p:spPr>
          <a:xfrm>
            <a:off x="5866901" y="3346293"/>
            <a:ext cx="458198" cy="8331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4393EAA0-38DB-1539-7D9E-7EF1745C520C}"/>
              </a:ext>
            </a:extLst>
          </p:cNvPr>
          <p:cNvSpPr txBox="1"/>
          <p:nvPr/>
        </p:nvSpPr>
        <p:spPr>
          <a:xfrm>
            <a:off x="940339" y="5860981"/>
            <a:ext cx="10311319" cy="646331"/>
          </a:xfrm>
          <a:prstGeom prst="rect">
            <a:avLst/>
          </a:prstGeom>
          <a:noFill/>
        </p:spPr>
        <p:txBody>
          <a:bodyPr wrap="square" rtlCol="0">
            <a:spAutoFit/>
          </a:bodyPr>
          <a:lstStyle/>
          <a:p>
            <a:r>
              <a:rPr lang="en-US" altLang="zh-CN" dirty="0"/>
              <a:t>This modification is proved to </a:t>
            </a:r>
            <a:r>
              <a:rPr lang="en-US" altLang="zh-CN" b="1" dirty="0"/>
              <a:t>enhance the low-frequency signals </a:t>
            </a:r>
            <a:r>
              <a:rPr lang="en-US" altLang="zh-CN" dirty="0"/>
              <a:t>and </a:t>
            </a:r>
            <a:r>
              <a:rPr lang="en-US" altLang="zh-CN" b="1" dirty="0"/>
              <a:t>reduce noise and artifacts </a:t>
            </a:r>
            <a:r>
              <a:rPr lang="en-US" altLang="zh-CN" dirty="0"/>
              <a:t>in the reconstructed images.  </a:t>
            </a:r>
            <a:endParaRPr lang="zh-CN" altLang="en-US" dirty="0"/>
          </a:p>
        </p:txBody>
      </p:sp>
    </p:spTree>
    <p:extLst>
      <p:ext uri="{BB962C8B-B14F-4D97-AF65-F5344CB8AC3E}">
        <p14:creationId xmlns:p14="http://schemas.microsoft.com/office/powerpoint/2010/main" val="4052927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Content</a:t>
            </a:r>
            <a:endParaRPr lang="zh-CN" altLang="en-US" dirty="0"/>
          </a:p>
        </p:txBody>
      </p:sp>
      <p:sp>
        <p:nvSpPr>
          <p:cNvPr id="3" name="文本框 2"/>
          <p:cNvSpPr txBox="1"/>
          <p:nvPr/>
        </p:nvSpPr>
        <p:spPr>
          <a:xfrm>
            <a:off x="1304712" y="1525551"/>
            <a:ext cx="9582575" cy="41614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3600" dirty="0">
                <a:cs typeface="Arial" panose="020B0604020202020204" pitchFamily="34" charset="0"/>
              </a:rPr>
              <a:t>Introduction of SCI</a:t>
            </a:r>
          </a:p>
          <a:p>
            <a:pPr marL="285750" indent="-285750">
              <a:lnSpc>
                <a:spcPct val="150000"/>
              </a:lnSpc>
              <a:buFont typeface="Arial" panose="020B0604020202020204" pitchFamily="34" charset="0"/>
              <a:buChar char="•"/>
            </a:pPr>
            <a:r>
              <a:rPr lang="en-US" altLang="zh-CN" sz="3600" dirty="0">
                <a:cs typeface="Arial" panose="020B0604020202020204" pitchFamily="34" charset="0"/>
              </a:rPr>
              <a:t>Introduction of 3D Reconstruction and Rendering</a:t>
            </a:r>
          </a:p>
          <a:p>
            <a:pPr marL="285750" indent="-285750">
              <a:lnSpc>
                <a:spcPct val="150000"/>
              </a:lnSpc>
              <a:buFont typeface="Arial" panose="020B0604020202020204" pitchFamily="34" charset="0"/>
              <a:buChar char="•"/>
            </a:pPr>
            <a:r>
              <a:rPr lang="en-US" altLang="zh-CN" sz="3600" dirty="0">
                <a:cs typeface="Arial" panose="020B0604020202020204" pitchFamily="34" charset="0"/>
              </a:rPr>
              <a:t>My Effective Improvements</a:t>
            </a:r>
          </a:p>
          <a:p>
            <a:pPr marL="285750" indent="-285750">
              <a:lnSpc>
                <a:spcPct val="150000"/>
              </a:lnSpc>
              <a:buFont typeface="Arial" panose="020B0604020202020204" pitchFamily="34" charset="0"/>
              <a:buChar char="•"/>
            </a:pPr>
            <a:r>
              <a:rPr lang="en-US" altLang="zh-CN" sz="3600" dirty="0">
                <a:cs typeface="Arial" panose="020B0604020202020204" pitchFamily="34" charset="0"/>
              </a:rPr>
              <a:t>Experimental Results </a:t>
            </a:r>
          </a:p>
          <a:p>
            <a:pPr marL="285750" indent="-285750">
              <a:lnSpc>
                <a:spcPct val="150000"/>
              </a:lnSpc>
              <a:buFont typeface="Arial" panose="020B0604020202020204" pitchFamily="34" charset="0"/>
              <a:buChar char="•"/>
            </a:pPr>
            <a:r>
              <a:rPr lang="en-US" altLang="zh-CN" sz="3600" dirty="0">
                <a:cs typeface="Arial" panose="020B0604020202020204" pitchFamily="34" charset="0"/>
              </a:rPr>
              <a:t>Future Expectation</a:t>
            </a:r>
            <a:endParaRPr lang="zh-CN" altLang="en-US" sz="3600" dirty="0">
              <a:cs typeface="Arial" panose="020B0604020202020204" pitchFamily="34" charset="0"/>
            </a:endParaRPr>
          </a:p>
        </p:txBody>
      </p:sp>
      <p:sp>
        <p:nvSpPr>
          <p:cNvPr id="4" name="灯片编号占位符 3"/>
          <p:cNvSpPr>
            <a:spLocks noGrp="1"/>
          </p:cNvSpPr>
          <p:nvPr>
            <p:ph type="sldNum" sz="quarter" idx="4294967295"/>
          </p:nvPr>
        </p:nvSpPr>
        <p:spPr>
          <a:xfrm>
            <a:off x="8610600" y="6356350"/>
            <a:ext cx="2743200" cy="365125"/>
          </a:xfrm>
        </p:spPr>
        <p:txBody>
          <a:bodyPr/>
          <a:lstStyle/>
          <a:p>
            <a:fld id="{A08EFF4B-039B-4151-AA5B-E6F290D54134}" type="slidenum">
              <a:rPr lang="zh-CN" altLang="en-US" smtClean="0"/>
              <a:t>2</a:t>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65532-76F1-0C8B-E039-DC6C0445918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A0D9988-0EF5-1302-16EB-BE9132BDF83C}"/>
              </a:ext>
            </a:extLst>
          </p:cNvPr>
          <p:cNvSpPr>
            <a:spLocks noGrp="1"/>
          </p:cNvSpPr>
          <p:nvPr>
            <p:ph type="title"/>
          </p:nvPr>
        </p:nvSpPr>
        <p:spPr/>
        <p:txBody>
          <a:bodyPr/>
          <a:lstStyle/>
          <a:p>
            <a:r>
              <a:rPr lang="en-US" altLang="zh-CN" dirty="0"/>
              <a:t>Content</a:t>
            </a:r>
            <a:endParaRPr lang="zh-CN" altLang="en-US" dirty="0"/>
          </a:p>
        </p:txBody>
      </p:sp>
      <p:sp>
        <p:nvSpPr>
          <p:cNvPr id="3" name="文本框 2">
            <a:extLst>
              <a:ext uri="{FF2B5EF4-FFF2-40B4-BE49-F238E27FC236}">
                <a16:creationId xmlns:a16="http://schemas.microsoft.com/office/drawing/2014/main" id="{4FCAE503-1CB1-DBA3-6BCD-CB1C5455FA81}"/>
              </a:ext>
            </a:extLst>
          </p:cNvPr>
          <p:cNvSpPr txBox="1"/>
          <p:nvPr/>
        </p:nvSpPr>
        <p:spPr>
          <a:xfrm>
            <a:off x="1304712" y="1525551"/>
            <a:ext cx="9582575" cy="41614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3600" dirty="0">
                <a:solidFill>
                  <a:srgbClr val="A6A6A6"/>
                </a:solidFill>
                <a:cs typeface="Arial" panose="020B0604020202020204" pitchFamily="34" charset="0"/>
              </a:rPr>
              <a:t>Introduction of SCI</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Introduction of 3D Reconstruction and Rendering</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My Effective Improvements</a:t>
            </a:r>
          </a:p>
          <a:p>
            <a:pPr marL="285750" indent="-285750">
              <a:lnSpc>
                <a:spcPct val="150000"/>
              </a:lnSpc>
              <a:buFont typeface="Arial" panose="020B0604020202020204" pitchFamily="34" charset="0"/>
              <a:buChar char="•"/>
            </a:pPr>
            <a:r>
              <a:rPr lang="en-US" altLang="zh-CN" sz="3600" dirty="0">
                <a:cs typeface="Arial" panose="020B0604020202020204" pitchFamily="34" charset="0"/>
              </a:rPr>
              <a:t>Experimental Results </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Future Expectation</a:t>
            </a:r>
            <a:endParaRPr lang="zh-CN" altLang="en-US" sz="3600" dirty="0">
              <a:solidFill>
                <a:schemeClr val="bg1">
                  <a:lumMod val="65000"/>
                </a:schemeClr>
              </a:solidFill>
              <a:cs typeface="Arial" panose="020B0604020202020204" pitchFamily="34" charset="0"/>
            </a:endParaRPr>
          </a:p>
        </p:txBody>
      </p:sp>
      <p:sp>
        <p:nvSpPr>
          <p:cNvPr id="4" name="灯片编号占位符 3">
            <a:extLst>
              <a:ext uri="{FF2B5EF4-FFF2-40B4-BE49-F238E27FC236}">
                <a16:creationId xmlns:a16="http://schemas.microsoft.com/office/drawing/2014/main" id="{AD286DA3-6773-810D-DD5E-D0D5A7DC6A2C}"/>
              </a:ext>
            </a:extLst>
          </p:cNvPr>
          <p:cNvSpPr>
            <a:spLocks noGrp="1"/>
          </p:cNvSpPr>
          <p:nvPr>
            <p:ph type="sldNum" sz="quarter" idx="4294967295"/>
          </p:nvPr>
        </p:nvSpPr>
        <p:spPr>
          <a:xfrm>
            <a:off x="8610600" y="6356350"/>
            <a:ext cx="2743200" cy="365125"/>
          </a:xfrm>
        </p:spPr>
        <p:txBody>
          <a:bodyPr/>
          <a:lstStyle/>
          <a:p>
            <a:fld id="{A08EFF4B-039B-4151-AA5B-E6F290D54134}" type="slidenum">
              <a:rPr lang="zh-CN" altLang="en-US" smtClean="0"/>
              <a:t>20</a:t>
            </a:fld>
            <a:endParaRPr lang="zh-CN" altLang="en-US"/>
          </a:p>
        </p:txBody>
      </p:sp>
    </p:spTree>
    <p:extLst>
      <p:ext uri="{BB962C8B-B14F-4D97-AF65-F5344CB8AC3E}">
        <p14:creationId xmlns:p14="http://schemas.microsoft.com/office/powerpoint/2010/main" val="2024840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FEAF4-8DEC-2988-859B-80BDCB24E92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25FAABB-8D65-2B00-264C-5BC5300E1598}"/>
              </a:ext>
            </a:extLst>
          </p:cNvPr>
          <p:cNvSpPr>
            <a:spLocks noGrp="1"/>
          </p:cNvSpPr>
          <p:nvPr>
            <p:ph type="title"/>
          </p:nvPr>
        </p:nvSpPr>
        <p:spPr/>
        <p:txBody>
          <a:bodyPr/>
          <a:lstStyle/>
          <a:p>
            <a:r>
              <a:rPr lang="en-US" altLang="zh-CN" sz="4400" dirty="0">
                <a:cs typeface="Arial" panose="020B0604020202020204" pitchFamily="34" charset="0"/>
              </a:rPr>
              <a:t>Qualitative Results</a:t>
            </a:r>
            <a:br>
              <a:rPr lang="en-US" altLang="zh-CN" sz="4400" dirty="0">
                <a:cs typeface="Arial" panose="020B0604020202020204" pitchFamily="34" charset="0"/>
              </a:rPr>
            </a:br>
            <a:endParaRPr lang="zh-CN" altLang="en-US" dirty="0"/>
          </a:p>
        </p:txBody>
      </p:sp>
      <p:grpSp>
        <p:nvGrpSpPr>
          <p:cNvPr id="19" name="组合 18">
            <a:extLst>
              <a:ext uri="{FF2B5EF4-FFF2-40B4-BE49-F238E27FC236}">
                <a16:creationId xmlns:a16="http://schemas.microsoft.com/office/drawing/2014/main" id="{9C2898A2-B382-67E6-C252-AFE18F5BE300}"/>
              </a:ext>
            </a:extLst>
          </p:cNvPr>
          <p:cNvGrpSpPr/>
          <p:nvPr/>
        </p:nvGrpSpPr>
        <p:grpSpPr>
          <a:xfrm>
            <a:off x="347975" y="1663300"/>
            <a:ext cx="11496040" cy="3087132"/>
            <a:chOff x="347980" y="1300480"/>
            <a:chExt cx="11496040" cy="3087132"/>
          </a:xfrm>
        </p:grpSpPr>
        <p:pic>
          <p:nvPicPr>
            <p:cNvPr id="4" name="图片 3">
              <a:extLst>
                <a:ext uri="{FF2B5EF4-FFF2-40B4-BE49-F238E27FC236}">
                  <a16:creationId xmlns:a16="http://schemas.microsoft.com/office/drawing/2014/main" id="{176E2302-6335-BBDE-CA74-A1FDFD70E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80" y="1300480"/>
              <a:ext cx="2717800" cy="2717800"/>
            </a:xfrm>
            <a:prstGeom prst="rect">
              <a:avLst/>
            </a:prstGeom>
          </p:spPr>
        </p:pic>
        <p:pic>
          <p:nvPicPr>
            <p:cNvPr id="6" name="图片 5">
              <a:extLst>
                <a:ext uri="{FF2B5EF4-FFF2-40B4-BE49-F238E27FC236}">
                  <a16:creationId xmlns:a16="http://schemas.microsoft.com/office/drawing/2014/main" id="{1A5E481C-E4FD-C976-CE0D-A7CD65691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060" y="1300480"/>
              <a:ext cx="2717800" cy="2717800"/>
            </a:xfrm>
            <a:prstGeom prst="rect">
              <a:avLst/>
            </a:prstGeom>
          </p:spPr>
        </p:pic>
        <p:pic>
          <p:nvPicPr>
            <p:cNvPr id="8" name="图片 7">
              <a:extLst>
                <a:ext uri="{FF2B5EF4-FFF2-40B4-BE49-F238E27FC236}">
                  <a16:creationId xmlns:a16="http://schemas.microsoft.com/office/drawing/2014/main" id="{F7DB1D36-6001-F638-E217-EED83210A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140" y="1300480"/>
              <a:ext cx="2717800" cy="2717800"/>
            </a:xfrm>
            <a:prstGeom prst="rect">
              <a:avLst/>
            </a:prstGeom>
          </p:spPr>
        </p:pic>
        <p:pic>
          <p:nvPicPr>
            <p:cNvPr id="10" name="图片 9">
              <a:extLst>
                <a:ext uri="{FF2B5EF4-FFF2-40B4-BE49-F238E27FC236}">
                  <a16:creationId xmlns:a16="http://schemas.microsoft.com/office/drawing/2014/main" id="{E46D74D9-6D65-39F2-980E-A1EDCE75C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6220" y="1300480"/>
              <a:ext cx="2717800" cy="2717800"/>
            </a:xfrm>
            <a:prstGeom prst="rect">
              <a:avLst/>
            </a:prstGeom>
          </p:spPr>
        </p:pic>
        <p:sp>
          <p:nvSpPr>
            <p:cNvPr id="12" name="文本框 11">
              <a:extLst>
                <a:ext uri="{FF2B5EF4-FFF2-40B4-BE49-F238E27FC236}">
                  <a16:creationId xmlns:a16="http://schemas.microsoft.com/office/drawing/2014/main" id="{166EE017-1634-F909-1D92-FAA033357443}"/>
                </a:ext>
              </a:extLst>
            </p:cNvPr>
            <p:cNvSpPr txBox="1"/>
            <p:nvPr/>
          </p:nvSpPr>
          <p:spPr>
            <a:xfrm>
              <a:off x="983957" y="4018280"/>
              <a:ext cx="1445845" cy="369332"/>
            </a:xfrm>
            <a:prstGeom prst="rect">
              <a:avLst/>
            </a:prstGeom>
            <a:noFill/>
          </p:spPr>
          <p:txBody>
            <a:bodyPr wrap="none" rtlCol="0">
              <a:spAutoFit/>
            </a:bodyPr>
            <a:lstStyle/>
            <a:p>
              <a:r>
                <a:rPr lang="en-US" altLang="zh-CN" dirty="0"/>
                <a:t>Ground Truth</a:t>
              </a:r>
              <a:endParaRPr lang="zh-CN" altLang="en-US" dirty="0"/>
            </a:p>
          </p:txBody>
        </p:sp>
        <p:sp>
          <p:nvSpPr>
            <p:cNvPr id="13" name="文本框 12">
              <a:extLst>
                <a:ext uri="{FF2B5EF4-FFF2-40B4-BE49-F238E27FC236}">
                  <a16:creationId xmlns:a16="http://schemas.microsoft.com/office/drawing/2014/main" id="{E446A1FD-6321-2B38-E51F-25AA7791CB53}"/>
                </a:ext>
              </a:extLst>
            </p:cNvPr>
            <p:cNvSpPr txBox="1"/>
            <p:nvPr/>
          </p:nvSpPr>
          <p:spPr>
            <a:xfrm>
              <a:off x="4149494" y="4018280"/>
              <a:ext cx="966931" cy="369332"/>
            </a:xfrm>
            <a:prstGeom prst="rect">
              <a:avLst/>
            </a:prstGeom>
            <a:noFill/>
          </p:spPr>
          <p:txBody>
            <a:bodyPr wrap="none" rtlCol="0">
              <a:spAutoFit/>
            </a:bodyPr>
            <a:lstStyle/>
            <a:p>
              <a:r>
                <a:rPr lang="en-US" altLang="zh-CN" dirty="0" err="1"/>
                <a:t>SCINeRF</a:t>
              </a:r>
              <a:endParaRPr lang="zh-CN" altLang="en-US" dirty="0"/>
            </a:p>
          </p:txBody>
        </p:sp>
        <p:sp>
          <p:nvSpPr>
            <p:cNvPr id="14" name="文本框 13">
              <a:extLst>
                <a:ext uri="{FF2B5EF4-FFF2-40B4-BE49-F238E27FC236}">
                  <a16:creationId xmlns:a16="http://schemas.microsoft.com/office/drawing/2014/main" id="{BC1E8C93-ECEA-35CE-5247-968A1138C801}"/>
                </a:ext>
              </a:extLst>
            </p:cNvPr>
            <p:cNvSpPr txBox="1"/>
            <p:nvPr/>
          </p:nvSpPr>
          <p:spPr>
            <a:xfrm>
              <a:off x="7016231" y="4018280"/>
              <a:ext cx="1085618" cy="369332"/>
            </a:xfrm>
            <a:prstGeom prst="rect">
              <a:avLst/>
            </a:prstGeom>
            <a:noFill/>
          </p:spPr>
          <p:txBody>
            <a:bodyPr wrap="none" rtlCol="0">
              <a:spAutoFit/>
            </a:bodyPr>
            <a:lstStyle/>
            <a:p>
              <a:r>
                <a:rPr lang="en-US" altLang="zh-CN" dirty="0" err="1"/>
                <a:t>STFormer</a:t>
              </a:r>
              <a:endParaRPr lang="zh-CN" altLang="en-US" dirty="0"/>
            </a:p>
          </p:txBody>
        </p:sp>
        <p:sp>
          <p:nvSpPr>
            <p:cNvPr id="15" name="文本框 14">
              <a:extLst>
                <a:ext uri="{FF2B5EF4-FFF2-40B4-BE49-F238E27FC236}">
                  <a16:creationId xmlns:a16="http://schemas.microsoft.com/office/drawing/2014/main" id="{32F76589-3B30-7434-306B-91114A05886B}"/>
                </a:ext>
              </a:extLst>
            </p:cNvPr>
            <p:cNvSpPr txBox="1"/>
            <p:nvPr/>
          </p:nvSpPr>
          <p:spPr>
            <a:xfrm>
              <a:off x="10172758" y="4018280"/>
              <a:ext cx="624723" cy="369332"/>
            </a:xfrm>
            <a:prstGeom prst="rect">
              <a:avLst/>
            </a:prstGeom>
            <a:noFill/>
          </p:spPr>
          <p:txBody>
            <a:bodyPr wrap="none" rtlCol="0">
              <a:spAutoFit/>
            </a:bodyPr>
            <a:lstStyle/>
            <a:p>
              <a:r>
                <a:rPr lang="en-US" altLang="zh-CN" dirty="0"/>
                <a:t>Ours</a:t>
              </a:r>
              <a:endParaRPr lang="zh-CN" altLang="en-US" dirty="0"/>
            </a:p>
          </p:txBody>
        </p:sp>
      </p:grpSp>
      <p:sp>
        <p:nvSpPr>
          <p:cNvPr id="16" name="文本框 15">
            <a:extLst>
              <a:ext uri="{FF2B5EF4-FFF2-40B4-BE49-F238E27FC236}">
                <a16:creationId xmlns:a16="http://schemas.microsoft.com/office/drawing/2014/main" id="{12D0D2A1-411E-A5CA-6A67-F9360874E69E}"/>
              </a:ext>
            </a:extLst>
          </p:cNvPr>
          <p:cNvSpPr txBox="1"/>
          <p:nvPr/>
        </p:nvSpPr>
        <p:spPr>
          <a:xfrm>
            <a:off x="940336" y="5114583"/>
            <a:ext cx="10311319" cy="369332"/>
          </a:xfrm>
          <a:prstGeom prst="rect">
            <a:avLst/>
          </a:prstGeom>
          <a:noFill/>
        </p:spPr>
        <p:txBody>
          <a:bodyPr wrap="square" rtlCol="0">
            <a:spAutoFit/>
          </a:bodyPr>
          <a:lstStyle/>
          <a:p>
            <a:r>
              <a:rPr lang="en-US" altLang="zh-CN" sz="1800" dirty="0">
                <a:cs typeface="Arial" panose="020B0604020202020204" pitchFamily="34" charset="0"/>
              </a:rPr>
              <a:t>Qualitative</a:t>
            </a:r>
            <a:r>
              <a:rPr lang="en-US" altLang="zh-CN" dirty="0"/>
              <a:t> results show that our method produces visually superior reconstruction results than others.</a:t>
            </a:r>
          </a:p>
        </p:txBody>
      </p:sp>
      <p:sp>
        <p:nvSpPr>
          <p:cNvPr id="18" name="文本框 17">
            <a:extLst>
              <a:ext uri="{FF2B5EF4-FFF2-40B4-BE49-F238E27FC236}">
                <a16:creationId xmlns:a16="http://schemas.microsoft.com/office/drawing/2014/main" id="{E58DCEE7-5076-4278-CDB1-CC94F1F73339}"/>
              </a:ext>
            </a:extLst>
          </p:cNvPr>
          <p:cNvSpPr txBox="1"/>
          <p:nvPr/>
        </p:nvSpPr>
        <p:spPr>
          <a:xfrm>
            <a:off x="940337" y="5557520"/>
            <a:ext cx="10311319" cy="646331"/>
          </a:xfrm>
          <a:prstGeom prst="rect">
            <a:avLst/>
          </a:prstGeom>
          <a:noFill/>
        </p:spPr>
        <p:txBody>
          <a:bodyPr wrap="square" rtlCol="0">
            <a:spAutoFit/>
          </a:bodyPr>
          <a:lstStyle/>
          <a:p>
            <a:r>
              <a:rPr lang="en-US" altLang="zh-CN" sz="1800" dirty="0">
                <a:cs typeface="Arial" panose="020B0604020202020204" pitchFamily="34" charset="0"/>
              </a:rPr>
              <a:t>Besides, compared with the outputs of </a:t>
            </a:r>
            <a:r>
              <a:rPr lang="en-US" altLang="zh-CN" sz="1800" dirty="0" err="1">
                <a:cs typeface="Arial" panose="020B0604020202020204" pitchFamily="34" charset="0"/>
              </a:rPr>
              <a:t>STFormer</a:t>
            </a:r>
            <a:r>
              <a:rPr lang="en-US" altLang="zh-CN" sz="1800" dirty="0">
                <a:cs typeface="Arial" panose="020B0604020202020204" pitchFamily="34" charset="0"/>
              </a:rPr>
              <a:t>, the results demonstrate that 3DGS-MCMC significantly improves the SCI reconstruction quality.</a:t>
            </a:r>
            <a:endParaRPr lang="en-US" altLang="zh-CN" dirty="0"/>
          </a:p>
        </p:txBody>
      </p:sp>
    </p:spTree>
    <p:extLst>
      <p:ext uri="{BB962C8B-B14F-4D97-AF65-F5344CB8AC3E}">
        <p14:creationId xmlns:p14="http://schemas.microsoft.com/office/powerpoint/2010/main" val="908346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5D4BE-B820-C8BA-039F-D655CADDCC1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C1AD33F-6B46-E144-C262-25885E094DE9}"/>
              </a:ext>
            </a:extLst>
          </p:cNvPr>
          <p:cNvSpPr>
            <a:spLocks noGrp="1"/>
          </p:cNvSpPr>
          <p:nvPr>
            <p:ph type="title"/>
          </p:nvPr>
        </p:nvSpPr>
        <p:spPr/>
        <p:txBody>
          <a:bodyPr/>
          <a:lstStyle/>
          <a:p>
            <a:r>
              <a:rPr lang="en-US" altLang="zh-CN" sz="4400" dirty="0">
                <a:cs typeface="Arial" panose="020B0604020202020204" pitchFamily="34" charset="0"/>
              </a:rPr>
              <a:t>Quantitative Results</a:t>
            </a:r>
            <a:br>
              <a:rPr lang="en-US" altLang="zh-CN" sz="4400" dirty="0">
                <a:cs typeface="Arial" panose="020B0604020202020204" pitchFamily="34" charset="0"/>
              </a:rPr>
            </a:br>
            <a:endParaRPr lang="zh-CN" altLang="en-US" dirty="0"/>
          </a:p>
        </p:txBody>
      </p:sp>
      <p:grpSp>
        <p:nvGrpSpPr>
          <p:cNvPr id="6" name="组合 5">
            <a:extLst>
              <a:ext uri="{FF2B5EF4-FFF2-40B4-BE49-F238E27FC236}">
                <a16:creationId xmlns:a16="http://schemas.microsoft.com/office/drawing/2014/main" id="{B8B49F67-2FCF-22DE-593D-B10F93D5942D}"/>
              </a:ext>
            </a:extLst>
          </p:cNvPr>
          <p:cNvGrpSpPr/>
          <p:nvPr/>
        </p:nvGrpSpPr>
        <p:grpSpPr>
          <a:xfrm>
            <a:off x="1530018" y="2084006"/>
            <a:ext cx="9131959" cy="2270725"/>
            <a:chOff x="1530020" y="1931606"/>
            <a:chExt cx="9131959" cy="2270725"/>
          </a:xfrm>
        </p:grpSpPr>
        <p:pic>
          <p:nvPicPr>
            <p:cNvPr id="4" name="图片 3">
              <a:extLst>
                <a:ext uri="{FF2B5EF4-FFF2-40B4-BE49-F238E27FC236}">
                  <a16:creationId xmlns:a16="http://schemas.microsoft.com/office/drawing/2014/main" id="{097F44D0-B74E-3AFE-3409-7D4C9E4CD6D5}"/>
                </a:ext>
              </a:extLst>
            </p:cNvPr>
            <p:cNvPicPr>
              <a:picLocks noChangeAspect="1"/>
            </p:cNvPicPr>
            <p:nvPr/>
          </p:nvPicPr>
          <p:blipFill>
            <a:blip r:embed="rId3"/>
            <a:stretch>
              <a:fillRect/>
            </a:stretch>
          </p:blipFill>
          <p:spPr>
            <a:xfrm>
              <a:off x="1530020" y="1931606"/>
              <a:ext cx="9131959" cy="1624394"/>
            </a:xfrm>
            <a:prstGeom prst="rect">
              <a:avLst/>
            </a:prstGeom>
          </p:spPr>
        </p:pic>
        <p:sp>
          <p:nvSpPr>
            <p:cNvPr id="5" name="文本框 4">
              <a:extLst>
                <a:ext uri="{FF2B5EF4-FFF2-40B4-BE49-F238E27FC236}">
                  <a16:creationId xmlns:a16="http://schemas.microsoft.com/office/drawing/2014/main" id="{4FB734C8-10A0-6867-EC3F-5FEFDDEAEC25}"/>
                </a:ext>
              </a:extLst>
            </p:cNvPr>
            <p:cNvSpPr txBox="1"/>
            <p:nvPr/>
          </p:nvSpPr>
          <p:spPr>
            <a:xfrm>
              <a:off x="1616367" y="3556000"/>
              <a:ext cx="8959264" cy="646331"/>
            </a:xfrm>
            <a:prstGeom prst="rect">
              <a:avLst/>
            </a:prstGeom>
            <a:noFill/>
          </p:spPr>
          <p:txBody>
            <a:bodyPr wrap="square" rtlCol="0">
              <a:spAutoFit/>
            </a:bodyPr>
            <a:lstStyle/>
            <a:p>
              <a:pPr algn="ctr"/>
              <a:r>
                <a:rPr lang="en-US" altLang="zh-CN" dirty="0"/>
                <a:t>Qualitative Results on dataset </a:t>
              </a:r>
              <a:r>
                <a:rPr lang="en-US" altLang="zh-CN" i="1" dirty="0" err="1"/>
                <a:t>airplants</a:t>
              </a:r>
              <a:endParaRPr lang="en-US" altLang="zh-CN" i="1" dirty="0"/>
            </a:p>
            <a:p>
              <a:pPr marL="285750" indent="-285750" algn="ctr">
                <a:buFont typeface="Arial" panose="020B0604020202020204" pitchFamily="34" charset="0"/>
                <a:buChar char="•"/>
              </a:pPr>
              <a:r>
                <a:rPr lang="en-US" altLang="zh-CN" i="1" dirty="0"/>
                <a:t>As </a:t>
              </a:r>
              <a:r>
                <a:rPr lang="en-US" altLang="zh-CN" i="1" dirty="0" err="1"/>
                <a:t>SCISplat’s</a:t>
              </a:r>
              <a:r>
                <a:rPr lang="en-US" altLang="zh-CN" i="1" dirty="0"/>
                <a:t> code is not open-sourced, its quantitative results are obtained from the paper.</a:t>
              </a:r>
              <a:endParaRPr lang="zh-CN" altLang="en-US" i="1" dirty="0"/>
            </a:p>
          </p:txBody>
        </p:sp>
      </p:grpSp>
      <p:sp>
        <p:nvSpPr>
          <p:cNvPr id="9" name="文本框 8">
            <a:extLst>
              <a:ext uri="{FF2B5EF4-FFF2-40B4-BE49-F238E27FC236}">
                <a16:creationId xmlns:a16="http://schemas.microsoft.com/office/drawing/2014/main" id="{C626C7E2-EBD4-B827-B31F-80849EAD18A3}"/>
              </a:ext>
            </a:extLst>
          </p:cNvPr>
          <p:cNvSpPr txBox="1"/>
          <p:nvPr/>
        </p:nvSpPr>
        <p:spPr>
          <a:xfrm>
            <a:off x="940337" y="4826651"/>
            <a:ext cx="10311319" cy="646331"/>
          </a:xfrm>
          <a:prstGeom prst="rect">
            <a:avLst/>
          </a:prstGeom>
          <a:noFill/>
        </p:spPr>
        <p:txBody>
          <a:bodyPr wrap="square" rtlCol="0">
            <a:spAutoFit/>
          </a:bodyPr>
          <a:lstStyle/>
          <a:p>
            <a:r>
              <a:rPr lang="en-US" altLang="zh-CN" sz="1800" dirty="0">
                <a:cs typeface="Arial" panose="020B0604020202020204" pitchFamily="34" charset="0"/>
              </a:rPr>
              <a:t>Quantitative</a:t>
            </a:r>
            <a:r>
              <a:rPr lang="en-US" altLang="zh-CN" dirty="0"/>
              <a:t> results on the </a:t>
            </a:r>
            <a:r>
              <a:rPr lang="en-US" altLang="zh-CN" dirty="0" err="1"/>
              <a:t>airplants</a:t>
            </a:r>
            <a:r>
              <a:rPr lang="en-US" altLang="zh-CN" dirty="0"/>
              <a:t> dataset show that our method 3DFormer reaches state-of-the-art performance in all indexes.</a:t>
            </a:r>
          </a:p>
        </p:txBody>
      </p:sp>
    </p:spTree>
    <p:extLst>
      <p:ext uri="{BB962C8B-B14F-4D97-AF65-F5344CB8AC3E}">
        <p14:creationId xmlns:p14="http://schemas.microsoft.com/office/powerpoint/2010/main" val="3978263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632FE-18AF-2F95-5278-D87BD2F52E6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CB96039-3384-6BBE-545C-07916E4172F8}"/>
              </a:ext>
            </a:extLst>
          </p:cNvPr>
          <p:cNvSpPr>
            <a:spLocks noGrp="1"/>
          </p:cNvSpPr>
          <p:nvPr>
            <p:ph type="title"/>
          </p:nvPr>
        </p:nvSpPr>
        <p:spPr/>
        <p:txBody>
          <a:bodyPr/>
          <a:lstStyle/>
          <a:p>
            <a:r>
              <a:rPr lang="en-US" altLang="zh-CN" dirty="0"/>
              <a:t>Content</a:t>
            </a:r>
            <a:endParaRPr lang="zh-CN" altLang="en-US" dirty="0"/>
          </a:p>
        </p:txBody>
      </p:sp>
      <p:sp>
        <p:nvSpPr>
          <p:cNvPr id="3" name="文本框 2">
            <a:extLst>
              <a:ext uri="{FF2B5EF4-FFF2-40B4-BE49-F238E27FC236}">
                <a16:creationId xmlns:a16="http://schemas.microsoft.com/office/drawing/2014/main" id="{89F0621F-DD6B-8919-75D6-B0C212C7CB08}"/>
              </a:ext>
            </a:extLst>
          </p:cNvPr>
          <p:cNvSpPr txBox="1"/>
          <p:nvPr/>
        </p:nvSpPr>
        <p:spPr>
          <a:xfrm>
            <a:off x="1304712" y="1525551"/>
            <a:ext cx="9582575" cy="41614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3600" dirty="0">
                <a:solidFill>
                  <a:srgbClr val="A6A6A6"/>
                </a:solidFill>
                <a:cs typeface="Arial" panose="020B0604020202020204" pitchFamily="34" charset="0"/>
              </a:rPr>
              <a:t>Introduction of SCI</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Introduction of 3D Reconstruction and Rendering</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My Effective Improvements</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Experimental Results </a:t>
            </a:r>
          </a:p>
          <a:p>
            <a:pPr marL="285750" indent="-285750">
              <a:lnSpc>
                <a:spcPct val="150000"/>
              </a:lnSpc>
              <a:buFont typeface="Arial" panose="020B0604020202020204" pitchFamily="34" charset="0"/>
              <a:buChar char="•"/>
            </a:pPr>
            <a:r>
              <a:rPr lang="en-US" altLang="zh-CN" sz="3600" dirty="0">
                <a:cs typeface="Arial" panose="020B0604020202020204" pitchFamily="34" charset="0"/>
              </a:rPr>
              <a:t>Future Expectation</a:t>
            </a:r>
            <a:endParaRPr lang="zh-CN" altLang="en-US" sz="3600" dirty="0">
              <a:cs typeface="Arial" panose="020B0604020202020204" pitchFamily="34" charset="0"/>
            </a:endParaRPr>
          </a:p>
        </p:txBody>
      </p:sp>
      <p:sp>
        <p:nvSpPr>
          <p:cNvPr id="4" name="灯片编号占位符 3">
            <a:extLst>
              <a:ext uri="{FF2B5EF4-FFF2-40B4-BE49-F238E27FC236}">
                <a16:creationId xmlns:a16="http://schemas.microsoft.com/office/drawing/2014/main" id="{1DAAC770-02A7-177D-6977-6CE5D62FF359}"/>
              </a:ext>
            </a:extLst>
          </p:cNvPr>
          <p:cNvSpPr>
            <a:spLocks noGrp="1"/>
          </p:cNvSpPr>
          <p:nvPr>
            <p:ph type="sldNum" sz="quarter" idx="4294967295"/>
          </p:nvPr>
        </p:nvSpPr>
        <p:spPr>
          <a:xfrm>
            <a:off x="8610600" y="6356350"/>
            <a:ext cx="2743200" cy="365125"/>
          </a:xfrm>
        </p:spPr>
        <p:txBody>
          <a:bodyPr/>
          <a:lstStyle/>
          <a:p>
            <a:fld id="{A08EFF4B-039B-4151-AA5B-E6F290D54134}" type="slidenum">
              <a:rPr lang="zh-CN" altLang="en-US" smtClean="0"/>
              <a:t>23</a:t>
            </a:fld>
            <a:endParaRPr lang="zh-CN" altLang="en-US"/>
          </a:p>
        </p:txBody>
      </p:sp>
    </p:spTree>
    <p:extLst>
      <p:ext uri="{BB962C8B-B14F-4D97-AF65-F5344CB8AC3E}">
        <p14:creationId xmlns:p14="http://schemas.microsoft.com/office/powerpoint/2010/main" val="3080859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1C5C8-DF85-A5DE-1150-83D7432FBAD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670554B-9330-884B-0EA0-FE7F0E7A3700}"/>
              </a:ext>
            </a:extLst>
          </p:cNvPr>
          <p:cNvSpPr>
            <a:spLocks noGrp="1"/>
          </p:cNvSpPr>
          <p:nvPr>
            <p:ph type="title"/>
          </p:nvPr>
        </p:nvSpPr>
        <p:spPr/>
        <p:txBody>
          <a:bodyPr/>
          <a:lstStyle/>
          <a:p>
            <a:r>
              <a:rPr lang="en-US" altLang="zh-CN" sz="4400" dirty="0">
                <a:cs typeface="Arial" panose="020B0604020202020204" pitchFamily="34" charset="0"/>
              </a:rPr>
              <a:t>Future Expectation</a:t>
            </a:r>
            <a:br>
              <a:rPr lang="en-US" altLang="zh-CN" sz="4400" dirty="0">
                <a:cs typeface="Arial" panose="020B0604020202020204" pitchFamily="34" charset="0"/>
              </a:rPr>
            </a:br>
            <a:endParaRPr lang="zh-CN" altLang="en-US" dirty="0"/>
          </a:p>
        </p:txBody>
      </p:sp>
      <p:sp>
        <p:nvSpPr>
          <p:cNvPr id="3" name="文本框 2">
            <a:extLst>
              <a:ext uri="{FF2B5EF4-FFF2-40B4-BE49-F238E27FC236}">
                <a16:creationId xmlns:a16="http://schemas.microsoft.com/office/drawing/2014/main" id="{988E05CF-0080-BDF3-F3C1-6B5FB47F9DDD}"/>
              </a:ext>
            </a:extLst>
          </p:cNvPr>
          <p:cNvSpPr txBox="1"/>
          <p:nvPr/>
        </p:nvSpPr>
        <p:spPr>
          <a:xfrm>
            <a:off x="940340" y="2149438"/>
            <a:ext cx="10311319" cy="324704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ltLang="zh-CN" b="1" dirty="0">
                <a:cs typeface="Arial" panose="020B0604020202020204" pitchFamily="34" charset="0"/>
              </a:rPr>
              <a:t>1. </a:t>
            </a:r>
            <a:r>
              <a:rPr lang="en-US" altLang="zh-CN" sz="1800" b="1" dirty="0">
                <a:cs typeface="Arial" panose="020B0604020202020204" pitchFamily="34" charset="0"/>
              </a:rPr>
              <a:t>Improving </a:t>
            </a:r>
            <a:r>
              <a:rPr lang="en-US" altLang="zh-CN" sz="1800" b="1" dirty="0" err="1">
                <a:cs typeface="Arial" panose="020B0604020202020204" pitchFamily="34" charset="0"/>
              </a:rPr>
              <a:t>STFormer</a:t>
            </a:r>
            <a:r>
              <a:rPr lang="en-US" altLang="zh-CN" sz="1800" b="1" dirty="0">
                <a:cs typeface="Arial" panose="020B0604020202020204" pitchFamily="34" charset="0"/>
              </a:rPr>
              <a:t>: </a:t>
            </a:r>
          </a:p>
          <a:p>
            <a:pPr lvl="1">
              <a:spcAft>
                <a:spcPts val="600"/>
              </a:spcAft>
            </a:pPr>
            <a:r>
              <a:rPr lang="en-US" altLang="zh-CN" dirty="0" err="1">
                <a:cs typeface="Arial" panose="020B0604020202020204" pitchFamily="34" charset="0"/>
              </a:rPr>
              <a:t>STFormer</a:t>
            </a:r>
            <a:r>
              <a:rPr lang="en-US" altLang="zh-CN" dirty="0">
                <a:cs typeface="Arial" panose="020B0604020202020204" pitchFamily="34" charset="0"/>
              </a:rPr>
              <a:t> requires significant memory, making it less hardware-friendly for small devices like cameras. We aim to </a:t>
            </a:r>
            <a:r>
              <a:rPr lang="en-US" altLang="zh-CN" b="1" dirty="0">
                <a:cs typeface="Arial" panose="020B0604020202020204" pitchFamily="34" charset="0"/>
              </a:rPr>
              <a:t>replace it with a more lightweight architecture</a:t>
            </a:r>
            <a:r>
              <a:rPr lang="en-US" altLang="zh-CN" dirty="0">
                <a:cs typeface="Arial" panose="020B0604020202020204" pitchFamily="34" charset="0"/>
              </a:rPr>
              <a:t>, enabling its deployment on portable devices.</a:t>
            </a:r>
          </a:p>
          <a:p>
            <a:pPr marL="285750" indent="-285750">
              <a:spcAft>
                <a:spcPts val="600"/>
              </a:spcAft>
              <a:buFont typeface="Arial" panose="020B0604020202020204" pitchFamily="34" charset="0"/>
              <a:buChar char="•"/>
            </a:pPr>
            <a:r>
              <a:rPr lang="en-US" altLang="zh-CN" sz="1800" b="1" dirty="0">
                <a:cs typeface="Arial" panose="020B0604020202020204" pitchFamily="34" charset="0"/>
              </a:rPr>
              <a:t>2. Enhancing 3DGS-MCMC: </a:t>
            </a:r>
          </a:p>
          <a:p>
            <a:pPr lvl="1">
              <a:spcAft>
                <a:spcPts val="600"/>
              </a:spcAft>
            </a:pPr>
            <a:r>
              <a:rPr lang="en-US" altLang="zh-CN" dirty="0">
                <a:cs typeface="Arial" panose="020B0604020202020204" pitchFamily="34" charset="0"/>
              </a:rPr>
              <a:t>The 3DGS-MCMC method can </a:t>
            </a:r>
            <a:r>
              <a:rPr lang="en-US" altLang="zh-CN" b="1" dirty="0">
                <a:cs typeface="Arial" panose="020B0604020202020204" pitchFamily="34" charset="0"/>
              </a:rPr>
              <a:t>be further improved to create more realistic physical scenes</a:t>
            </a:r>
            <a:r>
              <a:rPr lang="en-US" altLang="zh-CN" dirty="0">
                <a:cs typeface="Arial" panose="020B0604020202020204" pitchFamily="34" charset="0"/>
              </a:rPr>
              <a:t>. Recent works have enhanced the original method by modifying the modeling of 3D Gaussian point clouds or adjusting the loss functions. These approaches can provide valuable insights for improving our model.</a:t>
            </a:r>
          </a:p>
          <a:p>
            <a:pPr marL="285750" indent="-285750">
              <a:spcAft>
                <a:spcPts val="600"/>
              </a:spcAft>
              <a:buFont typeface="Arial" panose="020B0604020202020204" pitchFamily="34" charset="0"/>
              <a:buChar char="•"/>
            </a:pPr>
            <a:r>
              <a:rPr lang="en-US" altLang="zh-CN" sz="1800" b="1" dirty="0">
                <a:cs typeface="Arial" panose="020B0604020202020204" pitchFamily="34" charset="0"/>
              </a:rPr>
              <a:t>3. Reducing Training Time: </a:t>
            </a:r>
          </a:p>
          <a:p>
            <a:pPr lvl="1">
              <a:spcAft>
                <a:spcPts val="600"/>
              </a:spcAft>
            </a:pPr>
            <a:r>
              <a:rPr lang="en-US" altLang="zh-CN" dirty="0">
                <a:cs typeface="Arial" panose="020B0604020202020204" pitchFamily="34" charset="0"/>
              </a:rPr>
              <a:t>The training process of 3DGS-MCMC is computationally expensive and time-consuming. We aim to </a:t>
            </a:r>
            <a:r>
              <a:rPr lang="en-US" altLang="zh-CN" b="1" dirty="0">
                <a:cs typeface="Arial" panose="020B0604020202020204" pitchFamily="34" charset="0"/>
              </a:rPr>
              <a:t>eliminate unnecessary steps</a:t>
            </a:r>
            <a:r>
              <a:rPr lang="en-US" altLang="zh-CN" dirty="0">
                <a:cs typeface="Arial" panose="020B0604020202020204" pitchFamily="34" charset="0"/>
              </a:rPr>
              <a:t> in the process to speed up training and improve efficiency.</a:t>
            </a:r>
            <a:endParaRPr lang="en-US" altLang="zh-CN" dirty="0"/>
          </a:p>
        </p:txBody>
      </p:sp>
    </p:spTree>
    <p:extLst>
      <p:ext uri="{BB962C8B-B14F-4D97-AF65-F5344CB8AC3E}">
        <p14:creationId xmlns:p14="http://schemas.microsoft.com/office/powerpoint/2010/main" val="2150019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294967295"/>
          </p:nvPr>
        </p:nvSpPr>
        <p:spPr>
          <a:xfrm>
            <a:off x="8610600" y="6356350"/>
            <a:ext cx="2743200" cy="365125"/>
          </a:xfrm>
        </p:spPr>
        <p:txBody>
          <a:bodyPr/>
          <a:lstStyle/>
          <a:p>
            <a:fld id="{A08EFF4B-039B-4151-AA5B-E6F290D54134}" type="slidenum">
              <a:rPr lang="zh-CN" altLang="en-US" smtClean="0"/>
              <a:t>25</a:t>
            </a:fld>
            <a:endParaRPr lang="zh-CN" altLang="en-US"/>
          </a:p>
        </p:txBody>
      </p:sp>
      <p:sp>
        <p:nvSpPr>
          <p:cNvPr id="4" name="文本框 3"/>
          <p:cNvSpPr txBox="1"/>
          <p:nvPr/>
        </p:nvSpPr>
        <p:spPr>
          <a:xfrm>
            <a:off x="2600013" y="2644170"/>
            <a:ext cx="6991974" cy="1323439"/>
          </a:xfrm>
          <a:prstGeom prst="rect">
            <a:avLst/>
          </a:prstGeom>
          <a:noFill/>
        </p:spPr>
        <p:txBody>
          <a:bodyPr wrap="square" rtlCol="0">
            <a:spAutoFit/>
          </a:bodyPr>
          <a:lstStyle/>
          <a:p>
            <a:pPr algn="ctr"/>
            <a:r>
              <a:rPr lang="en-US" altLang="zh-CN" sz="8000" b="1" dirty="0">
                <a:solidFill>
                  <a:srgbClr val="EEC95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2C20-E7F2-918D-CA68-1F4354D32CC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550D766-4CEB-E795-5ED6-EF32D7120B57}"/>
              </a:ext>
            </a:extLst>
          </p:cNvPr>
          <p:cNvSpPr>
            <a:spLocks noGrp="1"/>
          </p:cNvSpPr>
          <p:nvPr>
            <p:ph type="title"/>
          </p:nvPr>
        </p:nvSpPr>
        <p:spPr/>
        <p:txBody>
          <a:bodyPr/>
          <a:lstStyle/>
          <a:p>
            <a:r>
              <a:rPr lang="en-US" altLang="zh-CN" dirty="0"/>
              <a:t>Content</a:t>
            </a:r>
            <a:endParaRPr lang="zh-CN" altLang="en-US" dirty="0"/>
          </a:p>
        </p:txBody>
      </p:sp>
      <p:sp>
        <p:nvSpPr>
          <p:cNvPr id="3" name="文本框 2">
            <a:extLst>
              <a:ext uri="{FF2B5EF4-FFF2-40B4-BE49-F238E27FC236}">
                <a16:creationId xmlns:a16="http://schemas.microsoft.com/office/drawing/2014/main" id="{1CC86CF9-CD75-97B4-94D3-2798BFF2B8C9}"/>
              </a:ext>
            </a:extLst>
          </p:cNvPr>
          <p:cNvSpPr txBox="1"/>
          <p:nvPr/>
        </p:nvSpPr>
        <p:spPr>
          <a:xfrm>
            <a:off x="1304712" y="1525551"/>
            <a:ext cx="9582575" cy="41614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3600" dirty="0">
                <a:cs typeface="Arial" panose="020B0604020202020204" pitchFamily="34" charset="0"/>
              </a:rPr>
              <a:t>Introduction of SCI</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Introduction of 3D Reconstruction and Rendering</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My Effective Improvements</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Experimental Results </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Future Expectation</a:t>
            </a:r>
            <a:endParaRPr lang="zh-CN" altLang="en-US" sz="3600" dirty="0">
              <a:solidFill>
                <a:schemeClr val="bg1">
                  <a:lumMod val="65000"/>
                </a:schemeClr>
              </a:solidFill>
              <a:cs typeface="Arial" panose="020B0604020202020204" pitchFamily="34" charset="0"/>
            </a:endParaRPr>
          </a:p>
        </p:txBody>
      </p:sp>
      <p:sp>
        <p:nvSpPr>
          <p:cNvPr id="4" name="灯片编号占位符 3">
            <a:extLst>
              <a:ext uri="{FF2B5EF4-FFF2-40B4-BE49-F238E27FC236}">
                <a16:creationId xmlns:a16="http://schemas.microsoft.com/office/drawing/2014/main" id="{1EF3E84D-5BA0-4E51-34FF-D6CB4B19B3BC}"/>
              </a:ext>
            </a:extLst>
          </p:cNvPr>
          <p:cNvSpPr>
            <a:spLocks noGrp="1"/>
          </p:cNvSpPr>
          <p:nvPr>
            <p:ph type="sldNum" sz="quarter" idx="4294967295"/>
          </p:nvPr>
        </p:nvSpPr>
        <p:spPr>
          <a:xfrm>
            <a:off x="8610600" y="6356350"/>
            <a:ext cx="2743200" cy="365125"/>
          </a:xfrm>
        </p:spPr>
        <p:txBody>
          <a:bodyPr/>
          <a:lstStyle/>
          <a:p>
            <a:fld id="{A08EFF4B-039B-4151-AA5B-E6F290D54134}" type="slidenum">
              <a:rPr lang="zh-CN" altLang="en-US" smtClean="0"/>
              <a:t>3</a:t>
            </a:fld>
            <a:endParaRPr lang="zh-CN" altLang="en-US"/>
          </a:p>
        </p:txBody>
      </p:sp>
    </p:spTree>
    <p:extLst>
      <p:ext uri="{BB962C8B-B14F-4D97-AF65-F5344CB8AC3E}">
        <p14:creationId xmlns:p14="http://schemas.microsoft.com/office/powerpoint/2010/main" val="2336228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EC418-CFCB-A041-DB10-53A2E5FA2E1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AA063BE-CE03-CEB8-BFFE-1EE77AD13A5C}"/>
              </a:ext>
            </a:extLst>
          </p:cNvPr>
          <p:cNvSpPr>
            <a:spLocks noGrp="1"/>
          </p:cNvSpPr>
          <p:nvPr>
            <p:ph type="title"/>
          </p:nvPr>
        </p:nvSpPr>
        <p:spPr/>
        <p:txBody>
          <a:bodyPr/>
          <a:lstStyle/>
          <a:p>
            <a:r>
              <a:rPr lang="en-US" altLang="zh-CN" sz="4400" dirty="0">
                <a:cs typeface="Arial" panose="020B0604020202020204" pitchFamily="34" charset="0"/>
              </a:rPr>
              <a:t>Introduction of SCI</a:t>
            </a:r>
            <a:br>
              <a:rPr lang="en-US" altLang="zh-CN" sz="4400" dirty="0">
                <a:cs typeface="Arial" panose="020B0604020202020204" pitchFamily="34" charset="0"/>
              </a:rPr>
            </a:br>
            <a:endParaRPr lang="zh-CN" altLang="en-US" dirty="0"/>
          </a:p>
        </p:txBody>
      </p:sp>
      <p:grpSp>
        <p:nvGrpSpPr>
          <p:cNvPr id="11" name="组合 10">
            <a:extLst>
              <a:ext uri="{FF2B5EF4-FFF2-40B4-BE49-F238E27FC236}">
                <a16:creationId xmlns:a16="http://schemas.microsoft.com/office/drawing/2014/main" id="{E075C452-B144-D607-D94A-11F70F986231}"/>
              </a:ext>
            </a:extLst>
          </p:cNvPr>
          <p:cNvGrpSpPr/>
          <p:nvPr/>
        </p:nvGrpSpPr>
        <p:grpSpPr>
          <a:xfrm>
            <a:off x="312045" y="5200727"/>
            <a:ext cx="11567909" cy="1371740"/>
            <a:chOff x="312045" y="4945528"/>
            <a:chExt cx="11567909" cy="1371740"/>
          </a:xfrm>
        </p:grpSpPr>
        <p:pic>
          <p:nvPicPr>
            <p:cNvPr id="47" name="图片 46">
              <a:extLst>
                <a:ext uri="{FF2B5EF4-FFF2-40B4-BE49-F238E27FC236}">
                  <a16:creationId xmlns:a16="http://schemas.microsoft.com/office/drawing/2014/main" id="{C9BEBBD3-AC57-BE91-BD0B-FB9548369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045" y="4945528"/>
              <a:ext cx="1371740" cy="1371740"/>
            </a:xfrm>
            <a:prstGeom prst="rect">
              <a:avLst/>
            </a:prstGeom>
          </p:spPr>
        </p:pic>
        <p:pic>
          <p:nvPicPr>
            <p:cNvPr id="49" name="图片 48">
              <a:extLst>
                <a:ext uri="{FF2B5EF4-FFF2-40B4-BE49-F238E27FC236}">
                  <a16:creationId xmlns:a16="http://schemas.microsoft.com/office/drawing/2014/main" id="{ED74C8D3-7930-1432-BEE9-FA5DA90F33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641" y="4945528"/>
              <a:ext cx="1371740" cy="1371740"/>
            </a:xfrm>
            <a:prstGeom prst="rect">
              <a:avLst/>
            </a:prstGeom>
          </p:spPr>
        </p:pic>
        <p:pic>
          <p:nvPicPr>
            <p:cNvPr id="51" name="图片 50">
              <a:extLst>
                <a:ext uri="{FF2B5EF4-FFF2-40B4-BE49-F238E27FC236}">
                  <a16:creationId xmlns:a16="http://schemas.microsoft.com/office/drawing/2014/main" id="{C9319C48-FB57-E20D-2BC3-B7047D90DA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5237" y="4945528"/>
              <a:ext cx="1371740" cy="1371740"/>
            </a:xfrm>
            <a:prstGeom prst="rect">
              <a:avLst/>
            </a:prstGeom>
          </p:spPr>
        </p:pic>
        <p:pic>
          <p:nvPicPr>
            <p:cNvPr id="53" name="图片 52">
              <a:extLst>
                <a:ext uri="{FF2B5EF4-FFF2-40B4-BE49-F238E27FC236}">
                  <a16:creationId xmlns:a16="http://schemas.microsoft.com/office/drawing/2014/main" id="{4DFE4295-2664-7B66-9293-9804AD95F4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1833" y="4945528"/>
              <a:ext cx="1371740" cy="1371740"/>
            </a:xfrm>
            <a:prstGeom prst="rect">
              <a:avLst/>
            </a:prstGeom>
          </p:spPr>
        </p:pic>
        <p:pic>
          <p:nvPicPr>
            <p:cNvPr id="55" name="图片 54">
              <a:extLst>
                <a:ext uri="{FF2B5EF4-FFF2-40B4-BE49-F238E27FC236}">
                  <a16:creationId xmlns:a16="http://schemas.microsoft.com/office/drawing/2014/main" id="{BDFB061B-5AD7-0752-39DF-917C94382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8429" y="4945528"/>
              <a:ext cx="1371740" cy="1371740"/>
            </a:xfrm>
            <a:prstGeom prst="rect">
              <a:avLst/>
            </a:prstGeom>
          </p:spPr>
        </p:pic>
        <p:pic>
          <p:nvPicPr>
            <p:cNvPr id="57" name="图片 56">
              <a:extLst>
                <a:ext uri="{FF2B5EF4-FFF2-40B4-BE49-F238E27FC236}">
                  <a16:creationId xmlns:a16="http://schemas.microsoft.com/office/drawing/2014/main" id="{0B14186F-6523-4810-DD6D-10C0A2DE4E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025" y="4945528"/>
              <a:ext cx="1371740" cy="1371740"/>
            </a:xfrm>
            <a:prstGeom prst="rect">
              <a:avLst/>
            </a:prstGeom>
          </p:spPr>
        </p:pic>
        <p:pic>
          <p:nvPicPr>
            <p:cNvPr id="59" name="图片 58">
              <a:extLst>
                <a:ext uri="{FF2B5EF4-FFF2-40B4-BE49-F238E27FC236}">
                  <a16:creationId xmlns:a16="http://schemas.microsoft.com/office/drawing/2014/main" id="{1DDD186E-57BC-0D55-B741-0917D7A7CC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1621" y="4945528"/>
              <a:ext cx="1371740" cy="1371740"/>
            </a:xfrm>
            <a:prstGeom prst="rect">
              <a:avLst/>
            </a:prstGeom>
          </p:spPr>
        </p:pic>
        <p:pic>
          <p:nvPicPr>
            <p:cNvPr id="61" name="图片 60">
              <a:extLst>
                <a:ext uri="{FF2B5EF4-FFF2-40B4-BE49-F238E27FC236}">
                  <a16:creationId xmlns:a16="http://schemas.microsoft.com/office/drawing/2014/main" id="{05CE92D2-DAC2-870E-37D6-B42DF60E8B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08214" y="4945528"/>
              <a:ext cx="1371740" cy="1371740"/>
            </a:xfrm>
            <a:prstGeom prst="rect">
              <a:avLst/>
            </a:prstGeom>
          </p:spPr>
        </p:pic>
      </p:grpSp>
      <p:grpSp>
        <p:nvGrpSpPr>
          <p:cNvPr id="7" name="组合 6">
            <a:extLst>
              <a:ext uri="{FF2B5EF4-FFF2-40B4-BE49-F238E27FC236}">
                <a16:creationId xmlns:a16="http://schemas.microsoft.com/office/drawing/2014/main" id="{1DCFE403-95EE-C9F1-1EF0-263FDC4B9FD6}"/>
              </a:ext>
            </a:extLst>
          </p:cNvPr>
          <p:cNvGrpSpPr/>
          <p:nvPr/>
        </p:nvGrpSpPr>
        <p:grpSpPr>
          <a:xfrm>
            <a:off x="312045" y="1184027"/>
            <a:ext cx="11567909" cy="2892182"/>
            <a:chOff x="312045" y="1099184"/>
            <a:chExt cx="11567909" cy="2892182"/>
          </a:xfrm>
        </p:grpSpPr>
        <p:grpSp>
          <p:nvGrpSpPr>
            <p:cNvPr id="43" name="组合 42">
              <a:extLst>
                <a:ext uri="{FF2B5EF4-FFF2-40B4-BE49-F238E27FC236}">
                  <a16:creationId xmlns:a16="http://schemas.microsoft.com/office/drawing/2014/main" id="{5C36B6CA-7D1D-298E-52FA-E551AEC0AE75}"/>
                </a:ext>
              </a:extLst>
            </p:cNvPr>
            <p:cNvGrpSpPr/>
            <p:nvPr/>
          </p:nvGrpSpPr>
          <p:grpSpPr>
            <a:xfrm>
              <a:off x="312045" y="2619626"/>
              <a:ext cx="11567909" cy="1371740"/>
              <a:chOff x="332474" y="2929918"/>
              <a:chExt cx="11567909" cy="1371740"/>
            </a:xfrm>
          </p:grpSpPr>
          <p:pic>
            <p:nvPicPr>
              <p:cNvPr id="27" name="图片 26">
                <a:extLst>
                  <a:ext uri="{FF2B5EF4-FFF2-40B4-BE49-F238E27FC236}">
                    <a16:creationId xmlns:a16="http://schemas.microsoft.com/office/drawing/2014/main" id="{9F2CD4A4-487A-9600-ED71-BDE061E58A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32474" y="2929918"/>
                <a:ext cx="1371740" cy="1371740"/>
              </a:xfrm>
              <a:prstGeom prst="rect">
                <a:avLst/>
              </a:prstGeom>
            </p:spPr>
          </p:pic>
          <p:pic>
            <p:nvPicPr>
              <p:cNvPr id="29" name="图片 28">
                <a:extLst>
                  <a:ext uri="{FF2B5EF4-FFF2-40B4-BE49-F238E27FC236}">
                    <a16:creationId xmlns:a16="http://schemas.microsoft.com/office/drawing/2014/main" id="{AD947AE3-05DF-12D2-A623-65903AA66D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789070" y="2929918"/>
                <a:ext cx="1371740" cy="1371740"/>
              </a:xfrm>
              <a:prstGeom prst="rect">
                <a:avLst/>
              </a:prstGeom>
            </p:spPr>
          </p:pic>
          <p:pic>
            <p:nvPicPr>
              <p:cNvPr id="31" name="图片 30">
                <a:extLst>
                  <a:ext uri="{FF2B5EF4-FFF2-40B4-BE49-F238E27FC236}">
                    <a16:creationId xmlns:a16="http://schemas.microsoft.com/office/drawing/2014/main" id="{F109E3D6-961A-DB76-B7A8-1BA004F73C8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245666" y="2929918"/>
                <a:ext cx="1371740" cy="1371740"/>
              </a:xfrm>
              <a:prstGeom prst="rect">
                <a:avLst/>
              </a:prstGeom>
            </p:spPr>
          </p:pic>
          <p:pic>
            <p:nvPicPr>
              <p:cNvPr id="35" name="图片 34">
                <a:extLst>
                  <a:ext uri="{FF2B5EF4-FFF2-40B4-BE49-F238E27FC236}">
                    <a16:creationId xmlns:a16="http://schemas.microsoft.com/office/drawing/2014/main" id="{479D605E-039F-6D40-B888-1B5B9775C8A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158858" y="2929918"/>
                <a:ext cx="1371740" cy="1371740"/>
              </a:xfrm>
              <a:prstGeom prst="rect">
                <a:avLst/>
              </a:prstGeom>
            </p:spPr>
          </p:pic>
          <p:pic>
            <p:nvPicPr>
              <p:cNvPr id="37" name="图片 36">
                <a:extLst>
                  <a:ext uri="{FF2B5EF4-FFF2-40B4-BE49-F238E27FC236}">
                    <a16:creationId xmlns:a16="http://schemas.microsoft.com/office/drawing/2014/main" id="{CE622425-FA4C-824F-EFE8-DB8456A1F71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7615454" y="2929918"/>
                <a:ext cx="1371740" cy="1371740"/>
              </a:xfrm>
              <a:prstGeom prst="rect">
                <a:avLst/>
              </a:prstGeom>
            </p:spPr>
          </p:pic>
          <p:pic>
            <p:nvPicPr>
              <p:cNvPr id="39" name="图片 38">
                <a:extLst>
                  <a:ext uri="{FF2B5EF4-FFF2-40B4-BE49-F238E27FC236}">
                    <a16:creationId xmlns:a16="http://schemas.microsoft.com/office/drawing/2014/main" id="{EA02622E-C4D5-6629-0514-0C909833D52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072050" y="2929918"/>
                <a:ext cx="1371740" cy="1371740"/>
              </a:xfrm>
              <a:prstGeom prst="rect">
                <a:avLst/>
              </a:prstGeom>
            </p:spPr>
          </p:pic>
          <p:pic>
            <p:nvPicPr>
              <p:cNvPr id="41" name="图片 40">
                <a:extLst>
                  <a:ext uri="{FF2B5EF4-FFF2-40B4-BE49-F238E27FC236}">
                    <a16:creationId xmlns:a16="http://schemas.microsoft.com/office/drawing/2014/main" id="{E7A13F67-4051-F531-A74A-A5515302891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528643" y="2929918"/>
                <a:ext cx="1371740" cy="1371740"/>
              </a:xfrm>
              <a:prstGeom prst="rect">
                <a:avLst/>
              </a:prstGeom>
            </p:spPr>
          </p:pic>
          <p:pic>
            <p:nvPicPr>
              <p:cNvPr id="42" name="图片 41">
                <a:extLst>
                  <a:ext uri="{FF2B5EF4-FFF2-40B4-BE49-F238E27FC236}">
                    <a16:creationId xmlns:a16="http://schemas.microsoft.com/office/drawing/2014/main" id="{60EEF7A6-D5BD-DD08-F829-6840C1225C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4702262" y="2929918"/>
                <a:ext cx="1371740" cy="1371740"/>
              </a:xfrm>
              <a:prstGeom prst="rect">
                <a:avLst/>
              </a:prstGeom>
            </p:spPr>
          </p:pic>
        </p:grpSp>
        <p:pic>
          <p:nvPicPr>
            <p:cNvPr id="9" name="图片 8">
              <a:extLst>
                <a:ext uri="{FF2B5EF4-FFF2-40B4-BE49-F238E27FC236}">
                  <a16:creationId xmlns:a16="http://schemas.microsoft.com/office/drawing/2014/main" id="{7B994319-F1D2-F30C-932D-3FCCFFF2AC3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10130" y="1099184"/>
              <a:ext cx="1371740" cy="1371740"/>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537D1047-3A06-2C79-84AB-563009E347C3}"/>
                    </a:ext>
                  </a:extLst>
                </p:cNvPr>
                <p:cNvSpPr txBox="1"/>
                <p:nvPr/>
              </p:nvSpPr>
              <p:spPr>
                <a:xfrm>
                  <a:off x="5982988" y="2389762"/>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ea typeface="Cambria Math" panose="02040503050406030204" pitchFamily="18" charset="0"/>
                          </a:rPr>
                          <m:t>+</m:t>
                        </m:r>
                      </m:oMath>
                    </m:oMathPara>
                  </a14:m>
                  <a:endParaRPr lang="zh-CN" altLang="en-US" dirty="0"/>
                </a:p>
              </p:txBody>
            </p:sp>
          </mc:Choice>
          <mc:Fallback xmlns="">
            <p:sp>
              <p:nvSpPr>
                <p:cNvPr id="3" name="文本框 2">
                  <a:extLst>
                    <a:ext uri="{FF2B5EF4-FFF2-40B4-BE49-F238E27FC236}">
                      <a16:creationId xmlns:a16="http://schemas.microsoft.com/office/drawing/2014/main" id="{537D1047-3A06-2C79-84AB-563009E347C3}"/>
                    </a:ext>
                  </a:extLst>
                </p:cNvPr>
                <p:cNvSpPr txBox="1">
                  <a:spLocks noRot="1" noChangeAspect="1" noMove="1" noResize="1" noEditPoints="1" noAdjustHandles="1" noChangeArrowheads="1" noChangeShapeType="1" noTextEdit="1"/>
                </p:cNvSpPr>
                <p:nvPr/>
              </p:nvSpPr>
              <p:spPr>
                <a:xfrm>
                  <a:off x="5982988" y="2389762"/>
                  <a:ext cx="226024" cy="276999"/>
                </a:xfrm>
                <a:prstGeom prst="rect">
                  <a:avLst/>
                </a:prstGeom>
                <a:blipFill>
                  <a:blip r:embed="rId20"/>
                  <a:stretch>
                    <a:fillRect l="-21053" r="-18421" b="-6667"/>
                  </a:stretch>
                </a:blipFill>
              </p:spPr>
              <p:txBody>
                <a:bodyPr/>
                <a:lstStyle/>
                <a:p>
                  <a:r>
                    <a:rPr lang="zh-CN" altLang="en-US">
                      <a:noFill/>
                    </a:rPr>
                    <a:t> </a:t>
                  </a:r>
                </a:p>
              </p:txBody>
            </p:sp>
          </mc:Fallback>
        </mc:AlternateContent>
      </p:grpSp>
      <p:cxnSp>
        <p:nvCxnSpPr>
          <p:cNvPr id="5" name="直接箭头连接符 4">
            <a:extLst>
              <a:ext uri="{FF2B5EF4-FFF2-40B4-BE49-F238E27FC236}">
                <a16:creationId xmlns:a16="http://schemas.microsoft.com/office/drawing/2014/main" id="{9C102865-3E7D-FD5F-BC27-1FB5DD7C488B}"/>
              </a:ext>
            </a:extLst>
          </p:cNvPr>
          <p:cNvCxnSpPr>
            <a:cxnSpLocks/>
            <a:stCxn id="6" idx="2"/>
            <a:endCxn id="14" idx="0"/>
          </p:cNvCxnSpPr>
          <p:nvPr/>
        </p:nvCxnSpPr>
        <p:spPr>
          <a:xfrm>
            <a:off x="6085003" y="4147794"/>
            <a:ext cx="0" cy="3054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CCB04B78-9798-F05D-D742-DCB143CEE88A}"/>
              </a:ext>
            </a:extLst>
          </p:cNvPr>
          <p:cNvSpPr/>
          <p:nvPr/>
        </p:nvSpPr>
        <p:spPr>
          <a:xfrm>
            <a:off x="216818" y="1133211"/>
            <a:ext cx="11736370" cy="3014583"/>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E95AB290-1A41-A195-8940-E69086967D7F}"/>
              </a:ext>
            </a:extLst>
          </p:cNvPr>
          <p:cNvSpPr/>
          <p:nvPr/>
        </p:nvSpPr>
        <p:spPr>
          <a:xfrm>
            <a:off x="5377919" y="4453280"/>
            <a:ext cx="1414167" cy="4205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SCI Model</a:t>
            </a:r>
            <a:endParaRPr lang="zh-CN" altLang="en-US" dirty="0"/>
          </a:p>
        </p:txBody>
      </p:sp>
      <p:cxnSp>
        <p:nvCxnSpPr>
          <p:cNvPr id="15" name="直接箭头连接符 14">
            <a:extLst>
              <a:ext uri="{FF2B5EF4-FFF2-40B4-BE49-F238E27FC236}">
                <a16:creationId xmlns:a16="http://schemas.microsoft.com/office/drawing/2014/main" id="{B102C0D9-947B-94AD-AD6A-F3138F39676F}"/>
              </a:ext>
            </a:extLst>
          </p:cNvPr>
          <p:cNvCxnSpPr>
            <a:cxnSpLocks/>
            <a:stCxn id="14" idx="2"/>
            <a:endCxn id="16" idx="0"/>
          </p:cNvCxnSpPr>
          <p:nvPr/>
        </p:nvCxnSpPr>
        <p:spPr>
          <a:xfrm>
            <a:off x="6085003" y="4873864"/>
            <a:ext cx="0" cy="2485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2C056FDE-EDF6-1826-8A3F-DBA15BA37B1C}"/>
              </a:ext>
            </a:extLst>
          </p:cNvPr>
          <p:cNvSpPr/>
          <p:nvPr/>
        </p:nvSpPr>
        <p:spPr>
          <a:xfrm>
            <a:off x="216818" y="5122377"/>
            <a:ext cx="11736370" cy="1528439"/>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D7E8A18A-19A6-EC9F-6426-94C570208138}"/>
              </a:ext>
            </a:extLst>
          </p:cNvPr>
          <p:cNvSpPr txBox="1"/>
          <p:nvPr/>
        </p:nvSpPr>
        <p:spPr>
          <a:xfrm>
            <a:off x="6740172" y="1675804"/>
            <a:ext cx="1814792" cy="369332"/>
          </a:xfrm>
          <a:prstGeom prst="rect">
            <a:avLst/>
          </a:prstGeom>
          <a:noFill/>
        </p:spPr>
        <p:txBody>
          <a:bodyPr wrap="none" rtlCol="0">
            <a:spAutoFit/>
          </a:bodyPr>
          <a:lstStyle/>
          <a:p>
            <a:r>
              <a:rPr lang="en-US" altLang="zh-CN" dirty="0">
                <a:solidFill>
                  <a:srgbClr val="FF0000"/>
                </a:solidFill>
              </a:rPr>
              <a:t>Measured Image</a:t>
            </a:r>
            <a:endParaRPr lang="zh-CN" altLang="en-US" dirty="0">
              <a:solidFill>
                <a:srgbClr val="FF0000"/>
              </a:solidFill>
            </a:endParaRPr>
          </a:p>
        </p:txBody>
      </p:sp>
      <p:sp>
        <p:nvSpPr>
          <p:cNvPr id="23" name="文本框 22">
            <a:extLst>
              <a:ext uri="{FF2B5EF4-FFF2-40B4-BE49-F238E27FC236}">
                <a16:creationId xmlns:a16="http://schemas.microsoft.com/office/drawing/2014/main" id="{6F38DD8C-B616-779B-B072-906D66954739}"/>
              </a:ext>
            </a:extLst>
          </p:cNvPr>
          <p:cNvSpPr txBox="1"/>
          <p:nvPr/>
        </p:nvSpPr>
        <p:spPr>
          <a:xfrm>
            <a:off x="586625" y="2370337"/>
            <a:ext cx="774058" cy="369332"/>
          </a:xfrm>
          <a:prstGeom prst="rect">
            <a:avLst/>
          </a:prstGeom>
          <a:noFill/>
        </p:spPr>
        <p:txBody>
          <a:bodyPr wrap="none" rtlCol="0">
            <a:spAutoFit/>
          </a:bodyPr>
          <a:lstStyle/>
          <a:p>
            <a:r>
              <a:rPr lang="en-US" altLang="zh-CN" dirty="0">
                <a:solidFill>
                  <a:srgbClr val="FF0000"/>
                </a:solidFill>
              </a:rPr>
              <a:t>Masks</a:t>
            </a:r>
            <a:endParaRPr lang="zh-CN" altLang="en-US" dirty="0">
              <a:solidFill>
                <a:srgbClr val="FF0000"/>
              </a:solidFill>
            </a:endParaRPr>
          </a:p>
        </p:txBody>
      </p:sp>
      <p:sp>
        <p:nvSpPr>
          <p:cNvPr id="24" name="文本框 23">
            <a:extLst>
              <a:ext uri="{FF2B5EF4-FFF2-40B4-BE49-F238E27FC236}">
                <a16:creationId xmlns:a16="http://schemas.microsoft.com/office/drawing/2014/main" id="{7DB6BBD6-1DA0-3BB4-91E3-5A441C2AD0B2}"/>
              </a:ext>
            </a:extLst>
          </p:cNvPr>
          <p:cNvSpPr txBox="1"/>
          <p:nvPr/>
        </p:nvSpPr>
        <p:spPr>
          <a:xfrm>
            <a:off x="312045" y="4753045"/>
            <a:ext cx="2247795" cy="369332"/>
          </a:xfrm>
          <a:prstGeom prst="rect">
            <a:avLst/>
          </a:prstGeom>
          <a:noFill/>
        </p:spPr>
        <p:txBody>
          <a:bodyPr wrap="none" rtlCol="0">
            <a:spAutoFit/>
          </a:bodyPr>
          <a:lstStyle/>
          <a:p>
            <a:r>
              <a:rPr lang="en-US" altLang="zh-CN" dirty="0">
                <a:solidFill>
                  <a:srgbClr val="FF0000"/>
                </a:solidFill>
              </a:rPr>
              <a:t>Original Video Frames</a:t>
            </a:r>
            <a:endParaRPr lang="zh-CN" altLang="en-US" dirty="0">
              <a:solidFill>
                <a:srgbClr val="FF0000"/>
              </a:solidFill>
            </a:endParaRPr>
          </a:p>
        </p:txBody>
      </p:sp>
      <p:grpSp>
        <p:nvGrpSpPr>
          <p:cNvPr id="130" name="组合 129">
            <a:extLst>
              <a:ext uri="{FF2B5EF4-FFF2-40B4-BE49-F238E27FC236}">
                <a16:creationId xmlns:a16="http://schemas.microsoft.com/office/drawing/2014/main" id="{40078ECF-EA14-90FC-94D0-B7D0C2C67AA1}"/>
              </a:ext>
            </a:extLst>
          </p:cNvPr>
          <p:cNvGrpSpPr/>
          <p:nvPr/>
        </p:nvGrpSpPr>
        <p:grpSpPr>
          <a:xfrm>
            <a:off x="1889503" y="1077782"/>
            <a:ext cx="1847942" cy="1584229"/>
            <a:chOff x="8821142" y="1242952"/>
            <a:chExt cx="1847942" cy="1584229"/>
          </a:xfrm>
        </p:grpSpPr>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E202543C-44A9-B66F-7DE5-AA8608798EF5}"/>
                    </a:ext>
                  </a:extLst>
                </p:cNvPr>
                <p:cNvSpPr txBox="1"/>
                <p:nvPr/>
              </p:nvSpPr>
              <p:spPr>
                <a:xfrm>
                  <a:off x="8821142" y="1553306"/>
                  <a:ext cx="1847942" cy="1273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solidFill>
                                  <a:srgbClr val="FF0000"/>
                                </a:solidFill>
                                <a:latin typeface="Cambria Math" panose="02040503050406030204" pitchFamily="18" charset="0"/>
                              </a:rPr>
                            </m:ctrlPr>
                          </m:dPr>
                          <m:e>
                            <m:m>
                              <m:mPr>
                                <m:mcs>
                                  <m:mc>
                                    <m:mcPr>
                                      <m:count m:val="5"/>
                                      <m:mcJc m:val="center"/>
                                    </m:mcPr>
                                  </m:mc>
                                </m:mcs>
                                <m:ctrlPr>
                                  <a:rPr lang="en-US" altLang="zh-CN" i="1" smtClean="0">
                                    <a:solidFill>
                                      <a:srgbClr val="FF0000"/>
                                    </a:solidFill>
                                    <a:latin typeface="Cambria Math" panose="02040503050406030204" pitchFamily="18" charset="0"/>
                                  </a:rPr>
                                </m:ctrlPr>
                              </m:mPr>
                              <m:mr>
                                <m:e>
                                  <m:r>
                                    <m:rPr>
                                      <m:brk m:alnAt="7"/>
                                    </m:rPr>
                                    <a:rPr lang="en-US" altLang="zh-CN" b="0" i="1" smtClean="0">
                                      <a:solidFill>
                                        <a:srgbClr val="FF0000"/>
                                      </a:solidFill>
                                      <a:latin typeface="Cambria Math" panose="02040503050406030204" pitchFamily="18" charset="0"/>
                                    </a:rPr>
                                    <m:t>0</m:t>
                                  </m:r>
                                </m:e>
                                <m:e>
                                  <m:r>
                                    <a:rPr lang="en-US" altLang="zh-CN" b="0" i="1" smtClean="0">
                                      <a:solidFill>
                                        <a:srgbClr val="FF0000"/>
                                      </a:solidFill>
                                      <a:latin typeface="Cambria Math" panose="02040503050406030204" pitchFamily="18" charset="0"/>
                                    </a:rPr>
                                    <m:t>0</m:t>
                                  </m:r>
                                </m:e>
                                <m:e>
                                  <m:r>
                                    <a:rPr lang="en-US" altLang="zh-CN" b="0" i="1" smtClean="0">
                                      <a:solidFill>
                                        <a:srgbClr val="FF0000"/>
                                      </a:solidFill>
                                      <a:latin typeface="Cambria Math" panose="02040503050406030204" pitchFamily="18" charset="0"/>
                                    </a:rPr>
                                    <m:t>1</m:t>
                                  </m:r>
                                </m:e>
                                <m:e>
                                  <m:r>
                                    <a:rPr lang="en-US" altLang="zh-CN" i="1" smtClean="0">
                                      <a:solidFill>
                                        <a:srgbClr val="FF0000"/>
                                      </a:solidFill>
                                      <a:latin typeface="Cambria Math" panose="02040503050406030204" pitchFamily="18" charset="0"/>
                                      <a:ea typeface="Cambria Math" panose="02040503050406030204" pitchFamily="18" charset="0"/>
                                    </a:rPr>
                                    <m:t>⋯</m:t>
                                  </m:r>
                                </m:e>
                                <m:e>
                                  <m:r>
                                    <a:rPr lang="en-US" altLang="zh-CN" b="0" i="1" smtClean="0">
                                      <a:solidFill>
                                        <a:srgbClr val="FF0000"/>
                                      </a:solidFill>
                                      <a:latin typeface="Cambria Math" panose="02040503050406030204" pitchFamily="18" charset="0"/>
                                    </a:rPr>
                                    <m:t>1</m:t>
                                  </m:r>
                                </m:e>
                              </m:mr>
                              <m:mr>
                                <m:e>
                                  <m:r>
                                    <a:rPr lang="en-US" altLang="zh-CN" b="0" i="1" smtClean="0">
                                      <a:solidFill>
                                        <a:srgbClr val="FF0000"/>
                                      </a:solidFill>
                                      <a:latin typeface="Cambria Math" panose="02040503050406030204" pitchFamily="18" charset="0"/>
                                    </a:rPr>
                                    <m:t>1</m:t>
                                  </m:r>
                                </m:e>
                                <m:e>
                                  <m:r>
                                    <a:rPr lang="en-US" altLang="zh-CN" b="0" i="1" smtClean="0">
                                      <a:solidFill>
                                        <a:srgbClr val="FF0000"/>
                                      </a:solidFill>
                                      <a:latin typeface="Cambria Math" panose="02040503050406030204" pitchFamily="18" charset="0"/>
                                    </a:rPr>
                                    <m:t>0</m:t>
                                  </m:r>
                                </m:e>
                                <m:e>
                                  <m:r>
                                    <a:rPr lang="en-US" altLang="zh-CN" b="0" i="1" smtClean="0">
                                      <a:solidFill>
                                        <a:srgbClr val="FF0000"/>
                                      </a:solidFill>
                                      <a:latin typeface="Cambria Math" panose="02040503050406030204" pitchFamily="18" charset="0"/>
                                    </a:rPr>
                                    <m:t>0</m:t>
                                  </m:r>
                                </m:e>
                                <m:e>
                                  <m:r>
                                    <a:rPr lang="en-US" altLang="zh-CN" i="1">
                                      <a:solidFill>
                                        <a:srgbClr val="FF0000"/>
                                      </a:solidFill>
                                      <a:latin typeface="Cambria Math" panose="02040503050406030204" pitchFamily="18" charset="0"/>
                                      <a:ea typeface="Cambria Math" panose="02040503050406030204" pitchFamily="18" charset="0"/>
                                    </a:rPr>
                                    <m:t>⋯</m:t>
                                  </m:r>
                                </m:e>
                                <m:e>
                                  <m:r>
                                    <a:rPr lang="en-US" altLang="zh-CN" b="0" i="1" smtClean="0">
                                      <a:solidFill>
                                        <a:srgbClr val="FF0000"/>
                                      </a:solidFill>
                                      <a:latin typeface="Cambria Math" panose="02040503050406030204" pitchFamily="18" charset="0"/>
                                    </a:rPr>
                                    <m:t>1</m:t>
                                  </m:r>
                                </m:e>
                              </m:mr>
                              <m:mr>
                                <m:e>
                                  <m:r>
                                    <a:rPr lang="en-US" altLang="zh-CN" b="0" i="1" smtClean="0">
                                      <a:solidFill>
                                        <a:srgbClr val="FF0000"/>
                                      </a:solidFill>
                                      <a:latin typeface="Cambria Math" panose="02040503050406030204" pitchFamily="18" charset="0"/>
                                    </a:rPr>
                                    <m:t>1</m:t>
                                  </m:r>
                                </m:e>
                                <m:e>
                                  <m:r>
                                    <a:rPr lang="en-US" altLang="zh-CN" b="0" i="1" smtClean="0">
                                      <a:solidFill>
                                        <a:srgbClr val="FF0000"/>
                                      </a:solidFill>
                                      <a:latin typeface="Cambria Math" panose="02040503050406030204" pitchFamily="18" charset="0"/>
                                    </a:rPr>
                                    <m:t>0</m:t>
                                  </m:r>
                                </m:e>
                                <m:e>
                                  <m:r>
                                    <a:rPr lang="en-US" altLang="zh-CN" b="0" i="1" smtClean="0">
                                      <a:solidFill>
                                        <a:srgbClr val="FF0000"/>
                                      </a:solidFill>
                                      <a:latin typeface="Cambria Math" panose="02040503050406030204" pitchFamily="18" charset="0"/>
                                    </a:rPr>
                                    <m:t>1</m:t>
                                  </m:r>
                                </m:e>
                                <m:e>
                                  <m:r>
                                    <a:rPr lang="en-US" altLang="zh-CN" i="1">
                                      <a:solidFill>
                                        <a:srgbClr val="FF0000"/>
                                      </a:solidFill>
                                      <a:latin typeface="Cambria Math" panose="02040503050406030204" pitchFamily="18" charset="0"/>
                                      <a:ea typeface="Cambria Math" panose="02040503050406030204" pitchFamily="18" charset="0"/>
                                    </a:rPr>
                                    <m:t>⋯</m:t>
                                  </m:r>
                                </m:e>
                                <m:e>
                                  <m:r>
                                    <a:rPr lang="en-US" altLang="zh-CN" b="0" i="1" smtClean="0">
                                      <a:solidFill>
                                        <a:srgbClr val="FF0000"/>
                                      </a:solidFill>
                                      <a:latin typeface="Cambria Math" panose="02040503050406030204" pitchFamily="18" charset="0"/>
                                    </a:rPr>
                                    <m:t>0</m:t>
                                  </m:r>
                                </m:e>
                              </m:mr>
                              <m:mr>
                                <m:e>
                                  <m:r>
                                    <a:rPr lang="en-US" altLang="zh-CN" i="1" smtClean="0">
                                      <a:solidFill>
                                        <a:srgbClr val="FF0000"/>
                                      </a:solidFill>
                                      <a:latin typeface="Cambria Math" panose="02040503050406030204" pitchFamily="18" charset="0"/>
                                      <a:ea typeface="Cambria Math" panose="02040503050406030204" pitchFamily="18" charset="0"/>
                                    </a:rPr>
                                    <m:t>⋮</m:t>
                                  </m:r>
                                </m:e>
                                <m:e>
                                  <m:r>
                                    <a:rPr lang="en-US" altLang="zh-CN" i="1" smtClean="0">
                                      <a:solidFill>
                                        <a:srgbClr val="FF0000"/>
                                      </a:solidFill>
                                      <a:latin typeface="Cambria Math" panose="02040503050406030204" pitchFamily="18" charset="0"/>
                                      <a:ea typeface="Cambria Math" panose="02040503050406030204" pitchFamily="18" charset="0"/>
                                    </a:rPr>
                                    <m:t>⋮</m:t>
                                  </m:r>
                                </m:e>
                                <m:e>
                                  <m:r>
                                    <a:rPr lang="en-US" altLang="zh-CN" i="1" smtClean="0">
                                      <a:solidFill>
                                        <a:srgbClr val="FF0000"/>
                                      </a:solidFill>
                                      <a:latin typeface="Cambria Math" panose="02040503050406030204" pitchFamily="18" charset="0"/>
                                      <a:ea typeface="Cambria Math" panose="02040503050406030204" pitchFamily="18" charset="0"/>
                                    </a:rPr>
                                    <m:t>⋮</m:t>
                                  </m:r>
                                </m:e>
                                <m:e>
                                  <m:r>
                                    <a:rPr lang="en-US" altLang="zh-CN" i="1" smtClean="0">
                                      <a:solidFill>
                                        <a:srgbClr val="FF0000"/>
                                      </a:solidFill>
                                      <a:latin typeface="Cambria Math" panose="02040503050406030204" pitchFamily="18" charset="0"/>
                                      <a:ea typeface="Cambria Math" panose="02040503050406030204" pitchFamily="18" charset="0"/>
                                    </a:rPr>
                                    <m:t>⋱</m:t>
                                  </m:r>
                                </m:e>
                                <m:e>
                                  <m:r>
                                    <a:rPr lang="en-US" altLang="zh-CN" b="0" i="1" smtClean="0">
                                      <a:solidFill>
                                        <a:srgbClr val="FF0000"/>
                                      </a:solidFill>
                                      <a:latin typeface="Cambria Math" panose="02040503050406030204" pitchFamily="18" charset="0"/>
                                    </a:rPr>
                                    <m:t>0</m:t>
                                  </m:r>
                                </m:e>
                              </m:mr>
                              <m:mr>
                                <m:e>
                                  <m:r>
                                    <a:rPr lang="en-US" altLang="zh-CN" b="0" i="1" smtClean="0">
                                      <a:solidFill>
                                        <a:srgbClr val="FF0000"/>
                                      </a:solidFill>
                                      <a:latin typeface="Cambria Math" panose="02040503050406030204" pitchFamily="18" charset="0"/>
                                    </a:rPr>
                                    <m:t>1</m:t>
                                  </m:r>
                                </m:e>
                                <m:e>
                                  <m:r>
                                    <a:rPr lang="en-US" altLang="zh-CN" b="0" i="1" smtClean="0">
                                      <a:solidFill>
                                        <a:srgbClr val="FF0000"/>
                                      </a:solidFill>
                                      <a:latin typeface="Cambria Math" panose="02040503050406030204" pitchFamily="18" charset="0"/>
                                    </a:rPr>
                                    <m:t>1</m:t>
                                  </m:r>
                                </m:e>
                                <m:e>
                                  <m:r>
                                    <a:rPr lang="en-US" altLang="zh-CN" b="0" i="1" smtClean="0">
                                      <a:solidFill>
                                        <a:srgbClr val="FF0000"/>
                                      </a:solidFill>
                                      <a:latin typeface="Cambria Math" panose="02040503050406030204" pitchFamily="18" charset="0"/>
                                    </a:rPr>
                                    <m:t>0</m:t>
                                  </m:r>
                                </m:e>
                                <m:e>
                                  <m:r>
                                    <a:rPr lang="en-US" altLang="zh-CN" b="0" i="1" smtClean="0">
                                      <a:solidFill>
                                        <a:srgbClr val="FF0000"/>
                                      </a:solidFill>
                                      <a:latin typeface="Cambria Math" panose="02040503050406030204" pitchFamily="18" charset="0"/>
                                    </a:rPr>
                                    <m:t>1</m:t>
                                  </m:r>
                                </m:e>
                                <m:e>
                                  <m:r>
                                    <a:rPr lang="en-US" altLang="zh-CN" b="0" i="1" smtClean="0">
                                      <a:solidFill>
                                        <a:srgbClr val="FF0000"/>
                                      </a:solidFill>
                                      <a:latin typeface="Cambria Math" panose="02040503050406030204" pitchFamily="18" charset="0"/>
                                    </a:rPr>
                                    <m:t>0</m:t>
                                  </m:r>
                                </m:e>
                              </m:mr>
                            </m:m>
                          </m:e>
                        </m:d>
                      </m:oMath>
                    </m:oMathPara>
                  </a14:m>
                  <a:endParaRPr lang="zh-CN" altLang="en-US" dirty="0">
                    <a:solidFill>
                      <a:srgbClr val="FF0000"/>
                    </a:solidFill>
                  </a:endParaRPr>
                </a:p>
              </p:txBody>
            </p:sp>
          </mc:Choice>
          <mc:Fallback xmlns="">
            <p:sp>
              <p:nvSpPr>
                <p:cNvPr id="128" name="文本框 127">
                  <a:extLst>
                    <a:ext uri="{FF2B5EF4-FFF2-40B4-BE49-F238E27FC236}">
                      <a16:creationId xmlns:a16="http://schemas.microsoft.com/office/drawing/2014/main" id="{E202543C-44A9-B66F-7DE5-AA8608798EF5}"/>
                    </a:ext>
                  </a:extLst>
                </p:cNvPr>
                <p:cNvSpPr txBox="1">
                  <a:spLocks noRot="1" noChangeAspect="1" noMove="1" noResize="1" noEditPoints="1" noAdjustHandles="1" noChangeArrowheads="1" noChangeShapeType="1" noTextEdit="1"/>
                </p:cNvSpPr>
                <p:nvPr/>
              </p:nvSpPr>
              <p:spPr>
                <a:xfrm>
                  <a:off x="8821142" y="1553306"/>
                  <a:ext cx="1847942" cy="1273875"/>
                </a:xfrm>
                <a:prstGeom prst="rect">
                  <a:avLst/>
                </a:prstGeom>
                <a:blipFill>
                  <a:blip r:embed="rId28"/>
                  <a:stretch>
                    <a:fillRect/>
                  </a:stretch>
                </a:blipFill>
              </p:spPr>
              <p:txBody>
                <a:bodyPr/>
                <a:lstStyle/>
                <a:p>
                  <a:r>
                    <a:rPr lang="zh-CN" altLang="en-US">
                      <a:noFill/>
                    </a:rPr>
                    <a:t> </a:t>
                  </a:r>
                </a:p>
              </p:txBody>
            </p:sp>
          </mc:Fallback>
        </mc:AlternateContent>
        <p:sp>
          <p:nvSpPr>
            <p:cNvPr id="129" name="文本框 128">
              <a:extLst>
                <a:ext uri="{FF2B5EF4-FFF2-40B4-BE49-F238E27FC236}">
                  <a16:creationId xmlns:a16="http://schemas.microsoft.com/office/drawing/2014/main" id="{C7D92DA9-65EC-9C19-6051-3EEE7BD47D90}"/>
                </a:ext>
              </a:extLst>
            </p:cNvPr>
            <p:cNvSpPr txBox="1"/>
            <p:nvPr/>
          </p:nvSpPr>
          <p:spPr>
            <a:xfrm>
              <a:off x="8935307" y="1242952"/>
              <a:ext cx="1619611" cy="369332"/>
            </a:xfrm>
            <a:prstGeom prst="rect">
              <a:avLst/>
            </a:prstGeom>
            <a:noFill/>
          </p:spPr>
          <p:txBody>
            <a:bodyPr wrap="none" rtlCol="0">
              <a:spAutoFit/>
            </a:bodyPr>
            <a:lstStyle/>
            <a:p>
              <a:pPr algn="ctr"/>
              <a:r>
                <a:rPr lang="en-US" altLang="zh-CN" dirty="0">
                  <a:solidFill>
                    <a:srgbClr val="FF0000"/>
                  </a:solidFill>
                </a:rPr>
                <a:t>Detail of Masks</a:t>
              </a:r>
              <a:endParaRPr lang="zh-CN" altLang="en-US" dirty="0">
                <a:solidFill>
                  <a:srgbClr val="FF0000"/>
                </a:solidFill>
              </a:endParaRPr>
            </a:p>
          </p:txBody>
        </p:sp>
      </p:grpSp>
      <p:sp>
        <p:nvSpPr>
          <p:cNvPr id="4" name="文本框 3">
            <a:extLst>
              <a:ext uri="{FF2B5EF4-FFF2-40B4-BE49-F238E27FC236}">
                <a16:creationId xmlns:a16="http://schemas.microsoft.com/office/drawing/2014/main" id="{88FF6F4C-F4F4-90C6-2AC1-44BFDA14B951}"/>
              </a:ext>
            </a:extLst>
          </p:cNvPr>
          <p:cNvSpPr txBox="1"/>
          <p:nvPr/>
        </p:nvSpPr>
        <p:spPr>
          <a:xfrm>
            <a:off x="8369788" y="1550307"/>
            <a:ext cx="397866" cy="646331"/>
          </a:xfrm>
          <a:prstGeom prst="rect">
            <a:avLst/>
          </a:prstGeom>
          <a:noFill/>
        </p:spPr>
        <p:txBody>
          <a:bodyPr wrap="none" rtlCol="0">
            <a:spAutoFit/>
          </a:bodyPr>
          <a:lstStyle/>
          <a:p>
            <a:r>
              <a:rPr lang="en-US" altLang="zh-CN" sz="3600" dirty="0">
                <a:solidFill>
                  <a:srgbClr val="FF0000"/>
                </a:solidFill>
              </a:rPr>
              <a:t>?</a:t>
            </a:r>
            <a:endParaRPr lang="zh-CN" altLang="en-US" sz="3600" dirty="0">
              <a:solidFill>
                <a:srgbClr val="FF0000"/>
              </a:solidFill>
            </a:endParaRPr>
          </a:p>
        </p:txBody>
      </p:sp>
    </p:spTree>
    <p:extLst>
      <p:ext uri="{BB962C8B-B14F-4D97-AF65-F5344CB8AC3E}">
        <p14:creationId xmlns:p14="http://schemas.microsoft.com/office/powerpoint/2010/main" val="11591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文本框 124">
            <a:extLst>
              <a:ext uri="{FF2B5EF4-FFF2-40B4-BE49-F238E27FC236}">
                <a16:creationId xmlns:a16="http://schemas.microsoft.com/office/drawing/2014/main" id="{33EFCCEE-311D-2EE4-9AD7-69CFF1FD7CE2}"/>
              </a:ext>
            </a:extLst>
          </p:cNvPr>
          <p:cNvSpPr txBox="1"/>
          <p:nvPr/>
        </p:nvSpPr>
        <p:spPr>
          <a:xfrm>
            <a:off x="245608" y="2872096"/>
            <a:ext cx="774058" cy="369332"/>
          </a:xfrm>
          <a:prstGeom prst="rect">
            <a:avLst/>
          </a:prstGeom>
          <a:noFill/>
        </p:spPr>
        <p:txBody>
          <a:bodyPr wrap="none" rtlCol="0">
            <a:spAutoFit/>
          </a:bodyPr>
          <a:lstStyle/>
          <a:p>
            <a:r>
              <a:rPr lang="en-US" altLang="zh-CN" dirty="0">
                <a:solidFill>
                  <a:srgbClr val="FF0000"/>
                </a:solidFill>
              </a:rPr>
              <a:t>Masks</a:t>
            </a:r>
            <a:endParaRPr lang="zh-CN" altLang="en-US" dirty="0">
              <a:solidFill>
                <a:srgbClr val="FF0000"/>
              </a:solidFill>
            </a:endParaRPr>
          </a:p>
        </p:txBody>
      </p:sp>
      <p:sp>
        <p:nvSpPr>
          <p:cNvPr id="112" name="文本框 111">
            <a:extLst>
              <a:ext uri="{FF2B5EF4-FFF2-40B4-BE49-F238E27FC236}">
                <a16:creationId xmlns:a16="http://schemas.microsoft.com/office/drawing/2014/main" id="{5E73D9FB-0B60-3B88-F6E2-A7367A70112E}"/>
              </a:ext>
            </a:extLst>
          </p:cNvPr>
          <p:cNvSpPr txBox="1"/>
          <p:nvPr/>
        </p:nvSpPr>
        <p:spPr>
          <a:xfrm>
            <a:off x="245608" y="6371893"/>
            <a:ext cx="2247795" cy="369332"/>
          </a:xfrm>
          <a:prstGeom prst="rect">
            <a:avLst/>
          </a:prstGeom>
          <a:noFill/>
        </p:spPr>
        <p:txBody>
          <a:bodyPr wrap="none" rtlCol="0">
            <a:spAutoFit/>
          </a:bodyPr>
          <a:lstStyle/>
          <a:p>
            <a:r>
              <a:rPr lang="en-US" altLang="zh-CN" dirty="0">
                <a:solidFill>
                  <a:srgbClr val="FF0000"/>
                </a:solidFill>
              </a:rPr>
              <a:t>Original Video Frames</a:t>
            </a:r>
            <a:endParaRPr lang="zh-CN" altLang="en-US" dirty="0">
              <a:solidFill>
                <a:srgbClr val="FF0000"/>
              </a:solidFill>
            </a:endParaRPr>
          </a:p>
        </p:txBody>
      </p:sp>
      <p:sp>
        <p:nvSpPr>
          <p:cNvPr id="2" name="标题 1">
            <a:extLst>
              <a:ext uri="{FF2B5EF4-FFF2-40B4-BE49-F238E27FC236}">
                <a16:creationId xmlns:a16="http://schemas.microsoft.com/office/drawing/2014/main" id="{1BC102B0-511D-3892-9A2D-97D530BE21DF}"/>
              </a:ext>
            </a:extLst>
          </p:cNvPr>
          <p:cNvSpPr>
            <a:spLocks noGrp="1"/>
          </p:cNvSpPr>
          <p:nvPr>
            <p:ph type="title"/>
          </p:nvPr>
        </p:nvSpPr>
        <p:spPr/>
        <p:txBody>
          <a:bodyPr/>
          <a:lstStyle/>
          <a:p>
            <a:r>
              <a:rPr lang="en-US" altLang="zh-CN" sz="4400" dirty="0">
                <a:cs typeface="Arial" panose="020B0604020202020204" pitchFamily="34" charset="0"/>
              </a:rPr>
              <a:t>Introduction of SCI</a:t>
            </a:r>
            <a:br>
              <a:rPr lang="en-US" altLang="zh-CN" sz="4400" dirty="0">
                <a:cs typeface="Arial" panose="020B0604020202020204" pitchFamily="34" charset="0"/>
              </a:rPr>
            </a:br>
            <a:endParaRPr lang="zh-CN" altLang="en-US" dirty="0"/>
          </a:p>
        </p:txBody>
      </p:sp>
      <p:grpSp>
        <p:nvGrpSpPr>
          <p:cNvPr id="111" name="组合 110">
            <a:extLst>
              <a:ext uri="{FF2B5EF4-FFF2-40B4-BE49-F238E27FC236}">
                <a16:creationId xmlns:a16="http://schemas.microsoft.com/office/drawing/2014/main" id="{B659C88F-D138-3622-AC3A-D6D36287148E}"/>
              </a:ext>
            </a:extLst>
          </p:cNvPr>
          <p:cNvGrpSpPr/>
          <p:nvPr/>
        </p:nvGrpSpPr>
        <p:grpSpPr>
          <a:xfrm>
            <a:off x="238813" y="1099184"/>
            <a:ext cx="11714376" cy="5298870"/>
            <a:chOff x="238813" y="1469575"/>
            <a:chExt cx="11714376" cy="5298870"/>
          </a:xfrm>
        </p:grpSpPr>
        <p:grpSp>
          <p:nvGrpSpPr>
            <p:cNvPr id="43" name="组合 42">
              <a:extLst>
                <a:ext uri="{FF2B5EF4-FFF2-40B4-BE49-F238E27FC236}">
                  <a16:creationId xmlns:a16="http://schemas.microsoft.com/office/drawing/2014/main" id="{5717E1E0-F8F3-8112-DFBF-0852ADDA2276}"/>
                </a:ext>
              </a:extLst>
            </p:cNvPr>
            <p:cNvGrpSpPr/>
            <p:nvPr/>
          </p:nvGrpSpPr>
          <p:grpSpPr>
            <a:xfrm>
              <a:off x="312045" y="3704888"/>
              <a:ext cx="11567909" cy="1371740"/>
              <a:chOff x="332474" y="2929918"/>
              <a:chExt cx="11567909" cy="1371740"/>
            </a:xfrm>
          </p:grpSpPr>
          <p:pic>
            <p:nvPicPr>
              <p:cNvPr id="27" name="图片 26">
                <a:extLst>
                  <a:ext uri="{FF2B5EF4-FFF2-40B4-BE49-F238E27FC236}">
                    <a16:creationId xmlns:a16="http://schemas.microsoft.com/office/drawing/2014/main" id="{FCCBCFBA-5626-7842-9CB7-F79A304A6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32474" y="2929918"/>
                <a:ext cx="1371740" cy="1371740"/>
              </a:xfrm>
              <a:prstGeom prst="rect">
                <a:avLst/>
              </a:prstGeom>
            </p:spPr>
          </p:pic>
          <p:pic>
            <p:nvPicPr>
              <p:cNvPr id="29" name="图片 28">
                <a:extLst>
                  <a:ext uri="{FF2B5EF4-FFF2-40B4-BE49-F238E27FC236}">
                    <a16:creationId xmlns:a16="http://schemas.microsoft.com/office/drawing/2014/main" id="{7E6CEB37-DE03-B8E2-A483-32C09F1F7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89070" y="2929918"/>
                <a:ext cx="1371740" cy="1371740"/>
              </a:xfrm>
              <a:prstGeom prst="rect">
                <a:avLst/>
              </a:prstGeom>
            </p:spPr>
          </p:pic>
          <p:pic>
            <p:nvPicPr>
              <p:cNvPr id="31" name="图片 30">
                <a:extLst>
                  <a:ext uri="{FF2B5EF4-FFF2-40B4-BE49-F238E27FC236}">
                    <a16:creationId xmlns:a16="http://schemas.microsoft.com/office/drawing/2014/main" id="{6BAA2F46-A2D5-3A1E-0F29-75D6C916F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45666" y="2929918"/>
                <a:ext cx="1371740" cy="1371740"/>
              </a:xfrm>
              <a:prstGeom prst="rect">
                <a:avLst/>
              </a:prstGeom>
            </p:spPr>
          </p:pic>
          <p:pic>
            <p:nvPicPr>
              <p:cNvPr id="35" name="图片 34">
                <a:extLst>
                  <a:ext uri="{FF2B5EF4-FFF2-40B4-BE49-F238E27FC236}">
                    <a16:creationId xmlns:a16="http://schemas.microsoft.com/office/drawing/2014/main" id="{A28EB7F4-91E4-605D-169E-13A97BE50D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58858" y="2929918"/>
                <a:ext cx="1371740" cy="1371740"/>
              </a:xfrm>
              <a:prstGeom prst="rect">
                <a:avLst/>
              </a:prstGeom>
            </p:spPr>
          </p:pic>
          <p:pic>
            <p:nvPicPr>
              <p:cNvPr id="37" name="图片 36">
                <a:extLst>
                  <a:ext uri="{FF2B5EF4-FFF2-40B4-BE49-F238E27FC236}">
                    <a16:creationId xmlns:a16="http://schemas.microsoft.com/office/drawing/2014/main" id="{FE73F54D-8C48-B46C-F079-748C1F9246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15454" y="2929918"/>
                <a:ext cx="1371740" cy="1371740"/>
              </a:xfrm>
              <a:prstGeom prst="rect">
                <a:avLst/>
              </a:prstGeom>
            </p:spPr>
          </p:pic>
          <p:pic>
            <p:nvPicPr>
              <p:cNvPr id="39" name="图片 38">
                <a:extLst>
                  <a:ext uri="{FF2B5EF4-FFF2-40B4-BE49-F238E27FC236}">
                    <a16:creationId xmlns:a16="http://schemas.microsoft.com/office/drawing/2014/main" id="{C37B3222-A0AB-FA03-29F6-F356F18FD8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072050" y="2929918"/>
                <a:ext cx="1371740" cy="1371740"/>
              </a:xfrm>
              <a:prstGeom prst="rect">
                <a:avLst/>
              </a:prstGeom>
            </p:spPr>
          </p:pic>
          <p:pic>
            <p:nvPicPr>
              <p:cNvPr id="41" name="图片 40">
                <a:extLst>
                  <a:ext uri="{FF2B5EF4-FFF2-40B4-BE49-F238E27FC236}">
                    <a16:creationId xmlns:a16="http://schemas.microsoft.com/office/drawing/2014/main" id="{CAC3017B-8940-6C57-FF21-CF998BBB15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528643" y="2929918"/>
                <a:ext cx="1371740" cy="1371740"/>
              </a:xfrm>
              <a:prstGeom prst="rect">
                <a:avLst/>
              </a:prstGeom>
            </p:spPr>
          </p:pic>
          <p:pic>
            <p:nvPicPr>
              <p:cNvPr id="42" name="图片 41">
                <a:extLst>
                  <a:ext uri="{FF2B5EF4-FFF2-40B4-BE49-F238E27FC236}">
                    <a16:creationId xmlns:a16="http://schemas.microsoft.com/office/drawing/2014/main" id="{7E93FA9D-C51A-9C1F-AF1E-459A0C0572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702262" y="2929918"/>
                <a:ext cx="1371740" cy="1371740"/>
              </a:xfrm>
              <a:prstGeom prst="rect">
                <a:avLst/>
              </a:prstGeom>
            </p:spPr>
          </p:pic>
        </p:grpSp>
        <p:pic>
          <p:nvPicPr>
            <p:cNvPr id="47" name="图片 46">
              <a:extLst>
                <a:ext uri="{FF2B5EF4-FFF2-40B4-BE49-F238E27FC236}">
                  <a16:creationId xmlns:a16="http://schemas.microsoft.com/office/drawing/2014/main" id="{0E6CEEC3-D57A-212E-1A50-FA5D91B05D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045" y="5315919"/>
              <a:ext cx="1371740" cy="1371740"/>
            </a:xfrm>
            <a:prstGeom prst="rect">
              <a:avLst/>
            </a:prstGeom>
          </p:spPr>
        </p:pic>
        <p:pic>
          <p:nvPicPr>
            <p:cNvPr id="49" name="图片 48">
              <a:extLst>
                <a:ext uri="{FF2B5EF4-FFF2-40B4-BE49-F238E27FC236}">
                  <a16:creationId xmlns:a16="http://schemas.microsoft.com/office/drawing/2014/main" id="{04B03CA2-8A99-47F9-95C8-B2F65D6EED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8641" y="5315919"/>
              <a:ext cx="1371740" cy="1371740"/>
            </a:xfrm>
            <a:prstGeom prst="rect">
              <a:avLst/>
            </a:prstGeom>
          </p:spPr>
        </p:pic>
        <p:pic>
          <p:nvPicPr>
            <p:cNvPr id="51" name="图片 50">
              <a:extLst>
                <a:ext uri="{FF2B5EF4-FFF2-40B4-BE49-F238E27FC236}">
                  <a16:creationId xmlns:a16="http://schemas.microsoft.com/office/drawing/2014/main" id="{D2B71E6C-F824-3397-27FB-C325EF55667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25237" y="5315919"/>
              <a:ext cx="1371740" cy="1371740"/>
            </a:xfrm>
            <a:prstGeom prst="rect">
              <a:avLst/>
            </a:prstGeom>
          </p:spPr>
        </p:pic>
        <p:pic>
          <p:nvPicPr>
            <p:cNvPr id="53" name="图片 52">
              <a:extLst>
                <a:ext uri="{FF2B5EF4-FFF2-40B4-BE49-F238E27FC236}">
                  <a16:creationId xmlns:a16="http://schemas.microsoft.com/office/drawing/2014/main" id="{8485DDA4-7ABD-A07F-AAA5-81B5B34AD8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81833" y="5315919"/>
              <a:ext cx="1371740" cy="1371740"/>
            </a:xfrm>
            <a:prstGeom prst="rect">
              <a:avLst/>
            </a:prstGeom>
          </p:spPr>
        </p:pic>
        <p:pic>
          <p:nvPicPr>
            <p:cNvPr id="55" name="图片 54">
              <a:extLst>
                <a:ext uri="{FF2B5EF4-FFF2-40B4-BE49-F238E27FC236}">
                  <a16:creationId xmlns:a16="http://schemas.microsoft.com/office/drawing/2014/main" id="{AFBFFAB4-768D-4E5D-DE26-101AFD171FE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38429" y="5315919"/>
              <a:ext cx="1371740" cy="1371740"/>
            </a:xfrm>
            <a:prstGeom prst="rect">
              <a:avLst/>
            </a:prstGeom>
          </p:spPr>
        </p:pic>
        <p:pic>
          <p:nvPicPr>
            <p:cNvPr id="57" name="图片 56">
              <a:extLst>
                <a:ext uri="{FF2B5EF4-FFF2-40B4-BE49-F238E27FC236}">
                  <a16:creationId xmlns:a16="http://schemas.microsoft.com/office/drawing/2014/main" id="{A34908C4-E63F-2E7A-99B8-110AB443BE8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95025" y="5315919"/>
              <a:ext cx="1371740" cy="1371740"/>
            </a:xfrm>
            <a:prstGeom prst="rect">
              <a:avLst/>
            </a:prstGeom>
          </p:spPr>
        </p:pic>
        <p:pic>
          <p:nvPicPr>
            <p:cNvPr id="59" name="图片 58">
              <a:extLst>
                <a:ext uri="{FF2B5EF4-FFF2-40B4-BE49-F238E27FC236}">
                  <a16:creationId xmlns:a16="http://schemas.microsoft.com/office/drawing/2014/main" id="{4354C3E8-FCCE-00A5-5C88-5DB618DE1C1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51621" y="5315919"/>
              <a:ext cx="1371740" cy="1371740"/>
            </a:xfrm>
            <a:prstGeom prst="rect">
              <a:avLst/>
            </a:prstGeom>
          </p:spPr>
        </p:pic>
        <p:pic>
          <p:nvPicPr>
            <p:cNvPr id="61" name="图片 60">
              <a:extLst>
                <a:ext uri="{FF2B5EF4-FFF2-40B4-BE49-F238E27FC236}">
                  <a16:creationId xmlns:a16="http://schemas.microsoft.com/office/drawing/2014/main" id="{912D69F9-95FD-E792-2BE5-DFC29571407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08214" y="5315919"/>
              <a:ext cx="1371740" cy="1371740"/>
            </a:xfrm>
            <a:prstGeom prst="rect">
              <a:avLst/>
            </a:prstGeom>
          </p:spPr>
        </p:pic>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C18604B4-FE15-90FD-B8E0-3273B48E3FB3}"/>
                    </a:ext>
                  </a:extLst>
                </p:cNvPr>
                <p:cNvSpPr txBox="1"/>
                <p:nvPr/>
              </p:nvSpPr>
              <p:spPr>
                <a:xfrm>
                  <a:off x="865341" y="5038920"/>
                  <a:ext cx="253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62" name="文本框 61">
                  <a:extLst>
                    <a:ext uri="{FF2B5EF4-FFF2-40B4-BE49-F238E27FC236}">
                      <a16:creationId xmlns:a16="http://schemas.microsoft.com/office/drawing/2014/main" id="{C18604B4-FE15-90FD-B8E0-3273B48E3FB3}"/>
                    </a:ext>
                  </a:extLst>
                </p:cNvPr>
                <p:cNvSpPr txBox="1">
                  <a:spLocks noRot="1" noChangeAspect="1" noMove="1" noResize="1" noEditPoints="1" noAdjustHandles="1" noChangeArrowheads="1" noChangeShapeType="1" noTextEdit="1"/>
                </p:cNvSpPr>
                <p:nvPr/>
              </p:nvSpPr>
              <p:spPr>
                <a:xfrm>
                  <a:off x="865341" y="5038920"/>
                  <a:ext cx="253274" cy="276999"/>
                </a:xfrm>
                <a:prstGeom prst="rect">
                  <a:avLst/>
                </a:prstGeom>
                <a:blipFill>
                  <a:blip r:embed="rId19"/>
                  <a:stretch>
                    <a:fillRect l="-26829" r="-26829"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BF78B63C-04C0-49AF-7A51-08B4FF0007FC}"/>
                    </a:ext>
                  </a:extLst>
                </p:cNvPr>
                <p:cNvSpPr txBox="1"/>
                <p:nvPr/>
              </p:nvSpPr>
              <p:spPr>
                <a:xfrm>
                  <a:off x="11067447" y="5038920"/>
                  <a:ext cx="253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63" name="文本框 62">
                  <a:extLst>
                    <a:ext uri="{FF2B5EF4-FFF2-40B4-BE49-F238E27FC236}">
                      <a16:creationId xmlns:a16="http://schemas.microsoft.com/office/drawing/2014/main" id="{BF78B63C-04C0-49AF-7A51-08B4FF0007FC}"/>
                    </a:ext>
                  </a:extLst>
                </p:cNvPr>
                <p:cNvSpPr txBox="1">
                  <a:spLocks noRot="1" noChangeAspect="1" noMove="1" noResize="1" noEditPoints="1" noAdjustHandles="1" noChangeArrowheads="1" noChangeShapeType="1" noTextEdit="1"/>
                </p:cNvSpPr>
                <p:nvPr/>
              </p:nvSpPr>
              <p:spPr>
                <a:xfrm>
                  <a:off x="11067447" y="5038920"/>
                  <a:ext cx="253274" cy="276999"/>
                </a:xfrm>
                <a:prstGeom prst="rect">
                  <a:avLst/>
                </a:prstGeom>
                <a:blipFill>
                  <a:blip r:embed="rId20"/>
                  <a:stretch>
                    <a:fillRect l="-26829" r="-26829"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69B356C3-1F02-B21B-D70E-159D59ED888F}"/>
                    </a:ext>
                  </a:extLst>
                </p:cNvPr>
                <p:cNvSpPr txBox="1"/>
                <p:nvPr/>
              </p:nvSpPr>
              <p:spPr>
                <a:xfrm>
                  <a:off x="8152561" y="5038920"/>
                  <a:ext cx="253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64" name="文本框 63">
                  <a:extLst>
                    <a:ext uri="{FF2B5EF4-FFF2-40B4-BE49-F238E27FC236}">
                      <a16:creationId xmlns:a16="http://schemas.microsoft.com/office/drawing/2014/main" id="{69B356C3-1F02-B21B-D70E-159D59ED888F}"/>
                    </a:ext>
                  </a:extLst>
                </p:cNvPr>
                <p:cNvSpPr txBox="1">
                  <a:spLocks noRot="1" noChangeAspect="1" noMove="1" noResize="1" noEditPoints="1" noAdjustHandles="1" noChangeArrowheads="1" noChangeShapeType="1" noTextEdit="1"/>
                </p:cNvSpPr>
                <p:nvPr/>
              </p:nvSpPr>
              <p:spPr>
                <a:xfrm>
                  <a:off x="8152561" y="5038920"/>
                  <a:ext cx="253274" cy="276999"/>
                </a:xfrm>
                <a:prstGeom prst="rect">
                  <a:avLst/>
                </a:prstGeom>
                <a:blipFill>
                  <a:blip r:embed="rId21"/>
                  <a:stretch>
                    <a:fillRect l="-26190" r="-2381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B74F343C-7851-45DB-BF28-22ECF058EBA2}"/>
                    </a:ext>
                  </a:extLst>
                </p:cNvPr>
                <p:cNvSpPr txBox="1"/>
                <p:nvPr/>
              </p:nvSpPr>
              <p:spPr>
                <a:xfrm>
                  <a:off x="6695117" y="5038920"/>
                  <a:ext cx="253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65" name="文本框 64">
                  <a:extLst>
                    <a:ext uri="{FF2B5EF4-FFF2-40B4-BE49-F238E27FC236}">
                      <a16:creationId xmlns:a16="http://schemas.microsoft.com/office/drawing/2014/main" id="{B74F343C-7851-45DB-BF28-22ECF058EBA2}"/>
                    </a:ext>
                  </a:extLst>
                </p:cNvPr>
                <p:cNvSpPr txBox="1">
                  <a:spLocks noRot="1" noChangeAspect="1" noMove="1" noResize="1" noEditPoints="1" noAdjustHandles="1" noChangeArrowheads="1" noChangeShapeType="1" noTextEdit="1"/>
                </p:cNvSpPr>
                <p:nvPr/>
              </p:nvSpPr>
              <p:spPr>
                <a:xfrm>
                  <a:off x="6695117" y="5038920"/>
                  <a:ext cx="253274" cy="276999"/>
                </a:xfrm>
                <a:prstGeom prst="rect">
                  <a:avLst/>
                </a:prstGeom>
                <a:blipFill>
                  <a:blip r:embed="rId22"/>
                  <a:stretch>
                    <a:fillRect l="-26190" r="-2381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33BC2144-D064-9B3D-AA9C-713FD28F3BA3}"/>
                    </a:ext>
                  </a:extLst>
                </p:cNvPr>
                <p:cNvSpPr txBox="1"/>
                <p:nvPr/>
              </p:nvSpPr>
              <p:spPr>
                <a:xfrm>
                  <a:off x="5237673" y="5038920"/>
                  <a:ext cx="253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66" name="文本框 65">
                  <a:extLst>
                    <a:ext uri="{FF2B5EF4-FFF2-40B4-BE49-F238E27FC236}">
                      <a16:creationId xmlns:a16="http://schemas.microsoft.com/office/drawing/2014/main" id="{33BC2144-D064-9B3D-AA9C-713FD28F3BA3}"/>
                    </a:ext>
                  </a:extLst>
                </p:cNvPr>
                <p:cNvSpPr txBox="1">
                  <a:spLocks noRot="1" noChangeAspect="1" noMove="1" noResize="1" noEditPoints="1" noAdjustHandles="1" noChangeArrowheads="1" noChangeShapeType="1" noTextEdit="1"/>
                </p:cNvSpPr>
                <p:nvPr/>
              </p:nvSpPr>
              <p:spPr>
                <a:xfrm>
                  <a:off x="5237673" y="5038920"/>
                  <a:ext cx="253274" cy="276999"/>
                </a:xfrm>
                <a:prstGeom prst="rect">
                  <a:avLst/>
                </a:prstGeom>
                <a:blipFill>
                  <a:blip r:embed="rId23"/>
                  <a:stretch>
                    <a:fillRect l="-26190" r="-2381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E01E5E44-328B-FFA4-3BFE-596F48AF174C}"/>
                    </a:ext>
                  </a:extLst>
                </p:cNvPr>
                <p:cNvSpPr txBox="1"/>
                <p:nvPr/>
              </p:nvSpPr>
              <p:spPr>
                <a:xfrm>
                  <a:off x="3780229" y="5038920"/>
                  <a:ext cx="253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67" name="文本框 66">
                  <a:extLst>
                    <a:ext uri="{FF2B5EF4-FFF2-40B4-BE49-F238E27FC236}">
                      <a16:creationId xmlns:a16="http://schemas.microsoft.com/office/drawing/2014/main" id="{E01E5E44-328B-FFA4-3BFE-596F48AF174C}"/>
                    </a:ext>
                  </a:extLst>
                </p:cNvPr>
                <p:cNvSpPr txBox="1">
                  <a:spLocks noRot="1" noChangeAspect="1" noMove="1" noResize="1" noEditPoints="1" noAdjustHandles="1" noChangeArrowheads="1" noChangeShapeType="1" noTextEdit="1"/>
                </p:cNvSpPr>
                <p:nvPr/>
              </p:nvSpPr>
              <p:spPr>
                <a:xfrm>
                  <a:off x="3780229" y="5038920"/>
                  <a:ext cx="253274" cy="276999"/>
                </a:xfrm>
                <a:prstGeom prst="rect">
                  <a:avLst/>
                </a:prstGeom>
                <a:blipFill>
                  <a:blip r:embed="rId24"/>
                  <a:stretch>
                    <a:fillRect l="-26190" r="-2381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8A3BD3C5-E62B-3E08-EFDD-1B13E3493B0E}"/>
                    </a:ext>
                  </a:extLst>
                </p:cNvPr>
                <p:cNvSpPr txBox="1"/>
                <p:nvPr/>
              </p:nvSpPr>
              <p:spPr>
                <a:xfrm>
                  <a:off x="2322785" y="5038920"/>
                  <a:ext cx="253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68" name="文本框 67">
                  <a:extLst>
                    <a:ext uri="{FF2B5EF4-FFF2-40B4-BE49-F238E27FC236}">
                      <a16:creationId xmlns:a16="http://schemas.microsoft.com/office/drawing/2014/main" id="{8A3BD3C5-E62B-3E08-EFDD-1B13E3493B0E}"/>
                    </a:ext>
                  </a:extLst>
                </p:cNvPr>
                <p:cNvSpPr txBox="1">
                  <a:spLocks noRot="1" noChangeAspect="1" noMove="1" noResize="1" noEditPoints="1" noAdjustHandles="1" noChangeArrowheads="1" noChangeShapeType="1" noTextEdit="1"/>
                </p:cNvSpPr>
                <p:nvPr/>
              </p:nvSpPr>
              <p:spPr>
                <a:xfrm>
                  <a:off x="2322785" y="5038920"/>
                  <a:ext cx="253274" cy="276999"/>
                </a:xfrm>
                <a:prstGeom prst="rect">
                  <a:avLst/>
                </a:prstGeom>
                <a:blipFill>
                  <a:blip r:embed="rId25"/>
                  <a:stretch>
                    <a:fillRect l="-26190" r="-2381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9" name="文本框 68">
                  <a:extLst>
                    <a:ext uri="{FF2B5EF4-FFF2-40B4-BE49-F238E27FC236}">
                      <a16:creationId xmlns:a16="http://schemas.microsoft.com/office/drawing/2014/main" id="{147DA6DF-F334-094C-22BC-66805893D117}"/>
                    </a:ext>
                  </a:extLst>
                </p:cNvPr>
                <p:cNvSpPr txBox="1"/>
                <p:nvPr/>
              </p:nvSpPr>
              <p:spPr>
                <a:xfrm>
                  <a:off x="9610005" y="5038920"/>
                  <a:ext cx="2532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69" name="文本框 68">
                  <a:extLst>
                    <a:ext uri="{FF2B5EF4-FFF2-40B4-BE49-F238E27FC236}">
                      <a16:creationId xmlns:a16="http://schemas.microsoft.com/office/drawing/2014/main" id="{147DA6DF-F334-094C-22BC-66805893D117}"/>
                    </a:ext>
                  </a:extLst>
                </p:cNvPr>
                <p:cNvSpPr txBox="1">
                  <a:spLocks noRot="1" noChangeAspect="1" noMove="1" noResize="1" noEditPoints="1" noAdjustHandles="1" noChangeArrowheads="1" noChangeShapeType="1" noTextEdit="1"/>
                </p:cNvSpPr>
                <p:nvPr/>
              </p:nvSpPr>
              <p:spPr>
                <a:xfrm>
                  <a:off x="9610005" y="5038920"/>
                  <a:ext cx="253274" cy="276999"/>
                </a:xfrm>
                <a:prstGeom prst="rect">
                  <a:avLst/>
                </a:prstGeom>
                <a:blipFill>
                  <a:blip r:embed="rId26"/>
                  <a:stretch>
                    <a:fillRect l="-26190" r="-23810" b="-20000"/>
                  </a:stretch>
                </a:blipFill>
              </p:spPr>
              <p:txBody>
                <a:bodyPr/>
                <a:lstStyle/>
                <a:p>
                  <a:r>
                    <a:rPr lang="zh-CN" altLang="en-US">
                      <a:noFill/>
                    </a:rPr>
                    <a:t> </a:t>
                  </a:r>
                </a:p>
              </p:txBody>
            </p:sp>
          </mc:Fallback>
        </mc:AlternateContent>
        <p:grpSp>
          <p:nvGrpSpPr>
            <p:cNvPr id="107" name="组合 106">
              <a:extLst>
                <a:ext uri="{FF2B5EF4-FFF2-40B4-BE49-F238E27FC236}">
                  <a16:creationId xmlns:a16="http://schemas.microsoft.com/office/drawing/2014/main" id="{58231C7A-475B-CD20-5415-A83B27962C6C}"/>
                </a:ext>
              </a:extLst>
            </p:cNvPr>
            <p:cNvGrpSpPr/>
            <p:nvPr/>
          </p:nvGrpSpPr>
          <p:grpSpPr>
            <a:xfrm>
              <a:off x="997915" y="3216865"/>
              <a:ext cx="10196170" cy="374747"/>
              <a:chOff x="997915" y="3315723"/>
              <a:chExt cx="10196170" cy="275889"/>
            </a:xfrm>
          </p:grpSpPr>
          <p:cxnSp>
            <p:nvCxnSpPr>
              <p:cNvPr id="73" name="连接符: 肘形 72">
                <a:extLst>
                  <a:ext uri="{FF2B5EF4-FFF2-40B4-BE49-F238E27FC236}">
                    <a16:creationId xmlns:a16="http://schemas.microsoft.com/office/drawing/2014/main" id="{AE262846-B6C9-3391-49C5-DAF04D054515}"/>
                  </a:ext>
                </a:extLst>
              </p:cNvPr>
              <p:cNvCxnSpPr>
                <a:cxnSpLocks/>
                <a:stCxn id="27" idx="0"/>
              </p:cNvCxnSpPr>
              <p:nvPr/>
            </p:nvCxnSpPr>
            <p:spPr>
              <a:xfrm rot="5400000" flipH="1" flipV="1">
                <a:off x="3409014" y="904625"/>
                <a:ext cx="275888" cy="5098085"/>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连接符: 肘形 73">
                <a:extLst>
                  <a:ext uri="{FF2B5EF4-FFF2-40B4-BE49-F238E27FC236}">
                    <a16:creationId xmlns:a16="http://schemas.microsoft.com/office/drawing/2014/main" id="{615F0859-7782-4925-5CE5-29079E9D5315}"/>
                  </a:ext>
                </a:extLst>
              </p:cNvPr>
              <p:cNvCxnSpPr>
                <a:cxnSpLocks/>
                <a:stCxn id="29" idx="0"/>
              </p:cNvCxnSpPr>
              <p:nvPr/>
            </p:nvCxnSpPr>
            <p:spPr>
              <a:xfrm rot="5400000" flipH="1" flipV="1">
                <a:off x="4137312" y="1632923"/>
                <a:ext cx="275888" cy="364148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连接符: 肘形 76">
                <a:extLst>
                  <a:ext uri="{FF2B5EF4-FFF2-40B4-BE49-F238E27FC236}">
                    <a16:creationId xmlns:a16="http://schemas.microsoft.com/office/drawing/2014/main" id="{C88CB2FE-0409-244E-5984-7C43A080F98F}"/>
                  </a:ext>
                </a:extLst>
              </p:cNvPr>
              <p:cNvCxnSpPr>
                <a:cxnSpLocks/>
                <a:stCxn id="31" idx="0"/>
              </p:cNvCxnSpPr>
              <p:nvPr/>
            </p:nvCxnSpPr>
            <p:spPr>
              <a:xfrm rot="5400000" flipH="1" flipV="1">
                <a:off x="4865610" y="2361221"/>
                <a:ext cx="275888" cy="218489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连接符: 肘形 79">
                <a:extLst>
                  <a:ext uri="{FF2B5EF4-FFF2-40B4-BE49-F238E27FC236}">
                    <a16:creationId xmlns:a16="http://schemas.microsoft.com/office/drawing/2014/main" id="{C9EF5989-BDE8-731A-1541-782A0A37E7E0}"/>
                  </a:ext>
                </a:extLst>
              </p:cNvPr>
              <p:cNvCxnSpPr>
                <a:cxnSpLocks/>
                <a:stCxn id="42" idx="0"/>
              </p:cNvCxnSpPr>
              <p:nvPr/>
            </p:nvCxnSpPr>
            <p:spPr>
              <a:xfrm rot="5400000" flipH="1" flipV="1">
                <a:off x="5593908" y="3089519"/>
                <a:ext cx="275888" cy="72829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连接符: 肘形 82">
                <a:extLst>
                  <a:ext uri="{FF2B5EF4-FFF2-40B4-BE49-F238E27FC236}">
                    <a16:creationId xmlns:a16="http://schemas.microsoft.com/office/drawing/2014/main" id="{E7E3351B-624F-6987-C162-36D79F71CE6B}"/>
                  </a:ext>
                </a:extLst>
              </p:cNvPr>
              <p:cNvCxnSpPr>
                <a:cxnSpLocks/>
                <a:stCxn id="35" idx="0"/>
              </p:cNvCxnSpPr>
              <p:nvPr/>
            </p:nvCxnSpPr>
            <p:spPr>
              <a:xfrm rot="16200000" flipV="1">
                <a:off x="6322207" y="3089517"/>
                <a:ext cx="275888" cy="72829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连接符: 肘形 85">
                <a:extLst>
                  <a:ext uri="{FF2B5EF4-FFF2-40B4-BE49-F238E27FC236}">
                    <a16:creationId xmlns:a16="http://schemas.microsoft.com/office/drawing/2014/main" id="{5AE46A8A-364E-886C-6791-C43411CDAD8B}"/>
                  </a:ext>
                </a:extLst>
              </p:cNvPr>
              <p:cNvCxnSpPr>
                <a:cxnSpLocks/>
                <a:stCxn id="37" idx="0"/>
              </p:cNvCxnSpPr>
              <p:nvPr/>
            </p:nvCxnSpPr>
            <p:spPr>
              <a:xfrm rot="16200000" flipV="1">
                <a:off x="7050505" y="2361219"/>
                <a:ext cx="275888" cy="218489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连接符: 肘形 88">
                <a:extLst>
                  <a:ext uri="{FF2B5EF4-FFF2-40B4-BE49-F238E27FC236}">
                    <a16:creationId xmlns:a16="http://schemas.microsoft.com/office/drawing/2014/main" id="{70F34117-CDEC-31AB-0CC1-85691281A0E8}"/>
                  </a:ext>
                </a:extLst>
              </p:cNvPr>
              <p:cNvCxnSpPr>
                <a:cxnSpLocks/>
                <a:stCxn id="39" idx="0"/>
              </p:cNvCxnSpPr>
              <p:nvPr/>
            </p:nvCxnSpPr>
            <p:spPr>
              <a:xfrm rot="16200000" flipV="1">
                <a:off x="7778803" y="1632921"/>
                <a:ext cx="275888" cy="364149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连接符: 肘形 91">
                <a:extLst>
                  <a:ext uri="{FF2B5EF4-FFF2-40B4-BE49-F238E27FC236}">
                    <a16:creationId xmlns:a16="http://schemas.microsoft.com/office/drawing/2014/main" id="{E41C5E9D-DD2A-5B9F-36EB-ACA213A711DE}"/>
                  </a:ext>
                </a:extLst>
              </p:cNvPr>
              <p:cNvCxnSpPr>
                <a:cxnSpLocks/>
                <a:stCxn id="41" idx="0"/>
              </p:cNvCxnSpPr>
              <p:nvPr/>
            </p:nvCxnSpPr>
            <p:spPr>
              <a:xfrm rot="16200000" flipV="1">
                <a:off x="8507099" y="904625"/>
                <a:ext cx="275888" cy="509808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6" name="矩形 95">
              <a:extLst>
                <a:ext uri="{FF2B5EF4-FFF2-40B4-BE49-F238E27FC236}">
                  <a16:creationId xmlns:a16="http://schemas.microsoft.com/office/drawing/2014/main" id="{4F95B352-F61B-05AF-9071-15FD21BD1F55}"/>
                </a:ext>
              </a:extLst>
            </p:cNvPr>
            <p:cNvSpPr/>
            <p:nvPr/>
          </p:nvSpPr>
          <p:spPr>
            <a:xfrm>
              <a:off x="238813" y="3591612"/>
              <a:ext cx="11714376" cy="3176833"/>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9" name="组合 108">
              <a:extLst>
                <a:ext uri="{FF2B5EF4-FFF2-40B4-BE49-F238E27FC236}">
                  <a16:creationId xmlns:a16="http://schemas.microsoft.com/office/drawing/2014/main" id="{21AC2C1A-1AD4-8157-E243-74FF210C28AA}"/>
                </a:ext>
              </a:extLst>
            </p:cNvPr>
            <p:cNvGrpSpPr/>
            <p:nvPr/>
          </p:nvGrpSpPr>
          <p:grpSpPr>
            <a:xfrm>
              <a:off x="5410130" y="1469575"/>
              <a:ext cx="1371740" cy="1559916"/>
              <a:chOff x="5410130" y="1072888"/>
              <a:chExt cx="1371740" cy="1559916"/>
            </a:xfrm>
          </p:grpSpPr>
          <p:pic>
            <p:nvPicPr>
              <p:cNvPr id="9" name="图片 8">
                <a:extLst>
                  <a:ext uri="{FF2B5EF4-FFF2-40B4-BE49-F238E27FC236}">
                    <a16:creationId xmlns:a16="http://schemas.microsoft.com/office/drawing/2014/main" id="{396BF937-5524-2984-DFFA-21C6CC4A171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10130" y="1072888"/>
                <a:ext cx="1371740" cy="1371740"/>
              </a:xfrm>
              <a:prstGeom prst="rect">
                <a:avLst/>
              </a:prstGeom>
            </p:spPr>
          </p:pic>
          <p:cxnSp>
            <p:nvCxnSpPr>
              <p:cNvPr id="98" name="直接箭头连接符 97">
                <a:extLst>
                  <a:ext uri="{FF2B5EF4-FFF2-40B4-BE49-F238E27FC236}">
                    <a16:creationId xmlns:a16="http://schemas.microsoft.com/office/drawing/2014/main" id="{9E3629C8-8415-CC53-6F6B-8B5BDFF8019C}"/>
                  </a:ext>
                </a:extLst>
              </p:cNvPr>
              <p:cNvCxnSpPr>
                <a:cxnSpLocks/>
              </p:cNvCxnSpPr>
              <p:nvPr/>
            </p:nvCxnSpPr>
            <p:spPr>
              <a:xfrm flipV="1">
                <a:off x="6096000" y="2444627"/>
                <a:ext cx="0" cy="1881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4" name="文本框 103">
                  <a:extLst>
                    <a:ext uri="{FF2B5EF4-FFF2-40B4-BE49-F238E27FC236}">
                      <a16:creationId xmlns:a16="http://schemas.microsoft.com/office/drawing/2014/main" id="{0835FC08-3FC3-6B86-6BF9-C3AA082598ED}"/>
                    </a:ext>
                  </a:extLst>
                </p:cNvPr>
                <p:cNvSpPr txBox="1"/>
                <p:nvPr/>
              </p:nvSpPr>
              <p:spPr>
                <a:xfrm>
                  <a:off x="5954936" y="2965488"/>
                  <a:ext cx="2821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oMath>
                    </m:oMathPara>
                  </a14:m>
                  <a:endParaRPr lang="zh-CN" altLang="en-US" dirty="0"/>
                </a:p>
              </p:txBody>
            </p:sp>
          </mc:Choice>
          <mc:Fallback xmlns="">
            <p:sp>
              <p:nvSpPr>
                <p:cNvPr id="104" name="文本框 103">
                  <a:extLst>
                    <a:ext uri="{FF2B5EF4-FFF2-40B4-BE49-F238E27FC236}">
                      <a16:creationId xmlns:a16="http://schemas.microsoft.com/office/drawing/2014/main" id="{0835FC08-3FC3-6B86-6BF9-C3AA082598ED}"/>
                    </a:ext>
                  </a:extLst>
                </p:cNvPr>
                <p:cNvSpPr txBox="1">
                  <a:spLocks noRot="1" noChangeAspect="1" noMove="1" noResize="1" noEditPoints="1" noAdjustHandles="1" noChangeArrowheads="1" noChangeShapeType="1" noTextEdit="1"/>
                </p:cNvSpPr>
                <p:nvPr/>
              </p:nvSpPr>
              <p:spPr>
                <a:xfrm>
                  <a:off x="5954936" y="2965488"/>
                  <a:ext cx="282129" cy="276999"/>
                </a:xfrm>
                <a:prstGeom prst="rect">
                  <a:avLst/>
                </a:prstGeom>
                <a:blipFill>
                  <a:blip r:embed="rId28"/>
                  <a:stretch>
                    <a:fillRect l="-28261" t="-2222" r="-26087" b="-24444"/>
                  </a:stretch>
                </a:blipFill>
              </p:spPr>
              <p:txBody>
                <a:bodyPr/>
                <a:lstStyle/>
                <a:p>
                  <a:r>
                    <a:rPr lang="zh-CN" altLang="en-US">
                      <a:noFill/>
                    </a:rPr>
                    <a:t> </a:t>
                  </a:r>
                </a:p>
              </p:txBody>
            </p:sp>
          </mc:Fallback>
        </mc:AlternateContent>
      </p:grpSp>
      <p:sp>
        <p:nvSpPr>
          <p:cNvPr id="127" name="文本框 126">
            <a:extLst>
              <a:ext uri="{FF2B5EF4-FFF2-40B4-BE49-F238E27FC236}">
                <a16:creationId xmlns:a16="http://schemas.microsoft.com/office/drawing/2014/main" id="{C1547A52-E740-905C-F5A9-8AF461F89593}"/>
              </a:ext>
            </a:extLst>
          </p:cNvPr>
          <p:cNvSpPr txBox="1"/>
          <p:nvPr/>
        </p:nvSpPr>
        <p:spPr>
          <a:xfrm>
            <a:off x="6740172" y="1600388"/>
            <a:ext cx="1814792" cy="369332"/>
          </a:xfrm>
          <a:prstGeom prst="rect">
            <a:avLst/>
          </a:prstGeom>
          <a:noFill/>
        </p:spPr>
        <p:txBody>
          <a:bodyPr wrap="none" rtlCol="0">
            <a:spAutoFit/>
          </a:bodyPr>
          <a:lstStyle/>
          <a:p>
            <a:r>
              <a:rPr lang="en-US" altLang="zh-CN" dirty="0">
                <a:solidFill>
                  <a:srgbClr val="FF0000"/>
                </a:solidFill>
              </a:rPr>
              <a:t>Measured Image</a:t>
            </a:r>
            <a:endParaRPr lang="zh-CN" altLang="en-US" dirty="0">
              <a:solidFill>
                <a:srgbClr val="FF0000"/>
              </a:solidFill>
            </a:endParaRPr>
          </a:p>
        </p:txBody>
      </p:sp>
    </p:spTree>
    <p:extLst>
      <p:ext uri="{BB962C8B-B14F-4D97-AF65-F5344CB8AC3E}">
        <p14:creationId xmlns:p14="http://schemas.microsoft.com/office/powerpoint/2010/main" val="153252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7CF95-52FE-1348-5C31-867D710083F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FBF0BAD-8C4D-937E-F560-405C3B0A4C75}"/>
              </a:ext>
            </a:extLst>
          </p:cNvPr>
          <p:cNvSpPr>
            <a:spLocks noGrp="1"/>
          </p:cNvSpPr>
          <p:nvPr>
            <p:ph type="title"/>
          </p:nvPr>
        </p:nvSpPr>
        <p:spPr/>
        <p:txBody>
          <a:bodyPr/>
          <a:lstStyle/>
          <a:p>
            <a:r>
              <a:rPr lang="en-US" altLang="zh-CN" sz="4400" dirty="0">
                <a:cs typeface="Arial" panose="020B0604020202020204" pitchFamily="34" charset="0"/>
              </a:rPr>
              <a:t>Introduction of SCI</a:t>
            </a:r>
            <a:br>
              <a:rPr lang="en-US" altLang="zh-CN" sz="4400" dirty="0">
                <a:cs typeface="Arial" panose="020B0604020202020204" pitchFamily="34" charset="0"/>
              </a:rPr>
            </a:br>
            <a:endParaRPr lang="zh-CN" altLang="en-US" dirty="0"/>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7C90B262-87D0-635A-B4AA-892CBA6F018D}"/>
                  </a:ext>
                </a:extLst>
              </p:cNvPr>
              <p:cNvSpPr txBox="1"/>
              <p:nvPr/>
            </p:nvSpPr>
            <p:spPr>
              <a:xfrm>
                <a:off x="5272248" y="2928274"/>
                <a:ext cx="1647502" cy="803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𝑌</m:t>
                      </m:r>
                      <m:r>
                        <a:rPr lang="en-US" altLang="zh-CN" b="0" i="1" smtClean="0">
                          <a:latin typeface="Cambria Math" panose="02040503050406030204" pitchFamily="18" charset="0"/>
                        </a:rPr>
                        <m:t>=</m:t>
                      </m:r>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𝑁</m:t>
                          </m:r>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𝑀</m:t>
                              </m:r>
                            </m:e>
                            <m:sub>
                              <m:r>
                                <a:rPr lang="en-US" altLang="zh-CN" b="0" i="1" smtClean="0">
                                  <a:latin typeface="Cambria Math" panose="02040503050406030204" pitchFamily="18" charset="0"/>
                                  <a:ea typeface="Cambria Math" panose="02040503050406030204" pitchFamily="18" charset="0"/>
                                </a:rPr>
                                <m:t>𝑖</m:t>
                              </m:r>
                            </m:sub>
                          </m:sSub>
                        </m:e>
                      </m:nary>
                    </m:oMath>
                  </m:oMathPara>
                </a14:m>
                <a:endParaRPr lang="zh-CN" altLang="en-US" dirty="0"/>
              </a:p>
            </p:txBody>
          </p:sp>
        </mc:Choice>
        <mc:Fallback xmlns="">
          <p:sp>
            <p:nvSpPr>
              <p:cNvPr id="4" name="文本框 3">
                <a:extLst>
                  <a:ext uri="{FF2B5EF4-FFF2-40B4-BE49-F238E27FC236}">
                    <a16:creationId xmlns:a16="http://schemas.microsoft.com/office/drawing/2014/main" id="{7C90B262-87D0-635A-B4AA-892CBA6F018D}"/>
                  </a:ext>
                </a:extLst>
              </p:cNvPr>
              <p:cNvSpPr txBox="1">
                <a:spLocks noRot="1" noChangeAspect="1" noMove="1" noResize="1" noEditPoints="1" noAdjustHandles="1" noChangeArrowheads="1" noChangeShapeType="1" noTextEdit="1"/>
              </p:cNvSpPr>
              <p:nvPr/>
            </p:nvSpPr>
            <p:spPr>
              <a:xfrm>
                <a:off x="5272248" y="2928274"/>
                <a:ext cx="1647502" cy="80329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532C803B-52A1-B662-D1D7-3009EA387BC1}"/>
                  </a:ext>
                </a:extLst>
              </p:cNvPr>
              <p:cNvSpPr txBox="1"/>
              <p:nvPr/>
            </p:nvSpPr>
            <p:spPr>
              <a:xfrm>
                <a:off x="940339" y="1825095"/>
                <a:ext cx="10311319" cy="923330"/>
              </a:xfrm>
              <a:prstGeom prst="rect">
                <a:avLst/>
              </a:prstGeom>
              <a:noFill/>
            </p:spPr>
            <p:txBody>
              <a:bodyPr wrap="square" rtlCol="0">
                <a:spAutoFit/>
              </a:bodyPr>
              <a:lstStyle/>
              <a:p>
                <a:r>
                  <a:rPr lang="en-US" altLang="zh-CN" dirty="0"/>
                  <a:t>Let </a:t>
                </a:r>
                <a14:m>
                  <m:oMath xmlns:m="http://schemas.openxmlformats.org/officeDocument/2006/math">
                    <m:r>
                      <a:rPr lang="en-US" altLang="zh-CN" i="1" dirty="0" smtClean="0">
                        <a:latin typeface="Cambria Math" panose="02040503050406030204" pitchFamily="18" charset="0"/>
                      </a:rPr>
                      <m:t>𝑌</m:t>
                    </m:r>
                    <m:r>
                      <a:rPr lang="en-US" altLang="zh-CN" i="1" dirty="0" smtClean="0">
                        <a:latin typeface="Cambria Math" panose="02040503050406030204" pitchFamily="18" charset="0"/>
                        <a:ea typeface="Cambria Math" panose="02040503050406030204" pitchFamily="18" charset="0"/>
                      </a:rPr>
                      <m:t>∈</m:t>
                    </m:r>
                    <m:sSup>
                      <m:sSupPr>
                        <m:ctrlPr>
                          <a:rPr lang="en-US" altLang="zh-CN" i="1" dirty="0" smtClean="0">
                            <a:latin typeface="Cambria Math" panose="02040503050406030204" pitchFamily="18" charset="0"/>
                            <a:ea typeface="Cambria Math" panose="02040503050406030204" pitchFamily="18" charset="0"/>
                          </a:rPr>
                        </m:ctrlPr>
                      </m:sSupPr>
                      <m:e>
                        <m:r>
                          <a:rPr lang="en-US" altLang="zh-CN" i="1" dirty="0">
                            <a:latin typeface="Cambria Math" panose="02040503050406030204" pitchFamily="18" charset="0"/>
                            <a:ea typeface="Cambria Math" panose="02040503050406030204" pitchFamily="18" charset="0"/>
                          </a:rPr>
                          <m:t>ℝ</m:t>
                        </m:r>
                      </m:e>
                      <m:sup>
                        <m:r>
                          <a:rPr lang="en-US" altLang="zh-CN" b="0" i="1" dirty="0" smtClean="0">
                            <a:latin typeface="Cambria Math" panose="02040503050406030204" pitchFamily="18" charset="0"/>
                            <a:ea typeface="Cambria Math" panose="02040503050406030204" pitchFamily="18" charset="0"/>
                          </a:rPr>
                          <m:t>𝐻</m:t>
                        </m:r>
                        <m:r>
                          <a:rPr lang="en-US" altLang="zh-CN" b="0" i="1" dirty="0" smtClean="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𝑊</m:t>
                        </m:r>
                      </m:sup>
                    </m:sSup>
                    <m:r>
                      <a:rPr lang="en-US" altLang="zh-CN" i="1" dirty="0" smtClean="0">
                        <a:latin typeface="Cambria Math" panose="02040503050406030204" pitchFamily="18" charset="0"/>
                      </a:rPr>
                      <m:t>, </m:t>
                    </m:r>
                    <m:r>
                      <a:rPr lang="en-US" altLang="zh-CN" i="1" dirty="0" smtClean="0">
                        <a:latin typeface="Cambria Math" panose="02040503050406030204" pitchFamily="18" charset="0"/>
                      </a:rPr>
                      <m:t>𝑋</m:t>
                    </m:r>
                    <m:r>
                      <a:rPr lang="en-US" altLang="zh-CN" i="1" dirty="0">
                        <a:latin typeface="Cambria Math" panose="02040503050406030204" pitchFamily="18" charset="0"/>
                        <a:ea typeface="Cambria Math" panose="02040503050406030204" pitchFamily="18" charset="0"/>
                      </a:rPr>
                      <m:t>∈</m:t>
                    </m:r>
                    <m:sSup>
                      <m:sSupPr>
                        <m:ctrlPr>
                          <a:rPr lang="en-US" altLang="zh-CN" i="1" dirty="0">
                            <a:latin typeface="Cambria Math" panose="02040503050406030204" pitchFamily="18" charset="0"/>
                            <a:ea typeface="Cambria Math" panose="02040503050406030204" pitchFamily="18" charset="0"/>
                          </a:rPr>
                        </m:ctrlPr>
                      </m:sSupPr>
                      <m:e>
                        <m:r>
                          <a:rPr lang="en-US" altLang="zh-CN" i="1" dirty="0">
                            <a:latin typeface="Cambria Math" panose="02040503050406030204" pitchFamily="18" charset="0"/>
                            <a:ea typeface="Cambria Math" panose="02040503050406030204" pitchFamily="18" charset="0"/>
                          </a:rPr>
                          <m:t>ℝ</m:t>
                        </m:r>
                      </m:e>
                      <m:sup>
                        <m:r>
                          <a:rPr lang="en-US" altLang="zh-CN" i="1" dirty="0">
                            <a:latin typeface="Cambria Math" panose="02040503050406030204" pitchFamily="18" charset="0"/>
                            <a:ea typeface="Cambria Math" panose="02040503050406030204" pitchFamily="18" charset="0"/>
                          </a:rPr>
                          <m:t>𝑁</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𝐻</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𝑊</m:t>
                        </m:r>
                      </m:sup>
                    </m:sSup>
                    <m:r>
                      <a:rPr lang="en-US" altLang="zh-CN" i="1" dirty="0" smtClean="0">
                        <a:latin typeface="Cambria Math" panose="02040503050406030204" pitchFamily="18" charset="0"/>
                      </a:rPr>
                      <m:t>, </m:t>
                    </m:r>
                    <m:r>
                      <a:rPr lang="en-US" altLang="zh-CN" i="1" dirty="0" smtClean="0">
                        <a:latin typeface="Cambria Math" panose="02040503050406030204" pitchFamily="18" charset="0"/>
                      </a:rPr>
                      <m:t>𝑀</m:t>
                    </m:r>
                    <m:r>
                      <a:rPr lang="en-US" altLang="zh-CN" i="1" dirty="0">
                        <a:latin typeface="Cambria Math" panose="02040503050406030204" pitchFamily="18" charset="0"/>
                        <a:ea typeface="Cambria Math" panose="02040503050406030204" pitchFamily="18" charset="0"/>
                      </a:rPr>
                      <m:t>∈</m:t>
                    </m:r>
                    <m:sSup>
                      <m:sSupPr>
                        <m:ctrlPr>
                          <a:rPr lang="en-US" altLang="zh-CN" i="1" dirty="0">
                            <a:latin typeface="Cambria Math" panose="02040503050406030204" pitchFamily="18" charset="0"/>
                            <a:ea typeface="Cambria Math" panose="02040503050406030204" pitchFamily="18" charset="0"/>
                          </a:rPr>
                        </m:ctrlPr>
                      </m:sSupPr>
                      <m:e>
                        <m:r>
                          <a:rPr lang="en-US" altLang="zh-CN" i="1" dirty="0">
                            <a:latin typeface="Cambria Math" panose="02040503050406030204" pitchFamily="18" charset="0"/>
                            <a:ea typeface="Cambria Math" panose="02040503050406030204" pitchFamily="18" charset="0"/>
                          </a:rPr>
                          <m:t>ℝ</m:t>
                        </m:r>
                      </m:e>
                      <m:sup>
                        <m:r>
                          <a:rPr lang="en-US" altLang="zh-CN" i="1" dirty="0">
                            <a:latin typeface="Cambria Math" panose="02040503050406030204" pitchFamily="18" charset="0"/>
                            <a:ea typeface="Cambria Math" panose="02040503050406030204" pitchFamily="18" charset="0"/>
                          </a:rPr>
                          <m:t>𝑁</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𝐻</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𝑊</m:t>
                        </m:r>
                      </m:sup>
                    </m:sSup>
                  </m:oMath>
                </a14:m>
                <a:r>
                  <a:rPr lang="en-US" altLang="zh-CN" dirty="0"/>
                  <a:t>denote </a:t>
                </a:r>
                <a:r>
                  <a:rPr lang="en-US" altLang="zh-CN" dirty="0">
                    <a:solidFill>
                      <a:srgbClr val="FF0000"/>
                    </a:solidFill>
                  </a:rPr>
                  <a:t>measured image</a:t>
                </a:r>
                <a:r>
                  <a:rPr lang="en-US" altLang="zh-CN" dirty="0"/>
                  <a:t>, </a:t>
                </a:r>
                <a:r>
                  <a:rPr lang="en-US" altLang="zh-CN" dirty="0">
                    <a:solidFill>
                      <a:srgbClr val="FF0000"/>
                    </a:solidFill>
                  </a:rPr>
                  <a:t>original video frames </a:t>
                </a:r>
                <a:r>
                  <a:rPr lang="en-US" altLang="zh-CN" dirty="0"/>
                  <a:t>and </a:t>
                </a:r>
                <a:r>
                  <a:rPr lang="en-US" altLang="zh-CN" dirty="0">
                    <a:solidFill>
                      <a:srgbClr val="FF0000"/>
                    </a:solidFill>
                  </a:rPr>
                  <a:t>masks</a:t>
                </a:r>
                <a:r>
                  <a:rPr lang="en-US" altLang="zh-CN" dirty="0"/>
                  <a:t> respectively, </a:t>
                </a:r>
                <a14:m>
                  <m:oMath xmlns:m="http://schemas.openxmlformats.org/officeDocument/2006/math">
                    <m:r>
                      <a:rPr lang="en-US" altLang="zh-CN" i="1" dirty="0" smtClean="0">
                        <a:latin typeface="Cambria Math" panose="02040503050406030204" pitchFamily="18" charset="0"/>
                      </a:rPr>
                      <m:t>𝑁</m:t>
                    </m:r>
                    <m:r>
                      <a:rPr lang="en-US" altLang="zh-CN" i="1" dirty="0" smtClean="0">
                        <a:latin typeface="Cambria Math" panose="02040503050406030204" pitchFamily="18" charset="0"/>
                      </a:rPr>
                      <m:t>, </m:t>
                    </m:r>
                    <m:r>
                      <a:rPr lang="en-US" altLang="zh-CN" i="1" dirty="0" smtClean="0">
                        <a:latin typeface="Cambria Math" panose="02040503050406030204" pitchFamily="18" charset="0"/>
                      </a:rPr>
                      <m:t>𝐻</m:t>
                    </m:r>
                    <m:r>
                      <a:rPr lang="en-US" altLang="zh-CN" i="1" dirty="0" smtClean="0">
                        <a:latin typeface="Cambria Math" panose="02040503050406030204" pitchFamily="18" charset="0"/>
                      </a:rPr>
                      <m:t>, </m:t>
                    </m:r>
                    <m:r>
                      <a:rPr lang="en-US" altLang="zh-CN" i="1" dirty="0" err="1" smtClean="0">
                        <a:latin typeface="Cambria Math" panose="02040503050406030204" pitchFamily="18" charset="0"/>
                      </a:rPr>
                      <m:t>𝑊</m:t>
                    </m:r>
                  </m:oMath>
                </a14:m>
                <a:r>
                  <a:rPr lang="en-US" altLang="zh-CN" dirty="0"/>
                  <a:t> are the number of frames, image height and image width. The process of SCI can be represented as the mathematical form as follows:</a:t>
                </a:r>
                <a:endParaRPr lang="zh-CN" altLang="en-US" dirty="0"/>
              </a:p>
            </p:txBody>
          </p:sp>
        </mc:Choice>
        <mc:Fallback xmlns="">
          <p:sp>
            <p:nvSpPr>
              <p:cNvPr id="8" name="文本框 7">
                <a:extLst>
                  <a:ext uri="{FF2B5EF4-FFF2-40B4-BE49-F238E27FC236}">
                    <a16:creationId xmlns:a16="http://schemas.microsoft.com/office/drawing/2014/main" id="{532C803B-52A1-B662-D1D7-3009EA387BC1}"/>
                  </a:ext>
                </a:extLst>
              </p:cNvPr>
              <p:cNvSpPr txBox="1">
                <a:spLocks noRot="1" noChangeAspect="1" noMove="1" noResize="1" noEditPoints="1" noAdjustHandles="1" noChangeArrowheads="1" noChangeShapeType="1" noTextEdit="1"/>
              </p:cNvSpPr>
              <p:nvPr/>
            </p:nvSpPr>
            <p:spPr>
              <a:xfrm>
                <a:off x="940339" y="1825095"/>
                <a:ext cx="10311319" cy="923330"/>
              </a:xfrm>
              <a:prstGeom prst="rect">
                <a:avLst/>
              </a:prstGeom>
              <a:blipFill>
                <a:blip r:embed="rId4"/>
                <a:stretch>
                  <a:fillRect l="-473" t="-3289" b="-92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09C00B6-CE46-8DFC-DF8C-EF008D008990}"/>
                  </a:ext>
                </a:extLst>
              </p:cNvPr>
              <p:cNvSpPr txBox="1"/>
              <p:nvPr/>
            </p:nvSpPr>
            <p:spPr>
              <a:xfrm>
                <a:off x="940338" y="3911420"/>
                <a:ext cx="10311319" cy="925125"/>
              </a:xfrm>
              <a:prstGeom prst="rect">
                <a:avLst/>
              </a:prstGeom>
              <a:noFill/>
            </p:spPr>
            <p:txBody>
              <a:bodyPr wrap="square" rtlCol="0">
                <a:spAutoFit/>
              </a:bodyPr>
              <a:lstStyle/>
              <a:p>
                <a:r>
                  <a:rPr lang="en-US" altLang="zh-CN" dirty="0"/>
                  <a:t>For colored video with </a:t>
                </a:r>
                <a14:m>
                  <m:oMath xmlns:m="http://schemas.openxmlformats.org/officeDocument/2006/math">
                    <m:r>
                      <a:rPr lang="en-US" altLang="zh-CN" i="1" dirty="0" smtClean="0">
                        <a:latin typeface="Cambria Math" panose="02040503050406030204" pitchFamily="18" charset="0"/>
                      </a:rPr>
                      <m:t>𝐶</m:t>
                    </m:r>
                  </m:oMath>
                </a14:m>
                <a:r>
                  <a:rPr lang="en-US" altLang="zh-CN" dirty="0"/>
                  <a:t> channels, </a:t>
                </a:r>
                <a14:m>
                  <m:oMath xmlns:m="http://schemas.openxmlformats.org/officeDocument/2006/math">
                    <m:r>
                      <a:rPr lang="en-US" altLang="zh-CN" i="1" dirty="0" smtClean="0">
                        <a:latin typeface="Cambria Math" panose="02040503050406030204" pitchFamily="18" charset="0"/>
                      </a:rPr>
                      <m:t>𝑌</m:t>
                    </m:r>
                    <m:r>
                      <a:rPr lang="en-US" altLang="zh-CN" i="1" dirty="0" smtClean="0">
                        <a:latin typeface="Cambria Math" panose="02040503050406030204" pitchFamily="18" charset="0"/>
                        <a:ea typeface="Cambria Math" panose="02040503050406030204" pitchFamily="18" charset="0"/>
                      </a:rPr>
                      <m:t>∈</m:t>
                    </m:r>
                    <m:sSup>
                      <m:sSupPr>
                        <m:ctrlPr>
                          <a:rPr lang="en-US" altLang="zh-CN" i="1" dirty="0" smtClean="0">
                            <a:latin typeface="Cambria Math" panose="02040503050406030204" pitchFamily="18" charset="0"/>
                            <a:ea typeface="Cambria Math" panose="02040503050406030204" pitchFamily="18" charset="0"/>
                          </a:rPr>
                        </m:ctrlPr>
                      </m:sSupPr>
                      <m:e>
                        <m:r>
                          <a:rPr lang="en-US" altLang="zh-CN" i="1" dirty="0">
                            <a:latin typeface="Cambria Math" panose="02040503050406030204" pitchFamily="18" charset="0"/>
                            <a:ea typeface="Cambria Math" panose="02040503050406030204" pitchFamily="18" charset="0"/>
                          </a:rPr>
                          <m:t>ℝ</m:t>
                        </m:r>
                      </m:e>
                      <m:sup>
                        <m:r>
                          <a:rPr lang="en-US" altLang="zh-CN" b="0" i="1" dirty="0" smtClean="0">
                            <a:latin typeface="Cambria Math" panose="02040503050406030204" pitchFamily="18" charset="0"/>
                            <a:ea typeface="Cambria Math" panose="02040503050406030204" pitchFamily="18" charset="0"/>
                          </a:rPr>
                          <m:t>𝐻</m:t>
                        </m:r>
                        <m:r>
                          <a:rPr lang="en-US" altLang="zh-CN" b="0" i="1" dirty="0" smtClean="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𝑊</m:t>
                        </m:r>
                        <m:r>
                          <a:rPr lang="en-US" altLang="zh-CN" b="0" i="1" dirty="0" smtClean="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𝐶</m:t>
                        </m:r>
                      </m:sup>
                    </m:sSup>
                    <m:r>
                      <a:rPr lang="en-US" altLang="zh-CN" i="1" dirty="0" smtClean="0">
                        <a:latin typeface="Cambria Math" panose="02040503050406030204" pitchFamily="18" charset="0"/>
                      </a:rPr>
                      <m:t>, </m:t>
                    </m:r>
                    <m:r>
                      <a:rPr lang="en-US" altLang="zh-CN" i="1" dirty="0" smtClean="0">
                        <a:latin typeface="Cambria Math" panose="02040503050406030204" pitchFamily="18" charset="0"/>
                      </a:rPr>
                      <m:t>𝑋</m:t>
                    </m:r>
                    <m:r>
                      <a:rPr lang="en-US" altLang="zh-CN" i="1" dirty="0">
                        <a:latin typeface="Cambria Math" panose="02040503050406030204" pitchFamily="18" charset="0"/>
                        <a:ea typeface="Cambria Math" panose="02040503050406030204" pitchFamily="18" charset="0"/>
                      </a:rPr>
                      <m:t>∈</m:t>
                    </m:r>
                    <m:sSup>
                      <m:sSupPr>
                        <m:ctrlPr>
                          <a:rPr lang="en-US" altLang="zh-CN" i="1" dirty="0">
                            <a:latin typeface="Cambria Math" panose="02040503050406030204" pitchFamily="18" charset="0"/>
                            <a:ea typeface="Cambria Math" panose="02040503050406030204" pitchFamily="18" charset="0"/>
                          </a:rPr>
                        </m:ctrlPr>
                      </m:sSupPr>
                      <m:e>
                        <m:r>
                          <a:rPr lang="en-US" altLang="zh-CN" i="1" dirty="0">
                            <a:latin typeface="Cambria Math" panose="02040503050406030204" pitchFamily="18" charset="0"/>
                            <a:ea typeface="Cambria Math" panose="02040503050406030204" pitchFamily="18" charset="0"/>
                          </a:rPr>
                          <m:t>ℝ</m:t>
                        </m:r>
                      </m:e>
                      <m:sup>
                        <m:r>
                          <a:rPr lang="en-US" altLang="zh-CN" i="1" dirty="0">
                            <a:latin typeface="Cambria Math" panose="02040503050406030204" pitchFamily="18" charset="0"/>
                            <a:ea typeface="Cambria Math" panose="02040503050406030204" pitchFamily="18" charset="0"/>
                          </a:rPr>
                          <m:t>𝑁</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𝐻</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𝑊</m:t>
                        </m:r>
                        <m:r>
                          <a:rPr lang="en-US" altLang="zh-CN" b="0" i="1" dirty="0" smtClean="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𝐶</m:t>
                        </m:r>
                      </m:sup>
                    </m:sSup>
                    <m:r>
                      <a:rPr lang="en-US" altLang="zh-CN" i="1" dirty="0" smtClean="0">
                        <a:latin typeface="Cambria Math" panose="02040503050406030204" pitchFamily="18" charset="0"/>
                      </a:rPr>
                      <m:t>, </m:t>
                    </m:r>
                    <m:r>
                      <a:rPr lang="en-US" altLang="zh-CN" i="1" dirty="0" smtClean="0">
                        <a:latin typeface="Cambria Math" panose="02040503050406030204" pitchFamily="18" charset="0"/>
                      </a:rPr>
                      <m:t>𝑀</m:t>
                    </m:r>
                    <m:r>
                      <a:rPr lang="en-US" altLang="zh-CN" i="1" dirty="0">
                        <a:latin typeface="Cambria Math" panose="02040503050406030204" pitchFamily="18" charset="0"/>
                        <a:ea typeface="Cambria Math" panose="02040503050406030204" pitchFamily="18" charset="0"/>
                      </a:rPr>
                      <m:t>∈</m:t>
                    </m:r>
                    <m:sSup>
                      <m:sSupPr>
                        <m:ctrlPr>
                          <a:rPr lang="en-US" altLang="zh-CN" i="1" dirty="0">
                            <a:latin typeface="Cambria Math" panose="02040503050406030204" pitchFamily="18" charset="0"/>
                            <a:ea typeface="Cambria Math" panose="02040503050406030204" pitchFamily="18" charset="0"/>
                          </a:rPr>
                        </m:ctrlPr>
                      </m:sSupPr>
                      <m:e>
                        <m:r>
                          <a:rPr lang="en-US" altLang="zh-CN" i="1" dirty="0">
                            <a:latin typeface="Cambria Math" panose="02040503050406030204" pitchFamily="18" charset="0"/>
                            <a:ea typeface="Cambria Math" panose="02040503050406030204" pitchFamily="18" charset="0"/>
                          </a:rPr>
                          <m:t>ℝ</m:t>
                        </m:r>
                      </m:e>
                      <m:sup>
                        <m:r>
                          <a:rPr lang="en-US" altLang="zh-CN" i="1" dirty="0">
                            <a:latin typeface="Cambria Math" panose="02040503050406030204" pitchFamily="18" charset="0"/>
                            <a:ea typeface="Cambria Math" panose="02040503050406030204" pitchFamily="18" charset="0"/>
                          </a:rPr>
                          <m:t>𝑁</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𝐻</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𝑊</m:t>
                        </m:r>
                      </m:sup>
                    </m:sSup>
                  </m:oMath>
                </a14:m>
                <a:r>
                  <a:rPr lang="en-US" altLang="zh-CN" dirty="0"/>
                  <a:t>. We first copy </a:t>
                </a:r>
                <a14:m>
                  <m:oMath xmlns:m="http://schemas.openxmlformats.org/officeDocument/2006/math">
                    <m:r>
                      <a:rPr lang="en-US" altLang="zh-CN" i="1" dirty="0">
                        <a:latin typeface="Cambria Math" panose="02040503050406030204" pitchFamily="18" charset="0"/>
                      </a:rPr>
                      <m:t>𝑀</m:t>
                    </m:r>
                  </m:oMath>
                </a14:m>
                <a:r>
                  <a:rPr lang="zh-CN" altLang="en-US" dirty="0"/>
                  <a:t> </a:t>
                </a:r>
                <a:r>
                  <a:rPr lang="en-US" altLang="zh-CN" dirty="0"/>
                  <a:t>for </a:t>
                </a:r>
                <a14:m>
                  <m:oMath xmlns:m="http://schemas.openxmlformats.org/officeDocument/2006/math">
                    <m:r>
                      <a:rPr lang="en-US" altLang="zh-CN" i="1" dirty="0">
                        <a:latin typeface="Cambria Math" panose="02040503050406030204" pitchFamily="18" charset="0"/>
                      </a:rPr>
                      <m:t>𝐶</m:t>
                    </m:r>
                  </m:oMath>
                </a14:m>
                <a:r>
                  <a:rPr lang="en-US" altLang="zh-CN" dirty="0"/>
                  <a:t> times, that is </a:t>
                </a:r>
                <a14:m>
                  <m:oMath xmlns:m="http://schemas.openxmlformats.org/officeDocument/2006/math">
                    <m:sSup>
                      <m:sSupPr>
                        <m:ctrlPr>
                          <a:rPr lang="en-US" altLang="zh-CN" b="0" i="1" dirty="0" smtClean="0">
                            <a:latin typeface="Cambria Math" panose="02040503050406030204" pitchFamily="18" charset="0"/>
                          </a:rPr>
                        </m:ctrlPr>
                      </m:sSupPr>
                      <m:e>
                        <m:r>
                          <a:rPr lang="en-US" altLang="zh-CN" i="1" dirty="0">
                            <a:latin typeface="Cambria Math" panose="02040503050406030204" pitchFamily="18" charset="0"/>
                          </a:rPr>
                          <m:t>𝑀</m:t>
                        </m:r>
                      </m:e>
                      <m:sup>
                        <m:r>
                          <a:rPr lang="en-US" altLang="zh-CN" b="0" i="1" dirty="0" smtClean="0">
                            <a:latin typeface="Cambria Math" panose="02040503050406030204" pitchFamily="18" charset="0"/>
                          </a:rPr>
                          <m:t>′</m:t>
                        </m:r>
                      </m:sup>
                    </m:sSup>
                    <m:r>
                      <a:rPr lang="en-US" altLang="zh-CN" i="1" dirty="0">
                        <a:latin typeface="Cambria Math" panose="02040503050406030204" pitchFamily="18" charset="0"/>
                        <a:ea typeface="Cambria Math" panose="02040503050406030204" pitchFamily="18" charset="0"/>
                      </a:rPr>
                      <m:t>∈</m:t>
                    </m:r>
                    <m:sSup>
                      <m:sSupPr>
                        <m:ctrlPr>
                          <a:rPr lang="en-US" altLang="zh-CN" i="1" dirty="0">
                            <a:latin typeface="Cambria Math" panose="02040503050406030204" pitchFamily="18" charset="0"/>
                            <a:ea typeface="Cambria Math" panose="02040503050406030204" pitchFamily="18" charset="0"/>
                          </a:rPr>
                        </m:ctrlPr>
                      </m:sSupPr>
                      <m:e>
                        <m:r>
                          <a:rPr lang="en-US" altLang="zh-CN" i="1" dirty="0">
                            <a:latin typeface="Cambria Math" panose="02040503050406030204" pitchFamily="18" charset="0"/>
                            <a:ea typeface="Cambria Math" panose="02040503050406030204" pitchFamily="18" charset="0"/>
                          </a:rPr>
                          <m:t>ℝ</m:t>
                        </m:r>
                      </m:e>
                      <m:sup>
                        <m:r>
                          <a:rPr lang="en-US" altLang="zh-CN" i="1" dirty="0">
                            <a:latin typeface="Cambria Math" panose="02040503050406030204" pitchFamily="18" charset="0"/>
                            <a:ea typeface="Cambria Math" panose="02040503050406030204" pitchFamily="18" charset="0"/>
                          </a:rPr>
                          <m:t>𝑁</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𝐻</m:t>
                        </m:r>
                        <m:r>
                          <a:rPr lang="en-US" altLang="zh-CN" i="1" dirty="0">
                            <a:latin typeface="Cambria Math" panose="02040503050406030204" pitchFamily="18" charset="0"/>
                            <a:ea typeface="Cambria Math" panose="02040503050406030204" pitchFamily="18" charset="0"/>
                          </a:rPr>
                          <m:t>×</m:t>
                        </m:r>
                        <m:r>
                          <a:rPr lang="en-US" altLang="zh-CN" i="1" dirty="0">
                            <a:latin typeface="Cambria Math" panose="02040503050406030204" pitchFamily="18" charset="0"/>
                            <a:ea typeface="Cambria Math" panose="02040503050406030204" pitchFamily="18" charset="0"/>
                          </a:rPr>
                          <m:t>𝑊</m:t>
                        </m:r>
                        <m:r>
                          <a:rPr lang="en-US" altLang="zh-CN" b="0" i="1" dirty="0" smtClean="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𝐶</m:t>
                        </m:r>
                      </m:sup>
                    </m:sSup>
                  </m:oMath>
                </a14:m>
                <a:r>
                  <a:rPr lang="en-US" altLang="zh-CN" dirty="0"/>
                  <a:t>, as the same pixel shares the same value of mask. We can also represent the process in the following equation:</a:t>
                </a:r>
                <a:endParaRPr lang="zh-CN" altLang="en-US" dirty="0"/>
              </a:p>
            </p:txBody>
          </p:sp>
        </mc:Choice>
        <mc:Fallback xmlns="">
          <p:sp>
            <p:nvSpPr>
              <p:cNvPr id="10" name="文本框 9">
                <a:extLst>
                  <a:ext uri="{FF2B5EF4-FFF2-40B4-BE49-F238E27FC236}">
                    <a16:creationId xmlns:a16="http://schemas.microsoft.com/office/drawing/2014/main" id="{B09C00B6-CE46-8DFC-DF8C-EF008D008990}"/>
                  </a:ext>
                </a:extLst>
              </p:cNvPr>
              <p:cNvSpPr txBox="1">
                <a:spLocks noRot="1" noChangeAspect="1" noMove="1" noResize="1" noEditPoints="1" noAdjustHandles="1" noChangeArrowheads="1" noChangeShapeType="1" noTextEdit="1"/>
              </p:cNvSpPr>
              <p:nvPr/>
            </p:nvSpPr>
            <p:spPr>
              <a:xfrm>
                <a:off x="940338" y="3911420"/>
                <a:ext cx="10311319" cy="925125"/>
              </a:xfrm>
              <a:prstGeom prst="rect">
                <a:avLst/>
              </a:prstGeom>
              <a:blipFill>
                <a:blip r:embed="rId5"/>
                <a:stretch>
                  <a:fillRect l="-473" t="-3311" b="-99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FB33CE99-9B0D-68E6-E694-A685919C6F04}"/>
                  </a:ext>
                </a:extLst>
              </p:cNvPr>
              <p:cNvSpPr txBox="1"/>
              <p:nvPr/>
            </p:nvSpPr>
            <p:spPr>
              <a:xfrm>
                <a:off x="5265545" y="5016393"/>
                <a:ext cx="1660903"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𝑌</m:t>
                      </m:r>
                      <m:r>
                        <a:rPr lang="en-US" altLang="zh-CN" b="0" i="1" smtClean="0">
                          <a:latin typeface="Cambria Math" panose="02040503050406030204" pitchFamily="18" charset="0"/>
                        </a:rPr>
                        <m:t>=</m:t>
                      </m:r>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𝑁</m:t>
                          </m:r>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sSubSup>
                            <m:sSubSupPr>
                              <m:ctrlPr>
                                <a:rPr lang="en-US" altLang="zh-CN" b="0" i="1" smtClean="0">
                                  <a:latin typeface="Cambria Math" panose="02040503050406030204" pitchFamily="18" charset="0"/>
                                  <a:ea typeface="Cambria Math" panose="02040503050406030204" pitchFamily="18" charset="0"/>
                                </a:rPr>
                              </m:ctrlPr>
                            </m:sSubSupPr>
                            <m:e>
                              <m:r>
                                <a:rPr lang="en-US" altLang="zh-CN" b="0" i="1" smtClean="0">
                                  <a:latin typeface="Cambria Math" panose="02040503050406030204" pitchFamily="18" charset="0"/>
                                  <a:ea typeface="Cambria Math" panose="02040503050406030204" pitchFamily="18" charset="0"/>
                                </a:rPr>
                                <m:t>𝑀</m:t>
                              </m:r>
                            </m:e>
                            <m:sub>
                              <m:r>
                                <a:rPr lang="en-US" altLang="zh-CN" b="0" i="1" smtClean="0">
                                  <a:latin typeface="Cambria Math" panose="02040503050406030204" pitchFamily="18" charset="0"/>
                                  <a:ea typeface="Cambria Math" panose="02040503050406030204" pitchFamily="18" charset="0"/>
                                </a:rPr>
                                <m:t>𝑖</m:t>
                              </m:r>
                            </m:sub>
                            <m:sup>
                              <m:r>
                                <a:rPr lang="en-US" altLang="zh-CN" b="0" i="1" smtClean="0">
                                  <a:latin typeface="Cambria Math" panose="02040503050406030204" pitchFamily="18" charset="0"/>
                                  <a:ea typeface="Cambria Math" panose="02040503050406030204" pitchFamily="18" charset="0"/>
                                </a:rPr>
                                <m:t>′</m:t>
                              </m:r>
                            </m:sup>
                          </m:sSubSup>
                        </m:e>
                      </m:nary>
                    </m:oMath>
                  </m:oMathPara>
                </a14:m>
                <a:endParaRPr lang="zh-CN" altLang="en-US" dirty="0"/>
              </a:p>
            </p:txBody>
          </p:sp>
        </mc:Choice>
        <mc:Fallback xmlns="">
          <p:sp>
            <p:nvSpPr>
              <p:cNvPr id="12" name="文本框 11">
                <a:extLst>
                  <a:ext uri="{FF2B5EF4-FFF2-40B4-BE49-F238E27FC236}">
                    <a16:creationId xmlns:a16="http://schemas.microsoft.com/office/drawing/2014/main" id="{FB33CE99-9B0D-68E6-E694-A685919C6F04}"/>
                  </a:ext>
                </a:extLst>
              </p:cNvPr>
              <p:cNvSpPr txBox="1">
                <a:spLocks noRot="1" noChangeAspect="1" noMove="1" noResize="1" noEditPoints="1" noAdjustHandles="1" noChangeArrowheads="1" noChangeShapeType="1" noTextEdit="1"/>
              </p:cNvSpPr>
              <p:nvPr/>
            </p:nvSpPr>
            <p:spPr>
              <a:xfrm>
                <a:off x="5265545" y="5016393"/>
                <a:ext cx="1660903" cy="778931"/>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51149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A6F53-8EE0-42D8-BED7-A53AB8F2711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BEA256A-EAF6-7F8B-BDD6-BCFDAE9D5BC3}"/>
              </a:ext>
            </a:extLst>
          </p:cNvPr>
          <p:cNvSpPr>
            <a:spLocks noGrp="1"/>
          </p:cNvSpPr>
          <p:nvPr>
            <p:ph type="title"/>
          </p:nvPr>
        </p:nvSpPr>
        <p:spPr/>
        <p:txBody>
          <a:bodyPr/>
          <a:lstStyle/>
          <a:p>
            <a:r>
              <a:rPr lang="en-US" altLang="zh-CN" sz="4400" dirty="0">
                <a:cs typeface="Arial" panose="020B0604020202020204" pitchFamily="34" charset="0"/>
              </a:rPr>
              <a:t>Previous SCI Methods</a:t>
            </a:r>
            <a:br>
              <a:rPr lang="en-US" altLang="zh-CN" sz="4400" dirty="0">
                <a:cs typeface="Arial" panose="020B0604020202020204" pitchFamily="34" charset="0"/>
              </a:rPr>
            </a:br>
            <a:endParaRPr lang="zh-CN" altLang="en-US" dirty="0"/>
          </a:p>
        </p:txBody>
      </p:sp>
      <p:sp>
        <p:nvSpPr>
          <p:cNvPr id="4" name="文本框 3">
            <a:extLst>
              <a:ext uri="{FF2B5EF4-FFF2-40B4-BE49-F238E27FC236}">
                <a16:creationId xmlns:a16="http://schemas.microsoft.com/office/drawing/2014/main" id="{D82FD797-BD6B-5B7B-9E79-E5CB9E521452}"/>
              </a:ext>
            </a:extLst>
          </p:cNvPr>
          <p:cNvSpPr txBox="1"/>
          <p:nvPr/>
        </p:nvSpPr>
        <p:spPr>
          <a:xfrm>
            <a:off x="940340" y="1127509"/>
            <a:ext cx="10311319" cy="3416320"/>
          </a:xfrm>
          <a:prstGeom prst="rect">
            <a:avLst/>
          </a:prstGeom>
          <a:noFill/>
        </p:spPr>
        <p:txBody>
          <a:bodyPr wrap="square" rtlCol="0">
            <a:spAutoFit/>
          </a:bodyPr>
          <a:lstStyle/>
          <a:p>
            <a:r>
              <a:rPr lang="en-US" altLang="zh-CN" dirty="0"/>
              <a:t>Classification of previous methods:</a:t>
            </a:r>
          </a:p>
          <a:p>
            <a:pPr marL="285750" indent="-285750">
              <a:buFont typeface="Arial" panose="020B0604020202020204" pitchFamily="34" charset="0"/>
              <a:buChar char="•"/>
            </a:pPr>
            <a:r>
              <a:rPr lang="en-US" altLang="zh-CN" b="1" dirty="0"/>
              <a:t>Optimization-Based Models (Not frequently used nowadays): </a:t>
            </a:r>
          </a:p>
          <a:p>
            <a:pPr marL="742950" lvl="1" indent="-285750">
              <a:buFont typeface="Arial" panose="020B0604020202020204" pitchFamily="34" charset="0"/>
              <a:buChar char="•"/>
            </a:pPr>
            <a:r>
              <a:rPr lang="en-US" altLang="zh-CN" dirty="0"/>
              <a:t>Modeling the SCI problem as an </a:t>
            </a:r>
            <a:r>
              <a:rPr lang="en-US" altLang="zh-CN" b="1" dirty="0"/>
              <a:t>optimization problem </a:t>
            </a:r>
            <a:r>
              <a:rPr lang="en-US" altLang="zh-CN" dirty="0"/>
              <a:t>and solving it using methods such as ADMM (Alternating Direction Method of Multipliers).</a:t>
            </a:r>
          </a:p>
          <a:p>
            <a:pPr marL="285750" indent="-285750">
              <a:buFont typeface="Arial" panose="020B0604020202020204" pitchFamily="34" charset="0"/>
              <a:buChar char="•"/>
            </a:pPr>
            <a:r>
              <a:rPr lang="en-US" altLang="zh-CN" b="1" dirty="0"/>
              <a:t>Deep Plug-and-Play Models: </a:t>
            </a:r>
          </a:p>
          <a:p>
            <a:pPr marL="742950" lvl="1" indent="-285750">
              <a:buFont typeface="Arial" panose="020B0604020202020204" pitchFamily="34" charset="0"/>
              <a:buChar char="•"/>
            </a:pPr>
            <a:r>
              <a:rPr lang="en-US" altLang="zh-CN" dirty="0"/>
              <a:t>Using deep neural network to substitute the priors of traditional optimization models.</a:t>
            </a:r>
          </a:p>
          <a:p>
            <a:pPr marL="285750" indent="-285750">
              <a:buFont typeface="Arial" panose="020B0604020202020204" pitchFamily="34" charset="0"/>
              <a:buChar char="•"/>
            </a:pPr>
            <a:r>
              <a:rPr lang="en-US" altLang="zh-CN" b="1" dirty="0"/>
              <a:t>Deep Unfolding Networks: </a:t>
            </a:r>
          </a:p>
          <a:p>
            <a:pPr marL="742950" lvl="1" indent="-285750">
              <a:buFont typeface="Arial" panose="020B0604020202020204" pitchFamily="34" charset="0"/>
              <a:buChar char="•"/>
            </a:pPr>
            <a:r>
              <a:rPr lang="en-US" altLang="zh-CN" dirty="0"/>
              <a:t>Unfolding deep plug-and-play models to construct an end-to-end network. The forward process of this network is similar to deep plug-and-play models.</a:t>
            </a:r>
          </a:p>
          <a:p>
            <a:pPr marL="285750" indent="-285750">
              <a:buFont typeface="Arial" panose="020B0604020202020204" pitchFamily="34" charset="0"/>
              <a:buChar char="•"/>
            </a:pPr>
            <a:r>
              <a:rPr lang="en-US" altLang="zh-CN" b="1" dirty="0"/>
              <a:t>End-to-End Networks: </a:t>
            </a:r>
          </a:p>
          <a:p>
            <a:pPr marL="742950" lvl="1" indent="-285750">
              <a:buFont typeface="Arial" panose="020B0604020202020204" pitchFamily="34" charset="0"/>
              <a:buChar char="•"/>
            </a:pPr>
            <a:r>
              <a:rPr lang="en-US" altLang="zh-CN" dirty="0"/>
              <a:t>Leveraging networks that have proven effective in other image processing tasks, such as CNN, Transformer and diffusion models, to develop a network for SCI image restoration.</a:t>
            </a:r>
            <a:endParaRPr lang="zh-CN" altLang="en-US" dirty="0"/>
          </a:p>
        </p:txBody>
      </p:sp>
      <p:graphicFrame>
        <p:nvGraphicFramePr>
          <p:cNvPr id="5" name="表格 4">
            <a:extLst>
              <a:ext uri="{FF2B5EF4-FFF2-40B4-BE49-F238E27FC236}">
                <a16:creationId xmlns:a16="http://schemas.microsoft.com/office/drawing/2014/main" id="{773F611E-453C-D537-BFBB-82435C1BAFA5}"/>
              </a:ext>
            </a:extLst>
          </p:cNvPr>
          <p:cNvGraphicFramePr>
            <a:graphicFrameLocks noGrp="1"/>
          </p:cNvGraphicFramePr>
          <p:nvPr>
            <p:extLst>
              <p:ext uri="{D42A27DB-BD31-4B8C-83A1-F6EECF244321}">
                <p14:modId xmlns:p14="http://schemas.microsoft.com/office/powerpoint/2010/main" val="4200836861"/>
              </p:ext>
            </p:extLst>
          </p:nvPr>
        </p:nvGraphicFramePr>
        <p:xfrm>
          <a:off x="940340" y="4702002"/>
          <a:ext cx="10311320" cy="1752600"/>
        </p:xfrm>
        <a:graphic>
          <a:graphicData uri="http://schemas.openxmlformats.org/drawingml/2006/table">
            <a:tbl>
              <a:tblPr firstRow="1" bandRow="1">
                <a:tableStyleId>{5940675A-B579-460E-94D1-54222C63F5DA}</a:tableStyleId>
              </a:tblPr>
              <a:tblGrid>
                <a:gridCol w="2792674">
                  <a:extLst>
                    <a:ext uri="{9D8B030D-6E8A-4147-A177-3AD203B41FA5}">
                      <a16:colId xmlns:a16="http://schemas.microsoft.com/office/drawing/2014/main" val="1447321869"/>
                    </a:ext>
                  </a:extLst>
                </a:gridCol>
                <a:gridCol w="7518646">
                  <a:extLst>
                    <a:ext uri="{9D8B030D-6E8A-4147-A177-3AD203B41FA5}">
                      <a16:colId xmlns:a16="http://schemas.microsoft.com/office/drawing/2014/main" val="2522168413"/>
                    </a:ext>
                  </a:extLst>
                </a:gridCol>
              </a:tblGrid>
              <a:tr h="370840">
                <a:tc>
                  <a:txBody>
                    <a:bodyPr/>
                    <a:lstStyle/>
                    <a:p>
                      <a:pPr algn="ctr"/>
                      <a:r>
                        <a:rPr lang="en-US" altLang="zh-CN" dirty="0"/>
                        <a:t>Classification</a:t>
                      </a:r>
                      <a:endParaRPr lang="zh-CN" altLang="en-US" dirty="0"/>
                    </a:p>
                  </a:txBody>
                  <a:tcPr/>
                </a:tc>
                <a:tc>
                  <a:txBody>
                    <a:bodyPr/>
                    <a:lstStyle/>
                    <a:p>
                      <a:pPr algn="ctr"/>
                      <a:r>
                        <a:rPr lang="en-US" altLang="zh-CN" dirty="0"/>
                        <a:t>Representative Methods</a:t>
                      </a:r>
                      <a:endParaRPr lang="zh-CN" altLang="en-US" dirty="0"/>
                    </a:p>
                  </a:txBody>
                  <a:tcPr/>
                </a:tc>
                <a:extLst>
                  <a:ext uri="{0D108BD9-81ED-4DB2-BD59-A6C34878D82A}">
                    <a16:rowId xmlns:a16="http://schemas.microsoft.com/office/drawing/2014/main" val="41640740"/>
                  </a:ext>
                </a:extLst>
              </a:tr>
              <a:tr h="370840">
                <a:tc>
                  <a:txBody>
                    <a:bodyPr/>
                    <a:lstStyle/>
                    <a:p>
                      <a:pPr algn="ctr"/>
                      <a:r>
                        <a:rPr lang="en-US" altLang="zh-CN" dirty="0"/>
                        <a:t>Deep Plug-and-Play Models</a:t>
                      </a:r>
                      <a:endParaRPr lang="zh-CN" altLang="en-US" dirty="0"/>
                    </a:p>
                  </a:txBody>
                  <a:tcPr/>
                </a:tc>
                <a:tc>
                  <a:txBody>
                    <a:bodyPr/>
                    <a:lstStyle/>
                    <a:p>
                      <a:pPr algn="ctr"/>
                      <a:r>
                        <a:rPr lang="en-US" altLang="zh-CN" dirty="0"/>
                        <a:t>PnP-SCI (CVPR, 2020), PnP-</a:t>
                      </a:r>
                      <a:r>
                        <a:rPr lang="en-US" altLang="zh-CN" dirty="0" err="1"/>
                        <a:t>SCI_python</a:t>
                      </a:r>
                      <a:r>
                        <a:rPr lang="en-US" altLang="zh-CN" dirty="0"/>
                        <a:t> (TPAMI, 2022)</a:t>
                      </a:r>
                      <a:endParaRPr lang="zh-CN" altLang="en-US" dirty="0"/>
                    </a:p>
                  </a:txBody>
                  <a:tcPr/>
                </a:tc>
                <a:extLst>
                  <a:ext uri="{0D108BD9-81ED-4DB2-BD59-A6C34878D82A}">
                    <a16:rowId xmlns:a16="http://schemas.microsoft.com/office/drawing/2014/main" val="2366901103"/>
                  </a:ext>
                </a:extLst>
              </a:tr>
              <a:tr h="370840">
                <a:tc>
                  <a:txBody>
                    <a:bodyPr/>
                    <a:lstStyle/>
                    <a:p>
                      <a:pPr algn="ctr"/>
                      <a:r>
                        <a:rPr lang="en-US" altLang="zh-CN" dirty="0"/>
                        <a:t>Deep Unfolding Networks</a:t>
                      </a:r>
                      <a:endParaRPr lang="zh-CN" altLang="en-US" dirty="0"/>
                    </a:p>
                  </a:txBody>
                  <a:tcPr/>
                </a:tc>
                <a:tc>
                  <a:txBody>
                    <a:bodyPr/>
                    <a:lstStyle/>
                    <a:p>
                      <a:pPr algn="ctr"/>
                      <a:r>
                        <a:rPr lang="en-US" altLang="zh-CN" dirty="0"/>
                        <a:t>SCI3D (ICCV, 2021), ELP-Unfolding (ECCV, 2022), CTM-SCI (ICCV, 2023), GAP-net (IJCV, 2023), DPU (CVPR 2024)</a:t>
                      </a:r>
                      <a:endParaRPr lang="zh-CN" altLang="en-US" dirty="0"/>
                    </a:p>
                  </a:txBody>
                  <a:tcPr/>
                </a:tc>
                <a:extLst>
                  <a:ext uri="{0D108BD9-81ED-4DB2-BD59-A6C34878D82A}">
                    <a16:rowId xmlns:a16="http://schemas.microsoft.com/office/drawing/2014/main" val="1130398982"/>
                  </a:ext>
                </a:extLst>
              </a:tr>
              <a:tr h="370840">
                <a:tc>
                  <a:txBody>
                    <a:bodyPr/>
                    <a:lstStyle/>
                    <a:p>
                      <a:pPr algn="ctr"/>
                      <a:r>
                        <a:rPr lang="en-US" altLang="zh-CN" dirty="0"/>
                        <a:t>End-to-End Networks</a:t>
                      </a:r>
                      <a:endParaRPr lang="zh-CN" altLang="en-US" dirty="0"/>
                    </a:p>
                  </a:txBody>
                  <a:tcPr/>
                </a:tc>
                <a:tc>
                  <a:txBody>
                    <a:bodyPr/>
                    <a:lstStyle/>
                    <a:p>
                      <a:pPr algn="ctr"/>
                      <a:r>
                        <a:rPr lang="en-US" altLang="zh-CN" dirty="0" err="1"/>
                        <a:t>STFormer</a:t>
                      </a:r>
                      <a:r>
                        <a:rPr lang="en-US" altLang="zh-CN" dirty="0"/>
                        <a:t> (TPAMI, 2022), </a:t>
                      </a:r>
                      <a:r>
                        <a:rPr lang="en-US" altLang="zh-CN" dirty="0" err="1"/>
                        <a:t>DiffSCI</a:t>
                      </a:r>
                      <a:r>
                        <a:rPr lang="en-US" altLang="zh-CN" dirty="0"/>
                        <a:t> (CVPR, 2024), </a:t>
                      </a:r>
                      <a:r>
                        <a:rPr lang="en-US" altLang="zh-CN" dirty="0" err="1"/>
                        <a:t>MambaSCI</a:t>
                      </a:r>
                      <a:r>
                        <a:rPr lang="en-US" altLang="zh-CN" dirty="0"/>
                        <a:t> (</a:t>
                      </a:r>
                      <a:r>
                        <a:rPr lang="en-US" altLang="zh-CN" dirty="0" err="1"/>
                        <a:t>NeurIPS</a:t>
                      </a:r>
                      <a:r>
                        <a:rPr lang="en-US" altLang="zh-CN" dirty="0"/>
                        <a:t>, 2024)</a:t>
                      </a:r>
                      <a:endParaRPr lang="zh-CN" altLang="en-US" dirty="0"/>
                    </a:p>
                  </a:txBody>
                  <a:tcPr/>
                </a:tc>
                <a:extLst>
                  <a:ext uri="{0D108BD9-81ED-4DB2-BD59-A6C34878D82A}">
                    <a16:rowId xmlns:a16="http://schemas.microsoft.com/office/drawing/2014/main" val="1650604769"/>
                  </a:ext>
                </a:extLst>
              </a:tr>
            </a:tbl>
          </a:graphicData>
        </a:graphic>
      </p:graphicFrame>
    </p:spTree>
    <p:extLst>
      <p:ext uri="{BB962C8B-B14F-4D97-AF65-F5344CB8AC3E}">
        <p14:creationId xmlns:p14="http://schemas.microsoft.com/office/powerpoint/2010/main" val="3125381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3EAFB-7CF3-6667-76AF-DD357F4682C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A0551E4-D51F-14B0-AA7E-65AD3F38E5F0}"/>
              </a:ext>
            </a:extLst>
          </p:cNvPr>
          <p:cNvSpPr>
            <a:spLocks noGrp="1"/>
          </p:cNvSpPr>
          <p:nvPr>
            <p:ph type="title"/>
          </p:nvPr>
        </p:nvSpPr>
        <p:spPr/>
        <p:txBody>
          <a:bodyPr/>
          <a:lstStyle/>
          <a:p>
            <a:r>
              <a:rPr lang="en-US" altLang="zh-CN" dirty="0"/>
              <a:t>Content</a:t>
            </a:r>
            <a:endParaRPr lang="zh-CN" altLang="en-US" dirty="0"/>
          </a:p>
        </p:txBody>
      </p:sp>
      <p:sp>
        <p:nvSpPr>
          <p:cNvPr id="3" name="文本框 2">
            <a:extLst>
              <a:ext uri="{FF2B5EF4-FFF2-40B4-BE49-F238E27FC236}">
                <a16:creationId xmlns:a16="http://schemas.microsoft.com/office/drawing/2014/main" id="{2517ED68-B2D9-4144-45F5-D16E9D1A0728}"/>
              </a:ext>
            </a:extLst>
          </p:cNvPr>
          <p:cNvSpPr txBox="1"/>
          <p:nvPr/>
        </p:nvSpPr>
        <p:spPr>
          <a:xfrm>
            <a:off x="1304712" y="1525551"/>
            <a:ext cx="9582575" cy="41614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3600" dirty="0">
                <a:solidFill>
                  <a:srgbClr val="A6A6A6"/>
                </a:solidFill>
                <a:cs typeface="Arial" panose="020B0604020202020204" pitchFamily="34" charset="0"/>
              </a:rPr>
              <a:t>Introduction of SCI</a:t>
            </a:r>
          </a:p>
          <a:p>
            <a:pPr marL="285750" indent="-285750">
              <a:lnSpc>
                <a:spcPct val="150000"/>
              </a:lnSpc>
              <a:buFont typeface="Arial" panose="020B0604020202020204" pitchFamily="34" charset="0"/>
              <a:buChar char="•"/>
            </a:pPr>
            <a:r>
              <a:rPr lang="en-US" altLang="zh-CN" sz="3600" dirty="0">
                <a:cs typeface="Arial" panose="020B0604020202020204" pitchFamily="34" charset="0"/>
              </a:rPr>
              <a:t>Introduction of 3D Reconstruction and Rendering</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My Effective Improvements</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Experimental Results </a:t>
            </a:r>
          </a:p>
          <a:p>
            <a:pPr marL="285750" indent="-285750">
              <a:lnSpc>
                <a:spcPct val="150000"/>
              </a:lnSpc>
              <a:buFont typeface="Arial" panose="020B0604020202020204" pitchFamily="34" charset="0"/>
              <a:buChar char="•"/>
            </a:pPr>
            <a:r>
              <a:rPr lang="en-US" altLang="zh-CN" sz="3600" dirty="0">
                <a:solidFill>
                  <a:schemeClr val="bg1">
                    <a:lumMod val="65000"/>
                  </a:schemeClr>
                </a:solidFill>
                <a:cs typeface="Arial" panose="020B0604020202020204" pitchFamily="34" charset="0"/>
              </a:rPr>
              <a:t>Future Expectation</a:t>
            </a:r>
            <a:endParaRPr lang="zh-CN" altLang="en-US" sz="3600" dirty="0">
              <a:solidFill>
                <a:schemeClr val="bg1">
                  <a:lumMod val="65000"/>
                </a:schemeClr>
              </a:solidFill>
              <a:cs typeface="Arial" panose="020B0604020202020204" pitchFamily="34" charset="0"/>
            </a:endParaRPr>
          </a:p>
        </p:txBody>
      </p:sp>
      <p:sp>
        <p:nvSpPr>
          <p:cNvPr id="4" name="灯片编号占位符 3">
            <a:extLst>
              <a:ext uri="{FF2B5EF4-FFF2-40B4-BE49-F238E27FC236}">
                <a16:creationId xmlns:a16="http://schemas.microsoft.com/office/drawing/2014/main" id="{1EE687C7-D111-A5A6-1260-98AA135CFC06}"/>
              </a:ext>
            </a:extLst>
          </p:cNvPr>
          <p:cNvSpPr>
            <a:spLocks noGrp="1"/>
          </p:cNvSpPr>
          <p:nvPr>
            <p:ph type="sldNum" sz="quarter" idx="4294967295"/>
          </p:nvPr>
        </p:nvSpPr>
        <p:spPr>
          <a:xfrm>
            <a:off x="8610600" y="6356350"/>
            <a:ext cx="2743200" cy="365125"/>
          </a:xfrm>
        </p:spPr>
        <p:txBody>
          <a:bodyPr/>
          <a:lstStyle/>
          <a:p>
            <a:fld id="{A08EFF4B-039B-4151-AA5B-E6F290D54134}" type="slidenum">
              <a:rPr lang="zh-CN" altLang="en-US" smtClean="0"/>
              <a:t>8</a:t>
            </a:fld>
            <a:endParaRPr lang="zh-CN" altLang="en-US"/>
          </a:p>
        </p:txBody>
      </p:sp>
    </p:spTree>
    <p:extLst>
      <p:ext uri="{BB962C8B-B14F-4D97-AF65-F5344CB8AC3E}">
        <p14:creationId xmlns:p14="http://schemas.microsoft.com/office/powerpoint/2010/main" val="406312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997E8-7984-9BC6-08C7-1F6C30EEB2C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A906E50-2551-136B-685C-CCF6C41D3932}"/>
              </a:ext>
            </a:extLst>
          </p:cNvPr>
          <p:cNvSpPr>
            <a:spLocks noGrp="1"/>
          </p:cNvSpPr>
          <p:nvPr>
            <p:ph type="title"/>
          </p:nvPr>
        </p:nvSpPr>
        <p:spPr/>
        <p:txBody>
          <a:bodyPr/>
          <a:lstStyle/>
          <a:p>
            <a:r>
              <a:rPr lang="en-US" altLang="zh-CN" sz="4400" dirty="0">
                <a:cs typeface="Arial" panose="020B0604020202020204" pitchFamily="34" charset="0"/>
              </a:rPr>
              <a:t>Limitation of Traditional Methods</a:t>
            </a:r>
            <a:br>
              <a:rPr lang="en-US" altLang="zh-CN" sz="4400" dirty="0">
                <a:cs typeface="Arial" panose="020B0604020202020204" pitchFamily="34" charset="0"/>
              </a:rPr>
            </a:br>
            <a:endParaRPr lang="zh-CN" altLang="en-US" dirty="0"/>
          </a:p>
        </p:txBody>
      </p:sp>
      <p:sp>
        <p:nvSpPr>
          <p:cNvPr id="4" name="文本框 3">
            <a:extLst>
              <a:ext uri="{FF2B5EF4-FFF2-40B4-BE49-F238E27FC236}">
                <a16:creationId xmlns:a16="http://schemas.microsoft.com/office/drawing/2014/main" id="{6C2EDB84-B38D-A527-C313-B19744E7D6F1}"/>
              </a:ext>
            </a:extLst>
          </p:cNvPr>
          <p:cNvSpPr txBox="1"/>
          <p:nvPr/>
        </p:nvSpPr>
        <p:spPr>
          <a:xfrm>
            <a:off x="940340" y="1127509"/>
            <a:ext cx="10311319" cy="646331"/>
          </a:xfrm>
          <a:prstGeom prst="rect">
            <a:avLst/>
          </a:prstGeom>
          <a:noFill/>
        </p:spPr>
        <p:txBody>
          <a:bodyPr wrap="square" rtlCol="0">
            <a:spAutoFit/>
          </a:bodyPr>
          <a:lstStyle/>
          <a:p>
            <a:r>
              <a:rPr lang="en-US" altLang="zh-CN" dirty="0"/>
              <a:t>The traditional deep learning-based SCI methods often fall short in effectively modeling the physical properties of objects, such as </a:t>
            </a:r>
            <a:r>
              <a:rPr lang="en-US" altLang="zh-CN" b="1" dirty="0"/>
              <a:t>shape, texture and color</a:t>
            </a:r>
            <a:r>
              <a:rPr lang="en-US" altLang="zh-CN" dirty="0"/>
              <a:t>, in video scenes.  </a:t>
            </a:r>
            <a:endParaRPr lang="zh-CN" altLang="en-US" dirty="0"/>
          </a:p>
        </p:txBody>
      </p:sp>
      <p:grpSp>
        <p:nvGrpSpPr>
          <p:cNvPr id="11" name="组合 10">
            <a:extLst>
              <a:ext uri="{FF2B5EF4-FFF2-40B4-BE49-F238E27FC236}">
                <a16:creationId xmlns:a16="http://schemas.microsoft.com/office/drawing/2014/main" id="{13FBDBC8-F025-5AC6-9F6D-2334A3BCD89A}"/>
              </a:ext>
            </a:extLst>
          </p:cNvPr>
          <p:cNvGrpSpPr/>
          <p:nvPr/>
        </p:nvGrpSpPr>
        <p:grpSpPr>
          <a:xfrm>
            <a:off x="721228" y="1935879"/>
            <a:ext cx="10292270" cy="4727594"/>
            <a:chOff x="721228" y="1935879"/>
            <a:chExt cx="10292270" cy="4727594"/>
          </a:xfrm>
        </p:grpSpPr>
        <p:pic>
          <p:nvPicPr>
            <p:cNvPr id="6" name="图片 5">
              <a:extLst>
                <a:ext uri="{FF2B5EF4-FFF2-40B4-BE49-F238E27FC236}">
                  <a16:creationId xmlns:a16="http://schemas.microsoft.com/office/drawing/2014/main" id="{8F3AD95D-A680-0994-4BA0-5AAC26910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503" y="1935880"/>
              <a:ext cx="4345606" cy="4345604"/>
            </a:xfrm>
            <a:prstGeom prst="rect">
              <a:avLst/>
            </a:prstGeom>
          </p:spPr>
        </p:pic>
        <p:pic>
          <p:nvPicPr>
            <p:cNvPr id="8" name="图片 7">
              <a:extLst>
                <a:ext uri="{FF2B5EF4-FFF2-40B4-BE49-F238E27FC236}">
                  <a16:creationId xmlns:a16="http://schemas.microsoft.com/office/drawing/2014/main" id="{D689CD55-1978-D679-02DE-10ADF895B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892" y="1935879"/>
              <a:ext cx="4345606" cy="4345604"/>
            </a:xfrm>
            <a:prstGeom prst="rect">
              <a:avLst/>
            </a:prstGeom>
          </p:spPr>
        </p:pic>
        <p:sp>
          <p:nvSpPr>
            <p:cNvPr id="9" name="文本框 8">
              <a:extLst>
                <a:ext uri="{FF2B5EF4-FFF2-40B4-BE49-F238E27FC236}">
                  <a16:creationId xmlns:a16="http://schemas.microsoft.com/office/drawing/2014/main" id="{C06B6134-060F-9FDB-1D6D-04A69C15AE98}"/>
                </a:ext>
              </a:extLst>
            </p:cNvPr>
            <p:cNvSpPr txBox="1"/>
            <p:nvPr/>
          </p:nvSpPr>
          <p:spPr>
            <a:xfrm>
              <a:off x="721228" y="6294141"/>
              <a:ext cx="5260156" cy="369332"/>
            </a:xfrm>
            <a:prstGeom prst="rect">
              <a:avLst/>
            </a:prstGeom>
            <a:noFill/>
          </p:spPr>
          <p:txBody>
            <a:bodyPr wrap="square" rtlCol="0">
              <a:spAutoFit/>
            </a:bodyPr>
            <a:lstStyle/>
            <a:p>
              <a:r>
                <a:rPr lang="en-US" altLang="zh-CN" dirty="0"/>
                <a:t>The result of </a:t>
              </a:r>
              <a:r>
                <a:rPr lang="en-US" altLang="zh-CN" dirty="0" err="1"/>
                <a:t>STformer</a:t>
              </a:r>
              <a:r>
                <a:rPr lang="en-US" altLang="zh-CN" dirty="0"/>
                <a:t> (deep learning-based methods)</a:t>
              </a:r>
              <a:endParaRPr lang="zh-CN" altLang="en-US" dirty="0"/>
            </a:p>
          </p:txBody>
        </p:sp>
        <p:sp>
          <p:nvSpPr>
            <p:cNvPr id="10" name="文本框 9">
              <a:extLst>
                <a:ext uri="{FF2B5EF4-FFF2-40B4-BE49-F238E27FC236}">
                  <a16:creationId xmlns:a16="http://schemas.microsoft.com/office/drawing/2014/main" id="{F6AA91B8-6F64-B809-BE60-599F9BDF8554}"/>
                </a:ext>
              </a:extLst>
            </p:cNvPr>
            <p:cNvSpPr txBox="1"/>
            <p:nvPr/>
          </p:nvSpPr>
          <p:spPr>
            <a:xfrm>
              <a:off x="7557825" y="6281484"/>
              <a:ext cx="2565739" cy="369332"/>
            </a:xfrm>
            <a:prstGeom prst="rect">
              <a:avLst/>
            </a:prstGeom>
            <a:noFill/>
          </p:spPr>
          <p:txBody>
            <a:bodyPr wrap="square" rtlCol="0">
              <a:spAutoFit/>
            </a:bodyPr>
            <a:lstStyle/>
            <a:p>
              <a:r>
                <a:rPr lang="en-US" altLang="zh-CN" dirty="0"/>
                <a:t>The result of our method</a:t>
              </a:r>
              <a:endParaRPr lang="zh-CN" altLang="en-US" dirty="0"/>
            </a:p>
          </p:txBody>
        </p:sp>
      </p:grpSp>
      <p:grpSp>
        <p:nvGrpSpPr>
          <p:cNvPr id="17" name="组合 16">
            <a:extLst>
              <a:ext uri="{FF2B5EF4-FFF2-40B4-BE49-F238E27FC236}">
                <a16:creationId xmlns:a16="http://schemas.microsoft.com/office/drawing/2014/main" id="{9F22F156-E812-AA8E-639A-E64B71BD92C2}"/>
              </a:ext>
            </a:extLst>
          </p:cNvPr>
          <p:cNvGrpSpPr/>
          <p:nvPr/>
        </p:nvGrpSpPr>
        <p:grpSpPr>
          <a:xfrm>
            <a:off x="2450969" y="2234153"/>
            <a:ext cx="6334812" cy="838985"/>
            <a:chOff x="2450969" y="2234153"/>
            <a:chExt cx="6334812" cy="838985"/>
          </a:xfrm>
        </p:grpSpPr>
        <p:sp>
          <p:nvSpPr>
            <p:cNvPr id="12" name="矩形 11">
              <a:extLst>
                <a:ext uri="{FF2B5EF4-FFF2-40B4-BE49-F238E27FC236}">
                  <a16:creationId xmlns:a16="http://schemas.microsoft.com/office/drawing/2014/main" id="{6A40355F-8522-447A-D618-5BB195150F4B}"/>
                </a:ext>
              </a:extLst>
            </p:cNvPr>
            <p:cNvSpPr/>
            <p:nvPr/>
          </p:nvSpPr>
          <p:spPr>
            <a:xfrm>
              <a:off x="2592371" y="2309567"/>
              <a:ext cx="575035" cy="6693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3" name="矩形 12">
              <a:extLst>
                <a:ext uri="{FF2B5EF4-FFF2-40B4-BE49-F238E27FC236}">
                  <a16:creationId xmlns:a16="http://schemas.microsoft.com/office/drawing/2014/main" id="{0C6BD65F-6EBA-C77F-0809-1173A398E915}"/>
                </a:ext>
              </a:extLst>
            </p:cNvPr>
            <p:cNvSpPr/>
            <p:nvPr/>
          </p:nvSpPr>
          <p:spPr>
            <a:xfrm>
              <a:off x="8080342" y="2309567"/>
              <a:ext cx="575035" cy="6693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4" name="文本框 13">
              <a:extLst>
                <a:ext uri="{FF2B5EF4-FFF2-40B4-BE49-F238E27FC236}">
                  <a16:creationId xmlns:a16="http://schemas.microsoft.com/office/drawing/2014/main" id="{C55BCE97-0C31-148D-348B-53BB2D243082}"/>
                </a:ext>
              </a:extLst>
            </p:cNvPr>
            <p:cNvSpPr txBox="1"/>
            <p:nvPr/>
          </p:nvSpPr>
          <p:spPr>
            <a:xfrm>
              <a:off x="4433763" y="2468979"/>
              <a:ext cx="2463495" cy="369332"/>
            </a:xfrm>
            <a:prstGeom prst="rect">
              <a:avLst/>
            </a:prstGeom>
            <a:noFill/>
            <a:ln>
              <a:noFill/>
            </a:ln>
          </p:spPr>
          <p:txBody>
            <a:bodyPr wrap="none" rtlCol="0">
              <a:spAutoFit/>
            </a:bodyPr>
            <a:lstStyle/>
            <a:p>
              <a:pPr algn="ctr"/>
              <a:r>
                <a:rPr lang="en-US" altLang="zh-CN" dirty="0">
                  <a:solidFill>
                    <a:srgbClr val="FF0000"/>
                  </a:solidFill>
                </a:rPr>
                <a:t>False Rendering of Color</a:t>
              </a:r>
              <a:endParaRPr lang="zh-CN" altLang="en-US" dirty="0">
                <a:solidFill>
                  <a:srgbClr val="FF0000"/>
                </a:solidFill>
              </a:endParaRPr>
            </a:p>
          </p:txBody>
        </p:sp>
        <p:sp>
          <p:nvSpPr>
            <p:cNvPr id="15" name="矩形 14">
              <a:extLst>
                <a:ext uri="{FF2B5EF4-FFF2-40B4-BE49-F238E27FC236}">
                  <a16:creationId xmlns:a16="http://schemas.microsoft.com/office/drawing/2014/main" id="{315A4458-69C8-F5EF-47EB-35546D3874ED}"/>
                </a:ext>
              </a:extLst>
            </p:cNvPr>
            <p:cNvSpPr/>
            <p:nvPr/>
          </p:nvSpPr>
          <p:spPr>
            <a:xfrm>
              <a:off x="2450969" y="2234153"/>
              <a:ext cx="6334812" cy="838985"/>
            </a:xfrm>
            <a:prstGeom prst="rect">
              <a:avLst/>
            </a:prstGeom>
            <a:noFill/>
            <a:ln w="127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8" name="组合 17">
            <a:extLst>
              <a:ext uri="{FF2B5EF4-FFF2-40B4-BE49-F238E27FC236}">
                <a16:creationId xmlns:a16="http://schemas.microsoft.com/office/drawing/2014/main" id="{3F3423E1-2019-56D6-5C0E-F3F99958A4F5}"/>
              </a:ext>
            </a:extLst>
          </p:cNvPr>
          <p:cNvGrpSpPr/>
          <p:nvPr/>
        </p:nvGrpSpPr>
        <p:grpSpPr>
          <a:xfrm>
            <a:off x="3878547" y="4686694"/>
            <a:ext cx="6334812" cy="838985"/>
            <a:chOff x="2450969" y="2234153"/>
            <a:chExt cx="6334812" cy="838985"/>
          </a:xfrm>
        </p:grpSpPr>
        <p:sp>
          <p:nvSpPr>
            <p:cNvPr id="19" name="矩形 18">
              <a:extLst>
                <a:ext uri="{FF2B5EF4-FFF2-40B4-BE49-F238E27FC236}">
                  <a16:creationId xmlns:a16="http://schemas.microsoft.com/office/drawing/2014/main" id="{9CC4AF68-D5C5-6D10-EC22-8439BA17A655}"/>
                </a:ext>
              </a:extLst>
            </p:cNvPr>
            <p:cNvSpPr/>
            <p:nvPr/>
          </p:nvSpPr>
          <p:spPr>
            <a:xfrm>
              <a:off x="2592371" y="2309567"/>
              <a:ext cx="575035" cy="669303"/>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CBF58013-8C33-E4D0-0999-1F2C5E630805}"/>
                </a:ext>
              </a:extLst>
            </p:cNvPr>
            <p:cNvSpPr/>
            <p:nvPr/>
          </p:nvSpPr>
          <p:spPr>
            <a:xfrm>
              <a:off x="8080342" y="2309567"/>
              <a:ext cx="575035" cy="669303"/>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5446380B-D644-A538-412A-AB2BA9B84EC7}"/>
                </a:ext>
              </a:extLst>
            </p:cNvPr>
            <p:cNvSpPr txBox="1"/>
            <p:nvPr/>
          </p:nvSpPr>
          <p:spPr>
            <a:xfrm>
              <a:off x="4307450" y="2468979"/>
              <a:ext cx="2716128" cy="369332"/>
            </a:xfrm>
            <a:prstGeom prst="rect">
              <a:avLst/>
            </a:prstGeom>
            <a:noFill/>
            <a:ln>
              <a:noFill/>
            </a:ln>
          </p:spPr>
          <p:txBody>
            <a:bodyPr wrap="none" rtlCol="0">
              <a:spAutoFit/>
            </a:bodyPr>
            <a:lstStyle/>
            <a:p>
              <a:pPr algn="ctr"/>
              <a:r>
                <a:rPr lang="en-US" altLang="zh-CN" dirty="0">
                  <a:solidFill>
                    <a:srgbClr val="7030A0"/>
                  </a:solidFill>
                </a:rPr>
                <a:t>Inefficient Detail of Texture</a:t>
              </a:r>
              <a:endParaRPr lang="zh-CN" altLang="en-US" dirty="0">
                <a:solidFill>
                  <a:srgbClr val="7030A0"/>
                </a:solidFill>
              </a:endParaRPr>
            </a:p>
          </p:txBody>
        </p:sp>
        <p:sp>
          <p:nvSpPr>
            <p:cNvPr id="22" name="矩形 21">
              <a:extLst>
                <a:ext uri="{FF2B5EF4-FFF2-40B4-BE49-F238E27FC236}">
                  <a16:creationId xmlns:a16="http://schemas.microsoft.com/office/drawing/2014/main" id="{89135051-28D2-0102-AF62-35982E570E51}"/>
                </a:ext>
              </a:extLst>
            </p:cNvPr>
            <p:cNvSpPr/>
            <p:nvPr/>
          </p:nvSpPr>
          <p:spPr>
            <a:xfrm>
              <a:off x="2450969" y="2234153"/>
              <a:ext cx="6334812" cy="838985"/>
            </a:xfrm>
            <a:prstGeom prst="rect">
              <a:avLst/>
            </a:prstGeom>
            <a:noFill/>
            <a:ln w="127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7A512EF9-0A54-9541-FD04-F94D2CC01A6A}"/>
              </a:ext>
            </a:extLst>
          </p:cNvPr>
          <p:cNvGrpSpPr/>
          <p:nvPr/>
        </p:nvGrpSpPr>
        <p:grpSpPr>
          <a:xfrm>
            <a:off x="4734860" y="4044828"/>
            <a:ext cx="6334812" cy="838985"/>
            <a:chOff x="2450969" y="2234153"/>
            <a:chExt cx="6334812" cy="838985"/>
          </a:xfrm>
        </p:grpSpPr>
        <p:sp>
          <p:nvSpPr>
            <p:cNvPr id="24" name="矩形 23">
              <a:extLst>
                <a:ext uri="{FF2B5EF4-FFF2-40B4-BE49-F238E27FC236}">
                  <a16:creationId xmlns:a16="http://schemas.microsoft.com/office/drawing/2014/main" id="{8E6D86FA-9BF0-22DA-F5FA-7EE21321BFE5}"/>
                </a:ext>
              </a:extLst>
            </p:cNvPr>
            <p:cNvSpPr/>
            <p:nvPr/>
          </p:nvSpPr>
          <p:spPr>
            <a:xfrm>
              <a:off x="2592371" y="2309567"/>
              <a:ext cx="575035" cy="669303"/>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F5E182F-EF56-26E3-865F-ED9515D8C74C}"/>
                </a:ext>
              </a:extLst>
            </p:cNvPr>
            <p:cNvSpPr/>
            <p:nvPr/>
          </p:nvSpPr>
          <p:spPr>
            <a:xfrm>
              <a:off x="8080342" y="2309567"/>
              <a:ext cx="575035" cy="669303"/>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B2538948-3C27-3761-1963-5F315112165F}"/>
                </a:ext>
              </a:extLst>
            </p:cNvPr>
            <p:cNvSpPr txBox="1"/>
            <p:nvPr/>
          </p:nvSpPr>
          <p:spPr>
            <a:xfrm>
              <a:off x="4329670" y="2468979"/>
              <a:ext cx="2671693" cy="369332"/>
            </a:xfrm>
            <a:prstGeom prst="rect">
              <a:avLst/>
            </a:prstGeom>
            <a:noFill/>
            <a:ln>
              <a:noFill/>
            </a:ln>
          </p:spPr>
          <p:txBody>
            <a:bodyPr wrap="none" rtlCol="0">
              <a:spAutoFit/>
            </a:bodyPr>
            <a:lstStyle/>
            <a:p>
              <a:pPr algn="ctr"/>
              <a:r>
                <a:rPr lang="en-US" altLang="zh-CN" dirty="0">
                  <a:solidFill>
                    <a:srgbClr val="FFFF00"/>
                  </a:solidFill>
                </a:rPr>
                <a:t>Distorted geometric shape</a:t>
              </a:r>
              <a:endParaRPr lang="zh-CN" altLang="en-US" dirty="0">
                <a:solidFill>
                  <a:srgbClr val="FFFF00"/>
                </a:solidFill>
              </a:endParaRPr>
            </a:p>
          </p:txBody>
        </p:sp>
        <p:sp>
          <p:nvSpPr>
            <p:cNvPr id="27" name="矩形 26">
              <a:extLst>
                <a:ext uri="{FF2B5EF4-FFF2-40B4-BE49-F238E27FC236}">
                  <a16:creationId xmlns:a16="http://schemas.microsoft.com/office/drawing/2014/main" id="{6574F8BE-FC53-6A3B-669F-59C1EE21CCC4}"/>
                </a:ext>
              </a:extLst>
            </p:cNvPr>
            <p:cNvSpPr/>
            <p:nvPr/>
          </p:nvSpPr>
          <p:spPr>
            <a:xfrm>
              <a:off x="2450969" y="2234153"/>
              <a:ext cx="6334812" cy="838985"/>
            </a:xfrm>
            <a:prstGeom prst="rect">
              <a:avLst/>
            </a:prstGeom>
            <a:noFill/>
            <a:ln w="12700">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257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26441a83-5948-4ed5-a689-5a1518ead8e3"/>
  <p:tag name="COMMONDATA" val="eyJoZGlkIjoiMWE2OTZiZWZiNDhkOWZmNzNiMjFiZjU1YmMzMDgzMG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TotalTime>
  <Words>3151</Words>
  <Application>Microsoft Office PowerPoint</Application>
  <PresentationFormat>宽屏</PresentationFormat>
  <Paragraphs>220</Paragraphs>
  <Slides>25</Slides>
  <Notes>25</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25</vt:i4>
      </vt:variant>
    </vt:vector>
  </HeadingPairs>
  <TitlesOfParts>
    <vt:vector size="32" baseType="lpstr">
      <vt:lpstr>等线</vt:lpstr>
      <vt:lpstr>微软雅黑</vt:lpstr>
      <vt:lpstr>Arial</vt:lpstr>
      <vt:lpstr>Calibri</vt:lpstr>
      <vt:lpstr>Cambria Math</vt:lpstr>
      <vt:lpstr>Times New Roman</vt:lpstr>
      <vt:lpstr>Office 主题</vt:lpstr>
      <vt:lpstr>3DFormer: Enhancing Snapshot Compressive Imaging Performance with 3D Gaussian Splatting</vt:lpstr>
      <vt:lpstr>Content</vt:lpstr>
      <vt:lpstr>Content</vt:lpstr>
      <vt:lpstr>Introduction of SCI </vt:lpstr>
      <vt:lpstr>Introduction of SCI </vt:lpstr>
      <vt:lpstr>Introduction of SCI </vt:lpstr>
      <vt:lpstr>Previous SCI Methods </vt:lpstr>
      <vt:lpstr>Content</vt:lpstr>
      <vt:lpstr>Limitation of Traditional Methods </vt:lpstr>
      <vt:lpstr>Limitation of Traditional Methods </vt:lpstr>
      <vt:lpstr>Structure from Motion </vt:lpstr>
      <vt:lpstr>3D Reconstruction and Rendering </vt:lpstr>
      <vt:lpstr>3D Reconstruction and Rendering </vt:lpstr>
      <vt:lpstr>Previous Work Based on 3D </vt:lpstr>
      <vt:lpstr>Previous Work Based on 3D </vt:lpstr>
      <vt:lpstr>Content</vt:lpstr>
      <vt:lpstr>Outline of My Model </vt:lpstr>
      <vt:lpstr>Introducing STFormer </vt:lpstr>
      <vt:lpstr>Modifying Loss</vt:lpstr>
      <vt:lpstr>Content</vt:lpstr>
      <vt:lpstr>Qualitative Results </vt:lpstr>
      <vt:lpstr>Quantitative Results </vt:lpstr>
      <vt:lpstr>Content</vt:lpstr>
      <vt:lpstr>Future Expectation </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pH pH</cp:lastModifiedBy>
  <cp:revision>327</cp:revision>
  <dcterms:created xsi:type="dcterms:W3CDTF">2016-11-08T01:41:00Z</dcterms:created>
  <dcterms:modified xsi:type="dcterms:W3CDTF">2025-01-02T00:57:58Z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2D5C3407DAC74913BF64C46E1D2FB39F</vt:lpwstr>
  </property>
  <property fmtid="{D5CDD505-2E9C-101B-9397-08002B2CF9AE}" pid="3" name="KSOProductBuildVer">
    <vt:lpwstr>2052-11.1.0.12165</vt:lpwstr>
  </property>
</Properties>
</file>