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0" r:id="rId3"/>
    <p:sldId id="279" r:id="rId4"/>
    <p:sldId id="262" r:id="rId5"/>
    <p:sldId id="282" r:id="rId6"/>
    <p:sldId id="281" r:id="rId7"/>
    <p:sldId id="283" r:id="rId8"/>
    <p:sldId id="270" r:id="rId9"/>
    <p:sldId id="284" r:id="rId10"/>
    <p:sldId id="285" r:id="rId11"/>
    <p:sldId id="286" r:id="rId12"/>
    <p:sldId id="271" r:id="rId13"/>
    <p:sldId id="287" r:id="rId14"/>
    <p:sldId id="288" r:id="rId15"/>
    <p:sldId id="274" r:id="rId16"/>
    <p:sldId id="272" r:id="rId17"/>
    <p:sldId id="276" r:id="rId18"/>
    <p:sldId id="258"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37"/>
    <p:restoredTop sz="94650"/>
  </p:normalViewPr>
  <p:slideViewPr>
    <p:cSldViewPr snapToGrid="0">
      <p:cViewPr varScale="1">
        <p:scale>
          <a:sx n="120" d="100"/>
          <a:sy n="120" d="100"/>
        </p:scale>
        <p:origin x="28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C89B13-0A06-4186-B572-2A7744E8B258}" type="datetimeFigureOut">
              <a:rPr lang="zh-CN" altLang="en-US" smtClean="0"/>
              <a:t>2024/4/9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622142-0C59-4E07-AA1C-EAE50334DAC6}" type="slidenum">
              <a:rPr lang="zh-CN" altLang="en-US" smtClean="0"/>
              <a:t>‹#›</a:t>
            </a:fld>
            <a:endParaRPr lang="zh-CN" altLang="en-US"/>
          </a:p>
        </p:txBody>
      </p:sp>
    </p:spTree>
    <p:extLst>
      <p:ext uri="{BB962C8B-B14F-4D97-AF65-F5344CB8AC3E}">
        <p14:creationId xmlns:p14="http://schemas.microsoft.com/office/powerpoint/2010/main" val="1552711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endParaRPr lang="en-US" altLang="zh-CN" dirty="0"/>
          </a:p>
        </p:txBody>
      </p:sp>
      <p:sp>
        <p:nvSpPr>
          <p:cNvPr id="4" name="灯片编号占位符 3"/>
          <p:cNvSpPr>
            <a:spLocks noGrp="1"/>
          </p:cNvSpPr>
          <p:nvPr>
            <p:ph type="sldNum" sz="quarter" idx="10"/>
          </p:nvPr>
        </p:nvSpPr>
        <p:spPr/>
        <p:txBody>
          <a:bodyPr/>
          <a:lstStyle/>
          <a:p>
            <a:fld id="{BF622142-0C59-4E07-AA1C-EAE50334DAC6}" type="slidenum">
              <a:rPr lang="zh-CN" altLang="en-US" smtClean="0"/>
              <a:t>2</a:t>
            </a:fld>
            <a:endParaRPr lang="zh-CN" altLang="en-US"/>
          </a:p>
        </p:txBody>
      </p:sp>
    </p:spTree>
    <p:extLst>
      <p:ext uri="{BB962C8B-B14F-4D97-AF65-F5344CB8AC3E}">
        <p14:creationId xmlns:p14="http://schemas.microsoft.com/office/powerpoint/2010/main" val="3541495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BF622142-0C59-4E07-AA1C-EAE50334DAC6}" type="slidenum">
              <a:rPr lang="zh-CN" altLang="en-US" smtClean="0"/>
              <a:t>11</a:t>
            </a:fld>
            <a:endParaRPr lang="zh-CN" altLang="en-US"/>
          </a:p>
        </p:txBody>
      </p:sp>
    </p:spTree>
    <p:extLst>
      <p:ext uri="{BB962C8B-B14F-4D97-AF65-F5344CB8AC3E}">
        <p14:creationId xmlns:p14="http://schemas.microsoft.com/office/powerpoint/2010/main" val="1771203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622142-0C59-4E07-AA1C-EAE50334DAC6}" type="slidenum">
              <a:rPr lang="zh-CN" altLang="en-US" smtClean="0"/>
              <a:t>12</a:t>
            </a:fld>
            <a:endParaRPr lang="zh-CN" altLang="en-US"/>
          </a:p>
        </p:txBody>
      </p:sp>
    </p:spTree>
    <p:extLst>
      <p:ext uri="{BB962C8B-B14F-4D97-AF65-F5344CB8AC3E}">
        <p14:creationId xmlns:p14="http://schemas.microsoft.com/office/powerpoint/2010/main" val="1699381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﻿token- and module-level like PHATGOOSE</a:t>
            </a:r>
            <a:endParaRPr lang="zh-CN" altLang="en-US" dirty="0"/>
          </a:p>
        </p:txBody>
      </p:sp>
      <p:sp>
        <p:nvSpPr>
          <p:cNvPr id="4" name="灯片编号占位符 3"/>
          <p:cNvSpPr>
            <a:spLocks noGrp="1"/>
          </p:cNvSpPr>
          <p:nvPr>
            <p:ph type="sldNum" sz="quarter" idx="10"/>
          </p:nvPr>
        </p:nvSpPr>
        <p:spPr/>
        <p:txBody>
          <a:bodyPr/>
          <a:lstStyle/>
          <a:p>
            <a:fld id="{BF622142-0C59-4E07-AA1C-EAE50334DAC6}" type="slidenum">
              <a:rPr lang="zh-CN" altLang="en-US" smtClean="0"/>
              <a:t>13</a:t>
            </a:fld>
            <a:endParaRPr lang="zh-CN" altLang="en-US"/>
          </a:p>
        </p:txBody>
      </p:sp>
    </p:spTree>
    <p:extLst>
      <p:ext uri="{BB962C8B-B14F-4D97-AF65-F5344CB8AC3E}">
        <p14:creationId xmlns:p14="http://schemas.microsoft.com/office/powerpoint/2010/main" val="557101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﻿token- and module-level like PHATGOOSE</a:t>
            </a:r>
            <a:endParaRPr lang="zh-CN" altLang="en-US" dirty="0"/>
          </a:p>
        </p:txBody>
      </p:sp>
      <p:sp>
        <p:nvSpPr>
          <p:cNvPr id="4" name="灯片编号占位符 3"/>
          <p:cNvSpPr>
            <a:spLocks noGrp="1"/>
          </p:cNvSpPr>
          <p:nvPr>
            <p:ph type="sldNum" sz="quarter" idx="10"/>
          </p:nvPr>
        </p:nvSpPr>
        <p:spPr/>
        <p:txBody>
          <a:bodyPr/>
          <a:lstStyle/>
          <a:p>
            <a:fld id="{BF622142-0C59-4E07-AA1C-EAE50334DAC6}" type="slidenum">
              <a:rPr lang="zh-CN" altLang="en-US" smtClean="0"/>
              <a:t>14</a:t>
            </a:fld>
            <a:endParaRPr lang="zh-CN" altLang="en-US"/>
          </a:p>
        </p:txBody>
      </p:sp>
    </p:spTree>
    <p:extLst>
      <p:ext uri="{BB962C8B-B14F-4D97-AF65-F5344CB8AC3E}">
        <p14:creationId xmlns:p14="http://schemas.microsoft.com/office/powerpoint/2010/main" val="3320670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622142-0C59-4E07-AA1C-EAE50334DAC6}" type="slidenum">
              <a:rPr lang="zh-CN" altLang="en-US" smtClean="0"/>
              <a:t>15</a:t>
            </a:fld>
            <a:endParaRPr lang="zh-CN" altLang="en-US"/>
          </a:p>
        </p:txBody>
      </p:sp>
    </p:spTree>
    <p:extLst>
      <p:ext uri="{BB962C8B-B14F-4D97-AF65-F5344CB8AC3E}">
        <p14:creationId xmlns:p14="http://schemas.microsoft.com/office/powerpoint/2010/main" val="1145451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622142-0C59-4E07-AA1C-EAE50334DAC6}" type="slidenum">
              <a:rPr lang="zh-CN" altLang="en-US" smtClean="0"/>
              <a:t>16</a:t>
            </a:fld>
            <a:endParaRPr lang="zh-CN" altLang="en-US"/>
          </a:p>
        </p:txBody>
      </p:sp>
    </p:spTree>
    <p:extLst>
      <p:ext uri="{BB962C8B-B14F-4D97-AF65-F5344CB8AC3E}">
        <p14:creationId xmlns:p14="http://schemas.microsoft.com/office/powerpoint/2010/main" val="654692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622142-0C59-4E07-AA1C-EAE50334DAC6}" type="slidenum">
              <a:rPr lang="zh-CN" altLang="en-US" smtClean="0"/>
              <a:t>17</a:t>
            </a:fld>
            <a:endParaRPr lang="zh-CN" altLang="en-US"/>
          </a:p>
        </p:txBody>
      </p:sp>
    </p:spTree>
    <p:extLst>
      <p:ext uri="{BB962C8B-B14F-4D97-AF65-F5344CB8AC3E}">
        <p14:creationId xmlns:p14="http://schemas.microsoft.com/office/powerpoint/2010/main" val="2441476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BF622142-0C59-4E07-AA1C-EAE50334DAC6}" type="slidenum">
              <a:rPr lang="zh-CN" altLang="en-US" smtClean="0"/>
              <a:t>18</a:t>
            </a:fld>
            <a:endParaRPr lang="zh-CN" altLang="en-US"/>
          </a:p>
        </p:txBody>
      </p:sp>
    </p:spTree>
    <p:extLst>
      <p:ext uri="{BB962C8B-B14F-4D97-AF65-F5344CB8AC3E}">
        <p14:creationId xmlns:p14="http://schemas.microsoft.com/office/powerpoint/2010/main" val="2056070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622142-0C59-4E07-AA1C-EAE50334DAC6}" type="slidenum">
              <a:rPr lang="zh-CN" altLang="en-US" smtClean="0"/>
              <a:t>3</a:t>
            </a:fld>
            <a:endParaRPr lang="zh-CN" altLang="en-US"/>
          </a:p>
        </p:txBody>
      </p:sp>
    </p:spTree>
    <p:extLst>
      <p:ext uri="{BB962C8B-B14F-4D97-AF65-F5344CB8AC3E}">
        <p14:creationId xmlns:p14="http://schemas.microsoft.com/office/powerpoint/2010/main" val="2278722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dirty="0"/>
              <a:t>﻿for example, as discussed further in Section 3, </a:t>
            </a:r>
            <a:r>
              <a:rPr lang="en" altLang="zh-CN" dirty="0" err="1"/>
              <a:t>LoRA</a:t>
            </a:r>
            <a:r>
              <a:rPr lang="en" altLang="zh-CN" dirty="0"/>
              <a:t> (Hu et al., 2021) introduces a low-rank update at every linear layer in the model. We refer to each of these updates as a “module”.</a:t>
            </a:r>
          </a:p>
        </p:txBody>
      </p:sp>
      <p:sp>
        <p:nvSpPr>
          <p:cNvPr id="4" name="灯片编号占位符 3"/>
          <p:cNvSpPr>
            <a:spLocks noGrp="1"/>
          </p:cNvSpPr>
          <p:nvPr>
            <p:ph type="sldNum" sz="quarter" idx="10"/>
          </p:nvPr>
        </p:nvSpPr>
        <p:spPr/>
        <p:txBody>
          <a:bodyPr/>
          <a:lstStyle/>
          <a:p>
            <a:fld id="{BF622142-0C59-4E07-AA1C-EAE50334DAC6}" type="slidenum">
              <a:rPr lang="zh-CN" altLang="en-US" smtClean="0"/>
              <a:t>4</a:t>
            </a:fld>
            <a:endParaRPr lang="zh-CN" altLang="en-US"/>
          </a:p>
        </p:txBody>
      </p:sp>
    </p:spTree>
    <p:extLst>
      <p:ext uri="{BB962C8B-B14F-4D97-AF65-F5344CB8AC3E}">
        <p14:creationId xmlns:p14="http://schemas.microsoft.com/office/powerpoint/2010/main" val="2399950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622142-0C59-4E07-AA1C-EAE50334DAC6}" type="slidenum">
              <a:rPr lang="zh-CN" altLang="en-US" smtClean="0"/>
              <a:t>5</a:t>
            </a:fld>
            <a:endParaRPr lang="zh-CN" altLang="en-US"/>
          </a:p>
        </p:txBody>
      </p:sp>
    </p:spTree>
    <p:extLst>
      <p:ext uri="{BB962C8B-B14F-4D97-AF65-F5344CB8AC3E}">
        <p14:creationId xmlns:p14="http://schemas.microsoft.com/office/powerpoint/2010/main" val="52010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r>
              <a:rPr lang="en-US" altLang="zh-CN" dirty="0"/>
              <a:t>﻿(e.g. “I have a French model and an English model. Which model should I use for the query: </a:t>
            </a:r>
            <a:r>
              <a:rPr lang="en-US" altLang="zh-CN" dirty="0" err="1"/>
              <a:t>combien</a:t>
            </a:r>
            <a:r>
              <a:rPr lang="en-US" altLang="zh-CN" dirty="0"/>
              <a:t> </a:t>
            </a:r>
            <a:r>
              <a:rPr lang="en-US" altLang="zh-CN" dirty="0" err="1"/>
              <a:t>p`ese</a:t>
            </a:r>
            <a:r>
              <a:rPr lang="en-US" altLang="zh-CN" dirty="0"/>
              <a:t> </a:t>
            </a:r>
            <a:r>
              <a:rPr lang="en-US" altLang="zh-CN" dirty="0" err="1"/>
              <a:t>une</a:t>
            </a:r>
            <a:r>
              <a:rPr lang="en-US" altLang="zh-CN" dirty="0"/>
              <a:t> </a:t>
            </a:r>
            <a:r>
              <a:rPr lang="en-US" altLang="zh-CN" dirty="0" err="1"/>
              <a:t>pomme</a:t>
            </a:r>
            <a:r>
              <a:rPr lang="en-US" altLang="zh-CN" dirty="0"/>
              <a:t>?”).</a:t>
            </a:r>
            <a:endParaRPr lang="zh-CN" altLang="en-US" dirty="0"/>
          </a:p>
        </p:txBody>
      </p:sp>
      <p:sp>
        <p:nvSpPr>
          <p:cNvPr id="4" name="灯片编号占位符 3"/>
          <p:cNvSpPr>
            <a:spLocks noGrp="1"/>
          </p:cNvSpPr>
          <p:nvPr>
            <p:ph type="sldNum" sz="quarter" idx="10"/>
          </p:nvPr>
        </p:nvSpPr>
        <p:spPr/>
        <p:txBody>
          <a:bodyPr/>
          <a:lstStyle/>
          <a:p>
            <a:fld id="{BF622142-0C59-4E07-AA1C-EAE50334DAC6}" type="slidenum">
              <a:rPr lang="zh-CN" altLang="en-US" smtClean="0"/>
              <a:t>6</a:t>
            </a:fld>
            <a:endParaRPr lang="zh-CN" altLang="en-US"/>
          </a:p>
        </p:txBody>
      </p:sp>
    </p:spTree>
    <p:extLst>
      <p:ext uri="{BB962C8B-B14F-4D97-AF65-F5344CB8AC3E}">
        <p14:creationId xmlns:p14="http://schemas.microsoft.com/office/powerpoint/2010/main" val="3897722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r>
              <a:rPr lang="en-US" altLang="zh-CN" dirty="0"/>
              <a:t>﻿In our work, we instead focus on routing among specialized models.</a:t>
            </a:r>
          </a:p>
          <a:p>
            <a:pPr marL="228600" indent="-228600">
              <a:buAutoNum type="arabicPeriod"/>
            </a:pPr>
            <a:r>
              <a:rPr lang="en" altLang="zh-CN" dirty="0"/>
              <a:t>﻿rely on simultaneous data access.</a:t>
            </a:r>
            <a:endParaRPr lang="zh-CN" altLang="en-US" dirty="0"/>
          </a:p>
        </p:txBody>
      </p:sp>
      <p:sp>
        <p:nvSpPr>
          <p:cNvPr id="4" name="灯片编号占位符 3"/>
          <p:cNvSpPr>
            <a:spLocks noGrp="1"/>
          </p:cNvSpPr>
          <p:nvPr>
            <p:ph type="sldNum" sz="quarter" idx="10"/>
          </p:nvPr>
        </p:nvSpPr>
        <p:spPr/>
        <p:txBody>
          <a:bodyPr/>
          <a:lstStyle/>
          <a:p>
            <a:fld id="{BF622142-0C59-4E07-AA1C-EAE50334DAC6}" type="slidenum">
              <a:rPr lang="zh-CN" altLang="en-US" smtClean="0"/>
              <a:t>7</a:t>
            </a:fld>
            <a:endParaRPr lang="zh-CN" altLang="en-US"/>
          </a:p>
        </p:txBody>
      </p:sp>
    </p:spTree>
    <p:extLst>
      <p:ext uri="{BB962C8B-B14F-4D97-AF65-F5344CB8AC3E}">
        <p14:creationId xmlns:p14="http://schemas.microsoft.com/office/powerpoint/2010/main" val="761884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BF622142-0C59-4E07-AA1C-EAE50334DAC6}" type="slidenum">
              <a:rPr lang="zh-CN" altLang="en-US" smtClean="0"/>
              <a:t>8</a:t>
            </a:fld>
            <a:endParaRPr lang="zh-CN" altLang="en-US"/>
          </a:p>
        </p:txBody>
      </p:sp>
    </p:spTree>
    <p:extLst>
      <p:ext uri="{BB962C8B-B14F-4D97-AF65-F5344CB8AC3E}">
        <p14:creationId xmlns:p14="http://schemas.microsoft.com/office/powerpoint/2010/main" val="2977731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BF622142-0C59-4E07-AA1C-EAE50334DAC6}" type="slidenum">
              <a:rPr lang="zh-CN" altLang="en-US" smtClean="0"/>
              <a:t>9</a:t>
            </a:fld>
            <a:endParaRPr lang="zh-CN" altLang="en-US"/>
          </a:p>
        </p:txBody>
      </p:sp>
    </p:spTree>
    <p:extLst>
      <p:ext uri="{BB962C8B-B14F-4D97-AF65-F5344CB8AC3E}">
        <p14:creationId xmlns:p14="http://schemas.microsoft.com/office/powerpoint/2010/main" val="515376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BF622142-0C59-4E07-AA1C-EAE50334DAC6}" type="slidenum">
              <a:rPr lang="zh-CN" altLang="en-US" smtClean="0"/>
              <a:t>10</a:t>
            </a:fld>
            <a:endParaRPr lang="zh-CN" altLang="en-US"/>
          </a:p>
        </p:txBody>
      </p:sp>
    </p:spTree>
    <p:extLst>
      <p:ext uri="{BB962C8B-B14F-4D97-AF65-F5344CB8AC3E}">
        <p14:creationId xmlns:p14="http://schemas.microsoft.com/office/powerpoint/2010/main" val="2543986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0689373-1E8E-4553-A943-BF622D115872}" type="datetimeFigureOut">
              <a:rPr lang="zh-CN" altLang="en-US" smtClean="0"/>
              <a:t>2024/4/9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08EFF4B-039B-4151-AA5B-E6F290D54134}" type="slidenum">
              <a:rPr lang="zh-CN" altLang="en-US" smtClean="0"/>
              <a:t>‹#›</a:t>
            </a:fld>
            <a:endParaRPr lang="zh-CN" altLang="en-US"/>
          </a:p>
        </p:txBody>
      </p:sp>
    </p:spTree>
    <p:extLst>
      <p:ext uri="{BB962C8B-B14F-4D97-AF65-F5344CB8AC3E}">
        <p14:creationId xmlns:p14="http://schemas.microsoft.com/office/powerpoint/2010/main" val="3662494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0689373-1E8E-4553-A943-BF622D115872}" type="datetimeFigureOut">
              <a:rPr lang="zh-CN" altLang="en-US" smtClean="0"/>
              <a:t>2024/4/9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08EFF4B-039B-4151-AA5B-E6F290D54134}" type="slidenum">
              <a:rPr lang="zh-CN" altLang="en-US" smtClean="0"/>
              <a:t>‹#›</a:t>
            </a:fld>
            <a:endParaRPr lang="zh-CN" altLang="en-US"/>
          </a:p>
        </p:txBody>
      </p:sp>
    </p:spTree>
    <p:extLst>
      <p:ext uri="{BB962C8B-B14F-4D97-AF65-F5344CB8AC3E}">
        <p14:creationId xmlns:p14="http://schemas.microsoft.com/office/powerpoint/2010/main" val="3137729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0689373-1E8E-4553-A943-BF622D115872}" type="datetimeFigureOut">
              <a:rPr lang="zh-CN" altLang="en-US" smtClean="0"/>
              <a:t>2024/4/9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08EFF4B-039B-4151-AA5B-E6F290D54134}" type="slidenum">
              <a:rPr lang="zh-CN" altLang="en-US" smtClean="0"/>
              <a:t>‹#›</a:t>
            </a:fld>
            <a:endParaRPr lang="zh-CN" altLang="en-US"/>
          </a:p>
        </p:txBody>
      </p:sp>
    </p:spTree>
    <p:extLst>
      <p:ext uri="{BB962C8B-B14F-4D97-AF65-F5344CB8AC3E}">
        <p14:creationId xmlns:p14="http://schemas.microsoft.com/office/powerpoint/2010/main" val="1419857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0689373-1E8E-4553-A943-BF622D115872}" type="datetimeFigureOut">
              <a:rPr lang="zh-CN" altLang="en-US" smtClean="0"/>
              <a:t>2024/4/9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08EFF4B-039B-4151-AA5B-E6F290D54134}" type="slidenum">
              <a:rPr lang="zh-CN" altLang="en-US" smtClean="0"/>
              <a:t>‹#›</a:t>
            </a:fld>
            <a:endParaRPr lang="zh-CN" altLang="en-US"/>
          </a:p>
        </p:txBody>
      </p:sp>
    </p:spTree>
    <p:extLst>
      <p:ext uri="{BB962C8B-B14F-4D97-AF65-F5344CB8AC3E}">
        <p14:creationId xmlns:p14="http://schemas.microsoft.com/office/powerpoint/2010/main" val="4026696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0689373-1E8E-4553-A943-BF622D115872}" type="datetimeFigureOut">
              <a:rPr lang="zh-CN" altLang="en-US" smtClean="0"/>
              <a:t>2024/4/9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08EFF4B-039B-4151-AA5B-E6F290D54134}" type="slidenum">
              <a:rPr lang="zh-CN" altLang="en-US" smtClean="0"/>
              <a:t>‹#›</a:t>
            </a:fld>
            <a:endParaRPr lang="zh-CN" altLang="en-US"/>
          </a:p>
        </p:txBody>
      </p:sp>
    </p:spTree>
    <p:extLst>
      <p:ext uri="{BB962C8B-B14F-4D97-AF65-F5344CB8AC3E}">
        <p14:creationId xmlns:p14="http://schemas.microsoft.com/office/powerpoint/2010/main" val="2391856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0689373-1E8E-4553-A943-BF622D115872}" type="datetimeFigureOut">
              <a:rPr lang="zh-CN" altLang="en-US" smtClean="0"/>
              <a:t>2024/4/9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08EFF4B-039B-4151-AA5B-E6F290D54134}" type="slidenum">
              <a:rPr lang="zh-CN" altLang="en-US" smtClean="0"/>
              <a:t>‹#›</a:t>
            </a:fld>
            <a:endParaRPr lang="zh-CN" altLang="en-US"/>
          </a:p>
        </p:txBody>
      </p:sp>
    </p:spTree>
    <p:extLst>
      <p:ext uri="{BB962C8B-B14F-4D97-AF65-F5344CB8AC3E}">
        <p14:creationId xmlns:p14="http://schemas.microsoft.com/office/powerpoint/2010/main" val="2671206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0689373-1E8E-4553-A943-BF622D115872}" type="datetimeFigureOut">
              <a:rPr lang="zh-CN" altLang="en-US" smtClean="0"/>
              <a:t>2024/4/9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08EFF4B-039B-4151-AA5B-E6F290D54134}" type="slidenum">
              <a:rPr lang="zh-CN" altLang="en-US" smtClean="0"/>
              <a:t>‹#›</a:t>
            </a:fld>
            <a:endParaRPr lang="zh-CN" altLang="en-US"/>
          </a:p>
        </p:txBody>
      </p:sp>
    </p:spTree>
    <p:extLst>
      <p:ext uri="{BB962C8B-B14F-4D97-AF65-F5344CB8AC3E}">
        <p14:creationId xmlns:p14="http://schemas.microsoft.com/office/powerpoint/2010/main" val="3947163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0689373-1E8E-4553-A943-BF622D115872}" type="datetimeFigureOut">
              <a:rPr lang="zh-CN" altLang="en-US" smtClean="0"/>
              <a:t>2024/4/9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08EFF4B-039B-4151-AA5B-E6F290D54134}" type="slidenum">
              <a:rPr lang="zh-CN" altLang="en-US" smtClean="0"/>
              <a:t>‹#›</a:t>
            </a:fld>
            <a:endParaRPr lang="zh-CN" altLang="en-US"/>
          </a:p>
        </p:txBody>
      </p:sp>
    </p:spTree>
    <p:extLst>
      <p:ext uri="{BB962C8B-B14F-4D97-AF65-F5344CB8AC3E}">
        <p14:creationId xmlns:p14="http://schemas.microsoft.com/office/powerpoint/2010/main" val="2192034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0689373-1E8E-4553-A943-BF622D115872}" type="datetimeFigureOut">
              <a:rPr lang="zh-CN" altLang="en-US" smtClean="0"/>
              <a:t>2024/4/9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08EFF4B-039B-4151-AA5B-E6F290D54134}" type="slidenum">
              <a:rPr lang="zh-CN" altLang="en-US" smtClean="0"/>
              <a:t>‹#›</a:t>
            </a:fld>
            <a:endParaRPr lang="zh-CN" altLang="en-US"/>
          </a:p>
        </p:txBody>
      </p:sp>
    </p:spTree>
    <p:extLst>
      <p:ext uri="{BB962C8B-B14F-4D97-AF65-F5344CB8AC3E}">
        <p14:creationId xmlns:p14="http://schemas.microsoft.com/office/powerpoint/2010/main" val="3080204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0689373-1E8E-4553-A943-BF622D115872}" type="datetimeFigureOut">
              <a:rPr lang="zh-CN" altLang="en-US" smtClean="0"/>
              <a:t>2024/4/9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08EFF4B-039B-4151-AA5B-E6F290D54134}" type="slidenum">
              <a:rPr lang="zh-CN" altLang="en-US" smtClean="0"/>
              <a:t>‹#›</a:t>
            </a:fld>
            <a:endParaRPr lang="zh-CN" altLang="en-US"/>
          </a:p>
        </p:txBody>
      </p:sp>
    </p:spTree>
    <p:extLst>
      <p:ext uri="{BB962C8B-B14F-4D97-AF65-F5344CB8AC3E}">
        <p14:creationId xmlns:p14="http://schemas.microsoft.com/office/powerpoint/2010/main" val="3426950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0689373-1E8E-4553-A943-BF622D115872}" type="datetimeFigureOut">
              <a:rPr lang="zh-CN" altLang="en-US" smtClean="0"/>
              <a:t>2024/4/9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08EFF4B-039B-4151-AA5B-E6F290D54134}" type="slidenum">
              <a:rPr lang="zh-CN" altLang="en-US" smtClean="0"/>
              <a:t>‹#›</a:t>
            </a:fld>
            <a:endParaRPr lang="zh-CN" altLang="en-US"/>
          </a:p>
        </p:txBody>
      </p:sp>
    </p:spTree>
    <p:extLst>
      <p:ext uri="{BB962C8B-B14F-4D97-AF65-F5344CB8AC3E}">
        <p14:creationId xmlns:p14="http://schemas.microsoft.com/office/powerpoint/2010/main" val="3486572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689373-1E8E-4553-A943-BF622D115872}" type="datetimeFigureOut">
              <a:rPr lang="zh-CN" altLang="en-US" smtClean="0"/>
              <a:t>2024/4/9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EFF4B-039B-4151-AA5B-E6F290D54134}" type="slidenum">
              <a:rPr lang="zh-CN" altLang="en-US" smtClean="0"/>
              <a:t>‹#›</a:t>
            </a:fld>
            <a:endParaRPr lang="zh-CN" altLang="en-US"/>
          </a:p>
        </p:txBody>
      </p:sp>
    </p:spTree>
    <p:extLst>
      <p:ext uri="{BB962C8B-B14F-4D97-AF65-F5344CB8AC3E}">
        <p14:creationId xmlns:p14="http://schemas.microsoft.com/office/powerpoint/2010/main" val="3538395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560" y="333822"/>
            <a:ext cx="3169926" cy="411481"/>
          </a:xfrm>
          <a:prstGeom prst="rect">
            <a:avLst/>
          </a:prstGeom>
        </p:spPr>
      </p:pic>
      <p:sp>
        <p:nvSpPr>
          <p:cNvPr id="8" name="标题 1"/>
          <p:cNvSpPr>
            <a:spLocks noGrp="1"/>
          </p:cNvSpPr>
          <p:nvPr>
            <p:ph type="ctrTitle"/>
          </p:nvPr>
        </p:nvSpPr>
        <p:spPr>
          <a:xfrm>
            <a:off x="0" y="1700808"/>
            <a:ext cx="12192000" cy="2457979"/>
          </a:xfrm>
        </p:spPr>
        <p:txBody>
          <a:bodyPr>
            <a:normAutofit/>
          </a:bodyPr>
          <a:lstStyle/>
          <a:p>
            <a:r>
              <a:rPr lang="en-US" altLang="zh-CN" sz="4000" dirty="0">
                <a:solidFill>
                  <a:schemeClr val="bg1"/>
                </a:solidFill>
                <a:latin typeface="+mn-lt"/>
              </a:rPr>
              <a:t>Learning to Route Among Specialized Experts </a:t>
            </a:r>
            <a:br>
              <a:rPr lang="en-US" altLang="zh-CN" sz="4000" dirty="0">
                <a:solidFill>
                  <a:schemeClr val="bg1"/>
                </a:solidFill>
                <a:latin typeface="+mn-lt"/>
              </a:rPr>
            </a:br>
            <a:r>
              <a:rPr lang="en-US" altLang="zh-CN" sz="4000" dirty="0">
                <a:solidFill>
                  <a:schemeClr val="bg1"/>
                </a:solidFill>
                <a:latin typeface="+mn-lt"/>
              </a:rPr>
              <a:t>for Zero-Shot Generalization</a:t>
            </a:r>
            <a:endParaRPr lang="zh-CN" altLang="en-US" sz="4000" dirty="0">
              <a:solidFill>
                <a:schemeClr val="bg1"/>
              </a:solidFill>
              <a:latin typeface="+mn-lt"/>
            </a:endParaRPr>
          </a:p>
        </p:txBody>
      </p:sp>
      <p:sp>
        <p:nvSpPr>
          <p:cNvPr id="9" name="副标题 2"/>
          <p:cNvSpPr>
            <a:spLocks noGrp="1"/>
          </p:cNvSpPr>
          <p:nvPr>
            <p:ph type="subTitle" idx="1"/>
          </p:nvPr>
        </p:nvSpPr>
        <p:spPr>
          <a:xfrm>
            <a:off x="1252939" y="5159868"/>
            <a:ext cx="9484730" cy="861420"/>
          </a:xfrm>
        </p:spPr>
        <p:txBody>
          <a:bodyPr>
            <a:normAutofit lnSpcReduction="10000"/>
          </a:bodyPr>
          <a:lstStyle/>
          <a:p>
            <a:r>
              <a:rPr lang="en-US" altLang="zh-CN" dirty="0"/>
              <a:t>Presenter: </a:t>
            </a:r>
            <a:r>
              <a:rPr lang="en-US" altLang="zh-CN" dirty="0" err="1"/>
              <a:t>Jingyun</a:t>
            </a:r>
            <a:r>
              <a:rPr lang="en-US" altLang="zh-CN" dirty="0"/>
              <a:t> Yang</a:t>
            </a:r>
          </a:p>
          <a:p>
            <a:r>
              <a:rPr lang="en-US" altLang="zh-CN" dirty="0"/>
              <a:t>2024/04/10</a:t>
            </a:r>
            <a:endParaRPr lang="zh-CN" altLang="en-US" dirty="0"/>
          </a:p>
        </p:txBody>
      </p:sp>
    </p:spTree>
    <p:extLst>
      <p:ext uri="{BB962C8B-B14F-4D97-AF65-F5344CB8AC3E}">
        <p14:creationId xmlns:p14="http://schemas.microsoft.com/office/powerpoint/2010/main" val="4072556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1514" y="435420"/>
            <a:ext cx="3169926" cy="411481"/>
          </a:xfrm>
          <a:prstGeom prst="rect">
            <a:avLst/>
          </a:prstGeom>
        </p:spPr>
      </p:pic>
      <p:sp>
        <p:nvSpPr>
          <p:cNvPr id="8" name="标题 1"/>
          <p:cNvSpPr>
            <a:spLocks noGrp="1"/>
          </p:cNvSpPr>
          <p:nvPr>
            <p:ph type="ctrTitle"/>
          </p:nvPr>
        </p:nvSpPr>
        <p:spPr>
          <a:xfrm>
            <a:off x="725700" y="435420"/>
            <a:ext cx="7329729" cy="411481"/>
          </a:xfrm>
        </p:spPr>
        <p:txBody>
          <a:bodyPr>
            <a:noAutofit/>
          </a:bodyPr>
          <a:lstStyle/>
          <a:p>
            <a:pPr algn="l"/>
            <a:r>
              <a:rPr lang="en-US" altLang="zh-CN" sz="2800" b="1" dirty="0">
                <a:latin typeface="+mn-lt"/>
              </a:rPr>
              <a:t>Framework</a:t>
            </a:r>
            <a:endParaRPr lang="zh-CN" altLang="en-US" sz="2800" b="1" dirty="0">
              <a:latin typeface="+mn-lt"/>
            </a:endParaRPr>
          </a:p>
        </p:txBody>
      </p:sp>
      <p:sp>
        <p:nvSpPr>
          <p:cNvPr id="10" name="副标题 2"/>
          <p:cNvSpPr>
            <a:spLocks noGrp="1"/>
          </p:cNvSpPr>
          <p:nvPr>
            <p:ph type="subTitle" idx="1"/>
          </p:nvPr>
        </p:nvSpPr>
        <p:spPr>
          <a:xfrm>
            <a:off x="725700" y="1277253"/>
            <a:ext cx="10672402" cy="4782460"/>
          </a:xfrm>
        </p:spPr>
        <p:txBody>
          <a:bodyPr>
            <a:normAutofit/>
          </a:bodyPr>
          <a:lstStyle/>
          <a:p>
            <a:pPr marL="342900" indent="-342900" algn="l">
              <a:buFont typeface="Arial" panose="020B0604020202020204" pitchFamily="34" charset="0"/>
              <a:buChar char="•"/>
            </a:pPr>
            <a:endParaRPr lang="en-US" altLang="zh-CN" sz="2000" dirty="0"/>
          </a:p>
          <a:p>
            <a:pPr marL="342900" indent="-342900" algn="l">
              <a:buFont typeface="Arial" panose="020B0604020202020204" pitchFamily="34" charset="0"/>
              <a:buChar char="•"/>
            </a:pPr>
            <a:endParaRPr lang="en-US" altLang="zh-CN" sz="2000" dirty="0"/>
          </a:p>
          <a:p>
            <a:pPr marL="342900" indent="-342900" algn="l">
              <a:buFont typeface="Arial" panose="020B0604020202020204" pitchFamily="34" charset="0"/>
              <a:buChar char="•"/>
            </a:pPr>
            <a:endParaRPr lang="en-US" altLang="zh-CN" sz="2000" dirty="0"/>
          </a:p>
          <a:p>
            <a:pPr algn="l"/>
            <a:endParaRPr lang="en-US" altLang="zh-CN" sz="2000" dirty="0"/>
          </a:p>
          <a:p>
            <a:pPr algn="l"/>
            <a:endParaRPr lang="en-US" altLang="zh-CN" sz="2000" dirty="0"/>
          </a:p>
          <a:p>
            <a:pPr algn="l"/>
            <a:endParaRPr lang="en-US" altLang="zh-CN" sz="2000" dirty="0"/>
          </a:p>
          <a:p>
            <a:pPr marL="457200" indent="-457200" algn="l">
              <a:buFont typeface="+mj-lt"/>
              <a:buAutoNum type="arabicPeriod"/>
            </a:pPr>
            <a:r>
              <a:rPr lang="en-US" altLang="zh-CN" sz="2000" dirty="0"/>
              <a:t>﻿﻿﻿standardize both the gating vectors and a given activation for the purpose of routing.</a:t>
            </a:r>
          </a:p>
          <a:p>
            <a:pPr marL="457200" indent="-457200" algn="l">
              <a:buFont typeface="+mj-lt"/>
              <a:buAutoNum type="arabicPeriod"/>
            </a:pPr>
            <a:r>
              <a:rPr lang="en-US" altLang="zh-CN" sz="2000" dirty="0"/>
              <a:t>﻿assign each module a score by computing the cosine similarity between the standardized activation and its ﻿routing vector.</a:t>
            </a:r>
          </a:p>
          <a:p>
            <a:pPr marL="457200" indent="-457200" algn="l">
              <a:buFont typeface="+mj-lt"/>
              <a:buAutoNum type="arabicPeriod"/>
            </a:pPr>
            <a:r>
              <a:rPr lang="en-US" altLang="zh-CN" sz="2000" dirty="0"/>
              <a:t>﻿route the activation to the modules with the k highest scores and rescale their output by their </a:t>
            </a:r>
            <a:r>
              <a:rPr lang="en-US" altLang="zh-CN" sz="2000" dirty="0" err="1"/>
              <a:t>softmax</a:t>
            </a:r>
            <a:r>
              <a:rPr lang="en-US" altLang="zh-CN" sz="2000" dirty="0"/>
              <a:t>-normalized weights.</a:t>
            </a:r>
          </a:p>
        </p:txBody>
      </p:sp>
      <p:sp>
        <p:nvSpPr>
          <p:cNvPr id="12" name="副标题 2">
            <a:extLst>
              <a:ext uri="{FF2B5EF4-FFF2-40B4-BE49-F238E27FC236}">
                <a16:creationId xmlns:a16="http://schemas.microsoft.com/office/drawing/2014/main" id="{3AE9A5EB-9ED7-783B-682A-0C9C0018D46D}"/>
              </a:ext>
            </a:extLst>
          </p:cNvPr>
          <p:cNvSpPr txBox="1">
            <a:spLocks/>
          </p:cNvSpPr>
          <p:nvPr/>
        </p:nvSpPr>
        <p:spPr>
          <a:xfrm>
            <a:off x="5950098" y="1479787"/>
            <a:ext cx="6439813" cy="13068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altLang="zh-CN" sz="2000" dirty="0"/>
              <a:t>﻿﻿ </a:t>
            </a:r>
          </a:p>
        </p:txBody>
      </p:sp>
      <p:pic>
        <p:nvPicPr>
          <p:cNvPr id="4" name="图片 3" descr="图示&#10;&#10;描述已自动生成">
            <a:extLst>
              <a:ext uri="{FF2B5EF4-FFF2-40B4-BE49-F238E27FC236}">
                <a16:creationId xmlns:a16="http://schemas.microsoft.com/office/drawing/2014/main" id="{7B3F7104-E8A3-A4A7-1879-99CF06EDE9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898" y="1277253"/>
            <a:ext cx="5156200" cy="2209800"/>
          </a:xfrm>
          <a:prstGeom prst="rect">
            <a:avLst/>
          </a:prstGeom>
        </p:spPr>
      </p:pic>
      <p:pic>
        <p:nvPicPr>
          <p:cNvPr id="7" name="图片 6" descr="手机屏幕截图&#10;&#10;中度可信度描述已自动生成">
            <a:extLst>
              <a:ext uri="{FF2B5EF4-FFF2-40B4-BE49-F238E27FC236}">
                <a16:creationId xmlns:a16="http://schemas.microsoft.com/office/drawing/2014/main" id="{B4918747-2973-FCC4-4FEB-6F6E5D3AD3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2688" y="1501053"/>
            <a:ext cx="5206047" cy="1638000"/>
          </a:xfrm>
          <a:prstGeom prst="rect">
            <a:avLst/>
          </a:prstGeom>
        </p:spPr>
      </p:pic>
    </p:spTree>
    <p:extLst>
      <p:ext uri="{BB962C8B-B14F-4D97-AF65-F5344CB8AC3E}">
        <p14:creationId xmlns:p14="http://schemas.microsoft.com/office/powerpoint/2010/main" val="2975118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1514" y="435420"/>
            <a:ext cx="3169926" cy="411481"/>
          </a:xfrm>
          <a:prstGeom prst="rect">
            <a:avLst/>
          </a:prstGeom>
        </p:spPr>
      </p:pic>
      <p:sp>
        <p:nvSpPr>
          <p:cNvPr id="8" name="标题 1"/>
          <p:cNvSpPr>
            <a:spLocks noGrp="1"/>
          </p:cNvSpPr>
          <p:nvPr>
            <p:ph type="ctrTitle"/>
          </p:nvPr>
        </p:nvSpPr>
        <p:spPr>
          <a:xfrm>
            <a:off x="725700" y="435420"/>
            <a:ext cx="7329729" cy="411481"/>
          </a:xfrm>
        </p:spPr>
        <p:txBody>
          <a:bodyPr>
            <a:noAutofit/>
          </a:bodyPr>
          <a:lstStyle/>
          <a:p>
            <a:pPr algn="l"/>
            <a:r>
              <a:rPr lang="en-US" altLang="zh-CN" sz="2800" b="1" dirty="0">
                <a:latin typeface="+mn-lt"/>
              </a:rPr>
              <a:t>Framework</a:t>
            </a:r>
            <a:endParaRPr lang="zh-CN" altLang="en-US" sz="2800" b="1" dirty="0">
              <a:latin typeface="+mn-lt"/>
            </a:endParaRPr>
          </a:p>
        </p:txBody>
      </p:sp>
      <mc:AlternateContent xmlns:mc="http://schemas.openxmlformats.org/markup-compatibility/2006">
        <mc:Choice xmlns:a14="http://schemas.microsoft.com/office/drawing/2010/main" Requires="a14">
          <p:sp>
            <p:nvSpPr>
              <p:cNvPr id="10" name="副标题 2"/>
              <p:cNvSpPr>
                <a:spLocks noGrp="1"/>
              </p:cNvSpPr>
              <p:nvPr>
                <p:ph type="subTitle" idx="1"/>
              </p:nvPr>
            </p:nvSpPr>
            <p:spPr>
              <a:xfrm>
                <a:off x="725700" y="1277253"/>
                <a:ext cx="10672402" cy="4782460"/>
              </a:xfrm>
            </p:spPr>
            <p:txBody>
              <a:bodyPr>
                <a:normAutofit/>
              </a:bodyPr>
              <a:lstStyle/>
              <a:p>
                <a:pPr algn="l"/>
                <a:r>
                  <a:rPr lang="en-US" altLang="zh-CN" sz="2000" dirty="0"/>
                  <a:t>Finally, the output of the linear layer for activation </a:t>
                </a:r>
                <a:r>
                  <a:rPr lang="en-US" altLang="zh-CN" sz="2000" dirty="0" err="1"/>
                  <a:t>ut</a:t>
                </a:r>
                <a:r>
                  <a:rPr lang="en-US" altLang="zh-CN" sz="2000" dirty="0"/>
                  <a:t> is computed as</a:t>
                </a:r>
              </a:p>
              <a:p>
                <a:pPr algn="l"/>
                <a:endParaRPr lang="en-US" altLang="zh-CN" sz="2000" dirty="0"/>
              </a:p>
              <a:p>
                <a:pPr marL="457200" indent="-457200" algn="l">
                  <a:buFont typeface="Arial" panose="020B0604020202020204" pitchFamily="34" charset="0"/>
                  <a:buChar char="•"/>
                </a:pPr>
                <a14:m>
                  <m:oMath xmlns:m="http://schemas.openxmlformats.org/officeDocument/2006/math">
                    <m:r>
                      <a:rPr lang="en-US" altLang="zh-CN" sz="2000" i="1" dirty="0" smtClean="0">
                        <a:latin typeface="Cambria Math" panose="02040503050406030204" pitchFamily="18" charset="0"/>
                      </a:rPr>
                      <m:t>𝑧</m:t>
                    </m:r>
                  </m:oMath>
                </a14:m>
                <a:r>
                  <a:rPr lang="en-US" altLang="zh-CN" sz="2000" dirty="0"/>
                  <a:t>﻿﻿﻿﻿ PEFT module</a:t>
                </a:r>
              </a:p>
              <a:p>
                <a:pPr marL="457200" indent="-457200" algn="l">
                  <a:buFont typeface="Arial" panose="020B0604020202020204" pitchFamily="34" charset="0"/>
                  <a:buChar char="•"/>
                </a:pP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𝜀</m:t>
                        </m:r>
                      </m:e>
                      <m:sub>
                        <m:r>
                          <a:rPr lang="en-US" altLang="zh-CN" sz="2000" b="0" i="1" smtClean="0">
                            <a:latin typeface="Cambria Math" panose="02040503050406030204" pitchFamily="18" charset="0"/>
                          </a:rPr>
                          <m:t>𝑡</m:t>
                        </m:r>
                      </m:sub>
                    </m:sSub>
                  </m:oMath>
                </a14:m>
                <a:r>
                  <a:rPr lang="en-US" altLang="zh-CN" sz="2000" dirty="0"/>
                  <a:t> ﻿set of the top-k PEFT modules for a given activation</a:t>
                </a:r>
              </a:p>
              <a:p>
                <a:pPr marL="457200" indent="-457200" algn="l">
                  <a:buFont typeface="Arial" panose="020B0604020202020204" pitchFamily="34" charset="0"/>
                  <a:buChar char="•"/>
                </a:pP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𝜔</m:t>
                        </m:r>
                      </m:e>
                      <m:sub>
                        <m:r>
                          <a:rPr lang="en-US" altLang="zh-CN" sz="2000" b="0" i="1" smtClean="0">
                            <a:latin typeface="Cambria Math" panose="02040503050406030204" pitchFamily="18" charset="0"/>
                          </a:rPr>
                          <m:t>𝑡</m:t>
                        </m:r>
                      </m:sub>
                    </m:sSub>
                  </m:oMath>
                </a14:m>
                <a:r>
                  <a:rPr lang="en-US" altLang="zh-CN" sz="2000" dirty="0"/>
                  <a:t> ﻿scaling weights for each module</a:t>
                </a:r>
              </a:p>
              <a:p>
                <a:pPr algn="l"/>
                <a:r>
                  <a:rPr lang="en-US" altLang="zh-CN" sz="2000" dirty="0">
                    <a:solidFill>
                      <a:schemeClr val="accent5"/>
                    </a:solidFill>
                  </a:rPr>
                  <a:t>﻿Expect that the gate vector for a given PEFT module learns to associate with characteristics of activations that are associated with the task that the PEFT module is trained on.</a:t>
                </a:r>
              </a:p>
            </p:txBody>
          </p:sp>
        </mc:Choice>
        <mc:Fallback>
          <p:sp>
            <p:nvSpPr>
              <p:cNvPr id="10" name="副标题 2"/>
              <p:cNvSpPr>
                <a:spLocks noGrp="1" noRot="1" noChangeAspect="1" noMove="1" noResize="1" noEditPoints="1" noAdjustHandles="1" noChangeArrowheads="1" noChangeShapeType="1" noTextEdit="1"/>
              </p:cNvSpPr>
              <p:nvPr>
                <p:ph type="subTitle" idx="1"/>
              </p:nvPr>
            </p:nvSpPr>
            <p:spPr>
              <a:xfrm>
                <a:off x="725700" y="1277253"/>
                <a:ext cx="10672402" cy="4782460"/>
              </a:xfrm>
              <a:blipFill>
                <a:blip r:embed="rId4"/>
                <a:stretch>
                  <a:fillRect l="-595" t="-1323"/>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6C8A3CFF-1011-D1FB-1262-FF0ED192AE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8150" y="1665027"/>
            <a:ext cx="3695700" cy="444500"/>
          </a:xfrm>
          <a:prstGeom prst="rect">
            <a:avLst/>
          </a:prstGeom>
        </p:spPr>
      </p:pic>
    </p:spTree>
    <p:extLst>
      <p:ext uri="{BB962C8B-B14F-4D97-AF65-F5344CB8AC3E}">
        <p14:creationId xmlns:p14="http://schemas.microsoft.com/office/powerpoint/2010/main" val="3990942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1514" y="435420"/>
            <a:ext cx="3169926" cy="411481"/>
          </a:xfrm>
          <a:prstGeom prst="rect">
            <a:avLst/>
          </a:prstGeom>
        </p:spPr>
      </p:pic>
      <p:sp>
        <p:nvSpPr>
          <p:cNvPr id="8" name="标题 1"/>
          <p:cNvSpPr>
            <a:spLocks noGrp="1"/>
          </p:cNvSpPr>
          <p:nvPr>
            <p:ph type="ctrTitle"/>
          </p:nvPr>
        </p:nvSpPr>
        <p:spPr>
          <a:xfrm>
            <a:off x="725700" y="435420"/>
            <a:ext cx="7329729" cy="411481"/>
          </a:xfrm>
        </p:spPr>
        <p:txBody>
          <a:bodyPr>
            <a:noAutofit/>
          </a:bodyPr>
          <a:lstStyle/>
          <a:p>
            <a:pPr algn="l"/>
            <a:r>
              <a:rPr lang="en-US" altLang="zh-CN" sz="2800" b="1" dirty="0">
                <a:latin typeface="+mn-lt"/>
              </a:rPr>
              <a:t>Experiment</a:t>
            </a:r>
            <a:endParaRPr lang="zh-CN" altLang="en-US" sz="2800" b="1" dirty="0">
              <a:latin typeface="+mn-lt"/>
            </a:endParaRPr>
          </a:p>
        </p:txBody>
      </p:sp>
      <p:sp>
        <p:nvSpPr>
          <p:cNvPr id="10" name="副标题 2"/>
          <p:cNvSpPr>
            <a:spLocks noGrp="1"/>
          </p:cNvSpPr>
          <p:nvPr>
            <p:ph type="subTitle" idx="1"/>
          </p:nvPr>
        </p:nvSpPr>
        <p:spPr>
          <a:xfrm>
            <a:off x="725700" y="1277253"/>
            <a:ext cx="10740600" cy="4782460"/>
          </a:xfrm>
        </p:spPr>
        <p:txBody>
          <a:bodyPr>
            <a:normAutofit/>
          </a:bodyPr>
          <a:lstStyle/>
          <a:p>
            <a:pPr marL="342900" indent="-342900" algn="l">
              <a:buFont typeface="Arial" panose="020B0604020202020204" pitchFamily="34" charset="0"/>
              <a:buChar char="•"/>
            </a:pPr>
            <a:r>
              <a:rPr lang="en-US" altLang="zh-CN" sz="2000" dirty="0"/>
              <a:t>Two dataset collections for creating pools of expert modules to route among:</a:t>
            </a:r>
          </a:p>
          <a:p>
            <a:pPr marL="800100" lvl="1" indent="-342900" algn="l">
              <a:buFont typeface="Arial" panose="020B0604020202020204" pitchFamily="34" charset="0"/>
              <a:buChar char="•"/>
            </a:pPr>
            <a:r>
              <a:rPr lang="en-US" altLang="zh-CN" sz="1800" dirty="0"/>
              <a:t>T0 Held-In: the set of 36 held-in prompted datasets and tasks</a:t>
            </a:r>
          </a:p>
          <a:p>
            <a:pPr marL="800100" lvl="1" indent="-342900" algn="l">
              <a:buFont typeface="Arial" panose="020B0604020202020204" pitchFamily="34" charset="0"/>
              <a:buChar char="•"/>
            </a:pPr>
            <a:r>
              <a:rPr lang="en-US" altLang="zh-CN" sz="1800" dirty="0"/>
              <a:t>FLAN: ﻿ a total of 166 specialized models with a zero-shot prompting format</a:t>
            </a:r>
          </a:p>
          <a:p>
            <a:pPr marL="342900" indent="-342900" algn="l">
              <a:buFont typeface="Arial" panose="020B0604020202020204" pitchFamily="34" charset="0"/>
              <a:buChar char="•"/>
            </a:pPr>
            <a:endParaRPr lang="en-US" altLang="zh-CN" sz="2000" dirty="0"/>
          </a:p>
          <a:p>
            <a:pPr marL="342900" indent="-342900" algn="l">
              <a:buFont typeface="Arial" panose="020B0604020202020204" pitchFamily="34" charset="0"/>
              <a:buChar char="•"/>
            </a:pPr>
            <a:r>
              <a:rPr lang="en-US" altLang="zh-CN" sz="2000" dirty="0"/>
              <a:t>﻿Three zero-shot generalization benchmarks for evaluation</a:t>
            </a:r>
          </a:p>
          <a:p>
            <a:pPr marL="800100" lvl="1" indent="-342900" algn="l">
              <a:buFont typeface="Arial" panose="020B0604020202020204" pitchFamily="34" charset="0"/>
              <a:buChar char="•"/>
            </a:pPr>
            <a:r>
              <a:rPr lang="en-US" altLang="zh-CN" sz="1600" dirty="0"/>
              <a:t>﻿</a:t>
            </a:r>
            <a:r>
              <a:rPr lang="en-US" altLang="zh-CN" sz="1800" dirty="0"/>
              <a:t>T0HO: use the same held-out datasets used to evaluate T0</a:t>
            </a:r>
          </a:p>
          <a:p>
            <a:pPr marL="800100" lvl="1" indent="-342900" algn="l">
              <a:buFont typeface="Arial" panose="020B0604020202020204" pitchFamily="34" charset="0"/>
              <a:buChar char="•"/>
            </a:pPr>
            <a:r>
              <a:rPr lang="en-US" altLang="zh-CN" sz="1800" dirty="0"/>
              <a:t>﻿BIG-bench Hard: ﻿a collection of 23 datasets on ﻿which state-of-the-art models performed significantly ﻿worse than humans</a:t>
            </a:r>
          </a:p>
          <a:p>
            <a:pPr marL="800100" lvl="1" indent="-342900" algn="l">
              <a:buFont typeface="Arial" panose="020B0604020202020204" pitchFamily="34" charset="0"/>
              <a:buChar char="•"/>
            </a:pPr>
            <a:r>
              <a:rPr lang="en-US" altLang="zh-CN" sz="1800" dirty="0"/>
              <a:t>﻿BIG-bench Lite: ﻿ a collection of 24 diverse datasets that are meant as a lightweight proxy for the full BIG-Bench benchmark.</a:t>
            </a:r>
          </a:p>
          <a:p>
            <a:pPr lvl="1" algn="l"/>
            <a:endParaRPr lang="en-US" altLang="zh-CN" sz="1600" dirty="0"/>
          </a:p>
          <a:p>
            <a:pPr marL="342900" indent="-342900" algn="l">
              <a:buFont typeface="Arial" panose="020B0604020202020204" pitchFamily="34" charset="0"/>
              <a:buChar char="•"/>
            </a:pPr>
            <a:r>
              <a:rPr lang="en-US" altLang="zh-CN" sz="2000" dirty="0"/>
              <a:t>The baseline methods including Retrieval, Average Activation, Merged Experts, Multitask, Oracle and Best Individual.</a:t>
            </a:r>
          </a:p>
        </p:txBody>
      </p:sp>
    </p:spTree>
    <p:extLst>
      <p:ext uri="{BB962C8B-B14F-4D97-AF65-F5344CB8AC3E}">
        <p14:creationId xmlns:p14="http://schemas.microsoft.com/office/powerpoint/2010/main" val="2990067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1514" y="435420"/>
            <a:ext cx="3169926" cy="411481"/>
          </a:xfrm>
          <a:prstGeom prst="rect">
            <a:avLst/>
          </a:prstGeom>
        </p:spPr>
      </p:pic>
      <p:sp>
        <p:nvSpPr>
          <p:cNvPr id="8" name="标题 1"/>
          <p:cNvSpPr>
            <a:spLocks noGrp="1"/>
          </p:cNvSpPr>
          <p:nvPr>
            <p:ph type="ctrTitle"/>
          </p:nvPr>
        </p:nvSpPr>
        <p:spPr>
          <a:xfrm>
            <a:off x="725700" y="435420"/>
            <a:ext cx="7329729" cy="411481"/>
          </a:xfrm>
        </p:spPr>
        <p:txBody>
          <a:bodyPr>
            <a:noAutofit/>
          </a:bodyPr>
          <a:lstStyle/>
          <a:p>
            <a:pPr algn="l"/>
            <a:r>
              <a:rPr lang="en-US" altLang="zh-CN" sz="2800" b="1" dirty="0">
                <a:latin typeface="+mn-lt"/>
              </a:rPr>
              <a:t>Experiment</a:t>
            </a:r>
            <a:endParaRPr lang="zh-CN" altLang="en-US" sz="2800" b="1" dirty="0">
              <a:latin typeface="+mn-lt"/>
            </a:endParaRPr>
          </a:p>
        </p:txBody>
      </p:sp>
      <mc:AlternateContent xmlns:mc="http://schemas.openxmlformats.org/markup-compatibility/2006">
        <mc:Choice xmlns:a14="http://schemas.microsoft.com/office/drawing/2010/main" Requires="a14">
          <p:sp>
            <p:nvSpPr>
              <p:cNvPr id="10" name="副标题 2"/>
              <p:cNvSpPr>
                <a:spLocks noGrp="1"/>
              </p:cNvSpPr>
              <p:nvPr>
                <p:ph type="subTitle" idx="1"/>
              </p:nvPr>
            </p:nvSpPr>
            <p:spPr>
              <a:xfrm>
                <a:off x="725700" y="1277253"/>
                <a:ext cx="10740600" cy="4782460"/>
              </a:xfrm>
            </p:spPr>
            <p:txBody>
              <a:bodyPr>
                <a:normAutofit/>
              </a:bodyPr>
              <a:lstStyle/>
              <a:p>
                <a:pPr marL="342900" indent="-342900" algn="l">
                  <a:buFont typeface="Arial" panose="020B0604020202020204" pitchFamily="34" charset="0"/>
                  <a:buChar char="•"/>
                </a:pPr>
                <a:r>
                  <a:rPr lang="en-US" altLang="zh-CN" sz="2000" dirty="0"/>
                  <a:t>Retrieval</a:t>
                </a:r>
              </a:p>
              <a:p>
                <a:pPr marL="800100" lvl="1" indent="-342900" algn="l">
                  <a:buFont typeface="Arial" panose="020B0604020202020204" pitchFamily="34" charset="0"/>
                  <a:buChar char="•"/>
                </a:pPr>
                <a:r>
                  <a:rPr lang="en-US" altLang="zh-CN" sz="1800" dirty="0"/>
                  <a:t>﻿retrieve an expert model for a given query by comparing the query’s embedding ﻿with the embeddings of examples used to train each expert.</a:t>
                </a:r>
              </a:p>
              <a:p>
                <a:pPr marL="800100" lvl="1" indent="-342900" algn="l">
                  <a:buFont typeface="Arial" panose="020B0604020202020204" pitchFamily="34" charset="0"/>
                  <a:buChar char="•"/>
                </a:pPr>
                <a:r>
                  <a:rPr lang="en-US" altLang="zh-CN" sz="1800" dirty="0"/>
                  <a:t>﻿example-level and model-level routing</a:t>
                </a:r>
              </a:p>
              <a:p>
                <a:pPr marL="800100" lvl="1" indent="-342900" algn="l">
                  <a:buFont typeface="Arial" panose="020B0604020202020204" pitchFamily="34" charset="0"/>
                  <a:buChar char="•"/>
                </a:pPr>
                <a:endParaRPr lang="en-US" altLang="zh-CN" sz="1800" dirty="0"/>
              </a:p>
              <a:p>
                <a:pPr marL="342900" indent="-342900" algn="l">
                  <a:buFont typeface="Arial" panose="020B0604020202020204" pitchFamily="34" charset="0"/>
                  <a:buChar char="•"/>
                </a:pPr>
                <a:r>
                  <a:rPr lang="en-US" altLang="zh-CN" sz="2000" dirty="0"/>
                  <a:t>Average Activation</a:t>
                </a:r>
              </a:p>
              <a:p>
                <a:pPr marL="800100" lvl="1" indent="-342900" algn="l">
                  <a:buFont typeface="Arial" panose="020B0604020202020204" pitchFamily="34" charset="0"/>
                  <a:buChar char="•"/>
                </a:pPr>
                <a:r>
                  <a:rPr lang="en-US" altLang="zh-CN" sz="1800" dirty="0"/>
                  <a:t>replace each learned gating vector (e.g. </a:t>
                </a:r>
                <a14:m>
                  <m:oMath xmlns:m="http://schemas.openxmlformats.org/officeDocument/2006/math">
                    <m:sSub>
                      <m:sSubPr>
                        <m:ctrlPr>
                          <a:rPr lang="en-US" altLang="zh-CN" sz="1800" b="0" i="1" dirty="0" smtClean="0">
                            <a:latin typeface="Cambria Math" panose="02040503050406030204" pitchFamily="18" charset="0"/>
                          </a:rPr>
                        </m:ctrlPr>
                      </m:sSubPr>
                      <m:e>
                        <m:r>
                          <a:rPr lang="en-US" altLang="zh-CN" sz="1800" i="1" dirty="0" smtClean="0">
                            <a:latin typeface="Cambria Math" panose="02040503050406030204" pitchFamily="18" charset="0"/>
                          </a:rPr>
                          <m:t>𝑣</m:t>
                        </m:r>
                      </m:e>
                      <m:sub>
                        <m:r>
                          <a:rPr lang="en-US" altLang="zh-CN" sz="1800" i="1" dirty="0" smtClean="0">
                            <a:latin typeface="Cambria Math" panose="02040503050406030204" pitchFamily="18" charset="0"/>
                          </a:rPr>
                          <m:t>𝑎</m:t>
                        </m:r>
                      </m:sub>
                    </m:sSub>
                  </m:oMath>
                </a14:m>
                <a:r>
                  <a:rPr lang="en-US" altLang="zh-CN" sz="1800" dirty="0"/>
                  <a:t>) with the average activation (i.e. the average of u1, u2, . . .) over the dataset used to train a given expert module.</a:t>
                </a:r>
              </a:p>
              <a:p>
                <a:pPr marL="800100" lvl="1" indent="-342900" algn="l">
                  <a:buFont typeface="Arial" panose="020B0604020202020204" pitchFamily="34" charset="0"/>
                  <a:buChar char="•"/>
                </a:pPr>
                <a:endParaRPr lang="en-US" altLang="zh-CN" sz="1800" dirty="0"/>
              </a:p>
              <a:p>
                <a:pPr marL="342900" indent="-342900" algn="l">
                  <a:buFont typeface="Arial" panose="020B0604020202020204" pitchFamily="34" charset="0"/>
                  <a:buChar char="•"/>
                </a:pPr>
                <a:r>
                  <a:rPr lang="en-US" altLang="zh-CN" sz="2000" dirty="0"/>
                  <a:t>﻿Merged Experts</a:t>
                </a:r>
              </a:p>
              <a:p>
                <a:pPr marL="800100" lvl="1" indent="-342900" algn="l">
                  <a:buFont typeface="Arial" panose="020B0604020202020204" pitchFamily="34" charset="0"/>
                  <a:buChar char="•"/>
                </a:pPr>
                <a:r>
                  <a:rPr lang="en-US" altLang="zh-CN" sz="1600" dirty="0"/>
                  <a:t>﻿</a:t>
                </a:r>
                <a:r>
                  <a:rPr lang="en-US" altLang="zh-CN" sz="1800" dirty="0"/>
                  <a:t>average the parameters of different models or modules to create a single aggregate model</a:t>
                </a:r>
              </a:p>
              <a:p>
                <a:pPr marL="800100" lvl="1" indent="-342900" algn="l">
                  <a:buFont typeface="Arial" panose="020B0604020202020204" pitchFamily="34" charset="0"/>
                  <a:buChar char="•"/>
                </a:pPr>
                <a:r>
                  <a:rPr lang="en-US" altLang="zh-CN" sz="1800" dirty="0"/>
                  <a:t>﻿compute a simple unweighted average of all of the </a:t>
                </a:r>
                <a:r>
                  <a:rPr lang="en-US" altLang="zh-CN" sz="1800" dirty="0" err="1"/>
                  <a:t>LoRA</a:t>
                </a:r>
                <a:r>
                  <a:rPr lang="en-US" altLang="zh-CN" sz="1800" dirty="0"/>
                  <a:t> experts in the pool.</a:t>
                </a:r>
              </a:p>
            </p:txBody>
          </p:sp>
        </mc:Choice>
        <mc:Fallback>
          <p:sp>
            <p:nvSpPr>
              <p:cNvPr id="10" name="副标题 2"/>
              <p:cNvSpPr>
                <a:spLocks noGrp="1" noRot="1" noChangeAspect="1" noMove="1" noResize="1" noEditPoints="1" noAdjustHandles="1" noChangeArrowheads="1" noChangeShapeType="1" noTextEdit="1"/>
              </p:cNvSpPr>
              <p:nvPr>
                <p:ph type="subTitle" idx="1"/>
              </p:nvPr>
            </p:nvSpPr>
            <p:spPr>
              <a:xfrm>
                <a:off x="725700" y="1277253"/>
                <a:ext cx="10740600" cy="4782460"/>
              </a:xfrm>
              <a:blipFill>
                <a:blip r:embed="rId4"/>
                <a:stretch>
                  <a:fillRect l="-473" t="-1323" r="-59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38385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1514" y="435420"/>
            <a:ext cx="3169926" cy="411481"/>
          </a:xfrm>
          <a:prstGeom prst="rect">
            <a:avLst/>
          </a:prstGeom>
        </p:spPr>
      </p:pic>
      <p:sp>
        <p:nvSpPr>
          <p:cNvPr id="8" name="标题 1"/>
          <p:cNvSpPr>
            <a:spLocks noGrp="1"/>
          </p:cNvSpPr>
          <p:nvPr>
            <p:ph type="ctrTitle"/>
          </p:nvPr>
        </p:nvSpPr>
        <p:spPr>
          <a:xfrm>
            <a:off x="725700" y="435420"/>
            <a:ext cx="7329729" cy="411481"/>
          </a:xfrm>
        </p:spPr>
        <p:txBody>
          <a:bodyPr>
            <a:noAutofit/>
          </a:bodyPr>
          <a:lstStyle/>
          <a:p>
            <a:pPr algn="l"/>
            <a:r>
              <a:rPr lang="en-US" altLang="zh-CN" sz="2800" b="1" dirty="0">
                <a:latin typeface="+mn-lt"/>
              </a:rPr>
              <a:t>Experiment</a:t>
            </a:r>
            <a:endParaRPr lang="zh-CN" altLang="en-US" sz="2800" b="1" dirty="0">
              <a:latin typeface="+mn-lt"/>
            </a:endParaRPr>
          </a:p>
        </p:txBody>
      </p:sp>
      <p:sp>
        <p:nvSpPr>
          <p:cNvPr id="10" name="副标题 2"/>
          <p:cNvSpPr>
            <a:spLocks noGrp="1"/>
          </p:cNvSpPr>
          <p:nvPr>
            <p:ph type="subTitle" idx="1"/>
          </p:nvPr>
        </p:nvSpPr>
        <p:spPr>
          <a:xfrm>
            <a:off x="725700" y="1277253"/>
            <a:ext cx="10740600" cy="4782460"/>
          </a:xfrm>
        </p:spPr>
        <p:txBody>
          <a:bodyPr>
            <a:normAutofit lnSpcReduction="10000"/>
          </a:bodyPr>
          <a:lstStyle/>
          <a:p>
            <a:pPr marL="342900" indent="-342900" algn="l">
              <a:buFont typeface="Arial" panose="020B0604020202020204" pitchFamily="34" charset="0"/>
              <a:buChar char="•"/>
            </a:pPr>
            <a:r>
              <a:rPr lang="en-US" altLang="zh-CN" sz="2000" dirty="0"/>
              <a:t>﻿Multitask</a:t>
            </a:r>
          </a:p>
          <a:p>
            <a:pPr marL="800100" lvl="1" indent="-342900" algn="l">
              <a:buFont typeface="Arial" panose="020B0604020202020204" pitchFamily="34" charset="0"/>
              <a:buChar char="•"/>
            </a:pPr>
            <a:r>
              <a:rPr lang="en-US" altLang="zh-CN" sz="1600" dirty="0"/>
              <a:t>﻿</a:t>
            </a:r>
            <a:r>
              <a:rPr lang="en-US" altLang="zh-CN" sz="1800" dirty="0"/>
              <a:t>requires simultaneous access to each expert’s dataset</a:t>
            </a:r>
          </a:p>
          <a:p>
            <a:pPr marL="800100" lvl="1" indent="-342900" algn="l">
              <a:buFont typeface="Arial" panose="020B0604020202020204" pitchFamily="34" charset="0"/>
              <a:buChar char="•"/>
            </a:pPr>
            <a:r>
              <a:rPr lang="en-US" altLang="zh-CN" sz="1800" dirty="0"/>
              <a:t>﻿this work used publicly available models</a:t>
            </a:r>
          </a:p>
          <a:p>
            <a:pPr marL="1257300" lvl="2" indent="-342900" algn="l">
              <a:buFont typeface="Arial" panose="020B0604020202020204" pitchFamily="34" charset="0"/>
              <a:buChar char="•"/>
            </a:pPr>
            <a:r>
              <a:rPr lang="en-US" altLang="zh-CN" dirty="0"/>
              <a:t>﻿For the T0 Held-In datasets pool, compare the T0-3B model which was trained on the same collection of datasets</a:t>
            </a:r>
          </a:p>
          <a:p>
            <a:pPr marL="1257300" lvl="2" indent="-342900" algn="l">
              <a:buFont typeface="Arial" panose="020B0604020202020204" pitchFamily="34" charset="0"/>
              <a:buChar char="•"/>
            </a:pPr>
            <a:r>
              <a:rPr lang="en-US" altLang="zh-CN" dirty="0"/>
              <a:t>﻿For FLAN, the model trained on the most similar dataset mixture is FLAN-T5 XL</a:t>
            </a:r>
          </a:p>
          <a:p>
            <a:pPr marL="1257300" lvl="2" indent="-342900" algn="l">
              <a:buFont typeface="Arial" panose="020B0604020202020204" pitchFamily="34" charset="0"/>
              <a:buChar char="•"/>
            </a:pPr>
            <a:endParaRPr lang="en-US" altLang="zh-CN" dirty="0"/>
          </a:p>
          <a:p>
            <a:pPr marL="342900" indent="-342900" algn="l">
              <a:buFont typeface="Arial" panose="020B0604020202020204" pitchFamily="34" charset="0"/>
              <a:buChar char="•"/>
            </a:pPr>
            <a:r>
              <a:rPr lang="en-US" altLang="zh-CN" sz="2000" dirty="0"/>
              <a:t>﻿Oracle</a:t>
            </a:r>
          </a:p>
          <a:p>
            <a:pPr marL="800100" lvl="1" indent="-342900" algn="l">
              <a:buFont typeface="Arial" panose="020B0604020202020204" pitchFamily="34" charset="0"/>
              <a:buChar char="•"/>
            </a:pPr>
            <a:r>
              <a:rPr lang="en-US" altLang="zh-CN" sz="1800" dirty="0"/>
              <a:t>choose the specialized expert from the pool with the highest performance on a given evaluation dataset.</a:t>
            </a:r>
          </a:p>
          <a:p>
            <a:pPr marL="800100" lvl="1" indent="-342900" algn="l">
              <a:buFont typeface="Arial" panose="020B0604020202020204" pitchFamily="34" charset="0"/>
              <a:buChar char="•"/>
            </a:pPr>
            <a:r>
              <a:rPr lang="en-US" altLang="zh-CN" sz="1800" dirty="0"/>
              <a:t>﻿not zero-shot and serve as an upper bound on the performance of retrieval-style approaches.</a:t>
            </a:r>
          </a:p>
          <a:p>
            <a:pPr marL="800100" lvl="1" indent="-342900" algn="l">
              <a:buFont typeface="Arial" panose="020B0604020202020204" pitchFamily="34" charset="0"/>
              <a:buChar char="•"/>
            </a:pPr>
            <a:endParaRPr lang="en-US" altLang="zh-CN" sz="2000" dirty="0"/>
          </a:p>
          <a:p>
            <a:pPr marL="342900" indent="-342900" algn="l">
              <a:buFont typeface="Arial" panose="020B0604020202020204" pitchFamily="34" charset="0"/>
              <a:buChar char="•"/>
            </a:pPr>
            <a:r>
              <a:rPr lang="en-US" altLang="zh-CN" sz="2000" dirty="0"/>
              <a:t>﻿Best Individual</a:t>
            </a:r>
          </a:p>
          <a:p>
            <a:pPr marL="800100" lvl="1" indent="-342900" algn="l">
              <a:buFont typeface="Arial" panose="020B0604020202020204" pitchFamily="34" charset="0"/>
              <a:buChar char="•"/>
            </a:pPr>
            <a:r>
              <a:rPr lang="en-US" altLang="zh-CN" sz="1600" dirty="0"/>
              <a:t>﻿﻿﻿</a:t>
            </a:r>
            <a:r>
              <a:rPr lang="en-US" altLang="zh-CN" sz="1800" dirty="0"/>
              <a:t>find the single expert with the highest average performance across all evaluation datasets.</a:t>
            </a:r>
          </a:p>
          <a:p>
            <a:pPr marL="800100" lvl="1" indent="-342900" algn="l">
              <a:buFont typeface="Arial" panose="020B0604020202020204" pitchFamily="34" charset="0"/>
              <a:buChar char="•"/>
            </a:pPr>
            <a:r>
              <a:rPr lang="en-US" altLang="zh-CN" sz="1800" dirty="0"/>
              <a:t>﻿serve as the best-case performance of a degenerate routing scheme that always chooses the same expert for all inputs.</a:t>
            </a:r>
          </a:p>
        </p:txBody>
      </p:sp>
    </p:spTree>
    <p:extLst>
      <p:ext uri="{BB962C8B-B14F-4D97-AF65-F5344CB8AC3E}">
        <p14:creationId xmlns:p14="http://schemas.microsoft.com/office/powerpoint/2010/main" val="1973285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1514" y="435420"/>
            <a:ext cx="3169926" cy="411481"/>
          </a:xfrm>
          <a:prstGeom prst="rect">
            <a:avLst/>
          </a:prstGeom>
        </p:spPr>
      </p:pic>
      <p:sp>
        <p:nvSpPr>
          <p:cNvPr id="8" name="标题 1"/>
          <p:cNvSpPr>
            <a:spLocks noGrp="1"/>
          </p:cNvSpPr>
          <p:nvPr>
            <p:ph type="ctrTitle"/>
          </p:nvPr>
        </p:nvSpPr>
        <p:spPr>
          <a:xfrm>
            <a:off x="725700" y="435420"/>
            <a:ext cx="7329729" cy="411481"/>
          </a:xfrm>
        </p:spPr>
        <p:txBody>
          <a:bodyPr>
            <a:noAutofit/>
          </a:bodyPr>
          <a:lstStyle/>
          <a:p>
            <a:pPr algn="l"/>
            <a:r>
              <a:rPr lang="en-US" altLang="zh-CN" sz="2800" b="1" dirty="0">
                <a:latin typeface="+mn-lt"/>
              </a:rPr>
              <a:t>Results</a:t>
            </a:r>
            <a:endParaRPr lang="zh-CN" altLang="en-US" sz="2800" b="1" dirty="0">
              <a:latin typeface="+mn-lt"/>
            </a:endParaRPr>
          </a:p>
        </p:txBody>
      </p:sp>
      <p:sp>
        <p:nvSpPr>
          <p:cNvPr id="10" name="副标题 2"/>
          <p:cNvSpPr>
            <a:spLocks noGrp="1"/>
          </p:cNvSpPr>
          <p:nvPr>
            <p:ph type="subTitle" idx="1"/>
          </p:nvPr>
        </p:nvSpPr>
        <p:spPr>
          <a:xfrm>
            <a:off x="725700" y="1277252"/>
            <a:ext cx="10740600" cy="5145327"/>
          </a:xfrm>
        </p:spPr>
        <p:txBody>
          <a:bodyPr>
            <a:normAutofit/>
          </a:bodyPr>
          <a:lstStyle/>
          <a:p>
            <a:pPr marL="342900" indent="-342900" algn="l">
              <a:buFont typeface="Arial" panose="020B0604020202020204" pitchFamily="34" charset="0"/>
              <a:buChar char="•"/>
            </a:pPr>
            <a:r>
              <a:rPr lang="en-US" altLang="zh-CN" sz="2000" dirty="0"/>
              <a:t> </a:t>
            </a:r>
          </a:p>
          <a:p>
            <a:pPr marL="342900" indent="-342900" algn="l">
              <a:buFont typeface="Arial" panose="020B0604020202020204" pitchFamily="34" charset="0"/>
              <a:buChar char="•"/>
            </a:pPr>
            <a:endParaRPr lang="en-US" altLang="zh-CN" sz="2000" dirty="0"/>
          </a:p>
          <a:p>
            <a:pPr marL="342900" indent="-342900" algn="l">
              <a:buFont typeface="Arial" panose="020B0604020202020204" pitchFamily="34" charset="0"/>
              <a:buChar char="•"/>
            </a:pPr>
            <a:endParaRPr lang="en-US" altLang="zh-CN" sz="2000" dirty="0"/>
          </a:p>
          <a:p>
            <a:pPr marL="342900" indent="-342900" algn="l">
              <a:buFont typeface="Arial" panose="020B0604020202020204" pitchFamily="34" charset="0"/>
              <a:buChar char="•"/>
            </a:pPr>
            <a:endParaRPr lang="en-US" altLang="zh-CN" sz="2000" dirty="0"/>
          </a:p>
          <a:p>
            <a:pPr marL="342900" indent="-342900" algn="l">
              <a:buFont typeface="Arial" panose="020B0604020202020204" pitchFamily="34" charset="0"/>
              <a:buChar char="•"/>
            </a:pPr>
            <a:endParaRPr lang="en-US" altLang="zh-CN" sz="2000" dirty="0"/>
          </a:p>
          <a:p>
            <a:pPr marL="342900" indent="-342900" algn="l">
              <a:buFont typeface="Arial" panose="020B0604020202020204" pitchFamily="34" charset="0"/>
              <a:buChar char="•"/>
            </a:pPr>
            <a:endParaRPr lang="en-US" altLang="zh-CN" sz="2000" dirty="0"/>
          </a:p>
          <a:p>
            <a:pPr marL="342900" indent="-342900" algn="l">
              <a:buFont typeface="Arial" panose="020B0604020202020204" pitchFamily="34" charset="0"/>
              <a:buChar char="•"/>
            </a:pPr>
            <a:endParaRPr lang="en-US" altLang="zh-CN" sz="2000" dirty="0"/>
          </a:p>
          <a:p>
            <a:pPr marL="342900" indent="-342900" algn="l">
              <a:buFont typeface="Arial" panose="020B0604020202020204" pitchFamily="34" charset="0"/>
              <a:buChar char="•"/>
            </a:pPr>
            <a:endParaRPr lang="en-US" altLang="zh-CN" sz="2000" dirty="0"/>
          </a:p>
          <a:p>
            <a:pPr marL="342900" indent="-342900" algn="l">
              <a:buFont typeface="Arial" panose="020B0604020202020204" pitchFamily="34" charset="0"/>
              <a:buChar char="•"/>
            </a:pPr>
            <a:r>
              <a:rPr lang="en-US" altLang="zh-CN" sz="2000" dirty="0"/>
              <a:t>PHATGOOSE generally performs best among methods that satisfy the problem setting and can match or exceed the performance of explicit multitask training or non-zero- shot baselines (“Oracle” and “Best Individual”).</a:t>
            </a:r>
          </a:p>
        </p:txBody>
      </p:sp>
      <p:pic>
        <p:nvPicPr>
          <p:cNvPr id="4" name="图片 3" descr="表格&#10;&#10;描述已自动生成">
            <a:extLst>
              <a:ext uri="{FF2B5EF4-FFF2-40B4-BE49-F238E27FC236}">
                <a16:creationId xmlns:a16="http://schemas.microsoft.com/office/drawing/2014/main" id="{22DF352F-752A-2CBA-F077-ADE8A40784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461" y="1084667"/>
            <a:ext cx="6906206" cy="3406122"/>
          </a:xfrm>
          <a:prstGeom prst="rect">
            <a:avLst/>
          </a:prstGeom>
        </p:spPr>
      </p:pic>
    </p:spTree>
    <p:extLst>
      <p:ext uri="{BB962C8B-B14F-4D97-AF65-F5344CB8AC3E}">
        <p14:creationId xmlns:p14="http://schemas.microsoft.com/office/powerpoint/2010/main" val="3356925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1514" y="435420"/>
            <a:ext cx="3169926" cy="411481"/>
          </a:xfrm>
          <a:prstGeom prst="rect">
            <a:avLst/>
          </a:prstGeom>
        </p:spPr>
      </p:pic>
      <p:sp>
        <p:nvSpPr>
          <p:cNvPr id="8" name="标题 1"/>
          <p:cNvSpPr>
            <a:spLocks noGrp="1"/>
          </p:cNvSpPr>
          <p:nvPr>
            <p:ph type="ctrTitle"/>
          </p:nvPr>
        </p:nvSpPr>
        <p:spPr>
          <a:xfrm>
            <a:off x="725700" y="435420"/>
            <a:ext cx="7329729" cy="411481"/>
          </a:xfrm>
        </p:spPr>
        <p:txBody>
          <a:bodyPr>
            <a:noAutofit/>
          </a:bodyPr>
          <a:lstStyle/>
          <a:p>
            <a:pPr algn="l"/>
            <a:r>
              <a:rPr lang="en-US" altLang="zh-CN" sz="2800" b="1" dirty="0">
                <a:latin typeface="+mn-lt"/>
              </a:rPr>
              <a:t>Results</a:t>
            </a:r>
            <a:endParaRPr lang="zh-CN" altLang="en-US" sz="2800" b="1" dirty="0">
              <a:latin typeface="+mn-lt"/>
            </a:endParaRPr>
          </a:p>
        </p:txBody>
      </p:sp>
      <p:sp>
        <p:nvSpPr>
          <p:cNvPr id="10" name="副标题 2"/>
          <p:cNvSpPr>
            <a:spLocks noGrp="1"/>
          </p:cNvSpPr>
          <p:nvPr>
            <p:ph type="subTitle" idx="1"/>
          </p:nvPr>
        </p:nvSpPr>
        <p:spPr>
          <a:xfrm>
            <a:off x="725700" y="1073888"/>
            <a:ext cx="11466300" cy="5443869"/>
          </a:xfrm>
        </p:spPr>
        <p:txBody>
          <a:bodyPr>
            <a:normAutofit/>
          </a:bodyPr>
          <a:lstStyle/>
          <a:p>
            <a:pPr marL="342900" indent="-342900" algn="l">
              <a:buFont typeface="Arial" panose="020B0604020202020204" pitchFamily="34" charset="0"/>
              <a:buChar char="•"/>
            </a:pPr>
            <a:r>
              <a:rPr lang="en-US" altLang="zh-CN" sz="2000" dirty="0"/>
              <a:t>﻿Routing distributions produced by PHATGOOSE for Story Cloze and CB (from T0HO).</a:t>
            </a:r>
          </a:p>
          <a:p>
            <a:pPr marL="342900" indent="-342900" algn="l">
              <a:buFont typeface="Arial" panose="020B0604020202020204" pitchFamily="34" charset="0"/>
              <a:buChar char="•"/>
            </a:pPr>
            <a:endParaRPr lang="en-US" altLang="zh-CN" sz="2000" dirty="0"/>
          </a:p>
          <a:p>
            <a:pPr marL="342900" indent="-342900" algn="l">
              <a:buFont typeface="Arial" panose="020B0604020202020204" pitchFamily="34" charset="0"/>
              <a:buChar char="•"/>
            </a:pPr>
            <a:endParaRPr lang="en-US" altLang="zh-CN" sz="2000" dirty="0"/>
          </a:p>
          <a:p>
            <a:pPr marL="342900" indent="-342900" algn="l">
              <a:buFont typeface="Arial" panose="020B0604020202020204" pitchFamily="34" charset="0"/>
              <a:buChar char="•"/>
            </a:pPr>
            <a:endParaRPr lang="en-US" altLang="zh-CN" sz="2000" dirty="0"/>
          </a:p>
          <a:p>
            <a:pPr marL="342900" indent="-342900" algn="l">
              <a:buFont typeface="Arial" panose="020B0604020202020204" pitchFamily="34" charset="0"/>
              <a:buChar char="•"/>
            </a:pPr>
            <a:endParaRPr lang="en-US" altLang="zh-CN" sz="2000" dirty="0"/>
          </a:p>
          <a:p>
            <a:pPr marL="342900" indent="-342900" algn="l">
              <a:buFont typeface="Arial" panose="020B0604020202020204" pitchFamily="34" charset="0"/>
              <a:buChar char="•"/>
            </a:pPr>
            <a:endParaRPr lang="en-US" altLang="zh-CN" sz="2000" dirty="0"/>
          </a:p>
          <a:p>
            <a:pPr marL="342900" indent="-342900" algn="l">
              <a:buFont typeface="Arial" panose="020B0604020202020204" pitchFamily="34" charset="0"/>
              <a:buChar char="•"/>
            </a:pPr>
            <a:endParaRPr lang="en-US" altLang="zh-CN" sz="2000" dirty="0"/>
          </a:p>
          <a:p>
            <a:pPr algn="l"/>
            <a:endParaRPr lang="en-US" altLang="zh-CN" sz="2000" dirty="0"/>
          </a:p>
          <a:p>
            <a:pPr marL="342900" indent="-342900" algn="l">
              <a:buFont typeface="Arial" panose="020B0604020202020204" pitchFamily="34" charset="0"/>
              <a:buChar char="•"/>
            </a:pPr>
            <a:r>
              <a:rPr lang="en-US" altLang="zh-CN" sz="2000" dirty="0"/>
              <a:t>﻿The Oracle router’s chosen module is highlighted by dashed lines. </a:t>
            </a:r>
          </a:p>
          <a:p>
            <a:pPr marL="342900" indent="-342900" algn="l">
              <a:buFont typeface="Arial" panose="020B0604020202020204" pitchFamily="34" charset="0"/>
              <a:buChar char="•"/>
            </a:pPr>
            <a:r>
              <a:rPr lang="en-US" altLang="zh-CN" sz="1800" dirty="0"/>
              <a:t>On Story Cloze, PHATGOOSE chooses the Oracle module in the encoder but uses diverse experts in the decoder but nevertheless matches Oracle performance. </a:t>
            </a:r>
          </a:p>
          <a:p>
            <a:pPr marL="342900" indent="-342900" algn="l">
              <a:buFont typeface="Arial" panose="020B0604020202020204" pitchFamily="34" charset="0"/>
              <a:buChar char="•"/>
            </a:pPr>
            <a:r>
              <a:rPr lang="en-US" altLang="zh-CN" sz="1800" dirty="0"/>
              <a:t>On CB, PHATGOOSE almost never uses the Oracle module and produces significantly better performance by using a wide range of modules.</a:t>
            </a:r>
          </a:p>
          <a:p>
            <a:pPr marL="342900" indent="-342900" algn="l">
              <a:buFont typeface="Arial" panose="020B0604020202020204" pitchFamily="34" charset="0"/>
              <a:buChar char="•"/>
            </a:pPr>
            <a:r>
              <a:rPr lang="en-US" altLang="zh-CN" sz="1800" dirty="0"/>
              <a:t>﻿</a:t>
            </a:r>
            <a:r>
              <a:rPr lang="en-US" altLang="zh-CN" sz="1800" dirty="0">
                <a:solidFill>
                  <a:schemeClr val="accent5"/>
                </a:solidFill>
              </a:rPr>
              <a:t>This could be attributed to PHATGOOSE’s capability to effectively combine the capabilities of multiple experts, thereby enhancing generalization.</a:t>
            </a:r>
          </a:p>
        </p:txBody>
      </p:sp>
      <p:pic>
        <p:nvPicPr>
          <p:cNvPr id="5" name="图片 4" descr="图片包含 图表&#10;&#10;描述已自动生成">
            <a:extLst>
              <a:ext uri="{FF2B5EF4-FFF2-40B4-BE49-F238E27FC236}">
                <a16:creationId xmlns:a16="http://schemas.microsoft.com/office/drawing/2014/main" id="{D258F05A-14D7-94F4-68E2-02636E6691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115" y="1428605"/>
            <a:ext cx="5618190" cy="2820881"/>
          </a:xfrm>
          <a:prstGeom prst="rect">
            <a:avLst/>
          </a:prstGeom>
        </p:spPr>
      </p:pic>
      <p:pic>
        <p:nvPicPr>
          <p:cNvPr id="7" name="图片 6" descr="应用程序&#10;&#10;描述已自动生成">
            <a:extLst>
              <a:ext uri="{FF2B5EF4-FFF2-40B4-BE49-F238E27FC236}">
                <a16:creationId xmlns:a16="http://schemas.microsoft.com/office/drawing/2014/main" id="{1D3575A4-369C-8B77-ECD5-537993267B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8836" y="1407339"/>
            <a:ext cx="5617856" cy="2820880"/>
          </a:xfrm>
          <a:prstGeom prst="rect">
            <a:avLst/>
          </a:prstGeom>
        </p:spPr>
      </p:pic>
    </p:spTree>
    <p:extLst>
      <p:ext uri="{BB962C8B-B14F-4D97-AF65-F5344CB8AC3E}">
        <p14:creationId xmlns:p14="http://schemas.microsoft.com/office/powerpoint/2010/main" val="2168279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1514" y="435420"/>
            <a:ext cx="3169926" cy="411481"/>
          </a:xfrm>
          <a:prstGeom prst="rect">
            <a:avLst/>
          </a:prstGeom>
        </p:spPr>
      </p:pic>
      <p:sp>
        <p:nvSpPr>
          <p:cNvPr id="8" name="标题 1"/>
          <p:cNvSpPr>
            <a:spLocks noGrp="1"/>
          </p:cNvSpPr>
          <p:nvPr>
            <p:ph type="ctrTitle"/>
          </p:nvPr>
        </p:nvSpPr>
        <p:spPr>
          <a:xfrm>
            <a:off x="725700" y="435420"/>
            <a:ext cx="7329729" cy="411481"/>
          </a:xfrm>
        </p:spPr>
        <p:txBody>
          <a:bodyPr>
            <a:noAutofit/>
          </a:bodyPr>
          <a:lstStyle/>
          <a:p>
            <a:pPr algn="l"/>
            <a:r>
              <a:rPr lang="en-US" altLang="zh-CN" sz="2800" b="1" dirty="0">
                <a:latin typeface="+mn-lt"/>
              </a:rPr>
              <a:t>Contribution</a:t>
            </a:r>
            <a:endParaRPr lang="zh-CN" altLang="en-US" sz="2800" b="1" dirty="0">
              <a:latin typeface="+mn-lt"/>
            </a:endParaRPr>
          </a:p>
        </p:txBody>
      </p:sp>
      <p:sp>
        <p:nvSpPr>
          <p:cNvPr id="10" name="副标题 2"/>
          <p:cNvSpPr>
            <a:spLocks noGrp="1"/>
          </p:cNvSpPr>
          <p:nvPr>
            <p:ph type="subTitle" idx="1"/>
          </p:nvPr>
        </p:nvSpPr>
        <p:spPr>
          <a:xfrm>
            <a:off x="725700" y="1277252"/>
            <a:ext cx="10740600" cy="5145327"/>
          </a:xfrm>
        </p:spPr>
        <p:txBody>
          <a:bodyPr>
            <a:normAutofit/>
          </a:bodyPr>
          <a:lstStyle/>
          <a:p>
            <a:pPr marL="342900" indent="-342900" algn="l">
              <a:lnSpc>
                <a:spcPct val="120000"/>
              </a:lnSpc>
              <a:buFont typeface="Arial" panose="020B0604020202020204" pitchFamily="34" charset="0"/>
              <a:buChar char="•"/>
            </a:pPr>
            <a:r>
              <a:rPr lang="en-US" altLang="zh-CN" sz="2000" dirty="0"/>
              <a:t>﻿PHATGOOSE provides a way to recycle expert modules created through parameter- efficient training to improve zero-shot generalization of a base model. </a:t>
            </a:r>
          </a:p>
          <a:p>
            <a:pPr marL="342900" indent="-342900" algn="l">
              <a:lnSpc>
                <a:spcPct val="120000"/>
              </a:lnSpc>
              <a:buFont typeface="Arial" panose="020B0604020202020204" pitchFamily="34" charset="0"/>
              <a:buChar char="•"/>
            </a:pPr>
            <a:endParaRPr lang="en-US" altLang="zh-CN" sz="2000" dirty="0"/>
          </a:p>
          <a:p>
            <a:pPr marL="342900" indent="-342900" algn="l">
              <a:lnSpc>
                <a:spcPct val="120000"/>
              </a:lnSpc>
              <a:buFont typeface="Arial" panose="020B0604020202020204" pitchFamily="34" charset="0"/>
              <a:buChar char="•"/>
            </a:pPr>
            <a:r>
              <a:rPr lang="en-US" altLang="zh-CN" sz="2000" dirty="0"/>
              <a:t>﻿PHATGOOSE generally outperforms other methods that learn post-hoc routing strategies among specialized modules and frequently matches or outperforms explicit multitask training.</a:t>
            </a:r>
          </a:p>
          <a:p>
            <a:pPr marL="342900" indent="-342900" algn="l">
              <a:lnSpc>
                <a:spcPct val="120000"/>
              </a:lnSpc>
              <a:buFont typeface="Arial" panose="020B0604020202020204" pitchFamily="34" charset="0"/>
              <a:buChar char="•"/>
            </a:pPr>
            <a:endParaRPr lang="en-US" altLang="zh-CN" sz="2000" dirty="0"/>
          </a:p>
          <a:p>
            <a:pPr marL="342900" indent="-342900" algn="l">
              <a:lnSpc>
                <a:spcPct val="120000"/>
              </a:lnSpc>
              <a:buFont typeface="Arial" panose="020B0604020202020204" pitchFamily="34" charset="0"/>
              <a:buChar char="•"/>
            </a:pPr>
            <a:r>
              <a:rPr lang="en-US" altLang="zh-CN" sz="2000" dirty="0"/>
              <a:t>﻿PHATGOOSE can learn performant routing strategies that differ from a simple Oracle strategy that routes to the module that attains the best performance on a given task.</a:t>
            </a:r>
          </a:p>
        </p:txBody>
      </p:sp>
    </p:spTree>
    <p:extLst>
      <p:ext uri="{BB962C8B-B14F-4D97-AF65-F5344CB8AC3E}">
        <p14:creationId xmlns:p14="http://schemas.microsoft.com/office/powerpoint/2010/main" val="1956066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1514" y="435420"/>
            <a:ext cx="3169926" cy="411481"/>
          </a:xfrm>
          <a:prstGeom prst="rect">
            <a:avLst/>
          </a:prstGeom>
        </p:spPr>
      </p:pic>
      <p:sp>
        <p:nvSpPr>
          <p:cNvPr id="10" name="副标题 2"/>
          <p:cNvSpPr>
            <a:spLocks noGrp="1"/>
          </p:cNvSpPr>
          <p:nvPr>
            <p:ph type="subTitle" idx="1"/>
          </p:nvPr>
        </p:nvSpPr>
        <p:spPr>
          <a:xfrm>
            <a:off x="725700" y="1277253"/>
            <a:ext cx="10740600" cy="4782460"/>
          </a:xfrm>
        </p:spPr>
        <p:txBody>
          <a:bodyPr/>
          <a:lstStyle/>
          <a:p>
            <a:pPr algn="l"/>
            <a:r>
              <a:rPr lang="en-US" altLang="zh-CN" dirty="0"/>
              <a:t> </a:t>
            </a:r>
            <a:endParaRPr lang="zh-CN" altLang="en-US" dirty="0"/>
          </a:p>
        </p:txBody>
      </p:sp>
      <p:sp>
        <p:nvSpPr>
          <p:cNvPr id="4" name="标题 3">
            <a:extLst>
              <a:ext uri="{FF2B5EF4-FFF2-40B4-BE49-F238E27FC236}">
                <a16:creationId xmlns:a16="http://schemas.microsoft.com/office/drawing/2014/main" id="{A17BDBFC-5991-5C82-580A-8D3F077E38E6}"/>
              </a:ext>
            </a:extLst>
          </p:cNvPr>
          <p:cNvSpPr>
            <a:spLocks noGrp="1"/>
          </p:cNvSpPr>
          <p:nvPr>
            <p:ph type="ctrTitle"/>
          </p:nvPr>
        </p:nvSpPr>
        <p:spPr/>
        <p:txBody>
          <a:bodyPr/>
          <a:lstStyle/>
          <a:p>
            <a:r>
              <a:rPr lang="en-US" altLang="zh-CN" dirty="0"/>
              <a:t>Thanks</a:t>
            </a:r>
            <a:endParaRPr lang="zh-CN" altLang="en-US" dirty="0"/>
          </a:p>
        </p:txBody>
      </p:sp>
    </p:spTree>
    <p:extLst>
      <p:ext uri="{BB962C8B-B14F-4D97-AF65-F5344CB8AC3E}">
        <p14:creationId xmlns:p14="http://schemas.microsoft.com/office/powerpoint/2010/main" val="828215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1514" y="435420"/>
            <a:ext cx="3169926" cy="411481"/>
          </a:xfrm>
          <a:prstGeom prst="rect">
            <a:avLst/>
          </a:prstGeom>
        </p:spPr>
      </p:pic>
      <p:sp>
        <p:nvSpPr>
          <p:cNvPr id="8" name="标题 1"/>
          <p:cNvSpPr>
            <a:spLocks noGrp="1"/>
          </p:cNvSpPr>
          <p:nvPr>
            <p:ph type="ctrTitle"/>
          </p:nvPr>
        </p:nvSpPr>
        <p:spPr>
          <a:xfrm>
            <a:off x="725700" y="435420"/>
            <a:ext cx="7329729" cy="411481"/>
          </a:xfrm>
        </p:spPr>
        <p:txBody>
          <a:bodyPr>
            <a:noAutofit/>
          </a:bodyPr>
          <a:lstStyle/>
          <a:p>
            <a:pPr algn="l"/>
            <a:r>
              <a:rPr lang="en-US" altLang="zh-CN" sz="2800" b="1" dirty="0">
                <a:latin typeface="+mn-lt"/>
              </a:rPr>
              <a:t>Background</a:t>
            </a:r>
            <a:endParaRPr lang="zh-CN" altLang="en-US" sz="2800" b="1" dirty="0">
              <a:latin typeface="+mn-lt"/>
            </a:endParaRPr>
          </a:p>
        </p:txBody>
      </p:sp>
      <p:sp>
        <p:nvSpPr>
          <p:cNvPr id="10" name="副标题 2"/>
          <p:cNvSpPr>
            <a:spLocks noGrp="1"/>
          </p:cNvSpPr>
          <p:nvPr>
            <p:ph type="subTitle" idx="1"/>
          </p:nvPr>
        </p:nvSpPr>
        <p:spPr>
          <a:xfrm>
            <a:off x="725700" y="1277253"/>
            <a:ext cx="10740600" cy="4782460"/>
          </a:xfrm>
        </p:spPr>
        <p:txBody>
          <a:bodyPr>
            <a:normAutofit/>
          </a:bodyPr>
          <a:lstStyle/>
          <a:p>
            <a:pPr marL="342900" indent="-342900" algn="l">
              <a:buFont typeface="Arial" panose="020B0604020202020204" pitchFamily="34" charset="0"/>
              <a:buChar char="•"/>
            </a:pPr>
            <a:r>
              <a:rPr lang="en-US" altLang="zh-CN" sz="2000" dirty="0"/>
              <a:t>﻿The availability of performant pre-trained language models has led to a proliferation of fine-tuned “expert” models that are specialized to a particular task or domain.</a:t>
            </a:r>
          </a:p>
          <a:p>
            <a:pPr marL="800100" lvl="1" indent="-342900" algn="l">
              <a:buFont typeface="Arial" panose="020B0604020202020204" pitchFamily="34" charset="0"/>
              <a:buChar char="•"/>
            </a:pPr>
            <a:endParaRPr lang="en-US" altLang="zh-CN" sz="1800" dirty="0"/>
          </a:p>
          <a:p>
            <a:pPr marL="342900" indent="-342900" algn="l">
              <a:buFont typeface="Arial" panose="020B0604020202020204" pitchFamily="34" charset="0"/>
              <a:buChar char="•"/>
            </a:pPr>
            <a:r>
              <a:rPr lang="en-US" altLang="zh-CN" sz="2000" dirty="0"/>
              <a:t>Many of these expert models are created through parameter-efficient fine-tuning (PEFT) techniques.</a:t>
            </a:r>
          </a:p>
          <a:p>
            <a:pPr marL="800100" lvl="1" indent="-342900" algn="l">
              <a:buFont typeface="Arial" panose="020B0604020202020204" pitchFamily="34" charset="0"/>
              <a:buChar char="•"/>
            </a:pPr>
            <a:r>
              <a:rPr lang="en-US" altLang="zh-CN" sz="1600" dirty="0"/>
              <a:t>﻿</a:t>
            </a:r>
            <a:r>
              <a:rPr lang="en-US" altLang="zh-CN" sz="1800" dirty="0"/>
              <a:t>Specialized PEFT modules can be easily shared due to their small size.</a:t>
            </a:r>
            <a:endParaRPr lang="en-US" altLang="zh-CN" sz="1600" dirty="0"/>
          </a:p>
          <a:p>
            <a:pPr marL="342900" indent="-342900" algn="l">
              <a:buFont typeface="Arial" panose="020B0604020202020204" pitchFamily="34" charset="0"/>
              <a:buChar char="•"/>
            </a:pPr>
            <a:endParaRPr lang="en-US" altLang="zh-CN" sz="2000" dirty="0"/>
          </a:p>
          <a:p>
            <a:pPr marL="342900" indent="-342900" algn="l">
              <a:buFont typeface="Arial" panose="020B0604020202020204" pitchFamily="34" charset="0"/>
              <a:buChar char="•"/>
            </a:pPr>
            <a:r>
              <a:rPr lang="en-US" altLang="zh-CN" sz="2000" dirty="0"/>
              <a:t>Large-scale language models (LLMs) are now being treated as “general-purpose” AI systems that can perform any task without any task-specific training or adaptation.</a:t>
            </a:r>
            <a:endParaRPr lang="en-US" altLang="zh-CN" sz="1800" dirty="0"/>
          </a:p>
          <a:p>
            <a:pPr marL="800100" lvl="1" indent="-342900" algn="l">
              <a:buFont typeface="Arial" panose="020B0604020202020204" pitchFamily="34" charset="0"/>
              <a:buChar char="•"/>
            </a:pPr>
            <a:r>
              <a:rPr lang="en-US" altLang="zh-CN" sz="1800" dirty="0"/>
              <a:t>﻿LLMs often exhibit strong zero-shot generalization.</a:t>
            </a:r>
          </a:p>
        </p:txBody>
      </p:sp>
    </p:spTree>
    <p:extLst>
      <p:ext uri="{BB962C8B-B14F-4D97-AF65-F5344CB8AC3E}">
        <p14:creationId xmlns:p14="http://schemas.microsoft.com/office/powerpoint/2010/main" val="337942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1514" y="435420"/>
            <a:ext cx="3169926" cy="411481"/>
          </a:xfrm>
          <a:prstGeom prst="rect">
            <a:avLst/>
          </a:prstGeom>
        </p:spPr>
      </p:pic>
      <p:sp>
        <p:nvSpPr>
          <p:cNvPr id="8" name="标题 1"/>
          <p:cNvSpPr>
            <a:spLocks noGrp="1"/>
          </p:cNvSpPr>
          <p:nvPr>
            <p:ph type="ctrTitle"/>
          </p:nvPr>
        </p:nvSpPr>
        <p:spPr>
          <a:xfrm>
            <a:off x="725700" y="435420"/>
            <a:ext cx="7329729" cy="411481"/>
          </a:xfrm>
        </p:spPr>
        <p:txBody>
          <a:bodyPr>
            <a:noAutofit/>
          </a:bodyPr>
          <a:lstStyle/>
          <a:p>
            <a:pPr algn="l"/>
            <a:r>
              <a:rPr lang="en-US" altLang="zh-CN" sz="2800" b="1" dirty="0">
                <a:latin typeface="+mn-lt"/>
              </a:rPr>
              <a:t>Background</a:t>
            </a:r>
            <a:endParaRPr lang="zh-CN" altLang="en-US" sz="2800" b="1" dirty="0">
              <a:latin typeface="+mn-lt"/>
            </a:endParaRPr>
          </a:p>
        </p:txBody>
      </p:sp>
      <p:sp>
        <p:nvSpPr>
          <p:cNvPr id="10" name="副标题 2"/>
          <p:cNvSpPr>
            <a:spLocks noGrp="1"/>
          </p:cNvSpPr>
          <p:nvPr>
            <p:ph type="subTitle" idx="1"/>
          </p:nvPr>
        </p:nvSpPr>
        <p:spPr>
          <a:xfrm>
            <a:off x="725700" y="1277253"/>
            <a:ext cx="10740600" cy="4782460"/>
          </a:xfrm>
        </p:spPr>
        <p:txBody>
          <a:bodyPr>
            <a:normAutofit/>
          </a:bodyPr>
          <a:lstStyle/>
          <a:p>
            <a:pPr marL="342900" indent="-342900" algn="l">
              <a:buFont typeface="Arial" panose="020B0604020202020204" pitchFamily="34" charset="0"/>
              <a:buChar char="•"/>
            </a:pPr>
            <a:r>
              <a:rPr lang="en-US" altLang="zh-CN" sz="2000" dirty="0"/>
              <a:t>The allure of general-purpose language models and the proliferation of specialized PEFT-based models raises a natural question: </a:t>
            </a:r>
          </a:p>
          <a:p>
            <a:pPr marL="800100" lvl="1" indent="-342900" algn="l">
              <a:buFont typeface="Arial" panose="020B0604020202020204" pitchFamily="34" charset="0"/>
              <a:buChar char="•"/>
            </a:pPr>
            <a:r>
              <a:rPr lang="en-US" altLang="zh-CN" sz="1800" dirty="0">
                <a:solidFill>
                  <a:schemeClr val="accent5"/>
                </a:solidFill>
              </a:rPr>
              <a:t>Can we leverage a large collection of specialized modules to improve zero-shot generalization of a base language model?</a:t>
            </a:r>
          </a:p>
          <a:p>
            <a:pPr marL="342900" indent="-342900" algn="l">
              <a:buFont typeface="Arial" panose="020B0604020202020204" pitchFamily="34" charset="0"/>
              <a:buChar char="•"/>
            </a:pPr>
            <a:r>
              <a:rPr lang="en-US" altLang="zh-CN" sz="2000" dirty="0"/>
              <a:t>﻿Such an approach would provide:</a:t>
            </a:r>
          </a:p>
          <a:p>
            <a:pPr marL="800100" lvl="1" indent="-342900" algn="l">
              <a:buFont typeface="Arial" panose="020B0604020202020204" pitchFamily="34" charset="0"/>
              <a:buChar char="•"/>
            </a:pPr>
            <a:r>
              <a:rPr lang="en-US" altLang="zh-CN" sz="1800" dirty="0">
                <a:solidFill>
                  <a:schemeClr val="accent5"/>
                </a:solidFill>
              </a:rPr>
              <a:t>a path to decentralized development of generalist language models</a:t>
            </a:r>
          </a:p>
          <a:p>
            <a:pPr marL="800100" lvl="1" indent="-342900" algn="l">
              <a:buFont typeface="Arial" panose="020B0604020202020204" pitchFamily="34" charset="0"/>
              <a:buChar char="•"/>
            </a:pPr>
            <a:r>
              <a:rPr lang="en-US" altLang="zh-CN" sz="1800" dirty="0">
                <a:solidFill>
                  <a:schemeClr val="accent5"/>
                </a:solidFill>
              </a:rPr>
              <a:t>﻿a way to recycle the widespread effort and compute already being expended to create specialized models.</a:t>
            </a:r>
          </a:p>
          <a:p>
            <a:pPr marL="800100" lvl="1" indent="-342900" algn="l">
              <a:buFont typeface="Arial" panose="020B0604020202020204" pitchFamily="34" charset="0"/>
              <a:buChar char="•"/>
            </a:pPr>
            <a:endParaRPr lang="en-US" altLang="zh-CN" sz="1600" dirty="0"/>
          </a:p>
          <a:p>
            <a:pPr marL="800100" lvl="1" indent="-342900" algn="l">
              <a:buFont typeface="Arial" panose="020B0604020202020204" pitchFamily="34" charset="0"/>
              <a:buChar char="•"/>
            </a:pPr>
            <a:endParaRPr lang="en-US" altLang="zh-CN" sz="1600" dirty="0"/>
          </a:p>
          <a:p>
            <a:pPr algn="l"/>
            <a:endParaRPr lang="zh-CN" altLang="en-US" dirty="0"/>
          </a:p>
        </p:txBody>
      </p:sp>
    </p:spTree>
    <p:extLst>
      <p:ext uri="{BB962C8B-B14F-4D97-AF65-F5344CB8AC3E}">
        <p14:creationId xmlns:p14="http://schemas.microsoft.com/office/powerpoint/2010/main" val="605090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1514" y="435420"/>
            <a:ext cx="3169926" cy="411481"/>
          </a:xfrm>
          <a:prstGeom prst="rect">
            <a:avLst/>
          </a:prstGeom>
        </p:spPr>
      </p:pic>
      <p:sp>
        <p:nvSpPr>
          <p:cNvPr id="8" name="标题 1"/>
          <p:cNvSpPr>
            <a:spLocks noGrp="1"/>
          </p:cNvSpPr>
          <p:nvPr>
            <p:ph type="ctrTitle"/>
          </p:nvPr>
        </p:nvSpPr>
        <p:spPr>
          <a:xfrm>
            <a:off x="725700" y="435420"/>
            <a:ext cx="7329729" cy="411481"/>
          </a:xfrm>
        </p:spPr>
        <p:txBody>
          <a:bodyPr>
            <a:noAutofit/>
          </a:bodyPr>
          <a:lstStyle/>
          <a:p>
            <a:pPr algn="l"/>
            <a:r>
              <a:rPr lang="en-US" altLang="zh-CN" sz="2800" b="1" dirty="0">
                <a:latin typeface="+mn-lt"/>
              </a:rPr>
              <a:t>Problem Setting</a:t>
            </a:r>
            <a:endParaRPr lang="zh-CN" altLang="en-US" sz="2800" b="1" dirty="0">
              <a:latin typeface="+mn-lt"/>
            </a:endParaRPr>
          </a:p>
        </p:txBody>
      </p:sp>
      <p:sp>
        <p:nvSpPr>
          <p:cNvPr id="10" name="副标题 2"/>
          <p:cNvSpPr>
            <a:spLocks noGrp="1"/>
          </p:cNvSpPr>
          <p:nvPr>
            <p:ph type="subTitle" idx="1"/>
          </p:nvPr>
        </p:nvSpPr>
        <p:spPr>
          <a:xfrm>
            <a:off x="725700" y="1277253"/>
            <a:ext cx="10740600" cy="4782460"/>
          </a:xfrm>
        </p:spPr>
        <p:txBody>
          <a:bodyPr>
            <a:normAutofit/>
          </a:bodyPr>
          <a:lstStyle/>
          <a:p>
            <a:pPr marL="342900" indent="-342900" algn="l">
              <a:buFont typeface="Arial" panose="020B0604020202020204" pitchFamily="34" charset="0"/>
              <a:buChar char="•"/>
            </a:pPr>
            <a:r>
              <a:rPr lang="en-US" altLang="zh-CN" dirty="0"/>
              <a:t>﻿</a:t>
            </a:r>
            <a:r>
              <a:rPr lang="en-US" altLang="zh-CN" sz="2000" dirty="0"/>
              <a:t>Assume that individual contributors take a base model and perform PEFT on their specific task of interest.</a:t>
            </a:r>
          </a:p>
          <a:p>
            <a:pPr marL="342900" indent="-342900" algn="l">
              <a:buFont typeface="Arial" panose="020B0604020202020204" pitchFamily="34" charset="0"/>
              <a:buChar char="•"/>
            </a:pPr>
            <a:r>
              <a:rPr lang="en-US" altLang="zh-CN" sz="2000" dirty="0"/>
              <a:t>﻿Assume a PEFT method introduces modules throughout the model.</a:t>
            </a:r>
          </a:p>
          <a:p>
            <a:pPr marL="342900" indent="-342900" algn="l">
              <a:buFont typeface="Arial" panose="020B0604020202020204" pitchFamily="34" charset="0"/>
              <a:buChar char="•"/>
            </a:pPr>
            <a:r>
              <a:rPr lang="en-US" altLang="zh-CN" sz="2000" dirty="0"/>
              <a:t>﻿Contributors only share their trained parameters (e.g., PEFT modules), not the dataset used for fine-tuning.</a:t>
            </a:r>
          </a:p>
          <a:p>
            <a:pPr marL="342900" indent="-342900" algn="l">
              <a:buFont typeface="Arial" panose="020B0604020202020204" pitchFamily="34" charset="0"/>
              <a:buChar char="•"/>
            </a:pPr>
            <a:r>
              <a:rPr lang="en-US" altLang="zh-CN" sz="2000" dirty="0"/>
              <a:t>﻿Aim to use the collection of PEFT modules to improve zero-shot performance on unseen task instead of held-in tasks.</a:t>
            </a:r>
          </a:p>
        </p:txBody>
      </p:sp>
    </p:spTree>
    <p:extLst>
      <p:ext uri="{BB962C8B-B14F-4D97-AF65-F5344CB8AC3E}">
        <p14:creationId xmlns:p14="http://schemas.microsoft.com/office/powerpoint/2010/main" val="3573518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1514" y="435420"/>
            <a:ext cx="3169926" cy="411481"/>
          </a:xfrm>
          <a:prstGeom prst="rect">
            <a:avLst/>
          </a:prstGeom>
        </p:spPr>
      </p:pic>
      <p:sp>
        <p:nvSpPr>
          <p:cNvPr id="8" name="标题 1"/>
          <p:cNvSpPr>
            <a:spLocks noGrp="1"/>
          </p:cNvSpPr>
          <p:nvPr>
            <p:ph type="ctrTitle"/>
          </p:nvPr>
        </p:nvSpPr>
        <p:spPr>
          <a:xfrm>
            <a:off x="725700" y="435420"/>
            <a:ext cx="7329729" cy="411481"/>
          </a:xfrm>
        </p:spPr>
        <p:txBody>
          <a:bodyPr>
            <a:noAutofit/>
          </a:bodyPr>
          <a:lstStyle/>
          <a:p>
            <a:pPr algn="l"/>
            <a:r>
              <a:rPr lang="en-US" altLang="zh-CN" sz="2800" b="1" dirty="0">
                <a:latin typeface="+mn-lt"/>
              </a:rPr>
              <a:t>Challenges</a:t>
            </a:r>
            <a:endParaRPr lang="zh-CN" altLang="en-US" sz="2800" b="1" dirty="0">
              <a:latin typeface="+mn-lt"/>
            </a:endParaRPr>
          </a:p>
        </p:txBody>
      </p:sp>
      <p:sp>
        <p:nvSpPr>
          <p:cNvPr id="10" name="副标题 2"/>
          <p:cNvSpPr>
            <a:spLocks noGrp="1"/>
          </p:cNvSpPr>
          <p:nvPr>
            <p:ph type="subTitle" idx="1"/>
          </p:nvPr>
        </p:nvSpPr>
        <p:spPr>
          <a:xfrm>
            <a:off x="725700" y="1277253"/>
            <a:ext cx="10740600" cy="4782460"/>
          </a:xfrm>
        </p:spPr>
        <p:txBody>
          <a:bodyPr>
            <a:normAutofit/>
          </a:bodyPr>
          <a:lstStyle/>
          <a:p>
            <a:pPr marL="342900" indent="-342900" algn="l">
              <a:buFont typeface="Arial" panose="020B0604020202020204" pitchFamily="34" charset="0"/>
              <a:buChar char="•"/>
            </a:pPr>
            <a:r>
              <a:rPr lang="en-US" altLang="zh-CN" sz="2000" dirty="0"/>
              <a:t>﻿While the experts are trained independently, we must determine a way to make them function together to improve performance on unseen tasks.</a:t>
            </a:r>
          </a:p>
          <a:p>
            <a:pPr marL="342900" indent="-342900" algn="l">
              <a:buFont typeface="Arial" panose="020B0604020202020204" pitchFamily="34" charset="0"/>
              <a:buChar char="•"/>
            </a:pPr>
            <a:endParaRPr lang="en-US" altLang="zh-CN" sz="2000" dirty="0"/>
          </a:p>
          <a:p>
            <a:pPr marL="342900" indent="-342900" algn="l">
              <a:buFont typeface="Arial" panose="020B0604020202020204" pitchFamily="34" charset="0"/>
              <a:buChar char="•"/>
            </a:pPr>
            <a:r>
              <a:rPr lang="en-US" altLang="zh-CN" sz="2000" dirty="0"/>
              <a:t>﻿We aim to expend as little additional compute as possible, which precludes methods that involve substantial training after the expert modules are created.</a:t>
            </a:r>
          </a:p>
          <a:p>
            <a:pPr marL="342900" indent="-342900" algn="l">
              <a:buFont typeface="Arial" panose="020B0604020202020204" pitchFamily="34" charset="0"/>
              <a:buChar char="•"/>
            </a:pPr>
            <a:endParaRPr lang="en-US" altLang="zh-CN" sz="2000" dirty="0"/>
          </a:p>
          <a:p>
            <a:pPr marL="342900" indent="-342900" algn="l">
              <a:buFont typeface="Arial" panose="020B0604020202020204" pitchFamily="34" charset="0"/>
              <a:buChar char="•"/>
            </a:pPr>
            <a:r>
              <a:rPr lang="en-US" altLang="zh-CN" sz="2000" dirty="0"/>
              <a:t>﻿In zero-shot evaluation, the model needs to determine routing solely from information in a single input example. </a:t>
            </a:r>
          </a:p>
          <a:p>
            <a:pPr marL="800100" lvl="1" indent="-342900" algn="l">
              <a:buFont typeface="Arial" panose="020B0604020202020204" pitchFamily="34" charset="0"/>
              <a:buChar char="•"/>
            </a:pPr>
            <a:r>
              <a:rPr lang="en-US" altLang="zh-CN" sz="1600" dirty="0"/>
              <a:t>﻿</a:t>
            </a:r>
            <a:r>
              <a:rPr lang="en-US" altLang="zh-CN" sz="1800" dirty="0"/>
              <a:t>differs from past works that assume access to a target-task training dataset in order to transfer knowledge from a collection of specialized models.</a:t>
            </a:r>
          </a:p>
          <a:p>
            <a:pPr marL="800100" lvl="1" indent="-342900" algn="l">
              <a:buFont typeface="Arial" panose="020B0604020202020204" pitchFamily="34" charset="0"/>
              <a:buChar char="•"/>
            </a:pPr>
            <a:endParaRPr lang="en-US" altLang="zh-CN" dirty="0"/>
          </a:p>
          <a:p>
            <a:pPr algn="l"/>
            <a:endParaRPr lang="zh-CN" altLang="en-US" sz="2000" dirty="0"/>
          </a:p>
        </p:txBody>
      </p:sp>
    </p:spTree>
    <p:extLst>
      <p:ext uri="{BB962C8B-B14F-4D97-AF65-F5344CB8AC3E}">
        <p14:creationId xmlns:p14="http://schemas.microsoft.com/office/powerpoint/2010/main" val="3468593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1514" y="435420"/>
            <a:ext cx="3169926" cy="411481"/>
          </a:xfrm>
          <a:prstGeom prst="rect">
            <a:avLst/>
          </a:prstGeom>
        </p:spPr>
      </p:pic>
      <p:sp>
        <p:nvSpPr>
          <p:cNvPr id="8" name="标题 1"/>
          <p:cNvSpPr>
            <a:spLocks noGrp="1"/>
          </p:cNvSpPr>
          <p:nvPr>
            <p:ph type="ctrTitle"/>
          </p:nvPr>
        </p:nvSpPr>
        <p:spPr>
          <a:xfrm>
            <a:off x="725700" y="435420"/>
            <a:ext cx="7329729" cy="411481"/>
          </a:xfrm>
        </p:spPr>
        <p:txBody>
          <a:bodyPr>
            <a:noAutofit/>
          </a:bodyPr>
          <a:lstStyle/>
          <a:p>
            <a:pPr algn="l"/>
            <a:r>
              <a:rPr lang="en-US" altLang="zh-CN" sz="2800" b="1" dirty="0">
                <a:latin typeface="+mn-lt"/>
              </a:rPr>
              <a:t>Related work</a:t>
            </a:r>
            <a:endParaRPr lang="zh-CN" altLang="en-US" sz="2800" b="1" dirty="0">
              <a:latin typeface="+mn-lt"/>
            </a:endParaRPr>
          </a:p>
        </p:txBody>
      </p:sp>
      <p:sp>
        <p:nvSpPr>
          <p:cNvPr id="10" name="副标题 2"/>
          <p:cNvSpPr>
            <a:spLocks noGrp="1"/>
          </p:cNvSpPr>
          <p:nvPr>
            <p:ph type="subTitle" idx="1"/>
          </p:nvPr>
        </p:nvSpPr>
        <p:spPr>
          <a:xfrm>
            <a:off x="725700" y="846900"/>
            <a:ext cx="10740600" cy="5575679"/>
          </a:xfrm>
        </p:spPr>
        <p:txBody>
          <a:bodyPr>
            <a:normAutofit/>
          </a:bodyPr>
          <a:lstStyle/>
          <a:p>
            <a:pPr algn="l"/>
            <a:r>
              <a:rPr lang="en-US" altLang="zh-CN" dirty="0"/>
              <a:t>Aim to choose a single specialized model based on properties of the input query.</a:t>
            </a:r>
          </a:p>
          <a:p>
            <a:pPr algn="l"/>
            <a:endParaRPr lang="en-US" altLang="zh-CN" sz="2000" dirty="0"/>
          </a:p>
          <a:p>
            <a:pPr marL="342900" indent="-342900" algn="l">
              <a:buFont typeface="Arial" panose="020B0604020202020204" pitchFamily="34" charset="0"/>
              <a:buChar char="•"/>
            </a:pPr>
            <a:r>
              <a:rPr lang="en-US" altLang="zh-CN" sz="1900" dirty="0"/>
              <a:t>﻿Route to a single expert model by comparing an embedding of the input query to the average embedding of datapoints used to train each expert.</a:t>
            </a:r>
          </a:p>
          <a:p>
            <a:pPr marL="342900" indent="-342900" algn="l">
              <a:buFont typeface="Arial" panose="020B0604020202020204" pitchFamily="34" charset="0"/>
              <a:buChar char="•"/>
            </a:pPr>
            <a:endParaRPr lang="en-US" altLang="zh-CN" sz="1900" dirty="0"/>
          </a:p>
          <a:p>
            <a:pPr marL="342900" indent="-342900" algn="l">
              <a:buFont typeface="Arial" panose="020B0604020202020204" pitchFamily="34" charset="0"/>
              <a:buChar char="•"/>
            </a:pPr>
            <a:r>
              <a:rPr lang="en-US" altLang="zh-CN" sz="1900" dirty="0"/>
              <a:t>﻿Leverage an external general-purpose LLM (e.g. GPT-4) and choose which model to route to by formulating a textual query that asks which model to use</a:t>
            </a:r>
          </a:p>
          <a:p>
            <a:pPr marL="342900" indent="-342900" algn="l">
              <a:buFont typeface="Arial" panose="020B0604020202020204" pitchFamily="34" charset="0"/>
              <a:buChar char="•"/>
            </a:pPr>
            <a:endParaRPr lang="en-US" altLang="zh-CN" sz="1900" dirty="0"/>
          </a:p>
          <a:p>
            <a:pPr marL="342900" indent="-342900" algn="l">
              <a:buFont typeface="Arial" panose="020B0604020202020204" pitchFamily="34" charset="0"/>
              <a:buChar char="•"/>
            </a:pPr>
            <a:r>
              <a:rPr lang="en-US" altLang="zh-CN" sz="1900" dirty="0"/>
              <a:t>﻿Route among generalist models by training a classifier to predict which model would produce the highest-reward generation according to an auxiliary reward model.</a:t>
            </a:r>
          </a:p>
        </p:txBody>
      </p:sp>
    </p:spTree>
    <p:extLst>
      <p:ext uri="{BB962C8B-B14F-4D97-AF65-F5344CB8AC3E}">
        <p14:creationId xmlns:p14="http://schemas.microsoft.com/office/powerpoint/2010/main" val="3634799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1514" y="435420"/>
            <a:ext cx="3169926" cy="411481"/>
          </a:xfrm>
          <a:prstGeom prst="rect">
            <a:avLst/>
          </a:prstGeom>
        </p:spPr>
      </p:pic>
      <p:sp>
        <p:nvSpPr>
          <p:cNvPr id="8" name="标题 1"/>
          <p:cNvSpPr>
            <a:spLocks noGrp="1"/>
          </p:cNvSpPr>
          <p:nvPr>
            <p:ph type="ctrTitle"/>
          </p:nvPr>
        </p:nvSpPr>
        <p:spPr>
          <a:xfrm>
            <a:off x="725700" y="435420"/>
            <a:ext cx="7329729" cy="411481"/>
          </a:xfrm>
        </p:spPr>
        <p:txBody>
          <a:bodyPr>
            <a:noAutofit/>
          </a:bodyPr>
          <a:lstStyle/>
          <a:p>
            <a:pPr algn="l"/>
            <a:r>
              <a:rPr lang="en-US" altLang="zh-CN" sz="2800" b="1" dirty="0">
                <a:latin typeface="+mn-lt"/>
              </a:rPr>
              <a:t>Related work</a:t>
            </a:r>
            <a:endParaRPr lang="zh-CN" altLang="en-US" sz="2800" b="1" dirty="0">
              <a:latin typeface="+mn-lt"/>
            </a:endParaRPr>
          </a:p>
        </p:txBody>
      </p:sp>
      <p:sp>
        <p:nvSpPr>
          <p:cNvPr id="10" name="副标题 2"/>
          <p:cNvSpPr>
            <a:spLocks noGrp="1"/>
          </p:cNvSpPr>
          <p:nvPr>
            <p:ph type="subTitle" idx="1"/>
          </p:nvPr>
        </p:nvSpPr>
        <p:spPr>
          <a:xfrm>
            <a:off x="725700" y="846900"/>
            <a:ext cx="10740600" cy="5575679"/>
          </a:xfrm>
        </p:spPr>
        <p:txBody>
          <a:bodyPr>
            <a:normAutofit/>
          </a:bodyPr>
          <a:lstStyle/>
          <a:p>
            <a:pPr marL="342900" indent="-342900" algn="l">
              <a:buFont typeface="Arial" panose="020B0604020202020204" pitchFamily="34" charset="0"/>
              <a:buChar char="•"/>
            </a:pPr>
            <a:r>
              <a:rPr lang="en-US" altLang="zh-CN" sz="2000" dirty="0"/>
              <a:t>﻿Routing among LLMs</a:t>
            </a:r>
          </a:p>
          <a:p>
            <a:pPr lvl="1" algn="l"/>
            <a:endParaRPr lang="en-US" altLang="zh-CN" sz="1800" dirty="0"/>
          </a:p>
          <a:p>
            <a:pPr marL="342900" indent="-342900" algn="l">
              <a:buFont typeface="Arial" panose="020B0604020202020204" pitchFamily="34" charset="0"/>
              <a:buChar char="•"/>
            </a:pPr>
            <a:r>
              <a:rPr lang="en-US" altLang="zh-CN" sz="2000" dirty="0"/>
              <a:t>﻿Merging expert models</a:t>
            </a:r>
          </a:p>
          <a:p>
            <a:pPr marL="800100" lvl="1" indent="-342900" algn="l">
              <a:buFont typeface="Arial" panose="020B0604020202020204" pitchFamily="34" charset="0"/>
              <a:buChar char="•"/>
            </a:pPr>
            <a:r>
              <a:rPr lang="en-US" altLang="zh-CN" sz="2000" dirty="0"/>
              <a:t>﻿﻿weighted averaging of model parameters to create an expert that generalizes to unseen datasets.</a:t>
            </a:r>
          </a:p>
          <a:p>
            <a:pPr marL="800100" lvl="1" indent="-342900" algn="l">
              <a:buFont typeface="Arial" panose="020B0604020202020204" pitchFamily="34" charset="0"/>
              <a:buChar char="•"/>
            </a:pPr>
            <a:r>
              <a:rPr lang="en-US" altLang="zh-CN" sz="2000" dirty="0"/>
              <a:t>﻿assumes access to a validation set for hyper-parameter tuning.</a:t>
            </a:r>
          </a:p>
          <a:p>
            <a:pPr marL="800100" lvl="1" indent="-342900" algn="l">
              <a:buFont typeface="Arial" panose="020B0604020202020204" pitchFamily="34" charset="0"/>
              <a:buChar char="•"/>
            </a:pPr>
            <a:endParaRPr lang="en-US" altLang="zh-CN" sz="2000" dirty="0"/>
          </a:p>
          <a:p>
            <a:pPr marL="342900" indent="-342900" algn="l">
              <a:buFont typeface="Arial" panose="020B0604020202020204" pitchFamily="34" charset="0"/>
              <a:buChar char="•"/>
            </a:pPr>
            <a:r>
              <a:rPr lang="en-US" altLang="zh-CN" sz="2000" dirty="0"/>
              <a:t>﻿Multitask fine-tuning for zero-shot generalization</a:t>
            </a:r>
          </a:p>
          <a:p>
            <a:pPr marL="800100" lvl="1" indent="-342900" algn="l">
              <a:buFont typeface="Arial" panose="020B0604020202020204" pitchFamily="34" charset="0"/>
              <a:buChar char="•"/>
            </a:pPr>
            <a:r>
              <a:rPr lang="en-US" altLang="zh-CN" sz="2000" dirty="0"/>
              <a:t>﻿a base model is fine-tuned on a multitask mixture of datasets</a:t>
            </a:r>
          </a:p>
          <a:p>
            <a:pPr marL="800100" lvl="1" indent="-342900" algn="l">
              <a:buFont typeface="Arial" panose="020B0604020202020204" pitchFamily="34" charset="0"/>
              <a:buChar char="•"/>
            </a:pPr>
            <a:r>
              <a:rPr lang="en-US" altLang="zh-CN" sz="2000" dirty="0"/>
              <a:t>﻿assumes access to all datasets at once</a:t>
            </a:r>
          </a:p>
          <a:p>
            <a:pPr lvl="1" algn="l"/>
            <a:endParaRPr lang="en-US" altLang="zh-CN" sz="2000" dirty="0"/>
          </a:p>
        </p:txBody>
      </p:sp>
    </p:spTree>
    <p:extLst>
      <p:ext uri="{BB962C8B-B14F-4D97-AF65-F5344CB8AC3E}">
        <p14:creationId xmlns:p14="http://schemas.microsoft.com/office/powerpoint/2010/main" val="1839835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1514" y="435420"/>
            <a:ext cx="3169926" cy="411481"/>
          </a:xfrm>
          <a:prstGeom prst="rect">
            <a:avLst/>
          </a:prstGeom>
        </p:spPr>
      </p:pic>
      <p:sp>
        <p:nvSpPr>
          <p:cNvPr id="8" name="标题 1"/>
          <p:cNvSpPr>
            <a:spLocks noGrp="1"/>
          </p:cNvSpPr>
          <p:nvPr>
            <p:ph type="ctrTitle"/>
          </p:nvPr>
        </p:nvSpPr>
        <p:spPr>
          <a:xfrm>
            <a:off x="725700" y="435420"/>
            <a:ext cx="7329729" cy="411481"/>
          </a:xfrm>
        </p:spPr>
        <p:txBody>
          <a:bodyPr>
            <a:noAutofit/>
          </a:bodyPr>
          <a:lstStyle/>
          <a:p>
            <a:pPr algn="l"/>
            <a:r>
              <a:rPr lang="en-US" altLang="zh-CN" sz="2800" b="1" dirty="0">
                <a:latin typeface="+mn-lt"/>
              </a:rPr>
              <a:t>Goal</a:t>
            </a:r>
            <a:endParaRPr lang="zh-CN" altLang="en-US" sz="2800" b="1" dirty="0">
              <a:latin typeface="+mn-lt"/>
            </a:endParaRPr>
          </a:p>
        </p:txBody>
      </p:sp>
      <p:sp>
        <p:nvSpPr>
          <p:cNvPr id="10" name="副标题 2"/>
          <p:cNvSpPr>
            <a:spLocks noGrp="1"/>
          </p:cNvSpPr>
          <p:nvPr>
            <p:ph type="subTitle" idx="1"/>
          </p:nvPr>
        </p:nvSpPr>
        <p:spPr>
          <a:xfrm>
            <a:off x="725700" y="1277253"/>
            <a:ext cx="10740600" cy="4782460"/>
          </a:xfrm>
        </p:spPr>
        <p:txBody>
          <a:bodyPr>
            <a:normAutofit/>
          </a:bodyPr>
          <a:lstStyle/>
          <a:p>
            <a:pPr marL="342900" indent="-342900" algn="l">
              <a:buFont typeface="Arial" panose="020B0604020202020204" pitchFamily="34" charset="0"/>
              <a:buChar char="•"/>
            </a:pPr>
            <a:r>
              <a:rPr lang="en-US" altLang="zh-CN" sz="2000" dirty="0"/>
              <a:t>Post-Hoc Adaptive </a:t>
            </a:r>
            <a:r>
              <a:rPr lang="en-US" altLang="zh-CN" sz="2000" dirty="0" err="1"/>
              <a:t>Tokenwise</a:t>
            </a:r>
            <a:r>
              <a:rPr lang="en-US" altLang="zh-CN" sz="2000" dirty="0"/>
              <a:t> Gating Over an Ocean of Specialized Experts (PHATGOOSE)</a:t>
            </a:r>
          </a:p>
          <a:p>
            <a:pPr marL="800100" lvl="1" indent="-342900" algn="l">
              <a:buFont typeface="Arial" panose="020B0604020202020204" pitchFamily="34" charset="0"/>
              <a:buChar char="•"/>
            </a:pPr>
            <a:r>
              <a:rPr lang="en-US" altLang="zh-CN" sz="1800" dirty="0"/>
              <a:t>Recycle the PEFT modules from individual contributors to improve zero-shot generalization without requiring significant extra work or simultaneous access to the contributors’ datasets. </a:t>
            </a:r>
          </a:p>
          <a:p>
            <a:pPr marL="800100" lvl="1" indent="-342900" algn="l">
              <a:buFont typeface="Arial" panose="020B0604020202020204" pitchFamily="34" charset="0"/>
              <a:buChar char="•"/>
            </a:pPr>
            <a:r>
              <a:rPr lang="en-US" altLang="zh-CN" sz="1800" dirty="0"/>
              <a:t>Learn a per-token and per-module routing strategy can achieve better zero-shot generalization than a routing strategy that picks a single expert model for all tokens.</a:t>
            </a:r>
          </a:p>
          <a:p>
            <a:pPr marL="800100" lvl="1" indent="-342900" algn="l">
              <a:buFont typeface="Arial" panose="020B0604020202020204" pitchFamily="34" charset="0"/>
              <a:buChar char="•"/>
            </a:pPr>
            <a:endParaRPr lang="en-US" altLang="zh-CN" sz="1800" dirty="0"/>
          </a:p>
          <a:p>
            <a:pPr marL="342900" indent="-342900" algn="l">
              <a:buFont typeface="Arial" panose="020B0604020202020204" pitchFamily="34" charset="0"/>
              <a:buChar char="•"/>
            </a:pPr>
            <a:r>
              <a:rPr lang="en-US" altLang="zh-CN" sz="1800" dirty="0"/>
              <a:t>﻿﻿</a:t>
            </a:r>
            <a:r>
              <a:rPr lang="en-US" altLang="zh-CN" sz="1800" dirty="0">
                <a:solidFill>
                  <a:schemeClr val="accent5"/>
                </a:solidFill>
              </a:rPr>
              <a:t>PHATGOOSE achieves these goals by having contributors train a task-specific gate and then using the parameters of each gate to perform discrete top-k routing. </a:t>
            </a:r>
          </a:p>
          <a:p>
            <a:pPr marL="800100" lvl="1" indent="-342900" algn="l">
              <a:buFont typeface="Arial" panose="020B0604020202020204" pitchFamily="34" charset="0"/>
              <a:buChar char="•"/>
            </a:pPr>
            <a:endParaRPr lang="en-US" altLang="zh-CN" sz="1800" dirty="0">
              <a:solidFill>
                <a:schemeClr val="accent5"/>
              </a:solidFill>
            </a:endParaRPr>
          </a:p>
          <a:p>
            <a:pPr marL="342900" indent="-342900" algn="l">
              <a:buFont typeface="Arial" panose="020B0604020202020204" pitchFamily="34" charset="0"/>
              <a:buChar char="•"/>
            </a:pPr>
            <a:r>
              <a:rPr lang="en-US" altLang="zh-CN" sz="2000" dirty="0"/>
              <a:t>﻿Goal in this work</a:t>
            </a:r>
          </a:p>
          <a:p>
            <a:pPr marL="800100" lvl="1" indent="-342900" algn="l">
              <a:buFont typeface="Arial" panose="020B0604020202020204" pitchFamily="34" charset="0"/>
              <a:buChar char="•"/>
            </a:pPr>
            <a:r>
              <a:rPr lang="en-US" altLang="zh-CN" sz="1800" dirty="0"/>
              <a:t>enable individual contributors to collectively improve zero-shot generalization capabilities of a model by sharing specialized PEFT modules.</a:t>
            </a:r>
          </a:p>
          <a:p>
            <a:pPr marL="800100" lvl="1" indent="-342900" algn="l">
              <a:buFont typeface="Arial" panose="020B0604020202020204" pitchFamily="34" charset="0"/>
              <a:buChar char="•"/>
            </a:pPr>
            <a:endParaRPr lang="en-US" altLang="zh-CN" sz="1800" dirty="0">
              <a:solidFill>
                <a:schemeClr val="accent5"/>
              </a:solidFill>
            </a:endParaRPr>
          </a:p>
          <a:p>
            <a:pPr marL="342900" indent="-342900" algn="l">
              <a:buFont typeface="Arial" panose="020B0604020202020204" pitchFamily="34" charset="0"/>
              <a:buChar char="•"/>
            </a:pPr>
            <a:endParaRPr lang="en-US" altLang="zh-CN" dirty="0"/>
          </a:p>
        </p:txBody>
      </p:sp>
    </p:spTree>
    <p:extLst>
      <p:ext uri="{BB962C8B-B14F-4D97-AF65-F5344CB8AC3E}">
        <p14:creationId xmlns:p14="http://schemas.microsoft.com/office/powerpoint/2010/main" val="3098107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1514" y="435420"/>
            <a:ext cx="3169926" cy="411481"/>
          </a:xfrm>
          <a:prstGeom prst="rect">
            <a:avLst/>
          </a:prstGeom>
        </p:spPr>
      </p:pic>
      <p:sp>
        <p:nvSpPr>
          <p:cNvPr id="8" name="标题 1"/>
          <p:cNvSpPr>
            <a:spLocks noGrp="1"/>
          </p:cNvSpPr>
          <p:nvPr>
            <p:ph type="ctrTitle"/>
          </p:nvPr>
        </p:nvSpPr>
        <p:spPr>
          <a:xfrm>
            <a:off x="725700" y="435420"/>
            <a:ext cx="7329729" cy="411481"/>
          </a:xfrm>
        </p:spPr>
        <p:txBody>
          <a:bodyPr>
            <a:noAutofit/>
          </a:bodyPr>
          <a:lstStyle/>
          <a:p>
            <a:pPr algn="l"/>
            <a:r>
              <a:rPr lang="en-US" altLang="zh-CN" sz="2800" b="1" dirty="0">
                <a:latin typeface="+mn-lt"/>
              </a:rPr>
              <a:t>Framework</a:t>
            </a:r>
            <a:endParaRPr lang="zh-CN" altLang="en-US" sz="2800" b="1" dirty="0">
              <a:latin typeface="+mn-lt"/>
            </a:endParaRPr>
          </a:p>
        </p:txBody>
      </p:sp>
      <p:sp>
        <p:nvSpPr>
          <p:cNvPr id="10" name="副标题 2"/>
          <p:cNvSpPr>
            <a:spLocks noGrp="1"/>
          </p:cNvSpPr>
          <p:nvPr>
            <p:ph type="subTitle" idx="1"/>
          </p:nvPr>
        </p:nvSpPr>
        <p:spPr>
          <a:xfrm>
            <a:off x="725700" y="1277253"/>
            <a:ext cx="10672402" cy="4782460"/>
          </a:xfrm>
        </p:spPr>
        <p:txBody>
          <a:bodyPr>
            <a:normAutofit/>
          </a:bodyPr>
          <a:lstStyle/>
          <a:p>
            <a:pPr marL="342900" indent="-342900" algn="l">
              <a:buFont typeface="Arial" panose="020B0604020202020204" pitchFamily="34" charset="0"/>
              <a:buChar char="•"/>
            </a:pPr>
            <a:endParaRPr lang="en-US" altLang="zh-CN" sz="2000" dirty="0"/>
          </a:p>
          <a:p>
            <a:pPr marL="342900" indent="-342900" algn="l">
              <a:buFont typeface="Arial" panose="020B0604020202020204" pitchFamily="34" charset="0"/>
              <a:buChar char="•"/>
            </a:pPr>
            <a:endParaRPr lang="en-US" altLang="zh-CN" sz="2000" dirty="0"/>
          </a:p>
          <a:p>
            <a:pPr marL="342900" indent="-342900" algn="l">
              <a:buFont typeface="Arial" panose="020B0604020202020204" pitchFamily="34" charset="0"/>
              <a:buChar char="•"/>
            </a:pPr>
            <a:endParaRPr lang="en-US" altLang="zh-CN" sz="2000" dirty="0"/>
          </a:p>
          <a:p>
            <a:pPr algn="l"/>
            <a:endParaRPr lang="en-US" altLang="zh-CN" sz="2000" dirty="0"/>
          </a:p>
          <a:p>
            <a:pPr algn="l"/>
            <a:endParaRPr lang="en-US" altLang="zh-CN" sz="2000" dirty="0"/>
          </a:p>
          <a:p>
            <a:pPr algn="l"/>
            <a:endParaRPr lang="en-US" altLang="zh-CN" sz="2000" dirty="0"/>
          </a:p>
          <a:p>
            <a:pPr algn="l"/>
            <a:endParaRPr lang="en-US" altLang="zh-CN" sz="2000" dirty="0"/>
          </a:p>
          <a:p>
            <a:pPr marL="342900" indent="-342900" algn="l">
              <a:buFont typeface="Arial" panose="020B0604020202020204" pitchFamily="34" charset="0"/>
              <a:buChar char="•"/>
            </a:pPr>
            <a:r>
              <a:rPr lang="en-US" altLang="zh-CN" sz="2000" dirty="0"/>
              <a:t>﻿the contributor adds a sigmoid gate layer in front of each PEFT module and trains the gate with all other parameters fixed for 100 steps using the same dataset and objective that was used to train the PEFT module. </a:t>
            </a:r>
          </a:p>
          <a:p>
            <a:pPr marL="342900" indent="-342900" algn="l">
              <a:buFont typeface="Arial" panose="020B0604020202020204" pitchFamily="34" charset="0"/>
              <a:buChar char="•"/>
            </a:pPr>
            <a:r>
              <a:rPr lang="en-US" altLang="zh-CN" sz="2000" dirty="0"/>
              <a:t>﻿In the </a:t>
            </a:r>
            <a:r>
              <a:rPr lang="en-US" altLang="zh-CN" sz="2000" dirty="0" err="1"/>
              <a:t>LoRA</a:t>
            </a:r>
            <a:endParaRPr lang="en-US" altLang="zh-CN" sz="2000" dirty="0"/>
          </a:p>
        </p:txBody>
      </p:sp>
      <p:pic>
        <p:nvPicPr>
          <p:cNvPr id="5" name="图片 4" descr="文本, 信件&#10;&#10;描述已自动生成">
            <a:extLst>
              <a:ext uri="{FF2B5EF4-FFF2-40B4-BE49-F238E27FC236}">
                <a16:creationId xmlns:a16="http://schemas.microsoft.com/office/drawing/2014/main" id="{7D749736-9190-D196-967F-8357EAB5C2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014" y="1884922"/>
            <a:ext cx="5215998" cy="1857404"/>
          </a:xfrm>
          <a:prstGeom prst="rect">
            <a:avLst/>
          </a:prstGeom>
        </p:spPr>
      </p:pic>
      <p:pic>
        <p:nvPicPr>
          <p:cNvPr id="11" name="图片 10" descr="图片包含 图标&#10;&#10;描述已自动生成">
            <a:extLst>
              <a:ext uri="{FF2B5EF4-FFF2-40B4-BE49-F238E27FC236}">
                <a16:creationId xmlns:a16="http://schemas.microsoft.com/office/drawing/2014/main" id="{468A23D3-8F65-1459-ADBE-DFA65B1E88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700" y="1277253"/>
            <a:ext cx="2778809" cy="2465073"/>
          </a:xfrm>
          <a:prstGeom prst="rect">
            <a:avLst/>
          </a:prstGeom>
        </p:spPr>
      </p:pic>
      <p:sp>
        <p:nvSpPr>
          <p:cNvPr id="12" name="副标题 2">
            <a:extLst>
              <a:ext uri="{FF2B5EF4-FFF2-40B4-BE49-F238E27FC236}">
                <a16:creationId xmlns:a16="http://schemas.microsoft.com/office/drawing/2014/main" id="{3AE9A5EB-9ED7-783B-682A-0C9C0018D46D}"/>
              </a:ext>
            </a:extLst>
          </p:cNvPr>
          <p:cNvSpPr txBox="1">
            <a:spLocks/>
          </p:cNvSpPr>
          <p:nvPr/>
        </p:nvSpPr>
        <p:spPr>
          <a:xfrm>
            <a:off x="3211060" y="1474935"/>
            <a:ext cx="9576390" cy="13068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altLang="zh-CN" sz="2000" dirty="0"/>
              <a:t>﻿﻿contributors perform PEFT using </a:t>
            </a:r>
            <a:r>
              <a:rPr lang="en-US" altLang="zh-CN" sz="2000" dirty="0" err="1"/>
              <a:t>LoRA</a:t>
            </a:r>
            <a:r>
              <a:rPr lang="en-US" altLang="zh-CN" sz="2000" dirty="0"/>
              <a:t> ﻿due to its popularity and widespread use.</a:t>
            </a:r>
          </a:p>
          <a:p>
            <a:pPr marL="342900" indent="-342900" algn="l">
              <a:buFont typeface="Arial" panose="020B0604020202020204" pitchFamily="34" charset="0"/>
              <a:buChar char="•"/>
            </a:pPr>
            <a:r>
              <a:rPr lang="en-US" altLang="zh-CN" sz="2000" dirty="0"/>
              <a:t> </a:t>
            </a:r>
          </a:p>
        </p:txBody>
      </p:sp>
      <p:pic>
        <p:nvPicPr>
          <p:cNvPr id="14" name="图片 13" descr="文本&#10;&#10;描述已自动生成">
            <a:extLst>
              <a:ext uri="{FF2B5EF4-FFF2-40B4-BE49-F238E27FC236}">
                <a16:creationId xmlns:a16="http://schemas.microsoft.com/office/drawing/2014/main" id="{1F5BA9B1-194F-F829-CD59-57DA34C358C8}"/>
              </a:ext>
            </a:extLst>
          </p:cNvPr>
          <p:cNvPicPr>
            <a:picLocks noChangeAspect="1"/>
          </p:cNvPicPr>
          <p:nvPr/>
        </p:nvPicPr>
        <p:blipFill rotWithShape="1">
          <a:blip r:embed="rId6">
            <a:extLst>
              <a:ext uri="{28A0092B-C50C-407E-A947-70E740481C1C}">
                <a14:useLocalDpi xmlns:a14="http://schemas.microsoft.com/office/drawing/2010/main" val="0"/>
              </a:ext>
            </a:extLst>
          </a:blip>
          <a:srcRect t="-1243"/>
          <a:stretch/>
        </p:blipFill>
        <p:spPr>
          <a:xfrm>
            <a:off x="2465424" y="5013916"/>
            <a:ext cx="5761514" cy="965087"/>
          </a:xfrm>
          <a:prstGeom prst="rect">
            <a:avLst/>
          </a:prstGeom>
        </p:spPr>
      </p:pic>
    </p:spTree>
    <p:extLst>
      <p:ext uri="{BB962C8B-B14F-4D97-AF65-F5344CB8AC3E}">
        <p14:creationId xmlns:p14="http://schemas.microsoft.com/office/powerpoint/2010/main" val="371544439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2190</TotalTime>
  <Words>1512</Words>
  <Application>Microsoft Macintosh PowerPoint</Application>
  <PresentationFormat>宽屏</PresentationFormat>
  <Paragraphs>177</Paragraphs>
  <Slides>18</Slides>
  <Notes>17</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18</vt:i4>
      </vt:variant>
    </vt:vector>
  </HeadingPairs>
  <TitlesOfParts>
    <vt:vector size="23" baseType="lpstr">
      <vt:lpstr>Arial</vt:lpstr>
      <vt:lpstr>Calibri</vt:lpstr>
      <vt:lpstr>Calibri Light</vt:lpstr>
      <vt:lpstr>Cambria Math</vt:lpstr>
      <vt:lpstr>Office 主题</vt:lpstr>
      <vt:lpstr>Learning to Route Among Specialized Experts  for Zero-Shot Generalization</vt:lpstr>
      <vt:lpstr>Background</vt:lpstr>
      <vt:lpstr>Background</vt:lpstr>
      <vt:lpstr>Problem Setting</vt:lpstr>
      <vt:lpstr>Challenges</vt:lpstr>
      <vt:lpstr>Related work</vt:lpstr>
      <vt:lpstr>Related work</vt:lpstr>
      <vt:lpstr>Goal</vt:lpstr>
      <vt:lpstr>Framework</vt:lpstr>
      <vt:lpstr>Framework</vt:lpstr>
      <vt:lpstr>Framework</vt:lpstr>
      <vt:lpstr>Experiment</vt:lpstr>
      <vt:lpstr>Experiment</vt:lpstr>
      <vt:lpstr>Experiment</vt:lpstr>
      <vt:lpstr>Results</vt:lpstr>
      <vt:lpstr>Results</vt:lpstr>
      <vt:lpstr>Contribution</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京芸 杨</cp:lastModifiedBy>
  <cp:revision>12</cp:revision>
  <dcterms:created xsi:type="dcterms:W3CDTF">2016-11-08T01:41:00Z</dcterms:created>
  <dcterms:modified xsi:type="dcterms:W3CDTF">2024-04-10T10:05:23Z</dcterms:modified>
</cp:coreProperties>
</file>