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10" r:id="rId3"/>
    <p:sldId id="431" r:id="rId5"/>
    <p:sldId id="412" r:id="rId6"/>
    <p:sldId id="413" r:id="rId7"/>
    <p:sldId id="414" r:id="rId8"/>
    <p:sldId id="464" r:id="rId9"/>
    <p:sldId id="479" r:id="rId10"/>
    <p:sldId id="446" r:id="rId11"/>
    <p:sldId id="428" r:id="rId12"/>
    <p:sldId id="417" r:id="rId13"/>
    <p:sldId id="480" r:id="rId14"/>
    <p:sldId id="447" r:id="rId15"/>
    <p:sldId id="419" r:id="rId16"/>
    <p:sldId id="457" r:id="rId17"/>
    <p:sldId id="483" r:id="rId18"/>
    <p:sldId id="420" r:id="rId19"/>
    <p:sldId id="484" r:id="rId20"/>
    <p:sldId id="432" r:id="rId21"/>
    <p:sldId id="426" r:id="rId22"/>
    <p:sldId id="424" r:id="rId23"/>
    <p:sldId id="425" r:id="rId24"/>
    <p:sldId id="430" r:id="rId25"/>
    <p:sldId id="477" r:id="rId26"/>
    <p:sldId id="478" r:id="rId27"/>
    <p:sldId id="481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 sz="16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 sz="16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- 顶部对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线条"/>
          <p:cNvSpPr/>
          <p:nvPr/>
        </p:nvSpPr>
        <p:spPr>
          <a:xfrm>
            <a:off x="508000" y="1111250"/>
            <a:ext cx="1117600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</a:ln>
        </p:spPr>
        <p:txBody>
          <a:bodyPr lIns="25400" tIns="25400" rIns="25400" bIns="25400" anchor="ctr"/>
          <a:lstStyle/>
          <a:p>
            <a:pPr defTabSz="457200">
              <a:spcBef>
                <a:spcPts val="0"/>
              </a:spcBef>
              <a:defRPr sz="1200" i="0" spc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00"/>
          </a:p>
        </p:txBody>
      </p:sp>
      <p:sp>
        <p:nvSpPr>
          <p:cNvPr id="53" name="标题文本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54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None/>
              <a:tabLst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2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3.png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6.xml"/><Relationship Id="rId2" Type="http://schemas.openxmlformats.org/officeDocument/2006/relationships/tags" Target="../tags/tag65.xml"/><Relationship Id="rId1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5.png"/><Relationship Id="rId2" Type="http://schemas.openxmlformats.org/officeDocument/2006/relationships/image" Target="../media/image12.png"/><Relationship Id="rId1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3.xml"/><Relationship Id="rId8" Type="http://schemas.openxmlformats.org/officeDocument/2006/relationships/vmlDrawing" Target="../drawings/vmlDrawing2.vml"/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7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12.png"/><Relationship Id="rId1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image" Target="../media/image12.png"/><Relationship Id="rId7" Type="http://schemas.openxmlformats.org/officeDocument/2006/relationships/image" Target="../media/image34.png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0" Type="http://schemas.openxmlformats.org/officeDocument/2006/relationships/notesSlide" Target="../notesSlides/notesSlide14.xml"/><Relationship Id="rId1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6.xml"/><Relationship Id="rId2" Type="http://schemas.openxmlformats.org/officeDocument/2006/relationships/tags" Target="../tags/tag66.xml"/><Relationship Id="rId1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6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3" Type="http://schemas.openxmlformats.org/officeDocument/2006/relationships/image" Target="../media/image37.png"/><Relationship Id="rId2" Type="http://schemas.openxmlformats.org/officeDocument/2006/relationships/image" Target="../media/image12.png"/><Relationship Id="rId1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26.png"/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7.xml"/><Relationship Id="rId1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46.png"/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tags" Target="../tags/tag6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9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6.xml"/><Relationship Id="rId2" Type="http://schemas.openxmlformats.org/officeDocument/2006/relationships/tags" Target="../tags/tag70.xml"/><Relationship Id="rId1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6.xml"/><Relationship Id="rId2" Type="http://schemas.openxmlformats.org/officeDocument/2006/relationships/tags" Target="../tags/tag71.xml"/><Relationship Id="rId1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6.xml"/><Relationship Id="rId2" Type="http://schemas.openxmlformats.org/officeDocument/2006/relationships/tags" Target="../tags/tag72.xml"/><Relationship Id="rId1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1" Type="http://schemas.openxmlformats.org/officeDocument/2006/relationships/notesSlide" Target="../notesSlides/notesSlide4.xml"/><Relationship Id="rId10" Type="http://schemas.openxmlformats.org/officeDocument/2006/relationships/vmlDrawing" Target="../drawings/vmlDrawing1.vml"/><Relationship Id="rId1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6.xml"/><Relationship Id="rId2" Type="http://schemas.openxmlformats.org/officeDocument/2006/relationships/tags" Target="../tags/tag64.xml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219075" y="1970405"/>
            <a:ext cx="11677650" cy="1497965"/>
          </a:xfrm>
        </p:spPr>
        <p:txBody>
          <a:bodyPr>
            <a:noAutofit/>
          </a:bodyPr>
          <a:lstStyle/>
          <a:p>
            <a:pPr algn="ctr"/>
            <a:r>
              <a:rPr lang="en-US" sz="4600" dirty="0">
                <a:latin typeface="+mj-lt"/>
                <a:cs typeface="+mj-lt"/>
                <a:sym typeface="Arial" panose="020B0604020202020204" pitchFamily="34" charset="0"/>
              </a:rPr>
              <a:t>Transferable Curriculum for Weakly-Supervised Domain Adaptation</a:t>
            </a:r>
            <a:endParaRPr lang="en-US" sz="4600" dirty="0">
              <a:latin typeface="+mj-lt"/>
              <a:cs typeface="+mj-lt"/>
              <a:sym typeface="Arial" panose="020B0604020202020204" pitchFamily="34" charset="0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idx="1"/>
          </p:nvPr>
        </p:nvSpPr>
        <p:spPr>
          <a:xfrm>
            <a:off x="4108398" y="4735748"/>
            <a:ext cx="3339965" cy="333375"/>
          </a:xfrm>
        </p:spPr>
        <p:txBody>
          <a:bodyPr>
            <a:normAutofit fontScale="25000"/>
          </a:bodyPr>
          <a:lstStyle/>
          <a:p>
            <a:pPr algn="ctr"/>
            <a:r>
              <a:rPr lang="en-US" altLang="zh-CN" sz="8000" dirty="0">
                <a:sym typeface="Arial" panose="020B0604020202020204" pitchFamily="34" charset="0"/>
              </a:rPr>
              <a:t>Guanzi Chen</a:t>
            </a:r>
            <a:r>
              <a:rPr lang="zh-CN" altLang="en-US" sz="8000" dirty="0">
                <a:sym typeface="Arial" panose="020B0604020202020204" pitchFamily="34" charset="0"/>
              </a:rPr>
              <a:t>   </a:t>
            </a:r>
            <a:r>
              <a:rPr lang="zh-CN" altLang="en-US" dirty="0">
                <a:sym typeface="Arial" panose="020B0604020202020204" pitchFamily="34" charset="0"/>
              </a:rPr>
              <a:t>      </a:t>
            </a:r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12" name="文本占位符 9"/>
          <p:cNvSpPr>
            <a:spLocks noGrp="1"/>
          </p:cNvSpPr>
          <p:nvPr/>
        </p:nvSpPr>
        <p:spPr>
          <a:xfrm>
            <a:off x="4140148" y="5215173"/>
            <a:ext cx="3339965" cy="333375"/>
          </a:xfrm>
          <a:prstGeom prst="rect">
            <a:avLst/>
          </a:prstGeom>
        </p:spPr>
        <p:txBody>
          <a:bodyPr vert="horz" lIns="90000" tIns="46800" rIns="90000" bIns="46800" rtlCol="0">
            <a:normAutofit fontScale="25000"/>
          </a:bodyPr>
          <a:lstStyle>
            <a:lvl1pPr mar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8000" dirty="0">
                <a:sym typeface="Arial" panose="020B0604020202020204" pitchFamily="34" charset="0"/>
              </a:rPr>
              <a:t>2020/10/27</a:t>
            </a:r>
            <a:endParaRPr lang="zh-CN" altLang="en-US" dirty="0"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线条"/>
          <p:cNvSpPr/>
          <p:nvPr/>
        </p:nvSpPr>
        <p:spPr>
          <a:xfrm>
            <a:off x="508000" y="1111250"/>
            <a:ext cx="1117600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</a:ln>
        </p:spPr>
        <p:txBody>
          <a:bodyPr lIns="25400" tIns="25400" rIns="25400" bIns="25400" anchor="ctr"/>
          <a:lstStyle/>
          <a:p>
            <a:pPr defTabSz="457200">
              <a:spcBef>
                <a:spcPts val="0"/>
              </a:spcBef>
              <a:defRPr sz="1200" i="0" spc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00"/>
          </a:p>
        </p:txBody>
      </p:sp>
      <p:sp>
        <p:nvSpPr>
          <p:cNvPr id="4" name="文本框 3"/>
          <p:cNvSpPr txBox="1"/>
          <p:nvPr/>
        </p:nvSpPr>
        <p:spPr>
          <a:xfrm>
            <a:off x="513715" y="402590"/>
            <a:ext cx="464248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sz="4000" b="1">
                <a:sym typeface="+mn-ea"/>
              </a:rPr>
              <a:t>2. Model-Overview</a:t>
            </a:r>
            <a:endParaRPr lang="en-US" altLang="zh-CN" sz="4000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3440" y="1434465"/>
            <a:ext cx="5133340" cy="21494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" y="4064000"/>
            <a:ext cx="5125085" cy="2421890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4321810" y="5116195"/>
            <a:ext cx="1021080" cy="58674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4745355" y="4064635"/>
            <a:ext cx="597535" cy="66802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6177915" y="1712595"/>
            <a:ext cx="4145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The architecture of adversarial learning </a:t>
            </a:r>
            <a:endParaRPr lang="en-US" altLang="zh-CN"/>
          </a:p>
        </p:txBody>
      </p:sp>
      <p:sp>
        <p:nvSpPr>
          <p:cNvPr id="9" name="文本框 8"/>
          <p:cNvSpPr txBox="1"/>
          <p:nvPr/>
        </p:nvSpPr>
        <p:spPr>
          <a:xfrm>
            <a:off x="769620" y="4290060"/>
            <a:ext cx="18465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feature extractor</a:t>
            </a:r>
            <a:endParaRPr lang="en-US" altLang="zh-CN"/>
          </a:p>
        </p:txBody>
      </p:sp>
      <p:sp>
        <p:nvSpPr>
          <p:cNvPr id="10" name="文本框 9"/>
          <p:cNvSpPr txBox="1"/>
          <p:nvPr/>
        </p:nvSpPr>
        <p:spPr>
          <a:xfrm>
            <a:off x="769620" y="1191895"/>
            <a:ext cx="18465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feature extractor</a:t>
            </a:r>
            <a:endParaRPr lang="en-US" altLang="zh-CN"/>
          </a:p>
        </p:txBody>
      </p:sp>
      <p:sp>
        <p:nvSpPr>
          <p:cNvPr id="11" name="文本框 10"/>
          <p:cNvSpPr txBox="1"/>
          <p:nvPr/>
        </p:nvSpPr>
        <p:spPr>
          <a:xfrm>
            <a:off x="2703830" y="3921760"/>
            <a:ext cx="16179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label classifier</a:t>
            </a:r>
            <a:endParaRPr lang="en-US" altLang="zh-CN"/>
          </a:p>
        </p:txBody>
      </p:sp>
      <p:sp>
        <p:nvSpPr>
          <p:cNvPr id="15" name="文本框 14"/>
          <p:cNvSpPr txBox="1"/>
          <p:nvPr/>
        </p:nvSpPr>
        <p:spPr>
          <a:xfrm>
            <a:off x="3550285" y="1134110"/>
            <a:ext cx="16179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label predictor</a:t>
            </a:r>
            <a:endParaRPr lang="en-US" altLang="zh-CN"/>
          </a:p>
        </p:txBody>
      </p:sp>
      <p:sp>
        <p:nvSpPr>
          <p:cNvPr id="16" name="文本框 15"/>
          <p:cNvSpPr txBox="1"/>
          <p:nvPr/>
        </p:nvSpPr>
        <p:spPr>
          <a:xfrm>
            <a:off x="2763520" y="6485890"/>
            <a:ext cx="2291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domain discriminator</a:t>
            </a:r>
            <a:endParaRPr lang="en-US" altLang="zh-CN"/>
          </a:p>
        </p:txBody>
      </p:sp>
      <p:sp>
        <p:nvSpPr>
          <p:cNvPr id="17" name="文本框 16"/>
          <p:cNvSpPr txBox="1"/>
          <p:nvPr/>
        </p:nvSpPr>
        <p:spPr>
          <a:xfrm>
            <a:off x="3442335" y="3519170"/>
            <a:ext cx="1884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domain classifier</a:t>
            </a:r>
            <a:endParaRPr lang="en-US" altLang="zh-CN"/>
          </a:p>
        </p:txBody>
      </p:sp>
      <p:sp>
        <p:nvSpPr>
          <p:cNvPr id="18" name="文本框 17"/>
          <p:cNvSpPr txBox="1"/>
          <p:nvPr/>
        </p:nvSpPr>
        <p:spPr>
          <a:xfrm>
            <a:off x="6156325" y="5859780"/>
            <a:ext cx="606234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The architecture of Trasferable Curriculum Learning (TCL) </a:t>
            </a:r>
            <a:endParaRPr lang="en-US" altLang="zh-CN"/>
          </a:p>
        </p:txBody>
      </p:sp>
      <p:cxnSp>
        <p:nvCxnSpPr>
          <p:cNvPr id="19" name="直接箭头连接符 18"/>
          <p:cNvCxnSpPr>
            <a:stCxn id="8" idx="2"/>
          </p:cNvCxnSpPr>
          <p:nvPr/>
        </p:nvCxnSpPr>
        <p:spPr>
          <a:xfrm flipH="1">
            <a:off x="8246745" y="2080895"/>
            <a:ext cx="3810" cy="668655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flipH="1">
            <a:off x="8317865" y="5190490"/>
            <a:ext cx="6350" cy="66040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6111240" y="2889885"/>
            <a:ext cx="6236335" cy="203009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>
                <a:solidFill>
                  <a:srgbClr val="FF0000"/>
                </a:solidFill>
              </a:rPr>
              <a:t>Same:</a:t>
            </a:r>
            <a:r>
              <a:rPr lang="en-US" altLang="zh-CN"/>
              <a:t> </a:t>
            </a:r>
            <a:endParaRPr lang="en-US" altLang="zh-CN"/>
          </a:p>
          <a:p>
            <a:pPr algn="l"/>
            <a:r>
              <a:rPr lang="en-US" altLang="zh-CN"/>
              <a:t>The adversarial architecture</a:t>
            </a:r>
            <a:br>
              <a:rPr lang="en-US" altLang="zh-CN"/>
            </a:br>
            <a:r>
              <a:rPr lang="en-US" altLang="zh-CN">
                <a:solidFill>
                  <a:srgbClr val="FF0000"/>
                </a:solidFill>
              </a:rPr>
              <a:t>Difference:</a:t>
            </a:r>
            <a:endParaRPr lang="en-US" altLang="zh-CN"/>
          </a:p>
          <a:p>
            <a:pPr algn="l"/>
            <a:r>
              <a:rPr lang="en-US" altLang="zh-CN"/>
              <a:t>Curriculum Learning----</a:t>
            </a:r>
            <a:r>
              <a:t>Select noiseless and transferable</a:t>
            </a:r>
          </a:p>
          <a:p>
            <a:pPr algn="l"/>
            <a:r>
              <a:t>                                      </a:t>
            </a:r>
            <a:r>
              <a:rPr lang="en-US"/>
              <a:t>sources </a:t>
            </a:r>
            <a:r>
              <a:t>samples for training</a:t>
            </a:r>
            <a:br>
              <a:rPr lang="en-US" altLang="zh-CN"/>
            </a:br>
            <a:r>
              <a:rPr lang="en-US" altLang="zh-CN"/>
              <a:t>Entropy Minimization Principle-----exploit unlabeled</a:t>
            </a:r>
            <a:endParaRPr lang="en-US" altLang="zh-CN"/>
          </a:p>
          <a:p>
            <a:pPr algn="l"/>
            <a:r>
              <a:rPr lang="en-US" altLang="zh-CN"/>
              <a:t>                                     target samples--reduced noise effect</a:t>
            </a:r>
            <a:endParaRPr lang="en-US" altLang="zh-CN"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t="13661" r="3030" b="19624"/>
          <a:stretch>
            <a:fillRect/>
          </a:stretch>
        </p:blipFill>
        <p:spPr>
          <a:xfrm rot="16200000">
            <a:off x="3172460" y="-627380"/>
            <a:ext cx="5446395" cy="811212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线条"/>
          <p:cNvSpPr/>
          <p:nvPr/>
        </p:nvSpPr>
        <p:spPr>
          <a:xfrm>
            <a:off x="508000" y="1111250"/>
            <a:ext cx="1117600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</a:ln>
        </p:spPr>
        <p:txBody>
          <a:bodyPr lIns="25400" tIns="25400" rIns="25400" bIns="25400" anchor="ctr"/>
          <a:lstStyle/>
          <a:p>
            <a:pPr defTabSz="457200">
              <a:spcBef>
                <a:spcPts val="0"/>
              </a:spcBef>
              <a:defRPr sz="1200" i="0" spc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00"/>
          </a:p>
        </p:txBody>
      </p:sp>
      <p:sp>
        <p:nvSpPr>
          <p:cNvPr id="4" name="文本框 3"/>
          <p:cNvSpPr txBox="1"/>
          <p:nvPr/>
        </p:nvSpPr>
        <p:spPr>
          <a:xfrm>
            <a:off x="513715" y="402590"/>
            <a:ext cx="464248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sz="4000" b="1">
                <a:sym typeface="+mn-ea"/>
              </a:rPr>
              <a:t>2. Model-Overview</a:t>
            </a:r>
            <a:endParaRPr lang="en-US" altLang="zh-CN" sz="40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3440" y="2997200"/>
            <a:ext cx="6307455" cy="298069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69620" y="3223260"/>
            <a:ext cx="18465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feature extractor</a:t>
            </a:r>
            <a:endParaRPr lang="en-US" altLang="zh-CN"/>
          </a:p>
        </p:txBody>
      </p:sp>
      <p:sp>
        <p:nvSpPr>
          <p:cNvPr id="11" name="文本框 10"/>
          <p:cNvSpPr txBox="1"/>
          <p:nvPr/>
        </p:nvSpPr>
        <p:spPr>
          <a:xfrm>
            <a:off x="4643120" y="2629535"/>
            <a:ext cx="16179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label classifier</a:t>
            </a:r>
            <a:endParaRPr lang="en-US" altLang="zh-CN"/>
          </a:p>
        </p:txBody>
      </p:sp>
      <p:sp>
        <p:nvSpPr>
          <p:cNvPr id="16" name="文本框 15"/>
          <p:cNvSpPr txBox="1"/>
          <p:nvPr/>
        </p:nvSpPr>
        <p:spPr>
          <a:xfrm>
            <a:off x="4643120" y="5876290"/>
            <a:ext cx="2291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domain discriminator</a:t>
            </a:r>
            <a:endParaRPr lang="en-US" altLang="zh-CN"/>
          </a:p>
        </p:txBody>
      </p:sp>
      <p:sp>
        <p:nvSpPr>
          <p:cNvPr id="5" name="文本框 4"/>
          <p:cNvSpPr txBox="1"/>
          <p:nvPr/>
        </p:nvSpPr>
        <p:spPr>
          <a:xfrm>
            <a:off x="974725" y="1206500"/>
            <a:ext cx="1058799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TCL is an alternating optimization framework , two optimization problems:</a:t>
            </a:r>
            <a:endParaRPr lang="en-US" altLang="zh-CN" sz="2400"/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/>
              <a:t>Learning with a given transferable curriculum</a:t>
            </a:r>
            <a:endParaRPr lang="en-US" altLang="zh-CN" sz="2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/>
              <a:t>Constructing the desirable tansferable curriculum</a:t>
            </a:r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12" name="文本框 11"/>
          <p:cNvSpPr txBox="1"/>
          <p:nvPr/>
        </p:nvSpPr>
        <p:spPr>
          <a:xfrm>
            <a:off x="7708900" y="1777365"/>
            <a:ext cx="970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Fixed w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724900" y="1777365"/>
            <a:ext cx="1351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f</a:t>
            </a:r>
            <a:r>
              <a:rPr lang="en-US" altLang="zh-CN">
                <a:solidFill>
                  <a:srgbClr val="FF0000"/>
                </a:solidFill>
              </a:rPr>
              <a:t>ind optimal</a:t>
            </a:r>
            <a:r>
              <a:rPr lang="en-US" altLang="zh-CN"/>
              <a:t>   </a:t>
            </a:r>
            <a:endParaRPr lang="en-US" altLang="zh-CN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180" y="1777365"/>
            <a:ext cx="180975" cy="301625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8204200" y="2196465"/>
            <a:ext cx="74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Fixed 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9220200" y="2196465"/>
            <a:ext cx="16433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find optimal  w</a:t>
            </a:r>
            <a:r>
              <a:rPr lang="en-US" altLang="zh-CN"/>
              <a:t>  </a:t>
            </a:r>
            <a:endParaRPr lang="en-US" altLang="zh-CN"/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5880" y="2229485"/>
            <a:ext cx="180975" cy="30162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6015" y="958850"/>
            <a:ext cx="857250" cy="24765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线条"/>
          <p:cNvSpPr/>
          <p:nvPr/>
        </p:nvSpPr>
        <p:spPr>
          <a:xfrm>
            <a:off x="508000" y="1111250"/>
            <a:ext cx="1117600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</a:ln>
        </p:spPr>
        <p:txBody>
          <a:bodyPr lIns="25400" tIns="25400" rIns="25400" bIns="25400" anchor="ctr"/>
          <a:lstStyle/>
          <a:p>
            <a:pPr defTabSz="457200">
              <a:spcBef>
                <a:spcPts val="0"/>
              </a:spcBef>
              <a:defRPr sz="1200" i="0" spc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00"/>
          </a:p>
        </p:txBody>
      </p:sp>
      <p:sp>
        <p:nvSpPr>
          <p:cNvPr id="4" name="文本框 3"/>
          <p:cNvSpPr txBox="1"/>
          <p:nvPr/>
        </p:nvSpPr>
        <p:spPr>
          <a:xfrm>
            <a:off x="513715" y="402590"/>
            <a:ext cx="1169797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sz="4000" b="1">
                <a:sym typeface="+mn-ea"/>
              </a:rPr>
              <a:t>2. Model-Learning with Transferable Curriculum </a:t>
            </a:r>
            <a:endParaRPr lang="en-US" altLang="zh-CN" sz="4000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7215" y="1830705"/>
            <a:ext cx="7486650" cy="319595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609600" y="1320165"/>
            <a:ext cx="970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solidFill>
                  <a:schemeClr val="tx1"/>
                </a:solidFill>
              </a:rPr>
              <a:t>Fixed w</a:t>
            </a:r>
            <a:endParaRPr lang="en-US" altLang="zh-CN">
              <a:solidFill>
                <a:schemeClr val="tx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473200" y="1332865"/>
            <a:ext cx="1351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solidFill>
                  <a:schemeClr val="tx1"/>
                </a:solidFill>
              </a:rPr>
              <a:t>find optimal</a:t>
            </a:r>
            <a:r>
              <a:rPr lang="en-US" altLang="zh-CN"/>
              <a:t>   </a:t>
            </a:r>
            <a:endParaRPr lang="en-US" altLang="zh-CN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180" y="1358265"/>
            <a:ext cx="180975" cy="30162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018155" y="1358265"/>
            <a:ext cx="3484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solidFill>
                  <a:schemeClr val="tx1"/>
                </a:solidFill>
              </a:rPr>
              <a:t>-----Minimize the loss using SGD</a:t>
            </a:r>
            <a:endParaRPr lang="en-US" altLang="zh-CN">
              <a:solidFill>
                <a:schemeClr val="tx1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38810" y="5786755"/>
            <a:ext cx="8559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input x </a:t>
            </a:r>
            <a:endParaRPr lang="en-US" altLang="zh-CN"/>
          </a:p>
        </p:txBody>
      </p:sp>
      <p:cxnSp>
        <p:nvCxnSpPr>
          <p:cNvPr id="22" name="直接箭头连接符 21"/>
          <p:cNvCxnSpPr/>
          <p:nvPr/>
        </p:nvCxnSpPr>
        <p:spPr>
          <a:xfrm>
            <a:off x="1485265" y="5968365"/>
            <a:ext cx="306070" cy="38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 flipV="1">
            <a:off x="1788795" y="5843270"/>
            <a:ext cx="272415" cy="1250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>
            <a:off x="1788795" y="5955665"/>
            <a:ext cx="281305" cy="111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2194560" y="5588635"/>
            <a:ext cx="253301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ym typeface="+mn-ea"/>
              </a:rPr>
              <a:t>predict its label  </a:t>
            </a:r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2207260" y="5992495"/>
            <a:ext cx="25196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>
                <a:sym typeface="+mn-ea"/>
              </a:rPr>
              <a:t>predict its domain label </a:t>
            </a:r>
            <a:endParaRPr lang="zh-CN" altLang="en-US"/>
          </a:p>
        </p:txBody>
      </p:sp>
      <p:graphicFrame>
        <p:nvGraphicFramePr>
          <p:cNvPr id="28" name="对象 2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865880" y="5647055"/>
          <a:ext cx="492760" cy="262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" name="" r:id="rId3" imgW="381000" imgH="203200" progId="Equation.KSEE3">
                  <p:embed/>
                </p:oleObj>
              </mc:Choice>
              <mc:Fallback>
                <p:oleObj name="" r:id="rId3" imgW="381000" imgH="203200" progId="Equation.KSEE3">
                  <p:embed/>
                  <p:pic>
                    <p:nvPicPr>
                      <p:cNvPr id="0" name="图片 102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5880" y="5647055"/>
                        <a:ext cx="492760" cy="2628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对象 29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701858" y="6080760"/>
          <a:ext cx="723265" cy="262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" name="" r:id="rId5" imgW="558800" imgH="203200" progId="Equation.KSEE3">
                  <p:embed/>
                </p:oleObj>
              </mc:Choice>
              <mc:Fallback>
                <p:oleObj name="" r:id="rId5" imgW="558800" imgH="203200" progId="Equation.KSEE3">
                  <p:embed/>
                  <p:pic>
                    <p:nvPicPr>
                      <p:cNvPr id="0" name="图片 102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01858" y="6080760"/>
                        <a:ext cx="723265" cy="2628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直接箭头连接符 31"/>
          <p:cNvCxnSpPr/>
          <p:nvPr/>
        </p:nvCxnSpPr>
        <p:spPr>
          <a:xfrm flipV="1">
            <a:off x="5163820" y="5826760"/>
            <a:ext cx="8890" cy="2711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/>
          <p:cNvSpPr txBox="1"/>
          <p:nvPr/>
        </p:nvSpPr>
        <p:spPr>
          <a:xfrm>
            <a:off x="4909820" y="5394960"/>
            <a:ext cx="1681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source domain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5375275" y="6248400"/>
            <a:ext cx="157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target domain</a:t>
            </a:r>
            <a:endParaRPr lang="en-US" altLang="zh-CN">
              <a:solidFill>
                <a:srgbClr val="FF0000"/>
              </a:solidFill>
            </a:endParaRPr>
          </a:p>
        </p:txBody>
      </p:sp>
      <p:cxnSp>
        <p:nvCxnSpPr>
          <p:cNvPr id="47" name="直接箭头连接符 46"/>
          <p:cNvCxnSpPr/>
          <p:nvPr/>
        </p:nvCxnSpPr>
        <p:spPr>
          <a:xfrm>
            <a:off x="5290820" y="6257925"/>
            <a:ext cx="161290" cy="177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线条"/>
          <p:cNvSpPr/>
          <p:nvPr/>
        </p:nvSpPr>
        <p:spPr>
          <a:xfrm>
            <a:off x="508000" y="1111250"/>
            <a:ext cx="1117600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</a:ln>
        </p:spPr>
        <p:txBody>
          <a:bodyPr lIns="25400" tIns="25400" rIns="25400" bIns="25400" anchor="ctr"/>
          <a:lstStyle/>
          <a:p>
            <a:pPr defTabSz="457200">
              <a:spcBef>
                <a:spcPts val="0"/>
              </a:spcBef>
              <a:defRPr sz="1200" i="0" spc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00"/>
          </a:p>
        </p:txBody>
      </p:sp>
      <p:sp>
        <p:nvSpPr>
          <p:cNvPr id="4" name="文本框 3"/>
          <p:cNvSpPr txBox="1"/>
          <p:nvPr/>
        </p:nvSpPr>
        <p:spPr>
          <a:xfrm>
            <a:off x="513715" y="402590"/>
            <a:ext cx="1169797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sz="4000" b="1">
                <a:sym typeface="+mn-ea"/>
              </a:rPr>
              <a:t>2. Model-Learning with Transferable Curriculum </a:t>
            </a:r>
            <a:endParaRPr lang="en-US" altLang="zh-CN" sz="4000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7215" y="1830705"/>
            <a:ext cx="6337935" cy="270573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315" y="1508760"/>
            <a:ext cx="4683760" cy="7378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500" y="2341880"/>
            <a:ext cx="3550285" cy="81851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4375" y="4398010"/>
            <a:ext cx="4590415" cy="7283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8600" y="5126355"/>
            <a:ext cx="3505200" cy="76581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2635" y="5126355"/>
            <a:ext cx="3736340" cy="59499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2635" y="5791835"/>
            <a:ext cx="2660650" cy="64516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609600" y="1320165"/>
            <a:ext cx="970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solidFill>
                  <a:schemeClr val="tx1"/>
                </a:solidFill>
              </a:rPr>
              <a:t>Fixed w</a:t>
            </a:r>
            <a:endParaRPr lang="en-US" altLang="zh-CN">
              <a:solidFill>
                <a:schemeClr val="tx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473200" y="1332865"/>
            <a:ext cx="1351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solidFill>
                  <a:schemeClr val="tx1"/>
                </a:solidFill>
              </a:rPr>
              <a:t>find optimal</a:t>
            </a:r>
            <a:r>
              <a:rPr lang="en-US" altLang="zh-CN"/>
              <a:t>   </a:t>
            </a:r>
            <a:endParaRPr lang="en-US" altLang="zh-CN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37180" y="1358265"/>
            <a:ext cx="180975" cy="30162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018155" y="1358265"/>
            <a:ext cx="3484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solidFill>
                  <a:schemeClr val="tx1"/>
                </a:solidFill>
              </a:rPr>
              <a:t>-----Minimize the loss using SGD</a:t>
            </a:r>
            <a:endParaRPr lang="en-US" altLang="zh-CN">
              <a:solidFill>
                <a:schemeClr val="tx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060815" y="1188085"/>
            <a:ext cx="919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labeled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138285" y="3021330"/>
            <a:ext cx="1173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unlabeled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330690" y="4034790"/>
            <a:ext cx="16687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source sample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333865" y="5831840"/>
            <a:ext cx="15671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target sample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8694420" y="1556385"/>
            <a:ext cx="774700" cy="690245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8943975" y="4398010"/>
            <a:ext cx="774700" cy="690245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5" grpId="0"/>
      <p:bldP spid="16" grpId="0"/>
      <p:bldP spid="20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l="10171" t="8445" r="16026" b="6013"/>
          <a:stretch>
            <a:fillRect/>
          </a:stretch>
        </p:blipFill>
        <p:spPr>
          <a:xfrm>
            <a:off x="1471295" y="732155"/>
            <a:ext cx="8924925" cy="477901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线条"/>
          <p:cNvSpPr/>
          <p:nvPr/>
        </p:nvSpPr>
        <p:spPr>
          <a:xfrm>
            <a:off x="508000" y="1111250"/>
            <a:ext cx="1117600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</a:ln>
        </p:spPr>
        <p:txBody>
          <a:bodyPr lIns="25400" tIns="25400" rIns="25400" bIns="25400" anchor="ctr"/>
          <a:lstStyle/>
          <a:p>
            <a:pPr defTabSz="457200">
              <a:spcBef>
                <a:spcPts val="0"/>
              </a:spcBef>
              <a:defRPr sz="1200" i="0" spc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00"/>
          </a:p>
        </p:txBody>
      </p:sp>
      <p:sp>
        <p:nvSpPr>
          <p:cNvPr id="4" name="文本框 3"/>
          <p:cNvSpPr txBox="1"/>
          <p:nvPr/>
        </p:nvSpPr>
        <p:spPr>
          <a:xfrm>
            <a:off x="513715" y="402590"/>
            <a:ext cx="1082357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sz="4000" b="1">
                <a:sym typeface="+mn-ea"/>
              </a:rPr>
              <a:t>2. Constructing the Transferable Curriculum </a:t>
            </a:r>
            <a:endParaRPr lang="en-US" altLang="zh-CN" sz="4000" b="1"/>
          </a:p>
        </p:txBody>
      </p:sp>
      <p:sp>
        <p:nvSpPr>
          <p:cNvPr id="8" name="文本框 7"/>
          <p:cNvSpPr txBox="1"/>
          <p:nvPr/>
        </p:nvSpPr>
        <p:spPr>
          <a:xfrm>
            <a:off x="508000" y="1410335"/>
            <a:ext cx="12080240" cy="31997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Goal</a:t>
            </a:r>
            <a:endParaRPr lang="en-US" altLang="zh-CN" sz="32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/>
              <a:t>Quantify the easiness</a:t>
            </a:r>
            <a:endParaRPr lang="en-US" altLang="zh-CN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/>
              <a:t>Quantify the transferablility</a:t>
            </a:r>
            <a:endParaRPr lang="en-US" altLang="zh-CN" sz="2400"/>
          </a:p>
          <a:p>
            <a:endParaRPr lang="en-US" altLang="zh-CN"/>
          </a:p>
          <a:p>
            <a:r>
              <a:rPr lang="en-US" altLang="zh-CN" sz="3200"/>
              <a:t>Implement</a:t>
            </a:r>
            <a:endParaRPr lang="en-US" altLang="zh-CN" sz="32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/>
              <a:t>measure of easiness---the loss of the label classifer</a:t>
            </a:r>
            <a:endParaRPr lang="en-US" altLang="zh-CN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/>
              <a:t>measure of transferability---the similarlity of the source sample to the target domain</a:t>
            </a:r>
            <a:endParaRPr lang="en-US" altLang="zh-CN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/>
              <a:t>tradeoff</a:t>
            </a:r>
            <a:endParaRPr lang="en-US" altLang="zh-CN" sz="240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7415" y="4941570"/>
            <a:ext cx="4611370" cy="131953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907415" y="1219835"/>
            <a:ext cx="74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solidFill>
                  <a:schemeClr val="tx1"/>
                </a:solidFill>
              </a:rPr>
              <a:t>Fixed </a:t>
            </a:r>
            <a:endParaRPr lang="en-US" altLang="zh-CN">
              <a:solidFill>
                <a:schemeClr val="tx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771015" y="1232535"/>
            <a:ext cx="157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solidFill>
                  <a:schemeClr val="tx1"/>
                </a:solidFill>
              </a:rPr>
              <a:t>find optimal w</a:t>
            </a:r>
            <a:r>
              <a:rPr lang="en-US" altLang="zh-CN"/>
              <a:t>   </a:t>
            </a:r>
            <a:endParaRPr lang="en-US" altLang="zh-CN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040" y="1257935"/>
            <a:ext cx="180975" cy="3016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1150" y="2820670"/>
            <a:ext cx="4381500" cy="5048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1720" y="4215130"/>
            <a:ext cx="4733925" cy="4667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5205" y="4215130"/>
            <a:ext cx="717550" cy="3111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线条"/>
          <p:cNvSpPr/>
          <p:nvPr/>
        </p:nvSpPr>
        <p:spPr>
          <a:xfrm>
            <a:off x="508000" y="1111250"/>
            <a:ext cx="1117600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</a:ln>
        </p:spPr>
        <p:txBody>
          <a:bodyPr lIns="25400" tIns="25400" rIns="25400" bIns="25400" anchor="ctr"/>
          <a:lstStyle/>
          <a:p>
            <a:pPr defTabSz="457200">
              <a:spcBef>
                <a:spcPts val="0"/>
              </a:spcBef>
              <a:defRPr sz="1200" i="0" spc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00"/>
          </a:p>
        </p:txBody>
      </p:sp>
      <p:sp>
        <p:nvSpPr>
          <p:cNvPr id="4" name="文本框 3"/>
          <p:cNvSpPr txBox="1"/>
          <p:nvPr/>
        </p:nvSpPr>
        <p:spPr>
          <a:xfrm>
            <a:off x="513715" y="402590"/>
            <a:ext cx="1082357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sz="4000" b="1">
                <a:sym typeface="+mn-ea"/>
              </a:rPr>
              <a:t>2. Constructing the Transferable Curriculum </a:t>
            </a:r>
            <a:endParaRPr lang="en-US" altLang="zh-CN" sz="4000" b="1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0420" y="4968875"/>
            <a:ext cx="4611370" cy="13195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2485" y="2099945"/>
            <a:ext cx="4381500" cy="5048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0060" y="4848860"/>
            <a:ext cx="4733925" cy="4667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215" y="1720215"/>
            <a:ext cx="6337935" cy="2705735"/>
          </a:xfrm>
          <a:prstGeom prst="rect">
            <a:avLst/>
          </a:prstGeom>
        </p:spPr>
      </p:pic>
      <p:cxnSp>
        <p:nvCxnSpPr>
          <p:cNvPr id="10" name="直接箭头连接符 9"/>
          <p:cNvCxnSpPr/>
          <p:nvPr/>
        </p:nvCxnSpPr>
        <p:spPr>
          <a:xfrm flipV="1">
            <a:off x="4862830" y="2583815"/>
            <a:ext cx="2894965" cy="310515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>
            <a:off x="4875530" y="3229610"/>
            <a:ext cx="1888490" cy="1739265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线条"/>
          <p:cNvSpPr/>
          <p:nvPr/>
        </p:nvSpPr>
        <p:spPr>
          <a:xfrm>
            <a:off x="508000" y="1111250"/>
            <a:ext cx="1117600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</a:ln>
        </p:spPr>
        <p:txBody>
          <a:bodyPr lIns="25400" tIns="25400" rIns="25400" bIns="25400" anchor="ctr"/>
          <a:lstStyle/>
          <a:p>
            <a:pPr defTabSz="457200">
              <a:spcBef>
                <a:spcPts val="0"/>
              </a:spcBef>
              <a:defRPr sz="1200" i="0" spc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00"/>
          </a:p>
        </p:txBody>
      </p:sp>
      <p:sp>
        <p:nvSpPr>
          <p:cNvPr id="4" name="文本框 3"/>
          <p:cNvSpPr txBox="1"/>
          <p:nvPr/>
        </p:nvSpPr>
        <p:spPr>
          <a:xfrm>
            <a:off x="513715" y="402590"/>
            <a:ext cx="2195830" cy="79883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4600" b="1"/>
              <a:t>Outline</a:t>
            </a:r>
            <a:endParaRPr lang="en-US" altLang="zh-CN" sz="4600" b="1"/>
          </a:p>
        </p:txBody>
      </p:sp>
      <p:sp>
        <p:nvSpPr>
          <p:cNvPr id="2" name="Attention, in the context of image segmentation, is a way to highlight only the relevant activations during training. Essentially, the network can pay “attention” to certain parts of the image."/>
          <p:cNvSpPr txBox="1"/>
          <p:nvPr/>
        </p:nvSpPr>
        <p:spPr>
          <a:xfrm>
            <a:off x="1208405" y="1105535"/>
            <a:ext cx="9911715" cy="2020570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 defTabSz="457200">
              <a:spcBef>
                <a:spcPts val="0"/>
              </a:spcBef>
              <a:defRPr sz="4500" i="0" spc="0">
                <a:solidFill>
                  <a:srgbClr val="292929"/>
                </a:solidFill>
                <a:latin typeface="+mn-lt"/>
                <a:ea typeface="+mn-ea"/>
                <a:cs typeface="+mn-cs"/>
                <a:sym typeface="Baskerville"/>
              </a:defRPr>
            </a:lvl1pPr>
          </a:lstStyle>
          <a:p>
            <a:pPr indent="0" fontAlgn="auto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3200"/>
              <a:t>Introduction</a:t>
            </a:r>
            <a:endParaRPr lang="en-US" sz="3200"/>
          </a:p>
          <a:p>
            <a:pPr marL="342900" indent="-342900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/>
              <a:t>1.1 </a:t>
            </a:r>
            <a:r>
              <a:rPr lang="en-US" sz="2400">
                <a:sym typeface="+mn-ea"/>
              </a:rPr>
              <a:t>Abtract</a:t>
            </a:r>
            <a:endParaRPr lang="en-US" sz="2400">
              <a:sym typeface="+mn-ea"/>
            </a:endParaRPr>
          </a:p>
          <a:p>
            <a:pPr marL="342900" indent="-342900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>
                <a:sym typeface="+mn-ea"/>
              </a:rPr>
              <a:t>1.2 Domain Adaptaion</a:t>
            </a:r>
            <a:endParaRPr lang="en-US" sz="2400">
              <a:sym typeface="+mn-ea"/>
            </a:endParaRPr>
          </a:p>
          <a:p>
            <a:pPr marL="342900" indent="-342900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/>
              <a:t>1.3 Curriculum Learning</a:t>
            </a:r>
            <a:endParaRPr lang="en-US" sz="2400"/>
          </a:p>
          <a:p>
            <a:pPr marL="342900" indent="-342900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/>
              <a:t>1.4 Adversarial Architecture</a:t>
            </a:r>
            <a:endParaRPr sz="2400"/>
          </a:p>
        </p:txBody>
      </p:sp>
      <p:sp>
        <p:nvSpPr>
          <p:cNvPr id="5" name="文本框 4"/>
          <p:cNvSpPr txBox="1"/>
          <p:nvPr/>
        </p:nvSpPr>
        <p:spPr>
          <a:xfrm>
            <a:off x="1208405" y="3126105"/>
            <a:ext cx="8975725" cy="1691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fontAlgn="auto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3200">
                <a:solidFill>
                  <a:srgbClr val="292929"/>
                </a:solidFill>
                <a:sym typeface="+mn-ea"/>
              </a:rPr>
              <a:t>Model</a:t>
            </a:r>
            <a:endParaRPr lang="en-US" sz="3200">
              <a:solidFill>
                <a:srgbClr val="292929"/>
              </a:solidFill>
            </a:endParaRPr>
          </a:p>
          <a:p>
            <a:pPr marL="342900" indent="-342900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292929"/>
                </a:solidFill>
                <a:sym typeface="+mn-ea"/>
              </a:rPr>
              <a:t>2.1 Overview</a:t>
            </a:r>
            <a:endParaRPr lang="en-US" sz="2400">
              <a:solidFill>
                <a:srgbClr val="292929"/>
              </a:solidFill>
            </a:endParaRPr>
          </a:p>
          <a:p>
            <a:pPr marL="342900" indent="-342900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292929"/>
                </a:solidFill>
                <a:sym typeface="+mn-ea"/>
              </a:rPr>
              <a:t>2.2 Learning with Transferable Curriculum</a:t>
            </a:r>
            <a:endParaRPr lang="en-US" sz="2400">
              <a:solidFill>
                <a:srgbClr val="292929"/>
              </a:solidFill>
            </a:endParaRPr>
          </a:p>
          <a:p>
            <a:pPr marL="342900" indent="-342900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292929"/>
                </a:solidFill>
                <a:sym typeface="+mn-ea"/>
              </a:rPr>
              <a:t>2.3 Constructing the Transferable Curriculum</a:t>
            </a:r>
            <a:endParaRPr lang="en-US" sz="2400">
              <a:solidFill>
                <a:srgbClr val="292929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07135" y="5159375"/>
            <a:ext cx="6405245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fontAlgn="auto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3200">
                <a:solidFill>
                  <a:srgbClr val="292929"/>
                </a:solidFill>
                <a:sym typeface="+mn-ea"/>
              </a:rPr>
              <a:t>Experiment</a:t>
            </a:r>
            <a:endParaRPr lang="en-US" sz="3200">
              <a:solidFill>
                <a:srgbClr val="292929"/>
              </a:solidFill>
            </a:endParaRPr>
          </a:p>
          <a:p>
            <a:pPr marL="342900" indent="-342900" algn="l" defTabSz="457200" fontAlgn="auto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292929"/>
                </a:solidFill>
                <a:sym typeface="+mn-ea"/>
              </a:rPr>
              <a:t>3.1 Evaluate with SOTA</a:t>
            </a:r>
            <a:endParaRPr lang="en-US" sz="2400">
              <a:solidFill>
                <a:srgbClr val="292929"/>
              </a:solidFill>
            </a:endParaRPr>
          </a:p>
          <a:p>
            <a:pPr marL="342900" indent="-342900" algn="l" defTabSz="457200" fontAlgn="auto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292929"/>
                </a:solidFill>
                <a:sym typeface="+mn-ea"/>
              </a:rPr>
              <a:t>3.2 Ablation Study</a:t>
            </a:r>
            <a:endParaRPr lang="en-US" sz="2400">
              <a:solidFill>
                <a:srgbClr val="29292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线条"/>
          <p:cNvSpPr/>
          <p:nvPr/>
        </p:nvSpPr>
        <p:spPr>
          <a:xfrm>
            <a:off x="508000" y="1111250"/>
            <a:ext cx="1117600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</a:ln>
        </p:spPr>
        <p:txBody>
          <a:bodyPr lIns="25400" tIns="25400" rIns="25400" bIns="25400" anchor="ctr"/>
          <a:lstStyle/>
          <a:p>
            <a:pPr defTabSz="457200">
              <a:spcBef>
                <a:spcPts val="0"/>
              </a:spcBef>
              <a:defRPr sz="1200" i="0" spc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00"/>
          </a:p>
        </p:txBody>
      </p:sp>
      <p:sp>
        <p:nvSpPr>
          <p:cNvPr id="4" name="文本框 3"/>
          <p:cNvSpPr txBox="1"/>
          <p:nvPr/>
        </p:nvSpPr>
        <p:spPr>
          <a:xfrm>
            <a:off x="513715" y="402590"/>
            <a:ext cx="876236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sz="4000" b="1">
                <a:sym typeface="+mn-ea"/>
              </a:rPr>
              <a:t>3. Experiment---Evaluate with SOTA </a:t>
            </a:r>
            <a:endParaRPr lang="en-US" altLang="zh-CN" sz="4000" b="1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625" y="2060575"/>
            <a:ext cx="11725910" cy="2698115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1321435" y="1397000"/>
            <a:ext cx="11055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Office-31</a:t>
            </a:r>
            <a:endParaRPr lang="en-US" altLang="zh-CN"/>
          </a:p>
        </p:txBody>
      </p:sp>
      <p:sp>
        <p:nvSpPr>
          <p:cNvPr id="23" name="文本框 22"/>
          <p:cNvSpPr txBox="1"/>
          <p:nvPr/>
        </p:nvSpPr>
        <p:spPr>
          <a:xfrm>
            <a:off x="2701925" y="1397000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Amazon(A)</a:t>
            </a:r>
            <a:endParaRPr lang="en-US" altLang="zh-CN"/>
          </a:p>
        </p:txBody>
      </p:sp>
      <p:sp>
        <p:nvSpPr>
          <p:cNvPr id="24" name="文本框 23"/>
          <p:cNvSpPr txBox="1"/>
          <p:nvPr/>
        </p:nvSpPr>
        <p:spPr>
          <a:xfrm>
            <a:off x="4360545" y="1396365"/>
            <a:ext cx="17487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Webcam(W)</a:t>
            </a:r>
            <a:endParaRPr lang="en-US" altLang="zh-CN"/>
          </a:p>
        </p:txBody>
      </p:sp>
      <p:sp>
        <p:nvSpPr>
          <p:cNvPr id="25" name="文本框 24"/>
          <p:cNvSpPr txBox="1"/>
          <p:nvPr/>
        </p:nvSpPr>
        <p:spPr>
          <a:xfrm>
            <a:off x="6199505" y="1397000"/>
            <a:ext cx="11099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DSLR(D)</a:t>
            </a:r>
            <a:endParaRPr lang="en-US" altLang="zh-CN"/>
          </a:p>
        </p:txBody>
      </p:sp>
      <p:graphicFrame>
        <p:nvGraphicFramePr>
          <p:cNvPr id="2" name="表格 1"/>
          <p:cNvGraphicFramePr/>
          <p:nvPr>
            <p:custDataLst>
              <p:tags r:id="rId2"/>
            </p:custDataLst>
          </p:nvPr>
        </p:nvGraphicFramePr>
        <p:xfrm>
          <a:off x="390525" y="5419725"/>
          <a:ext cx="11152505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505"/>
                <a:gridCol w="2995295"/>
                <a:gridCol w="3251835"/>
                <a:gridCol w="3531870"/>
              </a:tblGrid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Backbone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Deep domain adaptation 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Curriculumn Learning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Entropy minimization criterion</a:t>
                      </a: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ResNet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DAN, DANN, ADDA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SPL, MentorNet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RTN</a:t>
                      </a: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noisy samples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distribution shift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noisy samples, distribution shift</a:t>
                      </a: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线条"/>
          <p:cNvSpPr/>
          <p:nvPr/>
        </p:nvSpPr>
        <p:spPr>
          <a:xfrm>
            <a:off x="508000" y="1111250"/>
            <a:ext cx="1117600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</a:ln>
        </p:spPr>
        <p:txBody>
          <a:bodyPr lIns="25400" tIns="25400" rIns="25400" bIns="25400" anchor="ctr"/>
          <a:lstStyle/>
          <a:p>
            <a:pPr defTabSz="457200">
              <a:spcBef>
                <a:spcPts val="0"/>
              </a:spcBef>
              <a:defRPr sz="1200" i="0" spc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00"/>
          </a:p>
        </p:txBody>
      </p:sp>
      <p:sp>
        <p:nvSpPr>
          <p:cNvPr id="4" name="文本框 3"/>
          <p:cNvSpPr txBox="1"/>
          <p:nvPr/>
        </p:nvSpPr>
        <p:spPr>
          <a:xfrm>
            <a:off x="513715" y="402590"/>
            <a:ext cx="2195830" cy="79883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4600" b="1"/>
              <a:t>Outline</a:t>
            </a:r>
            <a:endParaRPr lang="en-US" altLang="zh-CN" sz="4600" b="1"/>
          </a:p>
        </p:txBody>
      </p:sp>
      <p:sp>
        <p:nvSpPr>
          <p:cNvPr id="2" name="Attention, in the context of image segmentation, is a way to highlight only the relevant activations during training. Essentially, the network can pay “attention” to certain parts of the image."/>
          <p:cNvSpPr txBox="1"/>
          <p:nvPr/>
        </p:nvSpPr>
        <p:spPr>
          <a:xfrm>
            <a:off x="1208405" y="1115060"/>
            <a:ext cx="9911715" cy="2020570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 defTabSz="457200">
              <a:spcBef>
                <a:spcPts val="0"/>
              </a:spcBef>
              <a:defRPr sz="4500" i="0" spc="0">
                <a:solidFill>
                  <a:srgbClr val="292929"/>
                </a:solidFill>
                <a:latin typeface="+mn-lt"/>
                <a:ea typeface="+mn-ea"/>
                <a:cs typeface="+mn-cs"/>
                <a:sym typeface="Baskerville"/>
              </a:defRPr>
            </a:lvl1pPr>
          </a:lstStyle>
          <a:p>
            <a:pPr indent="0" fontAlgn="auto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3200"/>
              <a:t>Introduction</a:t>
            </a:r>
            <a:endParaRPr lang="en-US" sz="3200"/>
          </a:p>
          <a:p>
            <a:pPr marL="342900" indent="-342900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/>
              <a:t>1.1 </a:t>
            </a:r>
            <a:r>
              <a:rPr lang="en-US" sz="2400">
                <a:sym typeface="+mn-ea"/>
              </a:rPr>
              <a:t>Abtract</a:t>
            </a:r>
            <a:endParaRPr lang="en-US" sz="2400">
              <a:sym typeface="+mn-ea"/>
            </a:endParaRPr>
          </a:p>
          <a:p>
            <a:pPr marL="342900" indent="-342900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>
                <a:sym typeface="+mn-ea"/>
              </a:rPr>
              <a:t>1.2 Domain Adaptaion</a:t>
            </a:r>
            <a:endParaRPr lang="en-US" sz="2400">
              <a:sym typeface="+mn-ea"/>
            </a:endParaRPr>
          </a:p>
          <a:p>
            <a:pPr marL="342900" indent="-342900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/>
              <a:t>1.3 Curriculum Learning</a:t>
            </a:r>
            <a:endParaRPr lang="en-US" sz="2400"/>
          </a:p>
          <a:p>
            <a:pPr marL="342900" indent="-342900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/>
              <a:t>1.4 Adversarial Architecture</a:t>
            </a:r>
            <a:endParaRPr sz="2400"/>
          </a:p>
        </p:txBody>
      </p:sp>
      <p:sp>
        <p:nvSpPr>
          <p:cNvPr id="5" name="文本框 4"/>
          <p:cNvSpPr txBox="1"/>
          <p:nvPr/>
        </p:nvSpPr>
        <p:spPr>
          <a:xfrm>
            <a:off x="1208405" y="3135630"/>
            <a:ext cx="8975725" cy="1691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fontAlgn="auto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3200">
                <a:solidFill>
                  <a:srgbClr val="292929"/>
                </a:solidFill>
                <a:sym typeface="+mn-ea"/>
              </a:rPr>
              <a:t>Model</a:t>
            </a:r>
            <a:endParaRPr lang="en-US" sz="3200">
              <a:solidFill>
                <a:srgbClr val="292929"/>
              </a:solidFill>
            </a:endParaRPr>
          </a:p>
          <a:p>
            <a:pPr marL="342900" indent="-342900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292929"/>
                </a:solidFill>
                <a:sym typeface="+mn-ea"/>
              </a:rPr>
              <a:t>2.1 Overview</a:t>
            </a:r>
            <a:endParaRPr lang="en-US" sz="2400">
              <a:solidFill>
                <a:srgbClr val="292929"/>
              </a:solidFill>
            </a:endParaRPr>
          </a:p>
          <a:p>
            <a:pPr marL="342900" indent="-342900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292929"/>
                </a:solidFill>
                <a:sym typeface="+mn-ea"/>
              </a:rPr>
              <a:t>2.2 Learning with Transferable Curriculum</a:t>
            </a:r>
            <a:endParaRPr lang="en-US" sz="2400">
              <a:solidFill>
                <a:srgbClr val="292929"/>
              </a:solidFill>
            </a:endParaRPr>
          </a:p>
          <a:p>
            <a:pPr marL="342900" indent="-342900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292929"/>
                </a:solidFill>
                <a:sym typeface="+mn-ea"/>
              </a:rPr>
              <a:t>2.3 Constructing the Transferable Curriculum</a:t>
            </a:r>
            <a:endParaRPr lang="en-US" sz="2400">
              <a:solidFill>
                <a:srgbClr val="292929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07135" y="5168900"/>
            <a:ext cx="6405245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fontAlgn="auto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3200">
                <a:solidFill>
                  <a:srgbClr val="292929"/>
                </a:solidFill>
                <a:sym typeface="+mn-ea"/>
              </a:rPr>
              <a:t>Experiment</a:t>
            </a:r>
            <a:endParaRPr lang="en-US" sz="3200">
              <a:solidFill>
                <a:srgbClr val="292929"/>
              </a:solidFill>
            </a:endParaRPr>
          </a:p>
          <a:p>
            <a:pPr marL="342900" indent="-342900" algn="l" defTabSz="457200" fontAlgn="auto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292929"/>
                </a:solidFill>
                <a:sym typeface="+mn-ea"/>
              </a:rPr>
              <a:t>3.1 Evaluate with SOTA</a:t>
            </a:r>
            <a:endParaRPr lang="en-US" sz="2400">
              <a:solidFill>
                <a:srgbClr val="292929"/>
              </a:solidFill>
            </a:endParaRPr>
          </a:p>
          <a:p>
            <a:pPr marL="342900" indent="-342900" algn="l" defTabSz="457200" fontAlgn="auto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292929"/>
                </a:solidFill>
                <a:sym typeface="+mn-ea"/>
              </a:rPr>
              <a:t>3.2 Ablation Study</a:t>
            </a:r>
            <a:endParaRPr lang="en-US" sz="2400">
              <a:solidFill>
                <a:srgbClr val="29292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线条"/>
          <p:cNvSpPr/>
          <p:nvPr/>
        </p:nvSpPr>
        <p:spPr>
          <a:xfrm>
            <a:off x="508000" y="1111250"/>
            <a:ext cx="1117600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</a:ln>
        </p:spPr>
        <p:txBody>
          <a:bodyPr lIns="25400" tIns="25400" rIns="25400" bIns="25400" anchor="ctr"/>
          <a:lstStyle/>
          <a:p>
            <a:pPr defTabSz="457200">
              <a:spcBef>
                <a:spcPts val="0"/>
              </a:spcBef>
              <a:defRPr sz="1200" i="0" spc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00"/>
          </a:p>
        </p:txBody>
      </p:sp>
      <p:sp>
        <p:nvSpPr>
          <p:cNvPr id="4" name="文本框 3"/>
          <p:cNvSpPr txBox="1"/>
          <p:nvPr/>
        </p:nvSpPr>
        <p:spPr>
          <a:xfrm>
            <a:off x="513715" y="402590"/>
            <a:ext cx="878141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sz="4000" b="1">
                <a:sym typeface="+mn-ea"/>
              </a:rPr>
              <a:t>3. Experiment---</a:t>
            </a:r>
            <a:r>
              <a:rPr lang="en-US" sz="4000" b="1">
                <a:sym typeface="+mn-ea"/>
              </a:rPr>
              <a:t>Evaluate with SOTA</a:t>
            </a:r>
            <a:r>
              <a:rPr lang="en-US" sz="4000" b="1">
                <a:sym typeface="+mn-ea"/>
              </a:rPr>
              <a:t> </a:t>
            </a:r>
            <a:endParaRPr lang="en-US" altLang="zh-CN" sz="4000" b="1"/>
          </a:p>
        </p:txBody>
      </p:sp>
      <p:sp>
        <p:nvSpPr>
          <p:cNvPr id="22" name="文本框 21"/>
          <p:cNvSpPr txBox="1"/>
          <p:nvPr/>
        </p:nvSpPr>
        <p:spPr>
          <a:xfrm>
            <a:off x="1321435" y="1397000"/>
            <a:ext cx="14611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Office-Home</a:t>
            </a:r>
            <a:endParaRPr lang="en-US" altLang="zh-CN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8650" y="1973580"/>
            <a:ext cx="10934700" cy="21717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016250" y="1397000"/>
            <a:ext cx="1249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Artistic(Ar)</a:t>
            </a:r>
            <a:endParaRPr lang="en-US" altLang="zh-CN"/>
          </a:p>
        </p:txBody>
      </p:sp>
      <p:sp>
        <p:nvSpPr>
          <p:cNvPr id="12" name="文本框 11"/>
          <p:cNvSpPr txBox="1"/>
          <p:nvPr/>
        </p:nvSpPr>
        <p:spPr>
          <a:xfrm>
            <a:off x="4618355" y="1397000"/>
            <a:ext cx="1300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Clip Art(CI)</a:t>
            </a:r>
            <a:endParaRPr lang="en-US" altLang="zh-CN"/>
          </a:p>
        </p:txBody>
      </p:sp>
      <p:sp>
        <p:nvSpPr>
          <p:cNvPr id="13" name="文本框 12"/>
          <p:cNvSpPr txBox="1"/>
          <p:nvPr/>
        </p:nvSpPr>
        <p:spPr>
          <a:xfrm>
            <a:off x="6236970" y="1397000"/>
            <a:ext cx="1351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Product(Pr)</a:t>
            </a:r>
            <a:endParaRPr lang="en-US" altLang="zh-CN"/>
          </a:p>
        </p:txBody>
      </p:sp>
      <p:sp>
        <p:nvSpPr>
          <p:cNvPr id="14" name="文本框 13"/>
          <p:cNvSpPr txBox="1"/>
          <p:nvPr/>
        </p:nvSpPr>
        <p:spPr>
          <a:xfrm>
            <a:off x="7825740" y="1397000"/>
            <a:ext cx="18040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Real-World(Rw)</a:t>
            </a:r>
            <a:endParaRPr lang="en-US" alt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665" y="4743450"/>
            <a:ext cx="1266825" cy="21145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065" y="4777105"/>
            <a:ext cx="990600" cy="204787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47065" y="4236720"/>
            <a:ext cx="3434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real-world dataset: Bing-Caltech</a:t>
            </a:r>
            <a:endParaRPr lang="en-US" altLang="zh-CN"/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线条"/>
          <p:cNvSpPr/>
          <p:nvPr/>
        </p:nvSpPr>
        <p:spPr>
          <a:xfrm>
            <a:off x="508000" y="1111250"/>
            <a:ext cx="1117600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</a:ln>
        </p:spPr>
        <p:txBody>
          <a:bodyPr lIns="25400" tIns="25400" rIns="25400" bIns="25400" anchor="ctr"/>
          <a:lstStyle/>
          <a:p>
            <a:pPr defTabSz="457200">
              <a:spcBef>
                <a:spcPts val="0"/>
              </a:spcBef>
              <a:defRPr sz="1200" i="0" spc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00"/>
          </a:p>
        </p:txBody>
      </p:sp>
      <p:sp>
        <p:nvSpPr>
          <p:cNvPr id="4" name="文本框 3"/>
          <p:cNvSpPr txBox="1"/>
          <p:nvPr/>
        </p:nvSpPr>
        <p:spPr>
          <a:xfrm>
            <a:off x="513715" y="402590"/>
            <a:ext cx="760539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sz="4000" b="1">
                <a:sym typeface="+mn-ea"/>
              </a:rPr>
              <a:t>3. Experiment---Ablation Study </a:t>
            </a:r>
            <a:endParaRPr lang="en-US" altLang="zh-CN" sz="4000" b="1"/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513715" y="1326515"/>
          <a:ext cx="11336020" cy="2056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7225"/>
                <a:gridCol w="9408795"/>
              </a:tblGrid>
              <a:tr h="33528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600"/>
                        <a:t>Variant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600"/>
                    </a:p>
                  </a:txBody>
                  <a:tcPr/>
                </a:tc>
              </a:tr>
              <a:tr h="36639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600"/>
                        <a:t>TCL-adversarial</a:t>
                      </a:r>
                      <a:r>
                        <a:rPr lang="en-US" altLang="zh-CN" sz="1600"/>
                        <a:t>_</a:t>
                      </a:r>
                      <a:r>
                        <a:rPr lang="zh-CN" altLang="en-US" sz="1600"/>
                        <a:t>w</a:t>
                      </a: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600"/>
                        <a:t> removing the curriculum weight </a:t>
                      </a:r>
                      <a:r>
                        <a:rPr lang="en-US" altLang="zh-CN" sz="1600"/>
                        <a:t>w</a:t>
                      </a:r>
                      <a:r>
                        <a:rPr lang="zh-CN" altLang="en-US" sz="1600"/>
                        <a:t> for the source data on the domain discriminator;</a:t>
                      </a:r>
                      <a:endParaRPr lang="zh-CN" altLang="en-US" sz="1600"/>
                    </a:p>
                  </a:txBody>
                  <a:tcPr/>
                </a:tc>
              </a:tr>
              <a:tr h="35814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600"/>
                        <a:t>TCL</a:t>
                      </a:r>
                      <a:r>
                        <a:rPr lang="en-US" altLang="zh-CN" sz="1600"/>
                        <a:t>-</a:t>
                      </a:r>
                      <a:r>
                        <a:rPr lang="zh-CN" altLang="en-US" sz="1600"/>
                        <a:t>classifier</a:t>
                      </a:r>
                      <a:r>
                        <a:rPr lang="en-US" altLang="zh-CN" sz="1600"/>
                        <a:t>_</a:t>
                      </a:r>
                      <a:r>
                        <a:rPr lang="zh-CN" altLang="en-US" sz="1600"/>
                        <a:t>w</a:t>
                      </a: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p>
                      <a:pPr fontAlgn="auto">
                        <a:buNone/>
                      </a:pPr>
                      <a:r>
                        <a:rPr lang="zh-CN" altLang="en-US" sz="1600"/>
                        <a:t>removing the curriculum weight </a:t>
                      </a:r>
                      <a:r>
                        <a:rPr lang="en-US" altLang="zh-CN" sz="1600"/>
                        <a:t>w</a:t>
                      </a:r>
                      <a:r>
                        <a:rPr lang="zh-CN" altLang="en-US" sz="1600"/>
                        <a:t> for the source data on the label classifier</a:t>
                      </a:r>
                      <a:endParaRPr lang="zh-CN" altLang="en-US" sz="1600"/>
                    </a:p>
                  </a:txBody>
                  <a:tcPr/>
                </a:tc>
              </a:tr>
              <a:tr h="41719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600"/>
                        <a:t>TCL-easiness</a:t>
                      </a: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600"/>
                        <a:t> removing the easiness term </a:t>
                      </a:r>
                      <a:endParaRPr lang="en-US" altLang="zh-CN" sz="1600"/>
                    </a:p>
                  </a:txBody>
                  <a:tcPr/>
                </a:tc>
              </a:tr>
              <a:tr h="40259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600"/>
                        <a:t>TCL</a:t>
                      </a:r>
                      <a:r>
                        <a:rPr lang="en-US" altLang="zh-CN" sz="1600"/>
                        <a:t>-</a:t>
                      </a:r>
                      <a:r>
                        <a:rPr lang="zh-CN" altLang="en-US" sz="1600"/>
                        <a:t>transferability</a:t>
                      </a: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600"/>
                        <a:t>removing the transferability term </a:t>
                      </a:r>
                      <a:endParaRPr lang="zh-CN" altLang="en-US" sz="160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715" y="3606165"/>
            <a:ext cx="9751060" cy="29495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8900" y="2457450"/>
            <a:ext cx="238125" cy="2286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4495" y="2846705"/>
            <a:ext cx="228600" cy="21907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219075" y="1970405"/>
            <a:ext cx="11677650" cy="1497965"/>
          </a:xfrm>
        </p:spPr>
        <p:txBody>
          <a:bodyPr>
            <a:noAutofit/>
          </a:bodyPr>
          <a:lstStyle/>
          <a:p>
            <a:pPr algn="ctr"/>
            <a:r>
              <a:rPr lang="en-US" sz="4600" dirty="0">
                <a:latin typeface="+mj-lt"/>
                <a:cs typeface="+mj-lt"/>
                <a:sym typeface="Arial" panose="020B0604020202020204" pitchFamily="34" charset="0"/>
              </a:rPr>
              <a:t>Thank you for your attention.</a:t>
            </a:r>
            <a:endParaRPr lang="en-US" sz="4600" dirty="0">
              <a:latin typeface="+mj-lt"/>
              <a:cs typeface="+mj-lt"/>
              <a:sym typeface="Arial" panose="020B0604020202020204" pitchFamily="34" charset="0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idx="1"/>
          </p:nvPr>
        </p:nvSpPr>
        <p:spPr>
          <a:xfrm>
            <a:off x="4108398" y="4735748"/>
            <a:ext cx="3339965" cy="333375"/>
          </a:xfrm>
        </p:spPr>
        <p:txBody>
          <a:bodyPr>
            <a:normAutofit fontScale="25000"/>
          </a:bodyPr>
          <a:lstStyle/>
          <a:p>
            <a:pPr algn="ctr"/>
            <a:r>
              <a:rPr lang="en-US" altLang="zh-CN" sz="8000" dirty="0">
                <a:sym typeface="Arial" panose="020B0604020202020204" pitchFamily="34" charset="0"/>
              </a:rPr>
              <a:t>Guanzi Chen</a:t>
            </a:r>
            <a:r>
              <a:rPr lang="zh-CN" altLang="en-US" sz="8000" dirty="0">
                <a:sym typeface="Arial" panose="020B0604020202020204" pitchFamily="34" charset="0"/>
              </a:rPr>
              <a:t>   </a:t>
            </a:r>
            <a:r>
              <a:rPr lang="zh-CN" altLang="en-US" dirty="0">
                <a:sym typeface="Arial" panose="020B0604020202020204" pitchFamily="34" charset="0"/>
              </a:rPr>
              <a:t>      </a:t>
            </a:r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12" name="文本占位符 9"/>
          <p:cNvSpPr>
            <a:spLocks noGrp="1"/>
          </p:cNvSpPr>
          <p:nvPr/>
        </p:nvSpPr>
        <p:spPr>
          <a:xfrm>
            <a:off x="4140148" y="5215173"/>
            <a:ext cx="3339965" cy="333375"/>
          </a:xfrm>
          <a:prstGeom prst="rect">
            <a:avLst/>
          </a:prstGeom>
        </p:spPr>
        <p:txBody>
          <a:bodyPr vert="horz" lIns="90000" tIns="46800" rIns="90000" bIns="46800" rtlCol="0">
            <a:normAutofit fontScale="25000"/>
          </a:bodyPr>
          <a:lstStyle>
            <a:lvl1pPr mar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8000" dirty="0">
                <a:sym typeface="Arial" panose="020B0604020202020204" pitchFamily="34" charset="0"/>
              </a:rPr>
              <a:t>2020/10/27</a:t>
            </a:r>
            <a:endParaRPr lang="zh-CN" altLang="en-US" dirty="0"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l="16309" r="21049"/>
          <a:stretch>
            <a:fillRect/>
          </a:stretch>
        </p:blipFill>
        <p:spPr>
          <a:xfrm>
            <a:off x="1090295" y="472440"/>
            <a:ext cx="7564120" cy="55784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t="13661" r="3030" b="19624"/>
          <a:stretch>
            <a:fillRect/>
          </a:stretch>
        </p:blipFill>
        <p:spPr>
          <a:xfrm rot="16200000">
            <a:off x="3172460" y="-627380"/>
            <a:ext cx="5446395" cy="811212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l="10171" t="8445" r="16026" b="6013"/>
          <a:stretch>
            <a:fillRect/>
          </a:stretch>
        </p:blipFill>
        <p:spPr>
          <a:xfrm>
            <a:off x="1294130" y="1039495"/>
            <a:ext cx="8924925" cy="477901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线条"/>
          <p:cNvSpPr/>
          <p:nvPr/>
        </p:nvSpPr>
        <p:spPr>
          <a:xfrm>
            <a:off x="508000" y="1111250"/>
            <a:ext cx="1117600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</a:ln>
        </p:spPr>
        <p:txBody>
          <a:bodyPr lIns="25400" tIns="25400" rIns="25400" bIns="25400" anchor="ctr"/>
          <a:lstStyle/>
          <a:p>
            <a:pPr defTabSz="457200">
              <a:spcBef>
                <a:spcPts val="0"/>
              </a:spcBef>
              <a:defRPr sz="1200" i="0" spc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00"/>
          </a:p>
        </p:txBody>
      </p:sp>
      <p:sp>
        <p:nvSpPr>
          <p:cNvPr id="4" name="文本框 3"/>
          <p:cNvSpPr txBox="1"/>
          <p:nvPr/>
        </p:nvSpPr>
        <p:spPr>
          <a:xfrm>
            <a:off x="513715" y="402590"/>
            <a:ext cx="593979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sz="4000" b="1">
                <a:sym typeface="+mn-ea"/>
              </a:rPr>
              <a:t>1. Introduction-Abstract</a:t>
            </a:r>
            <a:endParaRPr lang="en-US" altLang="zh-CN" sz="4000" b="1"/>
          </a:p>
        </p:txBody>
      </p:sp>
      <p:sp>
        <p:nvSpPr>
          <p:cNvPr id="3" name="文本框 2"/>
          <p:cNvSpPr txBox="1"/>
          <p:nvPr/>
        </p:nvSpPr>
        <p:spPr>
          <a:xfrm>
            <a:off x="1045210" y="1136650"/>
            <a:ext cx="10398125" cy="55079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3200" b="1"/>
              <a:t>Problem</a:t>
            </a:r>
            <a:endParaRPr lang="en-US" altLang="zh-CN" sz="3200" b="1"/>
          </a:p>
          <a:p>
            <a:pPr algn="l" fontAlgn="auto">
              <a:lnSpc>
                <a:spcPct val="150000"/>
              </a:lnSpc>
            </a:pPr>
            <a:r>
              <a:rPr lang="en-US" altLang="zh-CN" sz="2400"/>
              <a:t>Weakly-supervised domain adaptation and two challenges:</a:t>
            </a:r>
            <a:endParaRPr lang="en-US" altLang="zh-CN" sz="2400"/>
          </a:p>
          <a:p>
            <a:pPr marL="342900" indent="-342900" algn="l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>
                <a:sym typeface="+mn-ea"/>
              </a:rPr>
              <a:t>distribution shift across domain</a:t>
            </a:r>
            <a:endParaRPr lang="en-US" altLang="zh-CN" sz="2400"/>
          </a:p>
          <a:p>
            <a:pPr marL="342900" indent="-342900" algn="l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/>
              <a:t>sample noises of the source domain</a:t>
            </a:r>
            <a:endParaRPr lang="en-US" altLang="zh-CN" sz="2400"/>
          </a:p>
          <a:p>
            <a:pPr indent="0" algn="l" fontAlgn="auto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altLang="zh-CN" sz="2400"/>
          </a:p>
          <a:p>
            <a:pPr algn="l"/>
            <a:r>
              <a:rPr lang="en-US" altLang="zh-CN" sz="3200" b="1"/>
              <a:t>Our work</a:t>
            </a:r>
            <a:endParaRPr lang="en-US" altLang="zh-CN" sz="3200" b="1"/>
          </a:p>
          <a:p>
            <a:pPr algn="l" fontAlgn="auto">
              <a:lnSpc>
                <a:spcPct val="150000"/>
              </a:lnSpc>
            </a:pPr>
            <a:r>
              <a:rPr lang="en-US" altLang="zh-CN" sz="2400"/>
              <a:t>Transferable Curriculum Learning(TCL)</a:t>
            </a:r>
            <a:endParaRPr lang="en-US" altLang="zh-CN" sz="2400"/>
          </a:p>
          <a:p>
            <a:pPr marL="342900" indent="-342900" algn="l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/>
              <a:t>Adversarial architecture----minimize the distribution shift</a:t>
            </a:r>
            <a:endParaRPr lang="en-US" altLang="zh-CN" sz="2400"/>
          </a:p>
          <a:p>
            <a:pPr marL="342900" indent="-342900" algn="l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/>
              <a:t>Curriculumn learning training method</a:t>
            </a:r>
            <a:endParaRPr lang="en-US" altLang="zh-CN" sz="2400"/>
          </a:p>
          <a:p>
            <a:pPr algn="l" fontAlgn="auto">
              <a:lnSpc>
                <a:spcPct val="100000"/>
              </a:lnSpc>
            </a:pPr>
            <a:r>
              <a:rPr lang="en-US" altLang="zh-CN" sz="2400"/>
              <a:t>    from easy to hard------eliminate negative influence the noise samples and </a:t>
            </a:r>
            <a:endParaRPr lang="en-US" altLang="zh-CN" sz="2400"/>
          </a:p>
          <a:p>
            <a:pPr algn="l"/>
            <a:r>
              <a:rPr lang="en-US" altLang="zh-CN" sz="2400"/>
              <a:t>    from transferable to untransferable---</a:t>
            </a:r>
            <a:r>
              <a:rPr lang="en-US" altLang="zh-CN" sz="2400">
                <a:sym typeface="+mn-ea"/>
              </a:rPr>
              <a:t>transfer relevant samples</a:t>
            </a:r>
            <a:endParaRPr lang="en-US" altLang="zh-CN" sz="2400">
              <a:sym typeface="+mn-ea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3702050" y="1776095"/>
            <a:ext cx="2660015" cy="493395"/>
          </a:xfrm>
          <a:prstGeom prst="ellipse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2807970" y="4286250"/>
            <a:ext cx="2948305" cy="493395"/>
          </a:xfrm>
          <a:prstGeom prst="ellipse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1294130" y="4779645"/>
            <a:ext cx="3407410" cy="493395"/>
          </a:xfrm>
          <a:prstGeom prst="ellipse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线条"/>
          <p:cNvSpPr/>
          <p:nvPr/>
        </p:nvSpPr>
        <p:spPr>
          <a:xfrm>
            <a:off x="508000" y="1111250"/>
            <a:ext cx="1117600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</a:ln>
        </p:spPr>
        <p:txBody>
          <a:bodyPr lIns="25400" tIns="25400" rIns="25400" bIns="25400" anchor="ctr"/>
          <a:lstStyle/>
          <a:p>
            <a:pPr defTabSz="457200">
              <a:spcBef>
                <a:spcPts val="0"/>
              </a:spcBef>
              <a:defRPr sz="1200" i="0" spc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00"/>
          </a:p>
        </p:txBody>
      </p:sp>
      <p:sp>
        <p:nvSpPr>
          <p:cNvPr id="4" name="文本框 3"/>
          <p:cNvSpPr txBox="1"/>
          <p:nvPr/>
        </p:nvSpPr>
        <p:spPr>
          <a:xfrm>
            <a:off x="513715" y="402590"/>
            <a:ext cx="851725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sz="4000" b="1">
                <a:sym typeface="+mn-ea"/>
              </a:rPr>
              <a:t>1. Introduction-Domain Adaptation</a:t>
            </a:r>
            <a:endParaRPr lang="en-US" altLang="zh-CN" sz="4000" b="1"/>
          </a:p>
        </p:txBody>
      </p:sp>
      <p:sp>
        <p:nvSpPr>
          <p:cNvPr id="3" name="文本框 2"/>
          <p:cNvSpPr txBox="1"/>
          <p:nvPr/>
        </p:nvSpPr>
        <p:spPr>
          <a:xfrm>
            <a:off x="1045210" y="985520"/>
            <a:ext cx="11033125" cy="53232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auto">
              <a:lnSpc>
                <a:spcPct val="150000"/>
              </a:lnSpc>
            </a:pPr>
            <a:r>
              <a:rPr lang="en-US" altLang="zh-CN" sz="3200" b="1"/>
              <a:t>Domain</a:t>
            </a:r>
            <a:r>
              <a:rPr lang="en-US" altLang="zh-CN" sz="3200"/>
              <a:t> </a:t>
            </a:r>
            <a:endParaRPr lang="zh-CN" altLang="en-US" sz="3200"/>
          </a:p>
          <a:p>
            <a:pPr algn="l" fontAlgn="auto">
              <a:lnSpc>
                <a:spcPct val="100000"/>
              </a:lnSpc>
            </a:pPr>
            <a:endParaRPr lang="en-US" altLang="zh-CN"/>
          </a:p>
          <a:p>
            <a:pPr algn="l" fontAlgn="auto">
              <a:lnSpc>
                <a:spcPct val="100000"/>
              </a:lnSpc>
            </a:pPr>
            <a:r>
              <a:rPr lang="en-US" altLang="zh-CN" sz="3200" b="1"/>
              <a:t>Domain adaptation</a:t>
            </a:r>
            <a:r>
              <a:rPr lang="en-US" altLang="zh-CN" sz="1600" baseline="30000"/>
              <a:t>[1]</a:t>
            </a:r>
            <a:endParaRPr lang="en-US" altLang="zh-CN" sz="3200" b="1"/>
          </a:p>
          <a:p>
            <a:pPr algn="l" fontAlgn="auto">
              <a:lnSpc>
                <a:spcPct val="100000"/>
              </a:lnSpc>
            </a:pPr>
            <a:r>
              <a:rPr lang="en-US" altLang="zh-CN" sz="2400"/>
              <a:t>source domain </a:t>
            </a:r>
            <a:endParaRPr lang="en-US" altLang="zh-CN" sz="2400"/>
          </a:p>
          <a:p>
            <a:pPr algn="l" fontAlgn="auto">
              <a:lnSpc>
                <a:spcPct val="100000"/>
              </a:lnSpc>
            </a:pPr>
            <a:r>
              <a:rPr lang="en-US" altLang="zh-CN" sz="2400"/>
              <a:t>target domain</a:t>
            </a:r>
            <a:endParaRPr lang="en-US" altLang="zh-CN" sz="2400"/>
          </a:p>
          <a:p>
            <a:pPr algn="l" fontAlgn="auto">
              <a:lnSpc>
                <a:spcPct val="100000"/>
              </a:lnSpc>
            </a:pPr>
            <a:r>
              <a:rPr lang="en-US" altLang="zh-CN" sz="2400"/>
              <a:t>different distribution</a:t>
            </a:r>
            <a:endParaRPr lang="en-US" altLang="zh-CN" sz="2400"/>
          </a:p>
          <a:p>
            <a:pPr algn="l" fontAlgn="auto">
              <a:lnSpc>
                <a:spcPct val="100000"/>
              </a:lnSpc>
            </a:pPr>
            <a:r>
              <a:rPr lang="en-US" altLang="zh-CN" sz="2400"/>
              <a:t>goal: knowledge transfer from source domain can improve a target task</a:t>
            </a:r>
            <a:endParaRPr lang="en-US" altLang="zh-CN"/>
          </a:p>
          <a:p>
            <a:pPr algn="l" fontAlgn="auto">
              <a:lnSpc>
                <a:spcPct val="100000"/>
              </a:lnSpc>
            </a:pPr>
            <a:endParaRPr lang="zh-CN" altLang="en-US"/>
          </a:p>
          <a:p>
            <a:pPr algn="l" fontAlgn="auto">
              <a:lnSpc>
                <a:spcPct val="100000"/>
              </a:lnSpc>
            </a:pPr>
            <a:r>
              <a:rPr lang="en-US" sz="3200" b="1"/>
              <a:t>Weakly-supervised domain adaptation</a:t>
            </a:r>
            <a:r>
              <a:rPr lang="zh-CN" altLang="en-US" sz="3200" b="1"/>
              <a:t> </a:t>
            </a:r>
            <a:endParaRPr lang="zh-CN" altLang="en-US" sz="3200" b="1"/>
          </a:p>
          <a:p>
            <a:pPr algn="l" fontAlgn="auto">
              <a:lnSpc>
                <a:spcPct val="100000"/>
              </a:lnSpc>
            </a:pPr>
            <a:r>
              <a:rPr lang="en-US" altLang="zh-CN" sz="2400"/>
              <a:t>normal supervised                                fully </a:t>
            </a:r>
            <a:r>
              <a:rPr lang="en-US" altLang="zh-CN" sz="2400">
                <a:sym typeface="+mn-ea"/>
              </a:rPr>
              <a:t>labeled </a:t>
            </a:r>
            <a:r>
              <a:rPr lang="en-US" altLang="zh-CN" sz="2400"/>
              <a:t>samples  </a:t>
            </a:r>
            <a:endParaRPr lang="en-US" altLang="zh-CN" sz="2400"/>
          </a:p>
          <a:p>
            <a:pPr algn="l" fontAlgn="auto">
              <a:lnSpc>
                <a:spcPct val="100000"/>
              </a:lnSpc>
            </a:pPr>
            <a:r>
              <a:rPr lang="en-US" altLang="zh-CN" sz="2400"/>
              <a:t>weakly-supervised                                incomplete or </a:t>
            </a:r>
            <a:r>
              <a:rPr lang="en-US" altLang="zh-CN" sz="2400">
                <a:sym typeface="+mn-ea"/>
              </a:rPr>
              <a:t>inaccurate labeled samples </a:t>
            </a:r>
            <a:r>
              <a:rPr lang="en-US" altLang="zh-CN" sz="2400"/>
              <a:t>                                                                                                                                      </a:t>
            </a:r>
            <a:endParaRPr lang="en-US" altLang="zh-CN" sz="2400"/>
          </a:p>
          <a:p>
            <a:pPr algn="l" fontAlgn="auto">
              <a:lnSpc>
                <a:spcPct val="100000"/>
              </a:lnSpc>
            </a:pPr>
            <a:r>
              <a:rPr lang="en-US" altLang="zh-CN" sz="2400"/>
              <a:t>unsupervised                                        fully unlabeled samples    </a:t>
            </a:r>
            <a:r>
              <a:rPr lang="en-US" altLang="zh-CN"/>
              <a:t>     </a:t>
            </a:r>
            <a:endParaRPr lang="zh-CN" altLang="en-US"/>
          </a:p>
          <a:p>
            <a:pPr algn="l"/>
            <a:endParaRPr lang="en-US" altLang="zh-CN" sz="2400">
              <a:sym typeface="+mn-ea"/>
            </a:endParaRPr>
          </a:p>
        </p:txBody>
      </p:sp>
      <p:graphicFrame>
        <p:nvGraphicFramePr>
          <p:cNvPr id="6" name="对象 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1" imgW="914400" imgH="215900" progId="Equation.KSEE3">
                  <p:embed/>
                </p:oleObj>
              </mc:Choice>
              <mc:Fallback>
                <p:oleObj name="" r:id="rId1" imgW="914400" imgH="2159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125" y="1224280"/>
            <a:ext cx="2259330" cy="43497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2360" y="1311275"/>
            <a:ext cx="226695" cy="26098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2360" y="1711325"/>
            <a:ext cx="572770" cy="25336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2105" y="2517140"/>
            <a:ext cx="2266950" cy="39052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2105" y="2907665"/>
            <a:ext cx="2276475" cy="4000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42105" y="3307715"/>
            <a:ext cx="1905000" cy="37147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6976745" y="1290955"/>
            <a:ext cx="15671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>
                <a:sym typeface="+mn-ea"/>
              </a:rPr>
              <a:t>feature space</a:t>
            </a:r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6976745" y="1626235"/>
            <a:ext cx="3332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 fontAlgn="auto">
              <a:lnSpc>
                <a:spcPct val="100000"/>
              </a:lnSpc>
            </a:pPr>
            <a:r>
              <a:rPr lang="en-US" altLang="zh-CN">
                <a:sym typeface="+mn-ea"/>
              </a:rPr>
              <a:t>marginal probability distribution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146175" y="6582410"/>
            <a:ext cx="4418965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1200"/>
              <a:t>[1] </a:t>
            </a:r>
            <a:r>
              <a:rPr lang="zh-CN" altLang="en-US" sz="1200"/>
              <a:t>Pan,S.J.,andYang,Q.2010.Asurveyontransferlearning.TKDE</a:t>
            </a:r>
            <a:endParaRPr lang="zh-CN" altLang="en-US" sz="1200"/>
          </a:p>
        </p:txBody>
      </p:sp>
      <p:sp>
        <p:nvSpPr>
          <p:cNvPr id="7" name="文本框 6"/>
          <p:cNvSpPr txBox="1"/>
          <p:nvPr/>
        </p:nvSpPr>
        <p:spPr>
          <a:xfrm>
            <a:off x="3802380" y="5109845"/>
            <a:ext cx="23799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noisy source samples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131685" y="2500630"/>
            <a:ext cx="919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labeled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125335" y="2840990"/>
            <a:ext cx="22231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insufficiently labeled</a:t>
            </a:r>
            <a:endParaRPr lang="en-US" altLang="zh-CN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线条"/>
          <p:cNvSpPr/>
          <p:nvPr/>
        </p:nvSpPr>
        <p:spPr>
          <a:xfrm>
            <a:off x="508000" y="1111250"/>
            <a:ext cx="1117600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</a:ln>
        </p:spPr>
        <p:txBody>
          <a:bodyPr lIns="25400" tIns="25400" rIns="25400" bIns="25400" anchor="ctr"/>
          <a:lstStyle/>
          <a:p>
            <a:pPr defTabSz="457200">
              <a:spcBef>
                <a:spcPts val="0"/>
              </a:spcBef>
              <a:defRPr sz="1200" i="0" spc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00"/>
          </a:p>
        </p:txBody>
      </p:sp>
      <p:sp>
        <p:nvSpPr>
          <p:cNvPr id="4" name="文本框 3"/>
          <p:cNvSpPr txBox="1"/>
          <p:nvPr/>
        </p:nvSpPr>
        <p:spPr>
          <a:xfrm>
            <a:off x="513715" y="402590"/>
            <a:ext cx="887539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sz="4000" b="1">
                <a:sym typeface="+mn-ea"/>
              </a:rPr>
              <a:t>1. Introduction-Curriculum Learning</a:t>
            </a:r>
            <a:endParaRPr lang="en-US" altLang="zh-CN" sz="4000" b="1"/>
          </a:p>
        </p:txBody>
      </p:sp>
      <p:sp>
        <p:nvSpPr>
          <p:cNvPr id="3" name="文本框 2"/>
          <p:cNvSpPr txBox="1"/>
          <p:nvPr/>
        </p:nvSpPr>
        <p:spPr>
          <a:xfrm>
            <a:off x="638810" y="985520"/>
            <a:ext cx="104044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auto">
              <a:lnSpc>
                <a:spcPct val="150000"/>
              </a:lnSpc>
            </a:pPr>
            <a:r>
              <a:rPr lang="en-US" altLang="zh-CN" sz="3200" b="1">
                <a:sym typeface="+mn-ea"/>
              </a:rPr>
              <a:t>Curriculum Learning</a:t>
            </a:r>
            <a:endParaRPr lang="en-US" altLang="zh-CN" sz="3200" b="1">
              <a:sym typeface="+mn-ea"/>
            </a:endParaRPr>
          </a:p>
          <a:p>
            <a:pPr marL="342900" indent="-342900" algn="l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sz="2400">
                <a:sym typeface="+mn-ea"/>
              </a:rPr>
              <a:t>A learning regime imitating the learning process of human</a:t>
            </a:r>
            <a:endParaRPr lang="en-US" altLang="zh-CN" sz="2400">
              <a:sym typeface="+mn-ea"/>
            </a:endParaRPr>
          </a:p>
          <a:p>
            <a:pPr marL="342900" indent="-342900" algn="l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sz="2400">
                <a:sym typeface="+mn-ea"/>
              </a:rPr>
              <a:t>Train the model from easy examples to hard examples</a:t>
            </a:r>
            <a:endParaRPr lang="en-US" altLang="zh-CN" sz="2400"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51510" y="2766060"/>
            <a:ext cx="1200404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auto">
              <a:lnSpc>
                <a:spcPct val="150000"/>
              </a:lnSpc>
            </a:pPr>
            <a:r>
              <a:rPr lang="en-US" altLang="zh-CN" sz="3200" b="1">
                <a:sym typeface="+mn-ea"/>
              </a:rPr>
              <a:t>Self-paced Learning</a:t>
            </a:r>
            <a:r>
              <a:rPr lang="en-US" altLang="zh-CN" sz="3200" baseline="30000">
                <a:sym typeface="+mn-ea"/>
              </a:rPr>
              <a:t>[2]</a:t>
            </a:r>
            <a:r>
              <a:rPr lang="en-US" altLang="zh-CN" sz="3200" b="1">
                <a:sym typeface="+mn-ea"/>
              </a:rPr>
              <a:t>  </a:t>
            </a:r>
            <a:endParaRPr lang="en-US" altLang="zh-CN" sz="2400">
              <a:sym typeface="+mn-ea"/>
            </a:endParaRPr>
          </a:p>
          <a:p>
            <a:pPr marL="342900" indent="-342900" algn="l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sz="2400">
                <a:sym typeface="+mn-ea"/>
              </a:rPr>
              <a:t>Introduce a latent weight variable          to quantify the contribution of each example</a:t>
            </a:r>
            <a:endParaRPr lang="en-US" altLang="zh-CN" sz="2400">
              <a:sym typeface="+mn-ea"/>
            </a:endParaRPr>
          </a:p>
          <a:p>
            <a:pPr marL="342900" indent="-342900" algn="l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sz="2400">
                <a:sym typeface="+mn-ea"/>
              </a:rPr>
              <a:t>Organize a curriculum            to yield the opimal weight</a:t>
            </a:r>
            <a:endParaRPr lang="en-US" altLang="zh-CN" sz="2400"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65345" y="4411980"/>
            <a:ext cx="6024245" cy="8223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300" y="3629660"/>
            <a:ext cx="801370" cy="2159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3200" y="3928110"/>
            <a:ext cx="989965" cy="3302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927100" y="4561205"/>
            <a:ext cx="2291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optimization problem</a:t>
            </a:r>
            <a:endParaRPr lang="en-US" altLang="zh-CN"/>
          </a:p>
        </p:txBody>
      </p:sp>
      <p:sp>
        <p:nvSpPr>
          <p:cNvPr id="20" name="文本框 19"/>
          <p:cNvSpPr txBox="1"/>
          <p:nvPr/>
        </p:nvSpPr>
        <p:spPr>
          <a:xfrm>
            <a:off x="5652135" y="3105785"/>
            <a:ext cx="328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our curriculum is based on this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155700" y="6582410"/>
            <a:ext cx="78771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1200"/>
              <a:t>[2] </a:t>
            </a:r>
            <a:r>
              <a:rPr lang="zh-CN" altLang="en-US" sz="1200"/>
              <a:t>Kumar, M. P.; Packer, B.; and Koller, D. 2010. Self-paced learning for latent variable models. In NIPS.</a:t>
            </a:r>
            <a:endParaRPr lang="zh-CN" altLang="en-US" sz="1200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线条"/>
          <p:cNvSpPr/>
          <p:nvPr/>
        </p:nvSpPr>
        <p:spPr>
          <a:xfrm>
            <a:off x="508000" y="1111250"/>
            <a:ext cx="1117600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</a:ln>
        </p:spPr>
        <p:txBody>
          <a:bodyPr lIns="25400" tIns="25400" rIns="25400" bIns="25400" anchor="ctr"/>
          <a:lstStyle/>
          <a:p>
            <a:pPr defTabSz="457200">
              <a:spcBef>
                <a:spcPts val="0"/>
              </a:spcBef>
              <a:defRPr sz="1200" i="0" spc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00"/>
          </a:p>
        </p:txBody>
      </p:sp>
      <p:sp>
        <p:nvSpPr>
          <p:cNvPr id="4" name="文本框 3"/>
          <p:cNvSpPr txBox="1"/>
          <p:nvPr/>
        </p:nvSpPr>
        <p:spPr>
          <a:xfrm>
            <a:off x="513715" y="402590"/>
            <a:ext cx="887539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sz="4000" b="1">
                <a:sym typeface="+mn-ea"/>
              </a:rPr>
              <a:t>1. Introduction-Curriculum Learning</a:t>
            </a:r>
            <a:endParaRPr lang="en-US" altLang="zh-CN" sz="4000" b="1"/>
          </a:p>
        </p:txBody>
      </p:sp>
      <p:sp>
        <p:nvSpPr>
          <p:cNvPr id="2" name="文本框 1"/>
          <p:cNvSpPr txBox="1"/>
          <p:nvPr/>
        </p:nvSpPr>
        <p:spPr>
          <a:xfrm>
            <a:off x="651510" y="998220"/>
            <a:ext cx="120040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auto">
              <a:lnSpc>
                <a:spcPct val="150000"/>
              </a:lnSpc>
            </a:pPr>
            <a:r>
              <a:rPr lang="en-US" altLang="zh-CN" sz="3200" b="1">
                <a:sym typeface="+mn-ea"/>
              </a:rPr>
              <a:t>Self-paced Learning</a:t>
            </a:r>
            <a:r>
              <a:rPr lang="en-US" altLang="zh-CN" sz="3200" baseline="30000">
                <a:sym typeface="+mn-ea"/>
              </a:rPr>
              <a:t>[2]</a:t>
            </a:r>
            <a:r>
              <a:rPr lang="en-US" altLang="zh-CN" sz="3200" b="1">
                <a:sym typeface="+mn-ea"/>
              </a:rPr>
              <a:t>  </a:t>
            </a:r>
            <a:endParaRPr lang="en-US" altLang="zh-CN" sz="2400">
              <a:sym typeface="+mn-ea"/>
            </a:endParaRPr>
          </a:p>
          <a:p>
            <a:pPr marL="342900" indent="-342900" algn="l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altLang="zh-CN" sz="2400"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485" y="1850390"/>
            <a:ext cx="6024245" cy="82232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91820" y="2031365"/>
            <a:ext cx="299593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400"/>
              <a:t>optimization problem</a:t>
            </a:r>
            <a:endParaRPr lang="en-US" altLang="zh-CN" sz="2400"/>
          </a:p>
        </p:txBody>
      </p:sp>
      <p:sp>
        <p:nvSpPr>
          <p:cNvPr id="9" name="文本框 8"/>
          <p:cNvSpPr txBox="1"/>
          <p:nvPr/>
        </p:nvSpPr>
        <p:spPr>
          <a:xfrm>
            <a:off x="586740" y="3151505"/>
            <a:ext cx="462280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400"/>
              <a:t>altenating minimization algorithm</a:t>
            </a:r>
            <a:endParaRPr lang="en-US" altLang="zh-CN" sz="2400"/>
          </a:p>
        </p:txBody>
      </p:sp>
      <p:sp>
        <p:nvSpPr>
          <p:cNvPr id="10" name="文本框 9"/>
          <p:cNvSpPr txBox="1"/>
          <p:nvPr/>
        </p:nvSpPr>
        <p:spPr>
          <a:xfrm>
            <a:off x="5440045" y="3091180"/>
            <a:ext cx="970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Fixed w</a:t>
            </a:r>
            <a:endParaRPr lang="en-US" altLang="zh-CN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3235" y="3151505"/>
            <a:ext cx="873760" cy="2990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8107045" y="3091180"/>
            <a:ext cx="2545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use SGD to get optimal </a:t>
            </a:r>
            <a:endParaRPr lang="en-US" altLang="zh-CN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2125" y="3091180"/>
            <a:ext cx="180975" cy="30162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5452745" y="3459480"/>
            <a:ext cx="74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Fixed</a:t>
            </a:r>
            <a:endParaRPr lang="en-US" altLang="zh-CN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5935" y="3519805"/>
            <a:ext cx="873760" cy="29908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4425" y="3526155"/>
            <a:ext cx="180975" cy="30162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9755" y="3532505"/>
            <a:ext cx="2886075" cy="295275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7366000" y="5354320"/>
            <a:ext cx="43738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our curriculum is different</a:t>
            </a:r>
            <a:endParaRPr lang="en-US" altLang="zh-CN">
              <a:solidFill>
                <a:srgbClr val="FF0000"/>
              </a:solidFill>
            </a:endParaRPr>
          </a:p>
          <a:p>
            <a:r>
              <a:rPr lang="en-US" altLang="zh-CN">
                <a:solidFill>
                  <a:srgbClr val="FF0000"/>
                </a:solidFill>
              </a:rPr>
              <a:t>and we add the measure of transferability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155700" y="6379210"/>
            <a:ext cx="78771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1200"/>
              <a:t>[2] </a:t>
            </a:r>
            <a:r>
              <a:rPr lang="zh-CN" altLang="en-US" sz="1200"/>
              <a:t>Kumar, M. P.; Packer, B.; and Koller, D. 2010. Self-paced learning for latent variable models. In NIPS.</a:t>
            </a:r>
            <a:endParaRPr lang="zh-CN" altLang="en-US" sz="12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2845" y="4410710"/>
            <a:ext cx="2476500" cy="3905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2360" y="5181600"/>
            <a:ext cx="2162175" cy="4286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51510" y="4349750"/>
            <a:ext cx="2159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classic curriculum</a:t>
            </a:r>
            <a:endParaRPr lang="en-US" altLang="zh-CN"/>
          </a:p>
        </p:txBody>
      </p:sp>
      <p:sp>
        <p:nvSpPr>
          <p:cNvPr id="16" name="文本框 15"/>
          <p:cNvSpPr txBox="1"/>
          <p:nvPr/>
        </p:nvSpPr>
        <p:spPr>
          <a:xfrm>
            <a:off x="731520" y="5211445"/>
            <a:ext cx="18719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/>
              <a:t>optimal weight w</a:t>
            </a:r>
            <a:endParaRPr lang="en-US" altLang="zh-CN"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l="16309" r="21049"/>
          <a:stretch>
            <a:fillRect/>
          </a:stretch>
        </p:blipFill>
        <p:spPr>
          <a:xfrm>
            <a:off x="1090295" y="472440"/>
            <a:ext cx="7564120" cy="55784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线条"/>
          <p:cNvSpPr/>
          <p:nvPr/>
        </p:nvSpPr>
        <p:spPr>
          <a:xfrm>
            <a:off x="508000" y="1111250"/>
            <a:ext cx="1117600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</a:ln>
        </p:spPr>
        <p:txBody>
          <a:bodyPr lIns="25400" tIns="25400" rIns="25400" bIns="25400" anchor="ctr"/>
          <a:lstStyle/>
          <a:p>
            <a:pPr defTabSz="457200">
              <a:spcBef>
                <a:spcPts val="0"/>
              </a:spcBef>
              <a:defRPr sz="1200" i="0" spc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00"/>
          </a:p>
        </p:txBody>
      </p:sp>
      <p:sp>
        <p:nvSpPr>
          <p:cNvPr id="4" name="文本框 3"/>
          <p:cNvSpPr txBox="1"/>
          <p:nvPr/>
        </p:nvSpPr>
        <p:spPr>
          <a:xfrm>
            <a:off x="513715" y="402590"/>
            <a:ext cx="976058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sz="4000" b="1">
                <a:sym typeface="+mn-ea"/>
              </a:rPr>
              <a:t>1. Introduction-Adversarial Architecture</a:t>
            </a:r>
            <a:endParaRPr lang="en-US" altLang="zh-CN" sz="4000" b="1"/>
          </a:p>
        </p:txBody>
      </p:sp>
      <p:sp>
        <p:nvSpPr>
          <p:cNvPr id="3" name="文本框 2"/>
          <p:cNvSpPr txBox="1"/>
          <p:nvPr/>
        </p:nvSpPr>
        <p:spPr>
          <a:xfrm>
            <a:off x="911860" y="1132205"/>
            <a:ext cx="11679555" cy="24301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 fontAlgn="auto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zh-CN" sz="3200" b="1">
                <a:sym typeface="+mn-ea"/>
              </a:rPr>
              <a:t>Two adversarial models</a:t>
            </a:r>
            <a:endParaRPr lang="en-US" altLang="zh-CN" sz="3200" b="1">
              <a:sym typeface="+mn-ea"/>
            </a:endParaRPr>
          </a:p>
          <a:p>
            <a:pPr marL="342900" indent="-342900" algn="l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>
                <a:sym typeface="+mn-ea"/>
              </a:rPr>
              <a:t>Feature extractor---              close to           ,, so that       can't discriminate</a:t>
            </a:r>
            <a:endParaRPr lang="en-US" altLang="zh-CN" sz="2400">
              <a:sym typeface="+mn-ea"/>
            </a:endParaRPr>
          </a:p>
          <a:p>
            <a:pPr marL="342900" indent="-342900" algn="l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>
                <a:sym typeface="+mn-ea"/>
              </a:rPr>
              <a:t>Domain discriminator--distinguish f of the source domain from the target domain</a:t>
            </a:r>
            <a:endParaRPr lang="en-US" altLang="zh-CN" sz="2400">
              <a:sym typeface="+mn-ea"/>
            </a:endParaRPr>
          </a:p>
          <a:p>
            <a:pPr algn="l" fontAlgn="auto">
              <a:lnSpc>
                <a:spcPct val="100000"/>
              </a:lnSpc>
            </a:pPr>
            <a:endParaRPr lang="en-US" altLang="zh-CN" sz="2400">
              <a:sym typeface="+mn-ea"/>
            </a:endParaRPr>
          </a:p>
          <a:p>
            <a:pPr indent="0" algn="l" fontAlgn="auto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altLang="zh-CN" sz="2400"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415" y="3355975"/>
            <a:ext cx="5857875" cy="245300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167130" y="3053080"/>
            <a:ext cx="18465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feature extractor</a:t>
            </a:r>
            <a:endParaRPr lang="en-US" altLang="zh-CN"/>
          </a:p>
        </p:txBody>
      </p:sp>
      <p:sp>
        <p:nvSpPr>
          <p:cNvPr id="15" name="文本框 14"/>
          <p:cNvSpPr txBox="1"/>
          <p:nvPr/>
        </p:nvSpPr>
        <p:spPr>
          <a:xfrm>
            <a:off x="3947795" y="2947670"/>
            <a:ext cx="16179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label predictor</a:t>
            </a:r>
            <a:endParaRPr lang="en-US" altLang="zh-CN"/>
          </a:p>
        </p:txBody>
      </p:sp>
      <p:sp>
        <p:nvSpPr>
          <p:cNvPr id="17" name="文本框 16"/>
          <p:cNvSpPr txBox="1"/>
          <p:nvPr/>
        </p:nvSpPr>
        <p:spPr>
          <a:xfrm>
            <a:off x="3839845" y="5751830"/>
            <a:ext cx="2291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domain discriminator</a:t>
            </a:r>
            <a:endParaRPr lang="en-US" altLang="zh-CN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7795" y="1861820"/>
            <a:ext cx="1144270" cy="3460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290" y="1861820"/>
            <a:ext cx="995045" cy="3009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3335" y="1637030"/>
            <a:ext cx="323850" cy="2540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0575" y="1858010"/>
            <a:ext cx="428625" cy="3048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2705" y="2239010"/>
            <a:ext cx="304800" cy="21653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012825" y="6203315"/>
            <a:ext cx="45637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The architecture of adversarial learning</a:t>
            </a:r>
            <a:r>
              <a:rPr lang="en-US" altLang="zh-CN" baseline="30000">
                <a:sym typeface="+mn-ea"/>
              </a:rPr>
              <a:t>[3]</a:t>
            </a:r>
            <a:r>
              <a:rPr lang="en-US" altLang="zh-CN" b="1">
                <a:sym typeface="+mn-ea"/>
              </a:rPr>
              <a:t> </a:t>
            </a:r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12" name="文本框 11"/>
          <p:cNvSpPr txBox="1"/>
          <p:nvPr/>
        </p:nvSpPr>
        <p:spPr>
          <a:xfrm>
            <a:off x="6524625" y="4610100"/>
            <a:ext cx="476758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/>
              <a:t>Result:</a:t>
            </a:r>
            <a:endParaRPr lang="en-US" altLang="zh-CN"/>
          </a:p>
          <a:p>
            <a:pPr algn="l"/>
            <a:r>
              <a:rPr lang="en-US" altLang="zh-CN">
                <a:sym typeface="+mn-ea"/>
              </a:rPr>
              <a:t>     extract deep feature               very close to </a:t>
            </a:r>
            <a:endParaRPr lang="en-US" altLang="zh-CN">
              <a:sym typeface="+mn-ea"/>
            </a:endParaRPr>
          </a:p>
          <a:p>
            <a:pPr algn="l"/>
            <a:endParaRPr lang="en-US" altLang="zh-CN">
              <a:sym typeface="+mn-ea"/>
            </a:endParaRPr>
          </a:p>
          <a:p>
            <a:pPr algn="l"/>
            <a:r>
              <a:rPr lang="en-US" altLang="zh-CN">
                <a:sym typeface="+mn-ea"/>
              </a:rPr>
              <a:t>     discriminate them with probability of </a:t>
            </a:r>
            <a:endParaRPr lang="en-US" altLang="zh-CN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8285" y="4944110"/>
            <a:ext cx="323850" cy="254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9215" y="4932680"/>
            <a:ext cx="915035" cy="27686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6005" y="4944110"/>
            <a:ext cx="899160" cy="27178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3840" y="5471160"/>
            <a:ext cx="328295" cy="23368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35615" y="5471160"/>
            <a:ext cx="298450" cy="381635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7455535" y="1489710"/>
            <a:ext cx="15671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indent="0" algn="l" fontAlgn="auto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FF0000"/>
                </a:solidFill>
                <a:sym typeface="+mn-ea"/>
              </a:rPr>
              <a:t>counterfeiters</a:t>
            </a:r>
            <a:endParaRPr lang="en-US" altLang="zh-CN">
              <a:solidFill>
                <a:srgbClr val="FF0000"/>
              </a:solidFill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059420" y="2712720"/>
            <a:ext cx="7797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>
                <a:solidFill>
                  <a:srgbClr val="FF0000"/>
                </a:solidFill>
                <a:sym typeface="+mn-ea"/>
              </a:rPr>
              <a:t>police</a:t>
            </a:r>
            <a:endParaRPr lang="en-US" altLang="zh-CN">
              <a:solidFill>
                <a:srgbClr val="FF0000"/>
              </a:solidFill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55700" y="6582410"/>
            <a:ext cx="78771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1200"/>
              <a:t>[3] </a:t>
            </a:r>
            <a:r>
              <a:rPr lang="zh-CN" altLang="en-US" sz="1200"/>
              <a:t>Ganin, Y., and Lempitsky, V. 2015. Unsupervised domain adapta_x0002_tion by backpropagation. In ICML</a:t>
            </a:r>
            <a:r>
              <a:rPr lang="zh-CN" altLang="en-US" sz="1200"/>
              <a:t>.</a:t>
            </a:r>
            <a:endParaRPr lang="zh-CN" altLang="en-US" sz="1200"/>
          </a:p>
        </p:txBody>
      </p:sp>
      <p:sp>
        <p:nvSpPr>
          <p:cNvPr id="22" name="文本框 21"/>
          <p:cNvSpPr txBox="1"/>
          <p:nvPr/>
        </p:nvSpPr>
        <p:spPr>
          <a:xfrm>
            <a:off x="5947410" y="6087110"/>
            <a:ext cx="3027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our network is based on this</a:t>
            </a:r>
            <a:endParaRPr lang="en-US" altLang="zh-CN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线条"/>
          <p:cNvSpPr/>
          <p:nvPr/>
        </p:nvSpPr>
        <p:spPr>
          <a:xfrm>
            <a:off x="508000" y="1111250"/>
            <a:ext cx="1117600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</a:ln>
        </p:spPr>
        <p:txBody>
          <a:bodyPr lIns="25400" tIns="25400" rIns="25400" bIns="25400" anchor="ctr"/>
          <a:lstStyle/>
          <a:p>
            <a:pPr defTabSz="457200">
              <a:spcBef>
                <a:spcPts val="0"/>
              </a:spcBef>
              <a:defRPr sz="1200" i="0" spc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00"/>
          </a:p>
        </p:txBody>
      </p:sp>
      <p:sp>
        <p:nvSpPr>
          <p:cNvPr id="4" name="文本框 3"/>
          <p:cNvSpPr txBox="1"/>
          <p:nvPr/>
        </p:nvSpPr>
        <p:spPr>
          <a:xfrm>
            <a:off x="513715" y="402590"/>
            <a:ext cx="2195830" cy="79883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4600" b="1"/>
              <a:t>Outline</a:t>
            </a:r>
            <a:endParaRPr lang="en-US" altLang="zh-CN" sz="4600" b="1"/>
          </a:p>
        </p:txBody>
      </p:sp>
      <p:sp>
        <p:nvSpPr>
          <p:cNvPr id="2" name="Attention, in the context of image segmentation, is a way to highlight only the relevant activations during training. Essentially, the network can pay “attention” to certain parts of the image."/>
          <p:cNvSpPr txBox="1"/>
          <p:nvPr/>
        </p:nvSpPr>
        <p:spPr>
          <a:xfrm>
            <a:off x="1208405" y="1105535"/>
            <a:ext cx="9911715" cy="2020570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 defTabSz="457200">
              <a:spcBef>
                <a:spcPts val="0"/>
              </a:spcBef>
              <a:defRPr sz="4500" i="0" spc="0">
                <a:solidFill>
                  <a:srgbClr val="292929"/>
                </a:solidFill>
                <a:latin typeface="+mn-lt"/>
                <a:ea typeface="+mn-ea"/>
                <a:cs typeface="+mn-cs"/>
                <a:sym typeface="Baskerville"/>
              </a:defRPr>
            </a:lvl1pPr>
          </a:lstStyle>
          <a:p>
            <a:pPr indent="0" fontAlgn="auto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3200"/>
              <a:t>Introduction</a:t>
            </a:r>
            <a:endParaRPr lang="en-US" sz="3200"/>
          </a:p>
          <a:p>
            <a:pPr marL="342900" indent="-342900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/>
              <a:t>1.1 </a:t>
            </a:r>
            <a:r>
              <a:rPr lang="en-US" sz="2400">
                <a:sym typeface="+mn-ea"/>
              </a:rPr>
              <a:t>Abtract</a:t>
            </a:r>
            <a:endParaRPr lang="en-US" sz="2400">
              <a:sym typeface="+mn-ea"/>
            </a:endParaRPr>
          </a:p>
          <a:p>
            <a:pPr marL="342900" indent="-342900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>
                <a:sym typeface="+mn-ea"/>
              </a:rPr>
              <a:t>1.2 Domain Adaptaion</a:t>
            </a:r>
            <a:endParaRPr lang="en-US" sz="2400">
              <a:sym typeface="+mn-ea"/>
            </a:endParaRPr>
          </a:p>
          <a:p>
            <a:pPr marL="342900" indent="-342900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/>
              <a:t>1.3 Curriculum Learning</a:t>
            </a:r>
            <a:endParaRPr lang="en-US" sz="2400"/>
          </a:p>
          <a:p>
            <a:pPr marL="342900" indent="-342900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/>
              <a:t>1.4 Adversarial Architecture</a:t>
            </a:r>
            <a:endParaRPr sz="2400"/>
          </a:p>
        </p:txBody>
      </p:sp>
      <p:sp>
        <p:nvSpPr>
          <p:cNvPr id="5" name="文本框 4"/>
          <p:cNvSpPr txBox="1"/>
          <p:nvPr/>
        </p:nvSpPr>
        <p:spPr>
          <a:xfrm>
            <a:off x="1208405" y="3126105"/>
            <a:ext cx="8975725" cy="1691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fontAlgn="auto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3200">
                <a:solidFill>
                  <a:srgbClr val="292929"/>
                </a:solidFill>
                <a:sym typeface="+mn-ea"/>
              </a:rPr>
              <a:t>Model</a:t>
            </a:r>
            <a:endParaRPr lang="en-US" sz="3200">
              <a:solidFill>
                <a:srgbClr val="292929"/>
              </a:solidFill>
            </a:endParaRPr>
          </a:p>
          <a:p>
            <a:pPr marL="342900" indent="-342900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292929"/>
                </a:solidFill>
                <a:sym typeface="+mn-ea"/>
              </a:rPr>
              <a:t>2.1 Overview</a:t>
            </a:r>
            <a:endParaRPr lang="en-US" sz="2400">
              <a:solidFill>
                <a:srgbClr val="292929"/>
              </a:solidFill>
            </a:endParaRPr>
          </a:p>
          <a:p>
            <a:pPr marL="342900" indent="-342900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292929"/>
                </a:solidFill>
                <a:sym typeface="+mn-ea"/>
              </a:rPr>
              <a:t>2.2 Learning with Transferable Curriculum</a:t>
            </a:r>
            <a:endParaRPr lang="en-US" sz="2400">
              <a:solidFill>
                <a:srgbClr val="292929"/>
              </a:solidFill>
            </a:endParaRPr>
          </a:p>
          <a:p>
            <a:pPr marL="342900" indent="-342900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292929"/>
                </a:solidFill>
                <a:sym typeface="+mn-ea"/>
              </a:rPr>
              <a:t>2.3 Constructing the Transferable Curriculum</a:t>
            </a:r>
            <a:endParaRPr lang="en-US" sz="2400">
              <a:solidFill>
                <a:srgbClr val="292929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07135" y="5159375"/>
            <a:ext cx="6405245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fontAlgn="auto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3200">
                <a:solidFill>
                  <a:srgbClr val="292929"/>
                </a:solidFill>
                <a:sym typeface="+mn-ea"/>
              </a:rPr>
              <a:t>Experiment</a:t>
            </a:r>
            <a:endParaRPr lang="en-US" sz="3200">
              <a:solidFill>
                <a:srgbClr val="292929"/>
              </a:solidFill>
            </a:endParaRPr>
          </a:p>
          <a:p>
            <a:pPr marL="342900" indent="-342900" algn="l" defTabSz="457200" fontAlgn="auto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292929"/>
                </a:solidFill>
                <a:sym typeface="+mn-ea"/>
              </a:rPr>
              <a:t>3.1 Evaluate with SOTA</a:t>
            </a:r>
            <a:endParaRPr lang="en-US" sz="2400">
              <a:solidFill>
                <a:srgbClr val="292929"/>
              </a:solidFill>
            </a:endParaRPr>
          </a:p>
          <a:p>
            <a:pPr marL="342900" indent="-342900" algn="l" defTabSz="457200" fontAlgn="auto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292929"/>
                </a:solidFill>
                <a:sym typeface="+mn-ea"/>
              </a:rPr>
              <a:t>3.2 Ablation Study</a:t>
            </a:r>
            <a:endParaRPr lang="en-US" sz="2400">
              <a:solidFill>
                <a:srgbClr val="29292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5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7.xml><?xml version="1.0" encoding="utf-8"?>
<p:tagLst xmlns:p="http://schemas.openxmlformats.org/presentationml/2006/main">
  <p:tag name="KSO_WM_UNIT_TABLE_BEAUTIFY" val="smartTable{4af1dcd1-d655-4dd8-95dc-9b0d6f984d95}"/>
</p:tagLst>
</file>

<file path=ppt/tags/tag68.xml><?xml version="1.0" encoding="utf-8"?>
<p:tagLst xmlns:p="http://schemas.openxmlformats.org/presentationml/2006/main">
  <p:tag name="KSO_WM_UNIT_TABLE_BEAUTIFY" val="smartTable{91f95ef4-0762-4f29-80e0-014eacddbd09}"/>
</p:tagLst>
</file>

<file path=ppt/tags/tag69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5664</Words>
  <Application>WPS 演示</Application>
  <PresentationFormat>宽屏</PresentationFormat>
  <Paragraphs>335</Paragraphs>
  <Slides>25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25</vt:i4>
      </vt:variant>
    </vt:vector>
  </HeadingPairs>
  <TitlesOfParts>
    <vt:vector size="39" baseType="lpstr">
      <vt:lpstr>Arial</vt:lpstr>
      <vt:lpstr>宋体</vt:lpstr>
      <vt:lpstr>Wingdings</vt:lpstr>
      <vt:lpstr>微软雅黑</vt:lpstr>
      <vt:lpstr>Wingdings</vt:lpstr>
      <vt:lpstr>Helvetica</vt:lpstr>
      <vt:lpstr>Baskerville</vt:lpstr>
      <vt:lpstr>Baskerville Old Face</vt:lpstr>
      <vt:lpstr>Arial Unicode MS</vt:lpstr>
      <vt:lpstr>Calibri</vt:lpstr>
      <vt:lpstr>Office 主题​​</vt:lpstr>
      <vt:lpstr>Equation.KSEE3</vt:lpstr>
      <vt:lpstr>Equation.KSEE3</vt:lpstr>
      <vt:lpstr>Equation.KSEE3</vt:lpstr>
      <vt:lpstr>Transferable Curriculum for Weakly-Supervised Domain Adaptation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 you for your attention.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2020215121</cp:lastModifiedBy>
  <cp:revision>199</cp:revision>
  <dcterms:created xsi:type="dcterms:W3CDTF">2019-06-19T02:08:00Z</dcterms:created>
  <dcterms:modified xsi:type="dcterms:W3CDTF">2020-10-28T08:02:08Z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2052-11.1.0.10072</vt:lpwstr>
  </property>
</Properties>
</file>