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89" r:id="rId6"/>
    <p:sldId id="297" r:id="rId7"/>
    <p:sldId id="295" r:id="rId8"/>
    <p:sldId id="296" r:id="rId9"/>
    <p:sldId id="280" r:id="rId10"/>
    <p:sldId id="294" r:id="rId11"/>
    <p:sldId id="276" r:id="rId12"/>
    <p:sldId id="292" r:id="rId13"/>
    <p:sldId id="293" r:id="rId14"/>
    <p:sldId id="291" r:id="rId15"/>
    <p:sldId id="279" r:id="rId16"/>
    <p:sldId id="287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6"/>
    <p:restoredTop sz="88803" autoAdjust="0"/>
  </p:normalViewPr>
  <p:slideViewPr>
    <p:cSldViewPr snapToGrid="0">
      <p:cViewPr varScale="1">
        <p:scale>
          <a:sx n="101" d="100"/>
          <a:sy n="101" d="100"/>
        </p:scale>
        <p:origin x="-7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9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2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Each context module is in fact a pre-activation residual block with two 3×3×3 convolutional layers and a dropout layer (</a:t>
            </a:r>
            <a:r>
              <a:rPr lang="en-US" altLang="zh-CN" dirty="0" err="1"/>
              <a:t>pdrop</a:t>
            </a:r>
            <a:r>
              <a:rPr lang="en-US" altLang="zh-CN" dirty="0"/>
              <a:t> = 0.3) in between.</a:t>
            </a:r>
          </a:p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modules: first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low resolution feature maps, which is done by means of a simple upscale that repeats the feature voxels twice in each spatial dimension, followed by a 3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convolution that halves the number of feature maps.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localization module consists of a 3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convolution followed by a 1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convolution that halves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feature maps.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 layer: </a:t>
            </a:r>
            <a:r>
              <a:rPr lang="en-US" altLang="zh-CN" dirty="0"/>
              <a:t>used as a means to speed up convergence by “encouraging” earlier layers of the network to produce good segmentation results. Conv 1x1x1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3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20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7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8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5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1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76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7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7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Target: Find optimal </a:t>
            </a:r>
            <a:r>
              <a:rPr lang="en-US" altLang="zh-CN" dirty="0" err="1"/>
              <a:t>miu</a:t>
            </a:r>
            <a:r>
              <a:rPr lang="zh-CN" altLang="en-US" dirty="0"/>
              <a:t>和</a:t>
            </a:r>
            <a:r>
              <a:rPr lang="en-US" altLang="zh-CN" dirty="0"/>
              <a:t>sigma</a:t>
            </a:r>
          </a:p>
          <a:p>
            <a:r>
              <a:rPr lang="en-US" altLang="zh-CN" dirty="0"/>
              <a:t>Theta: parameter vector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Equally weighted: alpha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(6)Laplacian approximation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51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Partition</a:t>
            </a:r>
          </a:p>
          <a:p>
            <a:r>
              <a:rPr lang="en-US" altLang="zh-CN" dirty="0"/>
              <a:t>layer-specific, adaptive merging of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46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选取合适的</a:t>
            </a:r>
            <a:r>
              <a:rPr lang="en-US" altLang="zh-CN" dirty="0"/>
              <a:t>alpha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9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9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UZOBB2c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" y="333822"/>
            <a:ext cx="3169926" cy="411481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1252939" y="1700808"/>
            <a:ext cx="9484730" cy="2457979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Learning by Adaptive Merging of Multiple Models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1252939" y="5159868"/>
            <a:ext cx="9484730" cy="861420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Imaging with Deep Learning (MIDL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 Paper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ABEB81D-F663-4007-B4C8-3B4822BC1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ABF48729-6BC2-4A20-8CC1-3244B22A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62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T-IMM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CEE2E47-7EBC-4DF9-9CF9-5B910EFD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37" y="954088"/>
            <a:ext cx="9299526" cy="54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666E289-0104-4AAB-8392-18B10C97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B74AD507-3FCB-4587-87C8-7AF57B91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xmlns="" id="{E5E92DCE-AF6A-4315-8A89-CF111ED2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architecture: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0D96926-5C49-4CBE-9AB0-DD5330541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7" y="2404397"/>
            <a:ext cx="8963025" cy="40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666E289-0104-4AAB-8392-18B10C97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B74AD507-3FCB-4587-87C8-7AF57B91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xmlns="" id="{E5E92DCE-AF6A-4315-8A89-CF111ED2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Metric: Dice Coefficient (DC)</a:t>
            </a:r>
          </a:p>
          <a:p>
            <a:pPr marL="0" indent="0">
              <a:buNone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4798676-3603-4500-9DB6-A4FED5E4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06" y="1885918"/>
            <a:ext cx="8586788" cy="45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666E289-0104-4AAB-8392-18B10C97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B74AD507-3FCB-4587-87C8-7AF57B91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FFCE407-04E0-48B1-A639-261089DB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2" y="1684538"/>
            <a:ext cx="6734175" cy="34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666E289-0104-4AAB-8392-18B10C977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B74AD507-3FCB-4587-87C8-7AF57B91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1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6886F04-17DC-44DA-A21B-9ADDD438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37" y="1183830"/>
            <a:ext cx="81629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8C980D-1512-4A6C-A7F1-B33943F9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CC92DBD-73C8-4EE8-9746-E52CFB786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 novel approach for finding appropriate mixing ratios at the layer scale for multi-model merging.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multi-stage method, namely adaptation and fine-tuning, is easier to train compared with single-stage training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994C0B3-EDD4-4C66-A9E2-EC98F0BC4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8C980D-1512-4A6C-A7F1-B33943F9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CC92DBD-73C8-4EE8-9746-E52CFB78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10"/>
            <a:ext cx="10515600" cy="52480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comparisons to other SOTA transfer learning methods besides IMM.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100% case, there’s only a marginal improvement over existing methods.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conducted experiments on three tasks and one test dataset (Brats).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comparison with the multi-task learning methods.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6402FF-F56A-42F6-B028-DB72B9748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xmlns="" id="{7DE8952E-9D00-47BF-A81E-CDC348688138}"/>
              </a:ext>
            </a:extLst>
          </p:cNvPr>
          <p:cNvSpPr txBox="1">
            <a:spLocks/>
          </p:cNvSpPr>
          <p:nvPr/>
        </p:nvSpPr>
        <p:spPr>
          <a:xfrm>
            <a:off x="2431135" y="3223259"/>
            <a:ext cx="7329729" cy="4114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1612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300A611-372F-4DCE-9CDD-EC9DFD029677}"/>
              </a:ext>
            </a:extLst>
          </p:cNvPr>
          <p:cNvSpPr txBox="1"/>
          <p:nvPr/>
        </p:nvSpPr>
        <p:spPr>
          <a:xfrm>
            <a:off x="757754" y="495214"/>
            <a:ext cx="55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765DB43-7786-4B26-A717-05611CF2BDCC}"/>
              </a:ext>
            </a:extLst>
          </p:cNvPr>
          <p:cNvSpPr txBox="1"/>
          <p:nvPr/>
        </p:nvSpPr>
        <p:spPr>
          <a:xfrm>
            <a:off x="757754" y="1489961"/>
            <a:ext cx="9383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 &amp; Cons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8CAFE83-6401-4D32-A1E2-EEC5A09A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A7EDD7-DCC5-4047-B036-AD7C6CB2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22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MIDL 2019, Day 3: Presentation by Robin Geyer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Link: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https://www.youtube.com/watch?v=OQUZOBB2cNo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pre-trained models from several related tasks are available, it would be desirable to transfer their combined knowledge by automatic weighting and merging.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T-IMM (Transfer Incremental Mode Matching), a method to leverage several pre-trained models, which extends the concept of Incremental Moment Matching from lifelong learning to the transfer learning setting.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xmlns="" id="{8238FDA0-1E46-4DBE-B120-06BE9E67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84A8CB-FDAD-4AA4-9553-C5FF06F05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A6D1629-0715-4FE7-949F-9DABF74D1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xmlns="" id="{4C50ACCE-A869-4B7D-ACF4-F5381C2A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Work: Life-long Learning (LL)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xmlns="" id="{B380BE17-A67A-4BBC-8DE1-2C36D493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22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Catastrophic Forgetting: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tasks are learned sequentially, performance typically decreases significantly on earlier tasks.</a:t>
            </a:r>
          </a:p>
          <a:p>
            <a:pPr algn="just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15B33D9-191B-4DA5-8638-5C92B0092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4" y="2623144"/>
            <a:ext cx="5193792" cy="37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A6D1629-0715-4FE7-949F-9DABF74D1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xmlns="" id="{4C50ACCE-A869-4B7D-ACF4-F5381C2A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270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Work: Incremental Moment Matching (IMM)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2037E62-781C-4FC2-9E81-A9387683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86" y="1852612"/>
            <a:ext cx="8582025" cy="10572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F5D800E-3F8E-419B-9186-57DACF57B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61" y="3948114"/>
            <a:ext cx="77533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D7F6779-D0EE-4269-9BE9-CF93EAC8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974" y="5529264"/>
            <a:ext cx="1400175" cy="41910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E0458A19-61B0-4F6B-9706-A8571216D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429000"/>
            <a:ext cx="10077450" cy="87947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Mean-based Incremental Moment Matching (mean-IMM) </a:t>
            </a:r>
          </a:p>
        </p:txBody>
      </p:sp>
    </p:spTree>
    <p:extLst>
      <p:ext uri="{BB962C8B-B14F-4D97-AF65-F5344CB8AC3E}">
        <p14:creationId xmlns:p14="http://schemas.microsoft.com/office/powerpoint/2010/main" val="163418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A6D1629-0715-4FE7-949F-9DABF74D1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xmlns="" id="{4C50ACCE-A869-4B7D-ACF4-F5381C2A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2704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Work: Incremental Moment Matching (IMM)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52B8ADB1-462F-4C18-91D9-0D606F51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44241"/>
            <a:ext cx="10077450" cy="70008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Mode-based Incremental Moment Matching (mode-IMM)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27B99D8-E97F-420F-A5D7-2F6B83D0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8" y="2644328"/>
            <a:ext cx="9372600" cy="19335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78111C6-B8DF-4719-868B-237928082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3" y="4577903"/>
            <a:ext cx="10220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ABEB81D-F663-4007-B4C8-3B4822BC1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ABF48729-6BC2-4A20-8CC1-3244B22A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T-IMM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6524700-B513-49B7-80B1-C8EBCA401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1897025"/>
            <a:ext cx="1123950" cy="2952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55FE3D-C12E-4BA3-8B54-8752BE2A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37" y="1916073"/>
            <a:ext cx="2238375" cy="2476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FE8CEB-B920-43D6-87EC-F61523397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214" y="1884881"/>
            <a:ext cx="1143000" cy="304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13A32A1-E7DD-4C29-A9D9-54B663FDF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62" y="2821483"/>
            <a:ext cx="6810375" cy="609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EC4B38B-3702-4B3B-9EF9-79B544E5D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62" y="4197076"/>
            <a:ext cx="6238875" cy="10763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7BF787E-9AC3-4063-81D5-6C4E820AF6F1}"/>
              </a:ext>
            </a:extLst>
          </p:cNvPr>
          <p:cNvSpPr txBox="1"/>
          <p:nvPr/>
        </p:nvSpPr>
        <p:spPr>
          <a:xfrm>
            <a:off x="542414" y="1402857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Partition: parameters used for fusion &amp; task-specific parameters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257447F-2F47-454B-BB8D-55B2E836F440}"/>
              </a:ext>
            </a:extLst>
          </p:cNvPr>
          <p:cNvSpPr txBox="1"/>
          <p:nvPr/>
        </p:nvSpPr>
        <p:spPr>
          <a:xfrm>
            <a:off x="542413" y="2429949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coefficients: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EC84077-0A80-4144-ACC1-02C514AEA4F5}"/>
              </a:ext>
            </a:extLst>
          </p:cNvPr>
          <p:cNvSpPr txBox="1"/>
          <p:nvPr/>
        </p:nvSpPr>
        <p:spPr>
          <a:xfrm>
            <a:off x="542413" y="3565274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Fused parameters of the new model T +1:</a:t>
            </a:r>
          </a:p>
        </p:txBody>
      </p:sp>
    </p:spTree>
    <p:extLst>
      <p:ext uri="{BB962C8B-B14F-4D97-AF65-F5344CB8AC3E}">
        <p14:creationId xmlns:p14="http://schemas.microsoft.com/office/powerpoint/2010/main" val="99887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ABEB81D-F663-4007-B4C8-3B4822BC1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ABF48729-6BC2-4A20-8CC1-3244B22A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T-IMM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54FF2BA-00C1-4F24-8B2E-EACEF7C6257C}"/>
              </a:ext>
            </a:extLst>
          </p:cNvPr>
          <p:cNvSpPr txBox="1"/>
          <p:nvPr/>
        </p:nvSpPr>
        <p:spPr>
          <a:xfrm>
            <a:off x="542414" y="1402857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Equally weighted IMM Transfer (IMM):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3067F30-AE1F-4731-A98A-1C6F81155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25" y="1449410"/>
            <a:ext cx="819150" cy="2762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ED8B848-381F-44AC-9074-A9F5FBEB9480}"/>
              </a:ext>
            </a:extLst>
          </p:cNvPr>
          <p:cNvSpPr txBox="1"/>
          <p:nvPr/>
        </p:nvSpPr>
        <p:spPr>
          <a:xfrm>
            <a:off x="542413" y="1958813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stage (T-IMM)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C585497-EFBD-4F6D-AAA3-5FC0F5B85BDE}"/>
              </a:ext>
            </a:extLst>
          </p:cNvPr>
          <p:cNvSpPr txBox="1"/>
          <p:nvPr/>
        </p:nvSpPr>
        <p:spPr>
          <a:xfrm>
            <a:off x="542412" y="4345190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tuning stage (T-IMM)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3DCF1F8-08A7-4529-BCA6-D9154E98C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737" y="2404474"/>
            <a:ext cx="7248525" cy="7524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12AF6-1E5C-4AA5-B7EE-5518CEF73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225" y="3233278"/>
            <a:ext cx="3181350" cy="7239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0A252EE-2B5B-43DD-8F65-B9C9067FE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036" y="5102534"/>
            <a:ext cx="24479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ABEB81D-F663-4007-B4C8-3B4822BC1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5420"/>
            <a:ext cx="3169926" cy="4114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ABF48729-6BC2-4A20-8CC1-3244B22A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T-IMM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D3A74AC-5DC9-488E-86C5-945606C48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280149"/>
            <a:ext cx="11515725" cy="51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483</Words>
  <Application>Microsoft Office PowerPoint</Application>
  <PresentationFormat>自定义</PresentationFormat>
  <Paragraphs>81</Paragraphs>
  <Slides>17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Transfer Learning by Adaptive Merging of Multiple Models</vt:lpstr>
      <vt:lpstr>PowerPoint 演示文稿</vt:lpstr>
      <vt:lpstr>Introduction</vt:lpstr>
      <vt:lpstr>Related Work: Life-long Learning (LL)</vt:lpstr>
      <vt:lpstr>Related Work: Incremental Moment Matching (IMM)</vt:lpstr>
      <vt:lpstr>Related Work: Incremental Moment Matching (IMM)</vt:lpstr>
      <vt:lpstr>Method: T-IMM</vt:lpstr>
      <vt:lpstr>Method: T-IMM</vt:lpstr>
      <vt:lpstr>Method: T-IMM</vt:lpstr>
      <vt:lpstr>Method: T-IMM</vt:lpstr>
      <vt:lpstr>Experiments</vt:lpstr>
      <vt:lpstr>Experiments</vt:lpstr>
      <vt:lpstr>Experiments</vt:lpstr>
      <vt:lpstr>Experiments</vt:lpstr>
      <vt:lpstr>Pros</vt:lpstr>
      <vt:lpstr>Cons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175</cp:revision>
  <dcterms:created xsi:type="dcterms:W3CDTF">2016-11-08T01:41:00Z</dcterms:created>
  <dcterms:modified xsi:type="dcterms:W3CDTF">2020-04-10T09:56:58Z</dcterms:modified>
</cp:coreProperties>
</file>