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64" r:id="rId6"/>
    <p:sldId id="266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78"/>
    <p:restoredTop sz="94715"/>
  </p:normalViewPr>
  <p:slideViewPr>
    <p:cSldViewPr snapToGrid="0" snapToObjects="1">
      <p:cViewPr varScale="1">
        <p:scale>
          <a:sx n="92" d="100"/>
          <a:sy n="92" d="100"/>
        </p:scale>
        <p:origin x="19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90D1FE-2EE4-B849-87AD-86B63F478787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77EAD-C64B-F24C-8C63-89ECFF1D5D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42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altLang="zh-CN" dirty="0"/>
              <a:t>Online</a:t>
            </a:r>
          </a:p>
          <a:p>
            <a:pPr algn="l"/>
            <a:r>
              <a:rPr lang="en-US" altLang="zh-CN" dirty="0"/>
              <a:t>Feedback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model</a:t>
            </a:r>
            <a:r>
              <a:rPr lang="zh-CN" altLang="en-US" dirty="0"/>
              <a:t> </a:t>
            </a:r>
            <a:r>
              <a:rPr lang="en-US" altLang="zh-CN" dirty="0"/>
              <a:t>improvement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8277EAD-C64B-F24C-8C63-89ECFF1D5D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12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8506-EAF5-D24F-B60C-4A94C18F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0E3B19-3E6D-104B-BE0A-2A6DF2E033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5D9EE-1106-4046-87FF-7E827149B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47492B-14B8-914D-9166-A0FE44F30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5A87C-9A83-0248-B525-859AF9561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114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CB23D-C0A6-0740-A99E-7974E66FB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C4E83-5985-8940-B002-38162C55A2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54C317-4A1C-AB4C-950B-1A618865E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CE7FF-37FE-B64D-999F-7E80A6D22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E921B-849E-4549-8CC9-2BE021807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3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3F644-A018-5942-84B2-0CB915863A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3A0008-B246-2C42-BC49-C4C7BC9D0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A362F-1C87-E340-92DC-F8641A70B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AE29B-4634-C54D-A4BA-5419698CF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699610-B1EA-B542-B773-1E592BA5B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0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02F41-F866-0544-A8DE-F00D721C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25242-BC70-3E4B-9406-5F3FA2487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BCF1E-0227-324B-82BA-837B8F5BF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0F56EB-EB95-784E-B7A7-A36105170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ADC54-8660-114E-91F9-B9674F817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1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B814A-54A3-6C4F-A735-43985736D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389AF6-5903-884E-B6C7-3234D1260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EA6FC-21DD-4F41-BAE0-25E3206D0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5B6D2-7502-FD40-9573-B3F7B0BB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97FD0-AF68-6B4E-9A32-08302EC55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0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220FE-8523-CF47-941E-7D8217B9D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217FF-C47A-AF48-A290-C7E8DD612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1B0373-7CB7-794E-A138-51BD8C11A4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558843-59BE-C947-A669-7C3E797C1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A2850-775F-9249-904C-DD4D918A6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B60062-3316-C14B-8155-B0A74F87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974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A1682-4F1B-474B-8F66-04B94C0A7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42DB15-5008-E34E-BF39-238F8AF09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A66974-F289-3440-84BA-F70945009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059668-DFD3-DA4C-B7CD-13F76DFC24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6A20E8-68E1-6344-9810-72E57E19A7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B29BC8-9CFA-A042-A267-5D23BBA5D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F044D3-C312-9C43-B817-B7B12CE45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FC71449-13DE-CA45-9842-7B0DA2925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78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725B9-3D13-B543-9A8F-A2A75A74A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884A4E-C48A-9046-92DE-803393769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63F893-35D0-2449-8B6F-FD10984DC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9229ED-6CB8-D545-9BA8-98876D8A1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4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9329100-FE60-9B4C-920D-452F80EDF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50DC5C-32D7-8D42-BA1A-0A3324D39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2EA0E-32A6-2540-9EDA-9A9FE16F3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36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19AAD-DB7B-D84F-BB09-1694ABAE8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FA1754-FC81-1E4B-9E7A-F3A813BF1F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1BE83-9AC3-834C-BD18-FB6767547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05D795-CDFC-1B47-84C1-38A251CF5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5CCA8B-CED6-F748-8F17-9992DE6AF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89C906-AB21-CF47-851D-50AE1F47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65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418D6-D612-7047-82B2-ED5B1EEB9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09E94-DB03-F747-A484-6222F69463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EE9D6F-187A-B643-BEBA-BA9C031684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472C5B-1062-F744-B315-E0D7C6F42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F6BBE9-E479-4043-857E-F6A4B53E0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88E87-1C68-284E-8A5F-A0C77B966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941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2657EF-02DD-4E49-9489-04832B1EF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BEB96B-A1C6-784D-90A7-6A8309EAD2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D2AA4-C82E-6644-8438-82581A14E5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48FFE-30C8-894D-A7DF-1E5C49DBB3DC}" type="datetimeFigureOut">
              <a:rPr lang="en-US" smtClean="0"/>
              <a:t>5/26/20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8CC16-A23B-2649-9E0B-7F265EA35C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DF91E5-3134-2341-AF03-8C1B36A38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B276-3B2D-624D-8E14-E539AC861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9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D63E0-68E9-B246-A484-4A5BAA49C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Meeting Agenda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FEF7FC-B54F-484B-A448-93F53DCDA9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2020.5.</a:t>
            </a:r>
            <a:r>
              <a:rPr lang="en-US" altLang="zh-CN" dirty="0"/>
              <a:t>26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016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>
            <a:extLst>
              <a:ext uri="{FF2B5EF4-FFF2-40B4-BE49-F238E27FC236}">
                <a16:creationId xmlns:a16="http://schemas.microsoft.com/office/drawing/2014/main" id="{9480E5DA-068B-4540-8A9F-66712BD61068}"/>
              </a:ext>
            </a:extLst>
          </p:cNvPr>
          <p:cNvSpPr/>
          <p:nvPr/>
        </p:nvSpPr>
        <p:spPr>
          <a:xfrm>
            <a:off x="5405414" y="1709272"/>
            <a:ext cx="1122744" cy="856527"/>
          </a:xfrm>
          <a:prstGeom prst="can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database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A1D3F3FF-DA86-784C-8388-359454C081CE}"/>
              </a:ext>
            </a:extLst>
          </p:cNvPr>
          <p:cNvSpPr/>
          <p:nvPr/>
        </p:nvSpPr>
        <p:spPr>
          <a:xfrm>
            <a:off x="7847672" y="3689436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Career</a:t>
            </a:r>
            <a:r>
              <a:rPr lang="zh-CN" altLang="en-US" dirty="0"/>
              <a:t>  </a:t>
            </a:r>
            <a:r>
              <a:rPr lang="en-US" altLang="zh-CN" dirty="0"/>
              <a:t>annotator</a:t>
            </a:r>
            <a:endParaRPr lang="en-US" dirty="0"/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C6AA4805-317D-2D46-A172-FD7304A243DC}"/>
              </a:ext>
            </a:extLst>
          </p:cNvPr>
          <p:cNvSpPr/>
          <p:nvPr/>
        </p:nvSpPr>
        <p:spPr>
          <a:xfrm>
            <a:off x="2629419" y="2832016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7BD85604-DF3C-7D4C-9161-64CF4FB1217D}"/>
              </a:ext>
            </a:extLst>
          </p:cNvPr>
          <p:cNvSpPr/>
          <p:nvPr/>
        </p:nvSpPr>
        <p:spPr>
          <a:xfrm>
            <a:off x="2629419" y="4571139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43FD0A-797B-5E4A-919F-0D0BB6785C29}"/>
              </a:ext>
            </a:extLst>
          </p:cNvPr>
          <p:cNvSpPr txBox="1"/>
          <p:nvPr/>
        </p:nvSpPr>
        <p:spPr>
          <a:xfrm>
            <a:off x="7336206" y="1635540"/>
            <a:ext cx="28001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Read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entries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Write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annotation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result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0" name="Curved Connector 9">
            <a:extLst>
              <a:ext uri="{FF2B5EF4-FFF2-40B4-BE49-F238E27FC236}">
                <a16:creationId xmlns:a16="http://schemas.microsoft.com/office/drawing/2014/main" id="{2FD8DE01-BC06-BD4E-AD7F-2958CA3A7A11}"/>
              </a:ext>
            </a:extLst>
          </p:cNvPr>
          <p:cNvCxnSpPr>
            <a:stCxn id="4" idx="0"/>
            <a:endCxn id="2" idx="2"/>
          </p:cNvCxnSpPr>
          <p:nvPr/>
        </p:nvCxnSpPr>
        <p:spPr>
          <a:xfrm rot="5400000" flipH="1" flipV="1">
            <a:off x="4078184" y="1504786"/>
            <a:ext cx="694480" cy="1959980"/>
          </a:xfrm>
          <a:prstGeom prst="curvedConnector2">
            <a:avLst/>
          </a:prstGeom>
          <a:ln w="34925">
            <a:solidFill>
              <a:schemeClr val="bg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nip Single Corner Rectangle 10">
            <a:extLst>
              <a:ext uri="{FF2B5EF4-FFF2-40B4-BE49-F238E27FC236}">
                <a16:creationId xmlns:a16="http://schemas.microsoft.com/office/drawing/2014/main" id="{39247404-9591-354A-8360-5504F677AD83}"/>
              </a:ext>
            </a:extLst>
          </p:cNvPr>
          <p:cNvSpPr/>
          <p:nvPr/>
        </p:nvSpPr>
        <p:spPr>
          <a:xfrm>
            <a:off x="1597343" y="1466204"/>
            <a:ext cx="1032076" cy="960698"/>
          </a:xfrm>
          <a:prstGeom prst="snip1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Raw</a:t>
            </a:r>
            <a:r>
              <a:rPr lang="zh-CN" altLang="en-US" dirty="0"/>
              <a:t> </a:t>
            </a:r>
            <a:r>
              <a:rPr lang="en-US" altLang="zh-CN" dirty="0"/>
              <a:t>resume</a:t>
            </a:r>
            <a:r>
              <a:rPr lang="zh-CN" altLang="en-US" dirty="0"/>
              <a:t> </a:t>
            </a:r>
            <a:r>
              <a:rPr lang="en-US" altLang="zh-CN" dirty="0"/>
              <a:t>data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0C3BFB9-2BFE-CA41-884C-8AEC4CE5243B}"/>
              </a:ext>
            </a:extLst>
          </p:cNvPr>
          <p:cNvSpPr txBox="1"/>
          <p:nvPr/>
        </p:nvSpPr>
        <p:spPr>
          <a:xfrm>
            <a:off x="3445434" y="1709272"/>
            <a:ext cx="16233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Write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parsed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resume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data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7" name="Curved Connector 16">
            <a:extLst>
              <a:ext uri="{FF2B5EF4-FFF2-40B4-BE49-F238E27FC236}">
                <a16:creationId xmlns:a16="http://schemas.microsoft.com/office/drawing/2014/main" id="{F998149B-47B7-D641-84EB-BB2E793BF8E1}"/>
              </a:ext>
            </a:extLst>
          </p:cNvPr>
          <p:cNvCxnSpPr>
            <a:stCxn id="11" idx="1"/>
            <a:endCxn id="4" idx="1"/>
          </p:cNvCxnSpPr>
          <p:nvPr/>
        </p:nvCxnSpPr>
        <p:spPr>
          <a:xfrm rot="16200000" flipH="1">
            <a:off x="1974967" y="2565316"/>
            <a:ext cx="792866" cy="516038"/>
          </a:xfrm>
          <a:prstGeom prst="curvedConnector2">
            <a:avLst/>
          </a:prstGeom>
          <a:ln w="34925">
            <a:solidFill>
              <a:schemeClr val="bg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miley Face 18">
            <a:extLst>
              <a:ext uri="{FF2B5EF4-FFF2-40B4-BE49-F238E27FC236}">
                <a16:creationId xmlns:a16="http://schemas.microsoft.com/office/drawing/2014/main" id="{165C27AD-706B-3748-8F29-87AA20AFC182}"/>
              </a:ext>
            </a:extLst>
          </p:cNvPr>
          <p:cNvSpPr/>
          <p:nvPr/>
        </p:nvSpPr>
        <p:spPr>
          <a:xfrm>
            <a:off x="10221513" y="3743662"/>
            <a:ext cx="659505" cy="659505"/>
          </a:xfrm>
          <a:prstGeom prst="smileyFace">
            <a:avLst/>
          </a:prstGeom>
          <a:solidFill>
            <a:schemeClr val="accent4"/>
          </a:solidFill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55DEA8-0362-BE4D-9453-0837D06D5285}"/>
              </a:ext>
            </a:extLst>
          </p:cNvPr>
          <p:cNvSpPr txBox="1"/>
          <p:nvPr/>
        </p:nvSpPr>
        <p:spPr>
          <a:xfrm>
            <a:off x="10952281" y="3868925"/>
            <a:ext cx="11424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Annotator</a:t>
            </a:r>
          </a:p>
          <a:p>
            <a:endParaRPr lang="en-US" dirty="0"/>
          </a:p>
        </p:txBody>
      </p:sp>
      <p:cxnSp>
        <p:nvCxnSpPr>
          <p:cNvPr id="22" name="Curved Connector 21">
            <a:extLst>
              <a:ext uri="{FF2B5EF4-FFF2-40B4-BE49-F238E27FC236}">
                <a16:creationId xmlns:a16="http://schemas.microsoft.com/office/drawing/2014/main" id="{7FE8A200-7D91-5642-A8BD-2726B9C0D070}"/>
              </a:ext>
            </a:extLst>
          </p:cNvPr>
          <p:cNvCxnSpPr>
            <a:cxnSpLocks/>
            <a:stCxn id="2" idx="4"/>
            <a:endCxn id="3" idx="0"/>
          </p:cNvCxnSpPr>
          <p:nvPr/>
        </p:nvCxnSpPr>
        <p:spPr>
          <a:xfrm>
            <a:off x="6528158" y="2137536"/>
            <a:ext cx="2135529" cy="1551900"/>
          </a:xfrm>
          <a:prstGeom prst="curvedConnector2">
            <a:avLst/>
          </a:prstGeom>
          <a:ln w="34925">
            <a:solidFill>
              <a:schemeClr val="bg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3855287-3A5B-6449-B234-CE6017798AEA}"/>
              </a:ext>
            </a:extLst>
          </p:cNvPr>
          <p:cNvSpPr txBox="1"/>
          <p:nvPr/>
        </p:nvSpPr>
        <p:spPr>
          <a:xfrm>
            <a:off x="1528673" y="2704259"/>
            <a:ext cx="609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read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0B2472B-82D2-664D-A30C-C8CF3F1153EC}"/>
              </a:ext>
            </a:extLst>
          </p:cNvPr>
          <p:cNvSpPr/>
          <p:nvPr/>
        </p:nvSpPr>
        <p:spPr>
          <a:xfrm>
            <a:off x="2371400" y="2704259"/>
            <a:ext cx="2264711" cy="3132008"/>
          </a:xfrm>
          <a:prstGeom prst="rect">
            <a:avLst/>
          </a:prstGeom>
          <a:noFill/>
          <a:ln w="349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b" anchorCtr="0"/>
          <a:lstStyle/>
          <a:p>
            <a:pPr algn="ctr"/>
            <a:r>
              <a:rPr lang="en-US" altLang="zh-CN" dirty="0"/>
              <a:t>backend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8C325EC1-A358-1848-9003-51D04990BE2A}"/>
              </a:ext>
            </a:extLst>
          </p:cNvPr>
          <p:cNvSpPr/>
          <p:nvPr/>
        </p:nvSpPr>
        <p:spPr>
          <a:xfrm>
            <a:off x="7603948" y="2704259"/>
            <a:ext cx="2264711" cy="3132008"/>
          </a:xfrm>
          <a:prstGeom prst="rect">
            <a:avLst/>
          </a:prstGeom>
          <a:noFill/>
          <a:ln w="349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b" anchorCtr="0"/>
          <a:lstStyle/>
          <a:p>
            <a:pPr algn="ctr"/>
            <a:r>
              <a:rPr lang="en-US" altLang="zh-CN" dirty="0"/>
              <a:t>frontend</a:t>
            </a:r>
            <a:endParaRPr lang="en-US" dirty="0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95E6361-931A-5447-A40C-A6ED31072980}"/>
              </a:ext>
            </a:extLst>
          </p:cNvPr>
          <p:cNvCxnSpPr>
            <a:cxnSpLocks/>
            <a:stCxn id="3" idx="3"/>
            <a:endCxn id="19" idx="2"/>
          </p:cNvCxnSpPr>
          <p:nvPr/>
        </p:nvCxnSpPr>
        <p:spPr>
          <a:xfrm flipV="1">
            <a:off x="9479702" y="4073415"/>
            <a:ext cx="741811" cy="3773"/>
          </a:xfrm>
          <a:prstGeom prst="straightConnector1">
            <a:avLst/>
          </a:prstGeom>
          <a:ln w="34925">
            <a:solidFill>
              <a:schemeClr val="accent6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>
            <a:extLst>
              <a:ext uri="{FF2B5EF4-FFF2-40B4-BE49-F238E27FC236}">
                <a16:creationId xmlns:a16="http://schemas.microsoft.com/office/drawing/2014/main" id="{2ADF40BD-40F3-1C40-AB31-6D877A841592}"/>
              </a:ext>
            </a:extLst>
          </p:cNvPr>
          <p:cNvCxnSpPr>
            <a:cxnSpLocks/>
            <a:stCxn id="3" idx="1"/>
            <a:endCxn id="5" idx="0"/>
          </p:cNvCxnSpPr>
          <p:nvPr/>
        </p:nvCxnSpPr>
        <p:spPr>
          <a:xfrm rot="10800000" flipV="1">
            <a:off x="3445434" y="4077187"/>
            <a:ext cx="4402238" cy="493951"/>
          </a:xfrm>
          <a:prstGeom prst="curvedConnector2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>
            <a:extLst>
              <a:ext uri="{FF2B5EF4-FFF2-40B4-BE49-F238E27FC236}">
                <a16:creationId xmlns:a16="http://schemas.microsoft.com/office/drawing/2014/main" id="{DE3DD361-58DA-7345-BDED-7FF73875AC5F}"/>
              </a:ext>
            </a:extLst>
          </p:cNvPr>
          <p:cNvCxnSpPr>
            <a:endCxn id="3" idx="2"/>
          </p:cNvCxnSpPr>
          <p:nvPr/>
        </p:nvCxnSpPr>
        <p:spPr>
          <a:xfrm flipV="1">
            <a:off x="4257108" y="4464940"/>
            <a:ext cx="4406579" cy="566723"/>
          </a:xfrm>
          <a:prstGeom prst="curvedConnector2">
            <a:avLst/>
          </a:prstGeom>
          <a:ln w="34925">
            <a:solidFill>
              <a:schemeClr val="accent6"/>
            </a:solidFill>
            <a:prstDash val="solid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urved Connector 49">
            <a:extLst>
              <a:ext uri="{FF2B5EF4-FFF2-40B4-BE49-F238E27FC236}">
                <a16:creationId xmlns:a16="http://schemas.microsoft.com/office/drawing/2014/main" id="{BF566AA5-E2A0-EB49-9B57-C57544784603}"/>
              </a:ext>
            </a:extLst>
          </p:cNvPr>
          <p:cNvCxnSpPr>
            <a:cxnSpLocks/>
            <a:stCxn id="2" idx="3"/>
            <a:endCxn id="5" idx="0"/>
          </p:cNvCxnSpPr>
          <p:nvPr/>
        </p:nvCxnSpPr>
        <p:spPr>
          <a:xfrm rot="5400000">
            <a:off x="3703440" y="2307793"/>
            <a:ext cx="2005340" cy="2521352"/>
          </a:xfrm>
          <a:prstGeom prst="curvedConnector3">
            <a:avLst>
              <a:gd name="adj1" fmla="val 50000"/>
            </a:avLst>
          </a:prstGeom>
          <a:ln w="34925">
            <a:solidFill>
              <a:schemeClr val="bg2">
                <a:lumMod val="75000"/>
              </a:schemeClr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F015655B-5D4E-074D-878D-26DD67E7B287}"/>
              </a:ext>
            </a:extLst>
          </p:cNvPr>
          <p:cNvSpPr txBox="1"/>
          <p:nvPr/>
        </p:nvSpPr>
        <p:spPr>
          <a:xfrm>
            <a:off x="4852383" y="4192922"/>
            <a:ext cx="2778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3.</a:t>
            </a:r>
            <a:r>
              <a:rPr lang="zh-CN" altLang="en-US" dirty="0">
                <a:solidFill>
                  <a:srgbClr val="FF0000"/>
                </a:solidFill>
              </a:rPr>
              <a:t>  </a:t>
            </a:r>
            <a:r>
              <a:rPr lang="en-US" altLang="zh-CN" dirty="0">
                <a:solidFill>
                  <a:srgbClr val="FF0000"/>
                </a:solidFill>
              </a:rPr>
              <a:t>Backend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interaction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(synchronous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method)</a:t>
            </a:r>
          </a:p>
          <a:p>
            <a:r>
              <a:rPr lang="zh-CN" altLang="en-U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4AADC708-724A-9A43-8B0C-E99D511EF81D}"/>
              </a:ext>
            </a:extLst>
          </p:cNvPr>
          <p:cNvSpPr/>
          <p:nvPr/>
        </p:nvSpPr>
        <p:spPr>
          <a:xfrm>
            <a:off x="1774751" y="4665657"/>
            <a:ext cx="864524" cy="731520"/>
          </a:xfrm>
          <a:custGeom>
            <a:avLst/>
            <a:gdLst>
              <a:gd name="connsiteX0" fmla="*/ 864524 w 864524"/>
              <a:gd name="connsiteY0" fmla="*/ 116378 h 731520"/>
              <a:gd name="connsiteX1" fmla="*/ 781396 w 864524"/>
              <a:gd name="connsiteY1" fmla="*/ 133003 h 731520"/>
              <a:gd name="connsiteX2" fmla="*/ 615142 w 864524"/>
              <a:gd name="connsiteY2" fmla="*/ 66502 h 731520"/>
              <a:gd name="connsiteX3" fmla="*/ 532015 w 864524"/>
              <a:gd name="connsiteY3" fmla="*/ 49876 h 731520"/>
              <a:gd name="connsiteX4" fmla="*/ 482138 w 864524"/>
              <a:gd name="connsiteY4" fmla="*/ 33251 h 731520"/>
              <a:gd name="connsiteX5" fmla="*/ 365760 w 864524"/>
              <a:gd name="connsiteY5" fmla="*/ 0 h 731520"/>
              <a:gd name="connsiteX6" fmla="*/ 232756 w 864524"/>
              <a:gd name="connsiteY6" fmla="*/ 16625 h 731520"/>
              <a:gd name="connsiteX7" fmla="*/ 116378 w 864524"/>
              <a:gd name="connsiteY7" fmla="*/ 149629 h 731520"/>
              <a:gd name="connsiteX8" fmla="*/ 49876 w 864524"/>
              <a:gd name="connsiteY8" fmla="*/ 249382 h 731520"/>
              <a:gd name="connsiteX9" fmla="*/ 16626 w 864524"/>
              <a:gd name="connsiteY9" fmla="*/ 299258 h 731520"/>
              <a:gd name="connsiteX10" fmla="*/ 0 w 864524"/>
              <a:gd name="connsiteY10" fmla="*/ 349134 h 731520"/>
              <a:gd name="connsiteX11" fmla="*/ 16626 w 864524"/>
              <a:gd name="connsiteY11" fmla="*/ 615142 h 731520"/>
              <a:gd name="connsiteX12" fmla="*/ 49876 w 864524"/>
              <a:gd name="connsiteY12" fmla="*/ 665018 h 731520"/>
              <a:gd name="connsiteX13" fmla="*/ 149629 w 864524"/>
              <a:gd name="connsiteY13" fmla="*/ 698269 h 731520"/>
              <a:gd name="connsiteX14" fmla="*/ 315884 w 864524"/>
              <a:gd name="connsiteY14" fmla="*/ 731520 h 731520"/>
              <a:gd name="connsiteX15" fmla="*/ 565266 w 864524"/>
              <a:gd name="connsiteY15" fmla="*/ 698269 h 731520"/>
              <a:gd name="connsiteX16" fmla="*/ 615142 w 864524"/>
              <a:gd name="connsiteY16" fmla="*/ 665018 h 731520"/>
              <a:gd name="connsiteX17" fmla="*/ 681644 w 864524"/>
              <a:gd name="connsiteY17" fmla="*/ 565265 h 731520"/>
              <a:gd name="connsiteX18" fmla="*/ 714895 w 864524"/>
              <a:gd name="connsiteY18" fmla="*/ 515389 h 731520"/>
              <a:gd name="connsiteX19" fmla="*/ 748146 w 864524"/>
              <a:gd name="connsiteY19" fmla="*/ 415636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64524" h="731520">
                <a:moveTo>
                  <a:pt x="864524" y="116378"/>
                </a:moveTo>
                <a:cubicBezTo>
                  <a:pt x="836815" y="121920"/>
                  <a:pt x="809538" y="135561"/>
                  <a:pt x="781396" y="133003"/>
                </a:cubicBezTo>
                <a:cubicBezTo>
                  <a:pt x="686266" y="124355"/>
                  <a:pt x="693099" y="92488"/>
                  <a:pt x="615142" y="66502"/>
                </a:cubicBezTo>
                <a:cubicBezTo>
                  <a:pt x="588334" y="57566"/>
                  <a:pt x="559429" y="56730"/>
                  <a:pt x="532015" y="49876"/>
                </a:cubicBezTo>
                <a:cubicBezTo>
                  <a:pt x="515013" y="45626"/>
                  <a:pt x="498989" y="38065"/>
                  <a:pt x="482138" y="33251"/>
                </a:cubicBezTo>
                <a:cubicBezTo>
                  <a:pt x="336015" y="-8498"/>
                  <a:pt x="485339" y="39859"/>
                  <a:pt x="365760" y="0"/>
                </a:cubicBezTo>
                <a:cubicBezTo>
                  <a:pt x="321425" y="5542"/>
                  <a:pt x="275861" y="4869"/>
                  <a:pt x="232756" y="16625"/>
                </a:cubicBezTo>
                <a:cubicBezTo>
                  <a:pt x="176312" y="32019"/>
                  <a:pt x="140597" y="113301"/>
                  <a:pt x="116378" y="149629"/>
                </a:cubicBezTo>
                <a:lnTo>
                  <a:pt x="49876" y="249382"/>
                </a:lnTo>
                <a:cubicBezTo>
                  <a:pt x="38793" y="266007"/>
                  <a:pt x="22945" y="280302"/>
                  <a:pt x="16626" y="299258"/>
                </a:cubicBezTo>
                <a:lnTo>
                  <a:pt x="0" y="349134"/>
                </a:lnTo>
                <a:cubicBezTo>
                  <a:pt x="5542" y="437803"/>
                  <a:pt x="2770" y="527387"/>
                  <a:pt x="16626" y="615142"/>
                </a:cubicBezTo>
                <a:cubicBezTo>
                  <a:pt x="19742" y="634879"/>
                  <a:pt x="32932" y="654428"/>
                  <a:pt x="49876" y="665018"/>
                </a:cubicBezTo>
                <a:cubicBezTo>
                  <a:pt x="79598" y="683594"/>
                  <a:pt x="115626" y="689768"/>
                  <a:pt x="149629" y="698269"/>
                </a:cubicBezTo>
                <a:cubicBezTo>
                  <a:pt x="248834" y="723070"/>
                  <a:pt x="193592" y="711137"/>
                  <a:pt x="315884" y="731520"/>
                </a:cubicBezTo>
                <a:cubicBezTo>
                  <a:pt x="360445" y="727806"/>
                  <a:pt x="497358" y="732223"/>
                  <a:pt x="565266" y="698269"/>
                </a:cubicBezTo>
                <a:cubicBezTo>
                  <a:pt x="583138" y="689333"/>
                  <a:pt x="598517" y="676102"/>
                  <a:pt x="615142" y="665018"/>
                </a:cubicBezTo>
                <a:lnTo>
                  <a:pt x="681644" y="565265"/>
                </a:lnTo>
                <a:lnTo>
                  <a:pt x="714895" y="515389"/>
                </a:lnTo>
                <a:lnTo>
                  <a:pt x="748146" y="415636"/>
                </a:lnTo>
              </a:path>
            </a:pathLst>
          </a:custGeom>
          <a:ln w="34925">
            <a:solidFill>
              <a:schemeClr val="accent6"/>
            </a:solidFill>
            <a:prstDash val="solid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E7CC20-A634-E747-AE0D-16DAA41E0DF7}"/>
              </a:ext>
            </a:extLst>
          </p:cNvPr>
          <p:cNvSpPr txBox="1"/>
          <p:nvPr/>
        </p:nvSpPr>
        <p:spPr>
          <a:xfrm>
            <a:off x="5439081" y="2896682"/>
            <a:ext cx="2156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Read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annotations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 </a:t>
            </a:r>
            <a:endParaRPr lang="en-US" altLang="zh-CN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Update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inference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537A67D7-0961-8342-933A-F0A14118D761}"/>
              </a:ext>
            </a:extLst>
          </p:cNvPr>
          <p:cNvSpPr txBox="1"/>
          <p:nvPr/>
        </p:nvSpPr>
        <p:spPr>
          <a:xfrm>
            <a:off x="91939" y="5477747"/>
            <a:ext cx="28734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>
                <a:solidFill>
                  <a:srgbClr val="FF0000"/>
                </a:solidFill>
              </a:rPr>
              <a:t>1.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Online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update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of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tokenizer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dictionary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and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classification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model</a:t>
            </a:r>
            <a:r>
              <a:rPr lang="zh-CN" altLang="en-US" sz="2000" dirty="0">
                <a:solidFill>
                  <a:srgbClr val="FF0000"/>
                </a:solidFill>
              </a:rPr>
              <a:t>  </a:t>
            </a:r>
            <a:r>
              <a:rPr lang="en-US" altLang="zh-CN" sz="2000" dirty="0">
                <a:solidFill>
                  <a:srgbClr val="FF0000"/>
                </a:solidFill>
              </a:rPr>
              <a:t>(word2vec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+</a:t>
            </a:r>
            <a:r>
              <a:rPr lang="zh-CN" altLang="en-US" sz="2000" dirty="0">
                <a:solidFill>
                  <a:srgbClr val="FF0000"/>
                </a:solidFill>
              </a:rPr>
              <a:t> </a:t>
            </a:r>
            <a:r>
              <a:rPr lang="en-US" altLang="zh-CN" sz="2000" dirty="0">
                <a:solidFill>
                  <a:srgbClr val="FF0000"/>
                </a:solidFill>
              </a:rPr>
              <a:t>SGD)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A21B6782-561A-F04C-9274-3116F87F50BD}"/>
              </a:ext>
            </a:extLst>
          </p:cNvPr>
          <p:cNvSpPr txBox="1"/>
          <p:nvPr/>
        </p:nvSpPr>
        <p:spPr>
          <a:xfrm>
            <a:off x="9868659" y="382459"/>
            <a:ext cx="1507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</a:t>
            </a:r>
            <a:r>
              <a:rPr lang="zh-CN" altLang="en-US" dirty="0"/>
              <a:t> </a:t>
            </a:r>
            <a:r>
              <a:rPr lang="en-US" altLang="zh-CN" dirty="0"/>
              <a:t>work</a:t>
            </a:r>
          </a:p>
          <a:p>
            <a:r>
              <a:rPr lang="en-US" altLang="zh-CN" dirty="0">
                <a:solidFill>
                  <a:srgbClr val="FF0000"/>
                </a:solidFill>
              </a:rPr>
              <a:t>Update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34652E86-B795-4641-9333-2400547F499C}"/>
              </a:ext>
            </a:extLst>
          </p:cNvPr>
          <p:cNvCxnSpPr/>
          <p:nvPr/>
        </p:nvCxnSpPr>
        <p:spPr>
          <a:xfrm>
            <a:off x="9150766" y="564822"/>
            <a:ext cx="640080" cy="0"/>
          </a:xfrm>
          <a:prstGeom prst="line">
            <a:avLst/>
          </a:prstGeom>
          <a:ln w="539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287F86C4-C94C-8C45-BEB9-F52ADB2691B3}"/>
              </a:ext>
            </a:extLst>
          </p:cNvPr>
          <p:cNvCxnSpPr/>
          <p:nvPr/>
        </p:nvCxnSpPr>
        <p:spPr>
          <a:xfrm>
            <a:off x="9150766" y="868508"/>
            <a:ext cx="640080" cy="0"/>
          </a:xfrm>
          <a:prstGeom prst="line">
            <a:avLst/>
          </a:prstGeom>
          <a:ln w="539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ounded Rectangle 80">
            <a:extLst>
              <a:ext uri="{FF2B5EF4-FFF2-40B4-BE49-F238E27FC236}">
                <a16:creationId xmlns:a16="http://schemas.microsoft.com/office/drawing/2014/main" id="{F068F8F8-1026-1B41-8436-CA66B2E15B98}"/>
              </a:ext>
            </a:extLst>
          </p:cNvPr>
          <p:cNvSpPr/>
          <p:nvPr/>
        </p:nvSpPr>
        <p:spPr>
          <a:xfrm>
            <a:off x="640668" y="3219768"/>
            <a:ext cx="1134083" cy="8574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OC tree visualizer</a:t>
            </a:r>
          </a:p>
        </p:txBody>
      </p:sp>
      <p:cxnSp>
        <p:nvCxnSpPr>
          <p:cNvPr id="82" name="Curved Connector 81">
            <a:extLst>
              <a:ext uri="{FF2B5EF4-FFF2-40B4-BE49-F238E27FC236}">
                <a16:creationId xmlns:a16="http://schemas.microsoft.com/office/drawing/2014/main" id="{90BABE7A-E61F-4F44-9B2A-55A8C65DE02C}"/>
              </a:ext>
            </a:extLst>
          </p:cNvPr>
          <p:cNvCxnSpPr>
            <a:cxnSpLocks/>
            <a:stCxn id="4" idx="1"/>
          </p:cNvCxnSpPr>
          <p:nvPr/>
        </p:nvCxnSpPr>
        <p:spPr>
          <a:xfrm rot="10800000" flipV="1">
            <a:off x="1738723" y="3219768"/>
            <a:ext cx="890697" cy="527666"/>
          </a:xfrm>
          <a:prstGeom prst="curvedConnector3">
            <a:avLst>
              <a:gd name="adj1" fmla="val 72586"/>
            </a:avLst>
          </a:prstGeom>
          <a:ln w="34925">
            <a:solidFill>
              <a:schemeClr val="bg2">
                <a:lumMod val="75000"/>
              </a:schemeClr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Title 1">
            <a:extLst>
              <a:ext uri="{FF2B5EF4-FFF2-40B4-BE49-F238E27FC236}">
                <a16:creationId xmlns:a16="http://schemas.microsoft.com/office/drawing/2014/main" id="{72B477C5-E46C-0846-A7A6-B13A447438B7}"/>
              </a:ext>
            </a:extLst>
          </p:cNvPr>
          <p:cNvSpPr txBox="1">
            <a:spLocks/>
          </p:cNvSpPr>
          <p:nvPr/>
        </p:nvSpPr>
        <p:spPr>
          <a:xfrm>
            <a:off x="501380" y="308472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/>
              <a:t>Current</a:t>
            </a:r>
            <a:r>
              <a:rPr lang="zh-CN" altLang="en-US" dirty="0"/>
              <a:t> </a:t>
            </a:r>
            <a:r>
              <a:rPr lang="en-US" altLang="zh-CN" dirty="0"/>
              <a:t>Progress</a:t>
            </a:r>
            <a:endParaRPr lang="en-US" dirty="0"/>
          </a:p>
        </p:txBody>
      </p:sp>
      <p:sp>
        <p:nvSpPr>
          <p:cNvPr id="16" name="Folded Corner 15">
            <a:extLst>
              <a:ext uri="{FF2B5EF4-FFF2-40B4-BE49-F238E27FC236}">
                <a16:creationId xmlns:a16="http://schemas.microsoft.com/office/drawing/2014/main" id="{E69DB89A-1822-5A47-99A6-A112B71C1885}"/>
              </a:ext>
            </a:extLst>
          </p:cNvPr>
          <p:cNvSpPr/>
          <p:nvPr/>
        </p:nvSpPr>
        <p:spPr>
          <a:xfrm>
            <a:off x="4706111" y="760429"/>
            <a:ext cx="1260675" cy="705775"/>
          </a:xfrm>
          <a:prstGeom prst="foldedCorner">
            <a:avLst>
              <a:gd name="adj" fmla="val 2903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i="1" dirty="0"/>
              <a:t>Resume</a:t>
            </a:r>
            <a:r>
              <a:rPr lang="zh-CN" altLang="en-US" sz="1600" i="1" dirty="0"/>
              <a:t> </a:t>
            </a:r>
            <a:r>
              <a:rPr lang="en-US" altLang="zh-CN" sz="1600" i="1" dirty="0"/>
              <a:t>data</a:t>
            </a:r>
            <a:r>
              <a:rPr lang="zh-CN" altLang="en-US" sz="1600" i="1" dirty="0"/>
              <a:t> </a:t>
            </a:r>
            <a:r>
              <a:rPr lang="en-US" altLang="zh-CN" dirty="0" err="1"/>
              <a:t>user_data</a:t>
            </a:r>
            <a:endParaRPr lang="en-US" dirty="0"/>
          </a:p>
        </p:txBody>
      </p:sp>
      <p:sp>
        <p:nvSpPr>
          <p:cNvPr id="41" name="Folded Corner 40">
            <a:extLst>
              <a:ext uri="{FF2B5EF4-FFF2-40B4-BE49-F238E27FC236}">
                <a16:creationId xmlns:a16="http://schemas.microsoft.com/office/drawing/2014/main" id="{7774DF02-D3CB-3449-BD94-150FE926CF62}"/>
              </a:ext>
            </a:extLst>
          </p:cNvPr>
          <p:cNvSpPr/>
          <p:nvPr/>
        </p:nvSpPr>
        <p:spPr>
          <a:xfrm>
            <a:off x="6066864" y="760429"/>
            <a:ext cx="1269342" cy="705775"/>
          </a:xfrm>
          <a:prstGeom prst="foldedCorner">
            <a:avLst>
              <a:gd name="adj" fmla="val 29038"/>
            </a:avLst>
          </a:prstGeom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1200" i="1" dirty="0">
                <a:solidFill>
                  <a:schemeClr val="tx1"/>
                </a:solidFill>
              </a:rPr>
              <a:t>Word</a:t>
            </a:r>
            <a:r>
              <a:rPr lang="zh-CN" altLang="en-US" sz="1200" i="1" dirty="0">
                <a:solidFill>
                  <a:schemeClr val="tx1"/>
                </a:solidFill>
              </a:rPr>
              <a:t> </a:t>
            </a:r>
            <a:r>
              <a:rPr lang="en-US" altLang="zh-CN" sz="1200" i="1" dirty="0">
                <a:solidFill>
                  <a:schemeClr val="tx1"/>
                </a:solidFill>
              </a:rPr>
              <a:t>dictionary</a:t>
            </a:r>
          </a:p>
          <a:p>
            <a:pPr algn="ctr"/>
            <a:r>
              <a:rPr lang="en-US" altLang="zh-CN" dirty="0"/>
              <a:t>words</a:t>
            </a:r>
            <a:endParaRPr lang="en-US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ACA1D9D-784F-0B45-9198-D6A0DA724408}"/>
              </a:ext>
            </a:extLst>
          </p:cNvPr>
          <p:cNvSpPr txBox="1"/>
          <p:nvPr/>
        </p:nvSpPr>
        <p:spPr>
          <a:xfrm>
            <a:off x="4817034" y="390369"/>
            <a:ext cx="2778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2.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New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database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format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C2F454F-F08D-CC4C-B68E-A9ABF7666ECA}"/>
              </a:ext>
            </a:extLst>
          </p:cNvPr>
          <p:cNvSpPr txBox="1"/>
          <p:nvPr/>
        </p:nvSpPr>
        <p:spPr>
          <a:xfrm>
            <a:off x="8219108" y="4608727"/>
            <a:ext cx="20941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4.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zh-CN" altLang="en-US" i="1" dirty="0">
                <a:solidFill>
                  <a:srgbClr val="FF0000"/>
                </a:solidFill>
              </a:rPr>
              <a:t>（</a:t>
            </a:r>
            <a:r>
              <a:rPr lang="en-US" altLang="zh-CN" i="1" dirty="0">
                <a:solidFill>
                  <a:srgbClr val="FF0000"/>
                </a:solidFill>
              </a:rPr>
              <a:t>in</a:t>
            </a:r>
            <a:r>
              <a:rPr lang="zh-CN" altLang="en-US" i="1" dirty="0">
                <a:solidFill>
                  <a:srgbClr val="FF0000"/>
                </a:solidFill>
              </a:rPr>
              <a:t> </a:t>
            </a:r>
            <a:r>
              <a:rPr lang="en-US" altLang="zh-CN" i="1" dirty="0">
                <a:solidFill>
                  <a:srgbClr val="FF0000"/>
                </a:solidFill>
              </a:rPr>
              <a:t>process</a:t>
            </a:r>
            <a:r>
              <a:rPr lang="zh-CN" altLang="en-US" i="1" dirty="0">
                <a:solidFill>
                  <a:srgbClr val="FF0000"/>
                </a:solidFill>
              </a:rPr>
              <a:t>）</a:t>
            </a:r>
            <a:r>
              <a:rPr lang="en-US" altLang="zh-CN" i="1" dirty="0">
                <a:solidFill>
                  <a:srgbClr val="FF0000"/>
                </a:solidFill>
              </a:rPr>
              <a:t>Feedback on model improvement</a:t>
            </a:r>
          </a:p>
          <a:p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25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3" grpId="0" animBg="1"/>
      <p:bldP spid="75" grpId="0"/>
      <p:bldP spid="16" grpId="0" animBg="1"/>
      <p:bldP spid="41" grpId="0" animBg="1"/>
      <p:bldP spid="43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4E41E-6E94-1E4D-87C6-E842FDEF6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63B3E-1E30-E646-8817-50CBA1402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Zhiwei</a:t>
            </a:r>
            <a:r>
              <a:rPr lang="en-US" dirty="0"/>
              <a:t>: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i="1" dirty="0"/>
              <a:t>minimal</a:t>
            </a:r>
            <a:r>
              <a:rPr lang="zh-CN" altLang="en-US" dirty="0"/>
              <a:t> </a:t>
            </a:r>
            <a:r>
              <a:rPr lang="en-US" altLang="zh-CN" dirty="0"/>
              <a:t>prototype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annotation</a:t>
            </a:r>
            <a:r>
              <a:rPr lang="zh-CN" altLang="en-US" dirty="0"/>
              <a:t> </a:t>
            </a:r>
            <a:r>
              <a:rPr lang="en-US" altLang="zh-CN" dirty="0"/>
              <a:t>framework</a:t>
            </a:r>
          </a:p>
          <a:p>
            <a:pPr lvl="1"/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synchronous</a:t>
            </a:r>
            <a:r>
              <a:rPr lang="zh-CN" altLang="en-US" dirty="0"/>
              <a:t> </a:t>
            </a:r>
            <a:r>
              <a:rPr lang="en-US" altLang="zh-CN" dirty="0"/>
              <a:t>update</a:t>
            </a:r>
          </a:p>
          <a:p>
            <a:pPr lvl="1"/>
            <a:r>
              <a:rPr lang="en-US" altLang="zh-CN" dirty="0"/>
              <a:t>Simple</a:t>
            </a:r>
            <a:r>
              <a:rPr lang="zh-CN" altLang="en-US" dirty="0"/>
              <a:t> </a:t>
            </a:r>
            <a:r>
              <a:rPr lang="en-US" altLang="zh-CN" dirty="0"/>
              <a:t>classifier</a:t>
            </a:r>
            <a:r>
              <a:rPr lang="zh-CN" altLang="en-US" dirty="0"/>
              <a:t> </a:t>
            </a:r>
            <a:r>
              <a:rPr lang="en-US" altLang="zh-CN" dirty="0"/>
              <a:t>and</a:t>
            </a:r>
            <a:r>
              <a:rPr lang="zh-CN" altLang="en-US" dirty="0"/>
              <a:t> </a:t>
            </a:r>
            <a:r>
              <a:rPr lang="en-US" altLang="zh-CN" dirty="0"/>
              <a:t>tokenizer</a:t>
            </a:r>
            <a:r>
              <a:rPr lang="zh-CN" altLang="en-US" dirty="0"/>
              <a:t> </a:t>
            </a:r>
            <a:r>
              <a:rPr lang="en-US" altLang="zh-CN" dirty="0"/>
              <a:t>model</a:t>
            </a:r>
          </a:p>
          <a:p>
            <a:pPr lvl="1"/>
            <a:r>
              <a:rPr lang="en-US" altLang="zh-CN" dirty="0"/>
              <a:t>Select</a:t>
            </a:r>
            <a:r>
              <a:rPr lang="zh-CN" altLang="en-US" dirty="0"/>
              <a:t> </a:t>
            </a:r>
            <a:r>
              <a:rPr lang="en-US" altLang="zh-CN" dirty="0"/>
              <a:t>samples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be</a:t>
            </a:r>
            <a:r>
              <a:rPr lang="zh-CN" altLang="en-US" dirty="0"/>
              <a:t> </a:t>
            </a:r>
            <a:r>
              <a:rPr lang="en-US" altLang="zh-CN" dirty="0"/>
              <a:t>labeled</a:t>
            </a:r>
            <a:r>
              <a:rPr lang="zh-CN" altLang="en-US" dirty="0"/>
              <a:t> </a:t>
            </a:r>
            <a:r>
              <a:rPr lang="en-US" altLang="zh-CN" dirty="0"/>
              <a:t>by</a:t>
            </a:r>
            <a:r>
              <a:rPr lang="zh-CN" altLang="en-US" dirty="0"/>
              <a:t> </a:t>
            </a:r>
            <a:r>
              <a:rPr lang="en-US" altLang="zh-CN" dirty="0"/>
              <a:t>user</a:t>
            </a:r>
            <a:r>
              <a:rPr lang="zh-CN" altLang="en-US" dirty="0"/>
              <a:t> </a:t>
            </a:r>
            <a:r>
              <a:rPr lang="en-US" altLang="zh-CN" dirty="0"/>
              <a:t>id</a:t>
            </a:r>
            <a:r>
              <a:rPr lang="zh-CN" altLang="en-US" dirty="0"/>
              <a:t> </a:t>
            </a:r>
            <a:r>
              <a:rPr lang="en-US" altLang="zh-CN" dirty="0"/>
              <a:t>instead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active</a:t>
            </a:r>
            <a:r>
              <a:rPr lang="zh-CN" altLang="en-US" dirty="0"/>
              <a:t> </a:t>
            </a:r>
            <a:r>
              <a:rPr lang="en-US" altLang="zh-CN" dirty="0"/>
              <a:t>learning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3358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E613-DF64-0D41-959F-8E10773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To-do</a:t>
            </a:r>
            <a:r>
              <a:rPr lang="zh-CN" altLang="en-US" dirty="0"/>
              <a:t> </a:t>
            </a:r>
            <a:r>
              <a:rPr lang="en-US" altLang="zh-CN" dirty="0"/>
              <a:t>#1:</a:t>
            </a:r>
            <a:r>
              <a:rPr lang="zh-CN" altLang="en-US" dirty="0"/>
              <a:t> </a:t>
            </a:r>
            <a:r>
              <a:rPr lang="en-US" altLang="zh-CN" dirty="0"/>
              <a:t>Better</a:t>
            </a:r>
            <a:r>
              <a:rPr lang="zh-CN" altLang="en-US" dirty="0"/>
              <a:t> </a:t>
            </a:r>
            <a:r>
              <a:rPr lang="en-US" altLang="zh-CN" dirty="0"/>
              <a:t>Multi-Label</a:t>
            </a:r>
            <a:r>
              <a:rPr lang="zh-CN" altLang="en-US" dirty="0"/>
              <a:t> </a:t>
            </a:r>
            <a:r>
              <a:rPr lang="en-US" altLang="zh-CN" dirty="0"/>
              <a:t>Classification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4D9C-4D57-6E44-B5E7-483E491B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Current</a:t>
            </a:r>
            <a:r>
              <a:rPr lang="zh-CN" altLang="en-US" dirty="0"/>
              <a:t> </a:t>
            </a:r>
            <a:r>
              <a:rPr lang="en-US" altLang="zh-CN" dirty="0"/>
              <a:t>method</a:t>
            </a:r>
            <a:r>
              <a:rPr lang="zh-CN" altLang="en-US" dirty="0"/>
              <a:t> </a:t>
            </a:r>
            <a:r>
              <a:rPr lang="en-US" altLang="zh-CN" dirty="0"/>
              <a:t>–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fast</a:t>
            </a:r>
            <a:r>
              <a:rPr lang="zh-CN" altLang="en-US" dirty="0"/>
              <a:t> </a:t>
            </a:r>
            <a:r>
              <a:rPr lang="en-US" altLang="zh-CN" dirty="0"/>
              <a:t>prototype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altLang="zh-CN" dirty="0"/>
              <a:t>Use</a:t>
            </a:r>
            <a:r>
              <a:rPr lang="zh-CN" altLang="en-US" dirty="0"/>
              <a:t> </a:t>
            </a:r>
            <a:r>
              <a:rPr lang="en-US" altLang="zh-CN" dirty="0"/>
              <a:t>word2vec</a:t>
            </a:r>
            <a:r>
              <a:rPr lang="zh-CN" altLang="en-US" dirty="0"/>
              <a:t> </a:t>
            </a:r>
            <a:r>
              <a:rPr lang="en-US" altLang="zh-CN" dirty="0"/>
              <a:t>model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extract</a:t>
            </a:r>
            <a:r>
              <a:rPr lang="zh-CN" altLang="en-US" dirty="0"/>
              <a:t> </a:t>
            </a:r>
            <a:r>
              <a:rPr lang="en-US" altLang="zh-CN" dirty="0"/>
              <a:t>text</a:t>
            </a:r>
            <a:r>
              <a:rPr lang="zh-CN" altLang="en-US" dirty="0"/>
              <a:t> </a:t>
            </a:r>
            <a:r>
              <a:rPr lang="en-US" altLang="zh-CN" dirty="0"/>
              <a:t>feature</a:t>
            </a:r>
            <a:r>
              <a:rPr lang="zh-CN" altLang="en-US" dirty="0"/>
              <a:t>  词位信息（</a:t>
            </a:r>
            <a:r>
              <a:rPr lang="en-US" altLang="zh-CN" dirty="0" err="1"/>
              <a:t>fasttext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dirty="0"/>
              <a:t>sentence</a:t>
            </a:r>
            <a:r>
              <a:rPr lang="zh-CN" altLang="en-US" dirty="0"/>
              <a:t> </a:t>
            </a:r>
            <a:r>
              <a:rPr lang="en-US" altLang="zh-CN" dirty="0"/>
              <a:t>embedding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Create</a:t>
            </a:r>
            <a:r>
              <a:rPr lang="zh-CN" altLang="en-US" dirty="0"/>
              <a:t> </a:t>
            </a:r>
            <a:r>
              <a:rPr lang="en-US" altLang="zh-CN" dirty="0"/>
              <a:t>initial</a:t>
            </a:r>
            <a:r>
              <a:rPr lang="zh-CN" altLang="en-US" dirty="0"/>
              <a:t> </a:t>
            </a:r>
            <a:r>
              <a:rPr lang="en-US" altLang="zh-CN" dirty="0"/>
              <a:t>training</a:t>
            </a:r>
            <a:r>
              <a:rPr lang="zh-CN" altLang="en-US" dirty="0"/>
              <a:t> </a:t>
            </a:r>
            <a:r>
              <a:rPr lang="en-US" altLang="zh-CN" dirty="0"/>
              <a:t>labels</a:t>
            </a:r>
            <a:r>
              <a:rPr lang="zh-CN" altLang="en-US" dirty="0"/>
              <a:t> </a:t>
            </a:r>
            <a:r>
              <a:rPr lang="en-US" altLang="zh-CN" dirty="0"/>
              <a:t>using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rule-based</a:t>
            </a:r>
            <a:r>
              <a:rPr lang="zh-CN" altLang="en-US" dirty="0"/>
              <a:t> </a:t>
            </a:r>
            <a:r>
              <a:rPr lang="en-US" altLang="zh-CN" dirty="0"/>
              <a:t>approach</a:t>
            </a:r>
          </a:p>
          <a:p>
            <a:pPr lvl="1"/>
            <a:endParaRPr lang="en-US" altLang="zh-CN" dirty="0"/>
          </a:p>
          <a:p>
            <a:pPr lvl="1"/>
            <a:r>
              <a:rPr lang="en-US" altLang="zh-CN" dirty="0"/>
              <a:t>Train</a:t>
            </a:r>
            <a:r>
              <a:rPr lang="zh-CN" altLang="en-US" dirty="0"/>
              <a:t> </a:t>
            </a:r>
            <a:r>
              <a:rPr lang="en-US" altLang="zh-CN" dirty="0"/>
              <a:t>n=32</a:t>
            </a:r>
            <a:r>
              <a:rPr lang="zh-CN" altLang="en-US" dirty="0"/>
              <a:t> </a:t>
            </a:r>
            <a:r>
              <a:rPr lang="en-US" altLang="zh-CN" dirty="0"/>
              <a:t>binary</a:t>
            </a:r>
            <a:r>
              <a:rPr lang="zh-CN" altLang="en-US" dirty="0"/>
              <a:t> </a:t>
            </a:r>
            <a:r>
              <a:rPr lang="en-US" altLang="zh-CN" dirty="0"/>
              <a:t>classifiers</a:t>
            </a:r>
            <a:r>
              <a:rPr lang="zh-CN" altLang="en-US" dirty="0"/>
              <a:t> </a:t>
            </a:r>
            <a:r>
              <a:rPr lang="en-US" altLang="zh-CN" dirty="0"/>
              <a:t>(stochastic</a:t>
            </a:r>
            <a:r>
              <a:rPr lang="zh-CN" altLang="en-US" dirty="0"/>
              <a:t> </a:t>
            </a:r>
            <a:r>
              <a:rPr lang="en-US" altLang="zh-CN" dirty="0"/>
              <a:t>gradient</a:t>
            </a:r>
            <a:r>
              <a:rPr lang="zh-CN" altLang="en-US" dirty="0"/>
              <a:t> </a:t>
            </a:r>
            <a:r>
              <a:rPr lang="en-US" altLang="zh-CN" dirty="0"/>
              <a:t>descent)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endParaRPr lang="en-US" altLang="zh-CN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5E8DCEF-C6E8-D84B-9A98-C4B0B4A4159B}"/>
              </a:ext>
            </a:extLst>
          </p:cNvPr>
          <p:cNvSpPr/>
          <p:nvPr/>
        </p:nvSpPr>
        <p:spPr>
          <a:xfrm>
            <a:off x="8698882" y="-1386159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EF4E149-C373-FF4B-8B96-CC0ABEFB073A}"/>
              </a:ext>
            </a:extLst>
          </p:cNvPr>
          <p:cNvSpPr/>
          <p:nvPr/>
        </p:nvSpPr>
        <p:spPr>
          <a:xfrm>
            <a:off x="7844214" y="-1291641"/>
            <a:ext cx="864524" cy="731520"/>
          </a:xfrm>
          <a:custGeom>
            <a:avLst/>
            <a:gdLst>
              <a:gd name="connsiteX0" fmla="*/ 864524 w 864524"/>
              <a:gd name="connsiteY0" fmla="*/ 116378 h 731520"/>
              <a:gd name="connsiteX1" fmla="*/ 781396 w 864524"/>
              <a:gd name="connsiteY1" fmla="*/ 133003 h 731520"/>
              <a:gd name="connsiteX2" fmla="*/ 615142 w 864524"/>
              <a:gd name="connsiteY2" fmla="*/ 66502 h 731520"/>
              <a:gd name="connsiteX3" fmla="*/ 532015 w 864524"/>
              <a:gd name="connsiteY3" fmla="*/ 49876 h 731520"/>
              <a:gd name="connsiteX4" fmla="*/ 482138 w 864524"/>
              <a:gd name="connsiteY4" fmla="*/ 33251 h 731520"/>
              <a:gd name="connsiteX5" fmla="*/ 365760 w 864524"/>
              <a:gd name="connsiteY5" fmla="*/ 0 h 731520"/>
              <a:gd name="connsiteX6" fmla="*/ 232756 w 864524"/>
              <a:gd name="connsiteY6" fmla="*/ 16625 h 731520"/>
              <a:gd name="connsiteX7" fmla="*/ 116378 w 864524"/>
              <a:gd name="connsiteY7" fmla="*/ 149629 h 731520"/>
              <a:gd name="connsiteX8" fmla="*/ 49876 w 864524"/>
              <a:gd name="connsiteY8" fmla="*/ 249382 h 731520"/>
              <a:gd name="connsiteX9" fmla="*/ 16626 w 864524"/>
              <a:gd name="connsiteY9" fmla="*/ 299258 h 731520"/>
              <a:gd name="connsiteX10" fmla="*/ 0 w 864524"/>
              <a:gd name="connsiteY10" fmla="*/ 349134 h 731520"/>
              <a:gd name="connsiteX11" fmla="*/ 16626 w 864524"/>
              <a:gd name="connsiteY11" fmla="*/ 615142 h 731520"/>
              <a:gd name="connsiteX12" fmla="*/ 49876 w 864524"/>
              <a:gd name="connsiteY12" fmla="*/ 665018 h 731520"/>
              <a:gd name="connsiteX13" fmla="*/ 149629 w 864524"/>
              <a:gd name="connsiteY13" fmla="*/ 698269 h 731520"/>
              <a:gd name="connsiteX14" fmla="*/ 315884 w 864524"/>
              <a:gd name="connsiteY14" fmla="*/ 731520 h 731520"/>
              <a:gd name="connsiteX15" fmla="*/ 565266 w 864524"/>
              <a:gd name="connsiteY15" fmla="*/ 698269 h 731520"/>
              <a:gd name="connsiteX16" fmla="*/ 615142 w 864524"/>
              <a:gd name="connsiteY16" fmla="*/ 665018 h 731520"/>
              <a:gd name="connsiteX17" fmla="*/ 681644 w 864524"/>
              <a:gd name="connsiteY17" fmla="*/ 565265 h 731520"/>
              <a:gd name="connsiteX18" fmla="*/ 714895 w 864524"/>
              <a:gd name="connsiteY18" fmla="*/ 515389 h 731520"/>
              <a:gd name="connsiteX19" fmla="*/ 748146 w 864524"/>
              <a:gd name="connsiteY19" fmla="*/ 415636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64524" h="731520">
                <a:moveTo>
                  <a:pt x="864524" y="116378"/>
                </a:moveTo>
                <a:cubicBezTo>
                  <a:pt x="836815" y="121920"/>
                  <a:pt x="809538" y="135561"/>
                  <a:pt x="781396" y="133003"/>
                </a:cubicBezTo>
                <a:cubicBezTo>
                  <a:pt x="686266" y="124355"/>
                  <a:pt x="693099" y="92488"/>
                  <a:pt x="615142" y="66502"/>
                </a:cubicBezTo>
                <a:cubicBezTo>
                  <a:pt x="588334" y="57566"/>
                  <a:pt x="559429" y="56730"/>
                  <a:pt x="532015" y="49876"/>
                </a:cubicBezTo>
                <a:cubicBezTo>
                  <a:pt x="515013" y="45626"/>
                  <a:pt x="498989" y="38065"/>
                  <a:pt x="482138" y="33251"/>
                </a:cubicBezTo>
                <a:cubicBezTo>
                  <a:pt x="336015" y="-8498"/>
                  <a:pt x="485339" y="39859"/>
                  <a:pt x="365760" y="0"/>
                </a:cubicBezTo>
                <a:cubicBezTo>
                  <a:pt x="321425" y="5542"/>
                  <a:pt x="275861" y="4869"/>
                  <a:pt x="232756" y="16625"/>
                </a:cubicBezTo>
                <a:cubicBezTo>
                  <a:pt x="176312" y="32019"/>
                  <a:pt x="140597" y="113301"/>
                  <a:pt x="116378" y="149629"/>
                </a:cubicBezTo>
                <a:lnTo>
                  <a:pt x="49876" y="249382"/>
                </a:lnTo>
                <a:cubicBezTo>
                  <a:pt x="38793" y="266007"/>
                  <a:pt x="22945" y="280302"/>
                  <a:pt x="16626" y="299258"/>
                </a:cubicBezTo>
                <a:lnTo>
                  <a:pt x="0" y="349134"/>
                </a:lnTo>
                <a:cubicBezTo>
                  <a:pt x="5542" y="437803"/>
                  <a:pt x="2770" y="527387"/>
                  <a:pt x="16626" y="615142"/>
                </a:cubicBezTo>
                <a:cubicBezTo>
                  <a:pt x="19742" y="634879"/>
                  <a:pt x="32932" y="654428"/>
                  <a:pt x="49876" y="665018"/>
                </a:cubicBezTo>
                <a:cubicBezTo>
                  <a:pt x="79598" y="683594"/>
                  <a:pt x="115626" y="689768"/>
                  <a:pt x="149629" y="698269"/>
                </a:cubicBezTo>
                <a:cubicBezTo>
                  <a:pt x="248834" y="723070"/>
                  <a:pt x="193592" y="711137"/>
                  <a:pt x="315884" y="731520"/>
                </a:cubicBezTo>
                <a:cubicBezTo>
                  <a:pt x="360445" y="727806"/>
                  <a:pt x="497358" y="732223"/>
                  <a:pt x="565266" y="698269"/>
                </a:cubicBezTo>
                <a:cubicBezTo>
                  <a:pt x="583138" y="689333"/>
                  <a:pt x="598517" y="676102"/>
                  <a:pt x="615142" y="665018"/>
                </a:cubicBezTo>
                <a:lnTo>
                  <a:pt x="681644" y="565265"/>
                </a:lnTo>
                <a:lnTo>
                  <a:pt x="714895" y="515389"/>
                </a:lnTo>
                <a:lnTo>
                  <a:pt x="748146" y="415636"/>
                </a:lnTo>
              </a:path>
            </a:pathLst>
          </a:custGeom>
          <a:ln w="3492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7453D7A-45E9-BA45-9980-761E150E6856}"/>
              </a:ext>
            </a:extLst>
          </p:cNvPr>
          <p:cNvSpPr/>
          <p:nvPr/>
        </p:nvSpPr>
        <p:spPr>
          <a:xfrm>
            <a:off x="8698882" y="-3517400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05CD6AA-7E5B-1C40-8733-D6E7936D7E1B}"/>
              </a:ext>
            </a:extLst>
          </p:cNvPr>
          <p:cNvSpPr/>
          <p:nvPr/>
        </p:nvSpPr>
        <p:spPr>
          <a:xfrm>
            <a:off x="10650622" y="-1305241"/>
            <a:ext cx="1069915" cy="4937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classifier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3C37F3F-DEEE-A54F-AEE5-30080B3D5303}"/>
              </a:ext>
            </a:extLst>
          </p:cNvPr>
          <p:cNvSpPr/>
          <p:nvPr/>
        </p:nvSpPr>
        <p:spPr>
          <a:xfrm>
            <a:off x="7844214" y="-2254453"/>
            <a:ext cx="1389625" cy="4937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Jieba</a:t>
            </a:r>
            <a:r>
              <a:rPr lang="zh-CN" altLang="en-US" dirty="0"/>
              <a:t> </a:t>
            </a:r>
            <a:r>
              <a:rPr lang="en-US" altLang="zh-CN" dirty="0"/>
              <a:t>tokenizer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27646B-316B-4743-8245-FC2076E3B6C5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 flipH="1">
            <a:off x="8539027" y="-2741896"/>
            <a:ext cx="975870" cy="487443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11A143-8573-E343-A327-E23B9A0CF79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9514897" y="-2741896"/>
            <a:ext cx="816015" cy="488642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ED5FA-5737-6440-AE67-FD2C202B3FC9}"/>
              </a:ext>
            </a:extLst>
          </p:cNvPr>
          <p:cNvCxnSpPr>
            <a:cxnSpLocks/>
            <a:stCxn id="12" idx="0"/>
            <a:endCxn id="18" idx="2"/>
          </p:cNvCxnSpPr>
          <p:nvPr/>
        </p:nvCxnSpPr>
        <p:spPr>
          <a:xfrm flipH="1" flipV="1">
            <a:off x="8539027" y="-1760677"/>
            <a:ext cx="975870" cy="374518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B198B1-90A4-FB46-BBED-92C4E5CEBEB1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9514897" y="-1759478"/>
            <a:ext cx="816015" cy="373319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BA30FAD5-F163-E748-BEE9-27BE353AA423}"/>
              </a:ext>
            </a:extLst>
          </p:cNvPr>
          <p:cNvSpPr/>
          <p:nvPr/>
        </p:nvSpPr>
        <p:spPr>
          <a:xfrm>
            <a:off x="7145195" y="3539626"/>
            <a:ext cx="413010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r"/>
            <a:r>
              <a:rPr lang="zh-CN" altLang="en-US" sz="4400" dirty="0">
                <a:solidFill>
                  <a:srgbClr val="FF0000"/>
                </a:solidFill>
              </a:rPr>
              <a:t>☜ </a:t>
            </a:r>
            <a:r>
              <a:rPr lang="en-US" altLang="zh-CN" sz="2400" dirty="0">
                <a:solidFill>
                  <a:srgbClr val="FF0000"/>
                </a:solidFill>
              </a:rPr>
              <a:t>get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actual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training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data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EC3789-0266-5345-A613-4BA9503EDE28}"/>
              </a:ext>
            </a:extLst>
          </p:cNvPr>
          <p:cNvSpPr/>
          <p:nvPr/>
        </p:nvSpPr>
        <p:spPr>
          <a:xfrm>
            <a:off x="5089579" y="4288112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r"/>
            <a:r>
              <a:rPr lang="zh-CN" altLang="en-US" sz="4400" dirty="0">
                <a:solidFill>
                  <a:srgbClr val="FF0000"/>
                </a:solidFill>
              </a:rPr>
              <a:t>☜ </a:t>
            </a:r>
            <a:r>
              <a:rPr lang="en-US" altLang="zh-CN" sz="2400" dirty="0">
                <a:solidFill>
                  <a:srgbClr val="FF0000"/>
                </a:solidFill>
              </a:rPr>
              <a:t>use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 multi-label classifier (exploits the correlation between labels)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50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E613-DF64-0D41-959F-8E10773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To-do</a:t>
            </a:r>
            <a:r>
              <a:rPr lang="zh-CN" altLang="en-US" dirty="0"/>
              <a:t> </a:t>
            </a:r>
            <a:r>
              <a:rPr lang="en-US" altLang="zh-CN" dirty="0"/>
              <a:t>#2:</a:t>
            </a:r>
            <a:r>
              <a:rPr lang="zh-CN" altLang="en-US" dirty="0"/>
              <a:t> </a:t>
            </a:r>
            <a:r>
              <a:rPr lang="en-US" altLang="zh-CN" dirty="0"/>
              <a:t>Sample</a:t>
            </a:r>
            <a:r>
              <a:rPr lang="zh-CN" altLang="en-US" dirty="0"/>
              <a:t> </a:t>
            </a:r>
            <a:r>
              <a:rPr lang="en-US" altLang="zh-CN" dirty="0"/>
              <a:t>Selection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4D9C-4D57-6E44-B5E7-483E491B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Current</a:t>
            </a:r>
            <a:r>
              <a:rPr lang="zh-CN" altLang="en-US" dirty="0"/>
              <a:t> </a:t>
            </a:r>
            <a:r>
              <a:rPr lang="en-US" altLang="zh-CN" dirty="0"/>
              <a:t>method</a:t>
            </a:r>
            <a:r>
              <a:rPr lang="zh-CN" altLang="en-US" dirty="0"/>
              <a:t>：</a:t>
            </a:r>
            <a:endParaRPr lang="en-US" altLang="zh-CN" dirty="0"/>
          </a:p>
          <a:p>
            <a:pPr lvl="1"/>
            <a:r>
              <a:rPr lang="en-US" altLang="zh-CN" dirty="0"/>
              <a:t>Select</a:t>
            </a:r>
            <a:r>
              <a:rPr lang="zh-CN" altLang="en-US" dirty="0"/>
              <a:t> </a:t>
            </a:r>
            <a:r>
              <a:rPr lang="en-US" altLang="zh-CN" dirty="0"/>
              <a:t>samples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label</a:t>
            </a:r>
            <a:r>
              <a:rPr lang="zh-CN" altLang="en-US" dirty="0"/>
              <a:t> </a:t>
            </a:r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user</a:t>
            </a:r>
            <a:r>
              <a:rPr lang="zh-CN" altLang="en-US" dirty="0"/>
              <a:t> </a:t>
            </a:r>
            <a:r>
              <a:rPr lang="en-US" altLang="zh-CN" dirty="0"/>
              <a:t>ID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Alternative</a:t>
            </a:r>
            <a:r>
              <a:rPr lang="zh-CN" altLang="en-US" dirty="0"/>
              <a:t> </a:t>
            </a:r>
            <a:r>
              <a:rPr lang="en-US" altLang="zh-CN" dirty="0"/>
              <a:t>methods:</a:t>
            </a:r>
          </a:p>
          <a:p>
            <a:pPr lvl="1"/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OC-Tree</a:t>
            </a:r>
            <a:r>
              <a:rPr lang="zh-CN" altLang="en-US" dirty="0"/>
              <a:t> </a:t>
            </a:r>
            <a:r>
              <a:rPr lang="en-US" altLang="zh-CN" dirty="0"/>
              <a:t>properties</a:t>
            </a:r>
            <a:r>
              <a:rPr lang="zh-CN" altLang="en-US" dirty="0"/>
              <a:t> </a:t>
            </a:r>
            <a:r>
              <a:rPr lang="en-US" altLang="zh-CN" dirty="0"/>
              <a:t>(e.g.</a:t>
            </a:r>
            <a:r>
              <a:rPr lang="zh-CN" altLang="en-US" dirty="0"/>
              <a:t> </a:t>
            </a:r>
            <a:r>
              <a:rPr lang="en-US" altLang="zh-CN" dirty="0"/>
              <a:t>#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people</a:t>
            </a:r>
            <a:r>
              <a:rPr lang="zh-CN" altLang="en-US" dirty="0"/>
              <a:t> </a:t>
            </a:r>
            <a:r>
              <a:rPr lang="en-US" altLang="zh-CN" dirty="0"/>
              <a:t>in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organization)</a:t>
            </a:r>
          </a:p>
          <a:p>
            <a:pPr lvl="1"/>
            <a:r>
              <a:rPr lang="en-US" altLang="zh-CN" dirty="0"/>
              <a:t>Based</a:t>
            </a:r>
            <a:r>
              <a:rPr lang="zh-CN" altLang="en-US" dirty="0"/>
              <a:t> </a:t>
            </a:r>
            <a:r>
              <a:rPr lang="en-US" altLang="zh-CN" dirty="0"/>
              <a:t>on</a:t>
            </a:r>
            <a:r>
              <a:rPr lang="zh-CN" altLang="en-US" dirty="0"/>
              <a:t> </a:t>
            </a:r>
            <a:r>
              <a:rPr lang="en-US" altLang="zh-CN" dirty="0"/>
              <a:t>classifier/tokenizer</a:t>
            </a:r>
            <a:r>
              <a:rPr lang="zh-CN" altLang="en-US" dirty="0"/>
              <a:t> </a:t>
            </a:r>
            <a:r>
              <a:rPr lang="en-US" altLang="zh-CN" dirty="0"/>
              <a:t>confidence</a:t>
            </a:r>
            <a:r>
              <a:rPr lang="zh-CN" altLang="en-US" dirty="0"/>
              <a:t> </a:t>
            </a:r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5E8DCEF-C6E8-D84B-9A98-C4B0B4A4159B}"/>
              </a:ext>
            </a:extLst>
          </p:cNvPr>
          <p:cNvSpPr/>
          <p:nvPr/>
        </p:nvSpPr>
        <p:spPr>
          <a:xfrm>
            <a:off x="8698882" y="-1386159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EF4E149-C373-FF4B-8B96-CC0ABEFB073A}"/>
              </a:ext>
            </a:extLst>
          </p:cNvPr>
          <p:cNvSpPr/>
          <p:nvPr/>
        </p:nvSpPr>
        <p:spPr>
          <a:xfrm>
            <a:off x="7844214" y="-1291641"/>
            <a:ext cx="864524" cy="731520"/>
          </a:xfrm>
          <a:custGeom>
            <a:avLst/>
            <a:gdLst>
              <a:gd name="connsiteX0" fmla="*/ 864524 w 864524"/>
              <a:gd name="connsiteY0" fmla="*/ 116378 h 731520"/>
              <a:gd name="connsiteX1" fmla="*/ 781396 w 864524"/>
              <a:gd name="connsiteY1" fmla="*/ 133003 h 731520"/>
              <a:gd name="connsiteX2" fmla="*/ 615142 w 864524"/>
              <a:gd name="connsiteY2" fmla="*/ 66502 h 731520"/>
              <a:gd name="connsiteX3" fmla="*/ 532015 w 864524"/>
              <a:gd name="connsiteY3" fmla="*/ 49876 h 731520"/>
              <a:gd name="connsiteX4" fmla="*/ 482138 w 864524"/>
              <a:gd name="connsiteY4" fmla="*/ 33251 h 731520"/>
              <a:gd name="connsiteX5" fmla="*/ 365760 w 864524"/>
              <a:gd name="connsiteY5" fmla="*/ 0 h 731520"/>
              <a:gd name="connsiteX6" fmla="*/ 232756 w 864524"/>
              <a:gd name="connsiteY6" fmla="*/ 16625 h 731520"/>
              <a:gd name="connsiteX7" fmla="*/ 116378 w 864524"/>
              <a:gd name="connsiteY7" fmla="*/ 149629 h 731520"/>
              <a:gd name="connsiteX8" fmla="*/ 49876 w 864524"/>
              <a:gd name="connsiteY8" fmla="*/ 249382 h 731520"/>
              <a:gd name="connsiteX9" fmla="*/ 16626 w 864524"/>
              <a:gd name="connsiteY9" fmla="*/ 299258 h 731520"/>
              <a:gd name="connsiteX10" fmla="*/ 0 w 864524"/>
              <a:gd name="connsiteY10" fmla="*/ 349134 h 731520"/>
              <a:gd name="connsiteX11" fmla="*/ 16626 w 864524"/>
              <a:gd name="connsiteY11" fmla="*/ 615142 h 731520"/>
              <a:gd name="connsiteX12" fmla="*/ 49876 w 864524"/>
              <a:gd name="connsiteY12" fmla="*/ 665018 h 731520"/>
              <a:gd name="connsiteX13" fmla="*/ 149629 w 864524"/>
              <a:gd name="connsiteY13" fmla="*/ 698269 h 731520"/>
              <a:gd name="connsiteX14" fmla="*/ 315884 w 864524"/>
              <a:gd name="connsiteY14" fmla="*/ 731520 h 731520"/>
              <a:gd name="connsiteX15" fmla="*/ 565266 w 864524"/>
              <a:gd name="connsiteY15" fmla="*/ 698269 h 731520"/>
              <a:gd name="connsiteX16" fmla="*/ 615142 w 864524"/>
              <a:gd name="connsiteY16" fmla="*/ 665018 h 731520"/>
              <a:gd name="connsiteX17" fmla="*/ 681644 w 864524"/>
              <a:gd name="connsiteY17" fmla="*/ 565265 h 731520"/>
              <a:gd name="connsiteX18" fmla="*/ 714895 w 864524"/>
              <a:gd name="connsiteY18" fmla="*/ 515389 h 731520"/>
              <a:gd name="connsiteX19" fmla="*/ 748146 w 864524"/>
              <a:gd name="connsiteY19" fmla="*/ 415636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64524" h="731520">
                <a:moveTo>
                  <a:pt x="864524" y="116378"/>
                </a:moveTo>
                <a:cubicBezTo>
                  <a:pt x="836815" y="121920"/>
                  <a:pt x="809538" y="135561"/>
                  <a:pt x="781396" y="133003"/>
                </a:cubicBezTo>
                <a:cubicBezTo>
                  <a:pt x="686266" y="124355"/>
                  <a:pt x="693099" y="92488"/>
                  <a:pt x="615142" y="66502"/>
                </a:cubicBezTo>
                <a:cubicBezTo>
                  <a:pt x="588334" y="57566"/>
                  <a:pt x="559429" y="56730"/>
                  <a:pt x="532015" y="49876"/>
                </a:cubicBezTo>
                <a:cubicBezTo>
                  <a:pt x="515013" y="45626"/>
                  <a:pt x="498989" y="38065"/>
                  <a:pt x="482138" y="33251"/>
                </a:cubicBezTo>
                <a:cubicBezTo>
                  <a:pt x="336015" y="-8498"/>
                  <a:pt x="485339" y="39859"/>
                  <a:pt x="365760" y="0"/>
                </a:cubicBezTo>
                <a:cubicBezTo>
                  <a:pt x="321425" y="5542"/>
                  <a:pt x="275861" y="4869"/>
                  <a:pt x="232756" y="16625"/>
                </a:cubicBezTo>
                <a:cubicBezTo>
                  <a:pt x="176312" y="32019"/>
                  <a:pt x="140597" y="113301"/>
                  <a:pt x="116378" y="149629"/>
                </a:cubicBezTo>
                <a:lnTo>
                  <a:pt x="49876" y="249382"/>
                </a:lnTo>
                <a:cubicBezTo>
                  <a:pt x="38793" y="266007"/>
                  <a:pt x="22945" y="280302"/>
                  <a:pt x="16626" y="299258"/>
                </a:cubicBezTo>
                <a:lnTo>
                  <a:pt x="0" y="349134"/>
                </a:lnTo>
                <a:cubicBezTo>
                  <a:pt x="5542" y="437803"/>
                  <a:pt x="2770" y="527387"/>
                  <a:pt x="16626" y="615142"/>
                </a:cubicBezTo>
                <a:cubicBezTo>
                  <a:pt x="19742" y="634879"/>
                  <a:pt x="32932" y="654428"/>
                  <a:pt x="49876" y="665018"/>
                </a:cubicBezTo>
                <a:cubicBezTo>
                  <a:pt x="79598" y="683594"/>
                  <a:pt x="115626" y="689768"/>
                  <a:pt x="149629" y="698269"/>
                </a:cubicBezTo>
                <a:cubicBezTo>
                  <a:pt x="248834" y="723070"/>
                  <a:pt x="193592" y="711137"/>
                  <a:pt x="315884" y="731520"/>
                </a:cubicBezTo>
                <a:cubicBezTo>
                  <a:pt x="360445" y="727806"/>
                  <a:pt x="497358" y="732223"/>
                  <a:pt x="565266" y="698269"/>
                </a:cubicBezTo>
                <a:cubicBezTo>
                  <a:pt x="583138" y="689333"/>
                  <a:pt x="598517" y="676102"/>
                  <a:pt x="615142" y="665018"/>
                </a:cubicBezTo>
                <a:lnTo>
                  <a:pt x="681644" y="565265"/>
                </a:lnTo>
                <a:lnTo>
                  <a:pt x="714895" y="515389"/>
                </a:lnTo>
                <a:lnTo>
                  <a:pt x="748146" y="415636"/>
                </a:lnTo>
              </a:path>
            </a:pathLst>
          </a:custGeom>
          <a:ln w="3492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7453D7A-45E9-BA45-9980-761E150E6856}"/>
              </a:ext>
            </a:extLst>
          </p:cNvPr>
          <p:cNvSpPr/>
          <p:nvPr/>
        </p:nvSpPr>
        <p:spPr>
          <a:xfrm>
            <a:off x="8698882" y="-3517400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05CD6AA-7E5B-1C40-8733-D6E7936D7E1B}"/>
              </a:ext>
            </a:extLst>
          </p:cNvPr>
          <p:cNvSpPr/>
          <p:nvPr/>
        </p:nvSpPr>
        <p:spPr>
          <a:xfrm>
            <a:off x="10650622" y="-1305241"/>
            <a:ext cx="1069915" cy="4937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classifier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3C37F3F-DEEE-A54F-AEE5-30080B3D5303}"/>
              </a:ext>
            </a:extLst>
          </p:cNvPr>
          <p:cNvSpPr/>
          <p:nvPr/>
        </p:nvSpPr>
        <p:spPr>
          <a:xfrm>
            <a:off x="7844214" y="-2254453"/>
            <a:ext cx="1389625" cy="4937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Jieba</a:t>
            </a:r>
            <a:r>
              <a:rPr lang="zh-CN" altLang="en-US" dirty="0"/>
              <a:t> </a:t>
            </a:r>
            <a:r>
              <a:rPr lang="en-US" altLang="zh-CN" dirty="0"/>
              <a:t>tokenizer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27646B-316B-4743-8245-FC2076E3B6C5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 flipH="1">
            <a:off x="8539027" y="-2741896"/>
            <a:ext cx="975870" cy="487443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11A143-8573-E343-A327-E23B9A0CF79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9514897" y="-2741896"/>
            <a:ext cx="816015" cy="488642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ED5FA-5737-6440-AE67-FD2C202B3FC9}"/>
              </a:ext>
            </a:extLst>
          </p:cNvPr>
          <p:cNvCxnSpPr>
            <a:cxnSpLocks/>
            <a:stCxn id="12" idx="0"/>
            <a:endCxn id="18" idx="2"/>
          </p:cNvCxnSpPr>
          <p:nvPr/>
        </p:nvCxnSpPr>
        <p:spPr>
          <a:xfrm flipH="1" flipV="1">
            <a:off x="8539027" y="-1760677"/>
            <a:ext cx="975870" cy="374518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B198B1-90A4-FB46-BBED-92C4E5CEBEB1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9514897" y="-1759478"/>
            <a:ext cx="816015" cy="373319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80D31FE-71DC-2348-BA69-B08299A26DBC}"/>
              </a:ext>
            </a:extLst>
          </p:cNvPr>
          <p:cNvSpPr/>
          <p:nvPr/>
        </p:nvSpPr>
        <p:spPr>
          <a:xfrm>
            <a:off x="5089579" y="4288112"/>
            <a:ext cx="6096000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r"/>
            <a:r>
              <a:rPr lang="zh-CN" altLang="en-US" sz="4400" dirty="0">
                <a:solidFill>
                  <a:srgbClr val="FF0000"/>
                </a:solidFill>
              </a:rPr>
              <a:t>☜ </a:t>
            </a:r>
            <a:r>
              <a:rPr lang="en-US" altLang="zh-CN" sz="2400" dirty="0">
                <a:solidFill>
                  <a:srgbClr val="FF0000"/>
                </a:solidFill>
              </a:rPr>
              <a:t>need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to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consult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active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learning</a:t>
            </a:r>
            <a:r>
              <a:rPr lang="zh-CN" altLang="en-US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>
                <a:solidFill>
                  <a:srgbClr val="FF0000"/>
                </a:solidFill>
              </a:rPr>
              <a:t>literature</a:t>
            </a:r>
          </a:p>
        </p:txBody>
      </p:sp>
    </p:spTree>
    <p:extLst>
      <p:ext uri="{BB962C8B-B14F-4D97-AF65-F5344CB8AC3E}">
        <p14:creationId xmlns:p14="http://schemas.microsoft.com/office/powerpoint/2010/main" val="3368506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C2B61-2478-A840-97E8-0F5C4D62F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03C81D-34F1-544F-A6EA-F83028532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Word</a:t>
            </a:r>
            <a:r>
              <a:rPr lang="zh-CN" altLang="en-US" dirty="0"/>
              <a:t>  </a:t>
            </a:r>
            <a:r>
              <a:rPr lang="en-US" altLang="zh-CN" dirty="0"/>
              <a:t>|</a:t>
            </a:r>
            <a:r>
              <a:rPr lang="zh-CN" altLang="en-US" dirty="0"/>
              <a:t> </a:t>
            </a:r>
            <a:r>
              <a:rPr lang="en-US" altLang="zh-CN" dirty="0"/>
              <a:t>label</a:t>
            </a:r>
            <a:r>
              <a:rPr lang="zh-CN" altLang="en-US" dirty="0"/>
              <a:t> </a:t>
            </a:r>
            <a:endParaRPr lang="en-US" altLang="zh-CN" dirty="0"/>
          </a:p>
          <a:p>
            <a:pPr lvl="1"/>
            <a:r>
              <a:rPr lang="en-US" dirty="0"/>
              <a:t>(pre-defined)</a:t>
            </a:r>
            <a:r>
              <a:rPr lang="ja-JP" altLang="en-US"/>
              <a:t>关键词映射</a:t>
            </a:r>
            <a:r>
              <a:rPr lang="en-US" altLang="zh-CN" dirty="0"/>
              <a:t>-</a:t>
            </a:r>
            <a:r>
              <a:rPr lang="ja-JP" altLang="en-US"/>
              <a:t>定期整理</a:t>
            </a:r>
            <a:endParaRPr lang="en-US" dirty="0"/>
          </a:p>
          <a:p>
            <a:r>
              <a:rPr lang="en-US" altLang="zh-CN" dirty="0"/>
              <a:t>Word</a:t>
            </a:r>
            <a:r>
              <a:rPr lang="zh-CN" altLang="en-US" dirty="0"/>
              <a:t> </a:t>
            </a:r>
            <a:r>
              <a:rPr lang="en-US" altLang="zh-CN" dirty="0"/>
              <a:t>|</a:t>
            </a:r>
            <a:r>
              <a:rPr lang="zh-CN" altLang="en-US" dirty="0"/>
              <a:t> </a:t>
            </a:r>
            <a:r>
              <a:rPr lang="en-US" altLang="zh-CN" dirty="0"/>
              <a:t>frequency</a:t>
            </a:r>
            <a:r>
              <a:rPr lang="zh-CN" altLang="en-US" dirty="0"/>
              <a:t> </a:t>
            </a:r>
            <a:r>
              <a:rPr lang="en-US" altLang="zh-CN" dirty="0"/>
              <a:t>|</a:t>
            </a:r>
            <a:r>
              <a:rPr lang="zh-CN" altLang="en-US" dirty="0"/>
              <a:t> </a:t>
            </a:r>
            <a:r>
              <a:rPr lang="en-US" altLang="zh-CN" dirty="0"/>
              <a:t>type</a:t>
            </a:r>
          </a:p>
          <a:p>
            <a:pPr lvl="1"/>
            <a:r>
              <a:rPr lang="ja-JP" altLang="en-US"/>
              <a:t>分词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66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E613-DF64-0D41-959F-8E1077311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To-do</a:t>
            </a:r>
            <a:r>
              <a:rPr lang="zh-CN" altLang="en-US" dirty="0"/>
              <a:t> </a:t>
            </a:r>
            <a:r>
              <a:rPr lang="en-US" altLang="zh-CN" dirty="0"/>
              <a:t>#3:</a:t>
            </a:r>
            <a:r>
              <a:rPr lang="zh-CN" altLang="en-US" dirty="0"/>
              <a:t> </a:t>
            </a:r>
            <a:r>
              <a:rPr lang="en-US" altLang="zh-CN" dirty="0"/>
              <a:t>Front-End</a:t>
            </a:r>
            <a:r>
              <a:rPr lang="zh-CN" altLang="en-US" dirty="0"/>
              <a:t> </a:t>
            </a:r>
            <a:r>
              <a:rPr lang="en-US" altLang="zh-CN" dirty="0"/>
              <a:t>Improvement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E4D9C-4D57-6E44-B5E7-483E491B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Group</a:t>
            </a:r>
            <a:r>
              <a:rPr lang="zh-CN" altLang="en-US" dirty="0"/>
              <a:t> </a:t>
            </a:r>
            <a:r>
              <a:rPr lang="en-US" altLang="zh-CN" dirty="0"/>
              <a:t>labels</a:t>
            </a:r>
            <a:r>
              <a:rPr lang="zh-CN" altLang="en-US" dirty="0"/>
              <a:t> </a:t>
            </a:r>
            <a:r>
              <a:rPr lang="en-US" altLang="zh-CN" dirty="0"/>
              <a:t>into</a:t>
            </a:r>
            <a:r>
              <a:rPr lang="zh-CN" altLang="en-US" dirty="0"/>
              <a:t> </a:t>
            </a:r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table</a:t>
            </a:r>
            <a:r>
              <a:rPr lang="zh-CN" altLang="en-US" dirty="0"/>
              <a:t>  </a:t>
            </a:r>
            <a:endParaRPr lang="en-US" altLang="zh-CN" dirty="0"/>
          </a:p>
          <a:p>
            <a:pPr lvl="1"/>
            <a:r>
              <a:rPr lang="en-US" altLang="zh-CN" dirty="0"/>
              <a:t>Sentence</a:t>
            </a:r>
            <a:r>
              <a:rPr lang="zh-CN" altLang="en-US" dirty="0"/>
              <a:t> </a:t>
            </a:r>
            <a:r>
              <a:rPr lang="en-US" altLang="zh-CN" dirty="0"/>
              <a:t>--</a:t>
            </a:r>
            <a:r>
              <a:rPr lang="zh-CN" altLang="en-US" dirty="0"/>
              <a:t> </a:t>
            </a:r>
            <a:r>
              <a:rPr lang="en-US" altLang="zh-CN" dirty="0"/>
              <a:t>&gt;</a:t>
            </a:r>
            <a:r>
              <a:rPr lang="zh-CN" altLang="en-US" dirty="0"/>
              <a:t> 对应</a:t>
            </a:r>
            <a:r>
              <a:rPr lang="en-US" altLang="zh-CN" dirty="0"/>
              <a:t>label</a:t>
            </a:r>
            <a:r>
              <a:rPr lang="zh-CN" altLang="en-US" dirty="0"/>
              <a:t> （减少混淆）</a:t>
            </a:r>
            <a:endParaRPr lang="en-US" altLang="zh-CN" dirty="0"/>
          </a:p>
          <a:p>
            <a:r>
              <a:rPr lang="en-US" altLang="zh-CN" i="1" dirty="0"/>
              <a:t>Open</a:t>
            </a:r>
            <a:r>
              <a:rPr lang="zh-CN" altLang="en-US" i="1" dirty="0"/>
              <a:t> </a:t>
            </a:r>
            <a:r>
              <a:rPr lang="en-US" altLang="zh-CN" i="1" dirty="0"/>
              <a:t>to</a:t>
            </a:r>
            <a:r>
              <a:rPr lang="zh-CN" altLang="en-US" i="1" dirty="0"/>
              <a:t> </a:t>
            </a:r>
            <a:r>
              <a:rPr lang="en-US" altLang="zh-CN" i="1" dirty="0"/>
              <a:t>suggestions</a:t>
            </a:r>
          </a:p>
          <a:p>
            <a:pPr lvl="1"/>
            <a:r>
              <a:rPr lang="zh-CN" altLang="en-US" i="1" dirty="0"/>
              <a:t>减少数据库交互</a:t>
            </a:r>
            <a:r>
              <a:rPr lang="en-US" altLang="zh-CN" i="1" dirty="0"/>
              <a:t>—</a:t>
            </a:r>
            <a:r>
              <a:rPr lang="zh-CN" altLang="en-US" i="1" dirty="0"/>
              <a:t>提高效率</a:t>
            </a:r>
            <a:endParaRPr lang="en-US" altLang="zh-CN" i="1" dirty="0"/>
          </a:p>
          <a:p>
            <a:pPr lvl="1"/>
            <a:r>
              <a:rPr lang="ja-JP" altLang="en-US"/>
              <a:t>一次多条</a:t>
            </a:r>
            <a:r>
              <a:rPr lang="en-US" altLang="zh-CN" dirty="0"/>
              <a:t>—</a:t>
            </a:r>
            <a:r>
              <a:rPr lang="ja-JP" altLang="en-US"/>
              <a:t>自动更新</a:t>
            </a:r>
            <a:endParaRPr lang="en-US" dirty="0"/>
          </a:p>
          <a:p>
            <a:pPr lvl="1"/>
            <a:endParaRPr lang="en-US" altLang="zh-CN" i="1" dirty="0"/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25E8DCEF-C6E8-D84B-9A98-C4B0B4A4159B}"/>
              </a:ext>
            </a:extLst>
          </p:cNvPr>
          <p:cNvSpPr/>
          <p:nvPr/>
        </p:nvSpPr>
        <p:spPr>
          <a:xfrm>
            <a:off x="8698882" y="-1386159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Online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EEF4E149-C373-FF4B-8B96-CC0ABEFB073A}"/>
              </a:ext>
            </a:extLst>
          </p:cNvPr>
          <p:cNvSpPr/>
          <p:nvPr/>
        </p:nvSpPr>
        <p:spPr>
          <a:xfrm>
            <a:off x="7844214" y="-1291641"/>
            <a:ext cx="864524" cy="731520"/>
          </a:xfrm>
          <a:custGeom>
            <a:avLst/>
            <a:gdLst>
              <a:gd name="connsiteX0" fmla="*/ 864524 w 864524"/>
              <a:gd name="connsiteY0" fmla="*/ 116378 h 731520"/>
              <a:gd name="connsiteX1" fmla="*/ 781396 w 864524"/>
              <a:gd name="connsiteY1" fmla="*/ 133003 h 731520"/>
              <a:gd name="connsiteX2" fmla="*/ 615142 w 864524"/>
              <a:gd name="connsiteY2" fmla="*/ 66502 h 731520"/>
              <a:gd name="connsiteX3" fmla="*/ 532015 w 864524"/>
              <a:gd name="connsiteY3" fmla="*/ 49876 h 731520"/>
              <a:gd name="connsiteX4" fmla="*/ 482138 w 864524"/>
              <a:gd name="connsiteY4" fmla="*/ 33251 h 731520"/>
              <a:gd name="connsiteX5" fmla="*/ 365760 w 864524"/>
              <a:gd name="connsiteY5" fmla="*/ 0 h 731520"/>
              <a:gd name="connsiteX6" fmla="*/ 232756 w 864524"/>
              <a:gd name="connsiteY6" fmla="*/ 16625 h 731520"/>
              <a:gd name="connsiteX7" fmla="*/ 116378 w 864524"/>
              <a:gd name="connsiteY7" fmla="*/ 149629 h 731520"/>
              <a:gd name="connsiteX8" fmla="*/ 49876 w 864524"/>
              <a:gd name="connsiteY8" fmla="*/ 249382 h 731520"/>
              <a:gd name="connsiteX9" fmla="*/ 16626 w 864524"/>
              <a:gd name="connsiteY9" fmla="*/ 299258 h 731520"/>
              <a:gd name="connsiteX10" fmla="*/ 0 w 864524"/>
              <a:gd name="connsiteY10" fmla="*/ 349134 h 731520"/>
              <a:gd name="connsiteX11" fmla="*/ 16626 w 864524"/>
              <a:gd name="connsiteY11" fmla="*/ 615142 h 731520"/>
              <a:gd name="connsiteX12" fmla="*/ 49876 w 864524"/>
              <a:gd name="connsiteY12" fmla="*/ 665018 h 731520"/>
              <a:gd name="connsiteX13" fmla="*/ 149629 w 864524"/>
              <a:gd name="connsiteY13" fmla="*/ 698269 h 731520"/>
              <a:gd name="connsiteX14" fmla="*/ 315884 w 864524"/>
              <a:gd name="connsiteY14" fmla="*/ 731520 h 731520"/>
              <a:gd name="connsiteX15" fmla="*/ 565266 w 864524"/>
              <a:gd name="connsiteY15" fmla="*/ 698269 h 731520"/>
              <a:gd name="connsiteX16" fmla="*/ 615142 w 864524"/>
              <a:gd name="connsiteY16" fmla="*/ 665018 h 731520"/>
              <a:gd name="connsiteX17" fmla="*/ 681644 w 864524"/>
              <a:gd name="connsiteY17" fmla="*/ 565265 h 731520"/>
              <a:gd name="connsiteX18" fmla="*/ 714895 w 864524"/>
              <a:gd name="connsiteY18" fmla="*/ 515389 h 731520"/>
              <a:gd name="connsiteX19" fmla="*/ 748146 w 864524"/>
              <a:gd name="connsiteY19" fmla="*/ 415636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864524" h="731520">
                <a:moveTo>
                  <a:pt x="864524" y="116378"/>
                </a:moveTo>
                <a:cubicBezTo>
                  <a:pt x="836815" y="121920"/>
                  <a:pt x="809538" y="135561"/>
                  <a:pt x="781396" y="133003"/>
                </a:cubicBezTo>
                <a:cubicBezTo>
                  <a:pt x="686266" y="124355"/>
                  <a:pt x="693099" y="92488"/>
                  <a:pt x="615142" y="66502"/>
                </a:cubicBezTo>
                <a:cubicBezTo>
                  <a:pt x="588334" y="57566"/>
                  <a:pt x="559429" y="56730"/>
                  <a:pt x="532015" y="49876"/>
                </a:cubicBezTo>
                <a:cubicBezTo>
                  <a:pt x="515013" y="45626"/>
                  <a:pt x="498989" y="38065"/>
                  <a:pt x="482138" y="33251"/>
                </a:cubicBezTo>
                <a:cubicBezTo>
                  <a:pt x="336015" y="-8498"/>
                  <a:pt x="485339" y="39859"/>
                  <a:pt x="365760" y="0"/>
                </a:cubicBezTo>
                <a:cubicBezTo>
                  <a:pt x="321425" y="5542"/>
                  <a:pt x="275861" y="4869"/>
                  <a:pt x="232756" y="16625"/>
                </a:cubicBezTo>
                <a:cubicBezTo>
                  <a:pt x="176312" y="32019"/>
                  <a:pt x="140597" y="113301"/>
                  <a:pt x="116378" y="149629"/>
                </a:cubicBezTo>
                <a:lnTo>
                  <a:pt x="49876" y="249382"/>
                </a:lnTo>
                <a:cubicBezTo>
                  <a:pt x="38793" y="266007"/>
                  <a:pt x="22945" y="280302"/>
                  <a:pt x="16626" y="299258"/>
                </a:cubicBezTo>
                <a:lnTo>
                  <a:pt x="0" y="349134"/>
                </a:lnTo>
                <a:cubicBezTo>
                  <a:pt x="5542" y="437803"/>
                  <a:pt x="2770" y="527387"/>
                  <a:pt x="16626" y="615142"/>
                </a:cubicBezTo>
                <a:cubicBezTo>
                  <a:pt x="19742" y="634879"/>
                  <a:pt x="32932" y="654428"/>
                  <a:pt x="49876" y="665018"/>
                </a:cubicBezTo>
                <a:cubicBezTo>
                  <a:pt x="79598" y="683594"/>
                  <a:pt x="115626" y="689768"/>
                  <a:pt x="149629" y="698269"/>
                </a:cubicBezTo>
                <a:cubicBezTo>
                  <a:pt x="248834" y="723070"/>
                  <a:pt x="193592" y="711137"/>
                  <a:pt x="315884" y="731520"/>
                </a:cubicBezTo>
                <a:cubicBezTo>
                  <a:pt x="360445" y="727806"/>
                  <a:pt x="497358" y="732223"/>
                  <a:pt x="565266" y="698269"/>
                </a:cubicBezTo>
                <a:cubicBezTo>
                  <a:pt x="583138" y="689333"/>
                  <a:pt x="598517" y="676102"/>
                  <a:pt x="615142" y="665018"/>
                </a:cubicBezTo>
                <a:lnTo>
                  <a:pt x="681644" y="565265"/>
                </a:lnTo>
                <a:lnTo>
                  <a:pt x="714895" y="515389"/>
                </a:lnTo>
                <a:lnTo>
                  <a:pt x="748146" y="415636"/>
                </a:lnTo>
              </a:path>
            </a:pathLst>
          </a:custGeom>
          <a:ln w="34925">
            <a:solidFill>
              <a:srgbClr val="FF0000"/>
            </a:solidFill>
            <a:prstDash val="sysDash"/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>
            <a:extLst>
              <a:ext uri="{FF2B5EF4-FFF2-40B4-BE49-F238E27FC236}">
                <a16:creationId xmlns:a16="http://schemas.microsoft.com/office/drawing/2014/main" id="{97453D7A-45E9-BA45-9980-761E150E6856}"/>
              </a:ext>
            </a:extLst>
          </p:cNvPr>
          <p:cNvSpPr/>
          <p:nvPr/>
        </p:nvSpPr>
        <p:spPr>
          <a:xfrm>
            <a:off x="8698882" y="-3517400"/>
            <a:ext cx="1632030" cy="775504"/>
          </a:xfrm>
          <a:prstGeom prst="roundRect">
            <a:avLst/>
          </a:prstGeom>
          <a:ln w="349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Offline</a:t>
            </a:r>
            <a:r>
              <a:rPr lang="zh-CN" altLang="en-US" dirty="0"/>
              <a:t> </a:t>
            </a:r>
            <a:r>
              <a:rPr lang="en-US" altLang="zh-CN" dirty="0"/>
              <a:t>module</a:t>
            </a:r>
            <a:endParaRPr lang="en-US" dirty="0"/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A05CD6AA-7E5B-1C40-8733-D6E7936D7E1B}"/>
              </a:ext>
            </a:extLst>
          </p:cNvPr>
          <p:cNvSpPr/>
          <p:nvPr/>
        </p:nvSpPr>
        <p:spPr>
          <a:xfrm>
            <a:off x="10650622" y="-1305241"/>
            <a:ext cx="1069915" cy="49377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classifier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D3C37F3F-DEEE-A54F-AEE5-30080B3D5303}"/>
              </a:ext>
            </a:extLst>
          </p:cNvPr>
          <p:cNvSpPr/>
          <p:nvPr/>
        </p:nvSpPr>
        <p:spPr>
          <a:xfrm>
            <a:off x="7844214" y="-2254453"/>
            <a:ext cx="1389625" cy="49377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/>
              <a:t>Jieba</a:t>
            </a:r>
            <a:r>
              <a:rPr lang="zh-CN" altLang="en-US" dirty="0"/>
              <a:t> </a:t>
            </a:r>
            <a:r>
              <a:rPr lang="en-US" altLang="zh-CN" dirty="0"/>
              <a:t>tokenizer</a:t>
            </a:r>
            <a:endParaRPr lang="en-US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727646B-316B-4743-8245-FC2076E3B6C5}"/>
              </a:ext>
            </a:extLst>
          </p:cNvPr>
          <p:cNvCxnSpPr>
            <a:stCxn id="16" idx="2"/>
            <a:endCxn id="18" idx="0"/>
          </p:cNvCxnSpPr>
          <p:nvPr/>
        </p:nvCxnSpPr>
        <p:spPr>
          <a:xfrm flipH="1">
            <a:off x="8539027" y="-2741896"/>
            <a:ext cx="975870" cy="487443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311A143-8573-E343-A327-E23B9A0CF79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9514897" y="-2741896"/>
            <a:ext cx="816015" cy="488642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7CED5FA-5737-6440-AE67-FD2C202B3FC9}"/>
              </a:ext>
            </a:extLst>
          </p:cNvPr>
          <p:cNvCxnSpPr>
            <a:cxnSpLocks/>
            <a:stCxn id="12" idx="0"/>
            <a:endCxn id="18" idx="2"/>
          </p:cNvCxnSpPr>
          <p:nvPr/>
        </p:nvCxnSpPr>
        <p:spPr>
          <a:xfrm flipH="1" flipV="1">
            <a:off x="8539027" y="-1760677"/>
            <a:ext cx="975870" cy="374518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2B198B1-90A4-FB46-BBED-92C4E5CEBEB1}"/>
              </a:ext>
            </a:extLst>
          </p:cNvPr>
          <p:cNvCxnSpPr>
            <a:cxnSpLocks/>
            <a:stCxn id="12" idx="0"/>
          </p:cNvCxnSpPr>
          <p:nvPr/>
        </p:nvCxnSpPr>
        <p:spPr>
          <a:xfrm flipV="1">
            <a:off x="9514897" y="-1759478"/>
            <a:ext cx="816015" cy="373319"/>
          </a:xfrm>
          <a:prstGeom prst="straightConnector1">
            <a:avLst/>
          </a:prstGeom>
          <a:ln w="34925">
            <a:solidFill>
              <a:schemeClr val="accent6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895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310</Words>
  <Application>Microsoft Macintosh PowerPoint</Application>
  <PresentationFormat>Widescreen</PresentationFormat>
  <Paragraphs>78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等线</vt:lpstr>
      <vt:lpstr>等线 Light</vt:lpstr>
      <vt:lpstr>游ゴシック</vt:lpstr>
      <vt:lpstr>Arial</vt:lpstr>
      <vt:lpstr>Calibri</vt:lpstr>
      <vt:lpstr>Calibri Light</vt:lpstr>
      <vt:lpstr>Office Theme</vt:lpstr>
      <vt:lpstr>Meeting Agenda</vt:lpstr>
      <vt:lpstr>PowerPoint Presentation</vt:lpstr>
      <vt:lpstr>Demos</vt:lpstr>
      <vt:lpstr>To-do #1: Better Multi-Label Classification</vt:lpstr>
      <vt:lpstr>To-do #2: Sample Selection</vt:lpstr>
      <vt:lpstr>rule</vt:lpstr>
      <vt:lpstr>To-do #3: Front-End Improvement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60</cp:revision>
  <dcterms:created xsi:type="dcterms:W3CDTF">2020-05-05T02:57:33Z</dcterms:created>
  <dcterms:modified xsi:type="dcterms:W3CDTF">2020-05-26T09:41:27Z</dcterms:modified>
</cp:coreProperties>
</file>