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5" r:id="rId19"/>
    <p:sldId id="272" r:id="rId20"/>
    <p:sldId id="273" r:id="rId21"/>
    <p:sldId id="274" r:id="rId22"/>
    <p:sldId id="275" r:id="rId23"/>
    <p:sldId id="296" r:id="rId24"/>
    <p:sldId id="276" r:id="rId25"/>
    <p:sldId id="277" r:id="rId26"/>
    <p:sldId id="294" r:id="rId27"/>
    <p:sldId id="278" r:id="rId28"/>
    <p:sldId id="297" r:id="rId29"/>
    <p:sldId id="279" r:id="rId30"/>
    <p:sldId id="298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3" r:id="rId42"/>
    <p:sldId id="290" r:id="rId43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4" autoAdjust="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90802-5A03-480C-AEB2-48AC0BB8598E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6D30D-1FD3-4E71-B151-72AD7B8D63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69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Another way of creating features in the latent way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812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08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1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It turns out that is expensive because you won’t want to go over all nodes every pass</a:t>
            </a:r>
          </a:p>
          <a:p>
            <a:r>
              <a:rPr lang="en-US" altLang="zh-CN" dirty="0"/>
              <a:t>So use </a:t>
            </a:r>
            <a:r>
              <a:rPr lang="en-US" altLang="zh-CN" dirty="0" err="1"/>
              <a:t>skipgram</a:t>
            </a:r>
            <a:r>
              <a:rPr lang="en-US" altLang="zh-CN" dirty="0"/>
              <a:t> as a relaxation, to approximate the possibility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52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more academically,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5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Shuffle: random order to travers the vertices. </a:t>
            </a:r>
            <a:r>
              <a:rPr lang="en-US" altLang="zh-CN"/>
              <a:t>Not required </a:t>
            </a:r>
            <a:r>
              <a:rPr lang="en-US" altLang="zh-CN" dirty="0"/>
              <a:t>Well-known to speed up SGD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480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labels are usually groups or topic categories in social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16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Randomly sample a portion (TR) of the labeled nodes, and use them as training data. repeat this process 10 times, and report the average performance in terms of both Macro-F1 and Micro-F1.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 in bold represent the highest performance in each column.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67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of the contacts between users of the photo sharing website. The labels represent the interest groups of the users such as `black and white photos'.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764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graph is larger!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18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learn our latent social representations, instead of computing statistics related to </a:t>
            </a:r>
            <a:r>
              <a:rPr lang="en-US" altLang="zh-CN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centrality or </a:t>
            </a:r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partitioning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40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What we are going to talk about today is really LEARN latent representation… Does anyone know about it?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mixing the label space as part of the feature space, this is an unsupervised method which learns features that capture the graph structure independent of the labels' distribution.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432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this version only works for undirected and unweighted graphs. However, it is not very hard to extend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DeepWalk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directed and weighted graphs.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63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 social network of a university karate club, described in a paper and later became a popular example of community structure in networks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17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what is language modeling and why we care about it?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04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usually do this within a window around the word, counting near words to find the correlations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307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one quantity varies as a power of another.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410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how does </a:t>
            </a:r>
            <a:r>
              <a:rPr lang="en-US" altLang="zh-CN" dirty="0" err="1"/>
              <a:t>deepwalk</a:t>
            </a:r>
            <a:r>
              <a:rPr lang="en-US" altLang="zh-CN" dirty="0"/>
              <a:t> work?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288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spc="-5" dirty="0">
                <a:latin typeface="Arial"/>
                <a:cs typeface="Arial"/>
              </a:rPr>
              <a:t>1 Real social networks are constantly evolving..</a:t>
            </a:r>
          </a:p>
          <a:p>
            <a:r>
              <a:rPr lang="en-US" altLang="zh-CN" sz="1200" spc="-5" dirty="0">
                <a:latin typeface="Arial"/>
                <a:cs typeface="Arial"/>
              </a:rPr>
              <a:t>2 The distance between latent dimensions should represent a metric for evaluating social similarity between the corresponding members of the network..</a:t>
            </a:r>
          </a:p>
          <a:p>
            <a:r>
              <a:rPr lang="en-US" altLang="zh-CN" sz="1200" spc="-5" dirty="0">
                <a:latin typeface="Arial"/>
                <a:cs typeface="Arial"/>
              </a:rPr>
              <a:t>4 We require latent representations to model partial community membership in continuous space. continuous representation has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8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dive into it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6D30D-1FD3-4E71-B151-72AD7B8D63A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7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7362" y="254317"/>
            <a:ext cx="816927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11723">
              <a:lnSpc>
                <a:spcPts val="1200"/>
              </a:lnSpc>
            </a:pPr>
            <a:r>
              <a:rPr lang="en-US" spc="-5"/>
              <a:t>Jie Tang,</a:t>
            </a:r>
            <a:r>
              <a:rPr lang="en-US" spc="-42"/>
              <a:t> </a:t>
            </a:r>
            <a:r>
              <a:rPr lang="en-US" spc="-5"/>
              <a:t>Tsinghua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35170">
              <a:lnSpc>
                <a:spcPts val="1200"/>
              </a:lnSpc>
            </a:pPr>
            <a:fld id="{81D60167-4931-47E6-BA6A-407CBD079E47}" type="slidenum">
              <a:rPr lang="en-US" altLang="zh-CN" smtClean="0"/>
              <a:pPr marL="35170">
                <a:lnSpc>
                  <a:spcPts val="1200"/>
                </a:lnSpc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02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1B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643255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1B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7175" y="6488799"/>
            <a:ext cx="1490036" cy="25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35013" y="249263"/>
            <a:ext cx="1126617" cy="1700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731372" y="249255"/>
            <a:ext cx="961438" cy="1700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11723">
              <a:lnSpc>
                <a:spcPts val="1200"/>
              </a:lnSpc>
            </a:pPr>
            <a:r>
              <a:rPr lang="en-US" spc="-5"/>
              <a:t>Jie Tang,</a:t>
            </a:r>
            <a:r>
              <a:rPr lang="en-US" spc="-42"/>
              <a:t> </a:t>
            </a:r>
            <a:r>
              <a:rPr lang="en-US" spc="-5"/>
              <a:t>Tsinghua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35170">
              <a:lnSpc>
                <a:spcPts val="1200"/>
              </a:lnSpc>
            </a:pPr>
            <a:fld id="{81D60167-4931-47E6-BA6A-407CBD079E47}" type="slidenum">
              <a:rPr lang="en-US" altLang="zh-CN" smtClean="0"/>
              <a:pPr marL="35170">
                <a:lnSpc>
                  <a:spcPts val="1200"/>
                </a:lnSpc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4515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2273" y="286003"/>
            <a:ext cx="1479452" cy="511358"/>
          </a:xfrm>
        </p:spPr>
        <p:txBody>
          <a:bodyPr lIns="0" tIns="0" rIns="0" bIns="0"/>
          <a:lstStyle>
            <a:lvl1pPr>
              <a:defRPr sz="332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9894" y="2273243"/>
            <a:ext cx="4253131" cy="142027"/>
          </a:xfrm>
        </p:spPr>
        <p:txBody>
          <a:bodyPr lIns="0" tIns="0" rIns="0" bIns="0"/>
          <a:lstStyle>
            <a:lvl1pPr>
              <a:defRPr sz="923" b="0" i="0">
                <a:solidFill>
                  <a:srgbClr val="42424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11723">
              <a:lnSpc>
                <a:spcPts val="1200"/>
              </a:lnSpc>
            </a:pPr>
            <a:r>
              <a:rPr lang="en-US" spc="-5"/>
              <a:t>Jie Tang,</a:t>
            </a:r>
            <a:r>
              <a:rPr lang="en-US" spc="-42"/>
              <a:t> </a:t>
            </a:r>
            <a:r>
              <a:rPr lang="en-US" spc="-5"/>
              <a:t>Tsinghua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35170">
              <a:lnSpc>
                <a:spcPts val="1200"/>
              </a:lnSpc>
            </a:pPr>
            <a:fld id="{81D60167-4931-47E6-BA6A-407CBD079E47}" type="slidenum">
              <a:rPr lang="en-US" altLang="zh-CN" smtClean="0"/>
              <a:pPr marL="35170">
                <a:lnSpc>
                  <a:spcPts val="1200"/>
                </a:lnSpc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9479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2273" y="286003"/>
            <a:ext cx="1479452" cy="511358"/>
          </a:xfrm>
        </p:spPr>
        <p:txBody>
          <a:bodyPr lIns="0" tIns="0" rIns="0" bIns="0"/>
          <a:lstStyle>
            <a:lvl1pPr>
              <a:defRPr sz="332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11723">
              <a:lnSpc>
                <a:spcPts val="1200"/>
              </a:lnSpc>
            </a:pPr>
            <a:r>
              <a:rPr lang="en-US" spc="-5"/>
              <a:t>Jie Tang,</a:t>
            </a:r>
            <a:r>
              <a:rPr lang="en-US" spc="-42"/>
              <a:t> </a:t>
            </a:r>
            <a:r>
              <a:rPr lang="en-US" spc="-5"/>
              <a:t>Tsinghua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35170">
              <a:lnSpc>
                <a:spcPts val="1200"/>
              </a:lnSpc>
            </a:pPr>
            <a:fld id="{81D60167-4931-47E6-BA6A-407CBD079E47}" type="slidenum">
              <a:rPr lang="en-US" altLang="zh-CN" smtClean="0"/>
              <a:pPr marL="35170">
                <a:lnSpc>
                  <a:spcPts val="1200"/>
                </a:lnSpc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389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2273" y="286003"/>
            <a:ext cx="1479452" cy="511358"/>
          </a:xfrm>
        </p:spPr>
        <p:txBody>
          <a:bodyPr lIns="0" tIns="0" rIns="0" bIns="0"/>
          <a:lstStyle>
            <a:lvl1pPr>
              <a:defRPr sz="3323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11723">
              <a:lnSpc>
                <a:spcPts val="1200"/>
              </a:lnSpc>
            </a:pPr>
            <a:r>
              <a:rPr lang="en-US" spc="-5"/>
              <a:t>Jie Tang,</a:t>
            </a:r>
            <a:r>
              <a:rPr lang="en-US" spc="-42"/>
              <a:t> </a:t>
            </a:r>
            <a:r>
              <a:rPr lang="en-US" spc="-5"/>
              <a:t>Tsinghua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35170">
              <a:lnSpc>
                <a:spcPts val="1200"/>
              </a:lnSpc>
            </a:pPr>
            <a:fld id="{81D60167-4931-47E6-BA6A-407CBD079E47}" type="slidenum">
              <a:rPr lang="en-US" altLang="zh-CN" smtClean="0"/>
              <a:pPr marL="35170">
                <a:lnSpc>
                  <a:spcPts val="1200"/>
                </a:lnSpc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0915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l="l" t="t" r="r" b="b"/>
            <a:pathLst>
              <a:path w="8229600" h="609600">
                <a:moveTo>
                  <a:pt x="0" y="609599"/>
                </a:moveTo>
                <a:lnTo>
                  <a:pt x="0" y="0"/>
                </a:lnTo>
                <a:lnTo>
                  <a:pt x="8229599" y="0"/>
                </a:lnTo>
              </a:path>
            </a:pathLst>
          </a:custGeom>
          <a:ln w="19049">
            <a:solidFill>
              <a:srgbClr val="1B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7200" y="643255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599" y="0"/>
                </a:lnTo>
              </a:path>
            </a:pathLst>
          </a:custGeom>
          <a:ln w="19049">
            <a:solidFill>
              <a:srgbClr val="1B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7175" y="6488799"/>
            <a:ext cx="1490036" cy="2517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5253" y="1070736"/>
            <a:ext cx="7473493" cy="1126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550" y="1059134"/>
            <a:ext cx="8182899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63550" y="6510740"/>
            <a:ext cx="97155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551899" y="6504390"/>
            <a:ext cx="36633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60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6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2273" y="286003"/>
            <a:ext cx="1479452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9894" y="2273243"/>
            <a:ext cx="425313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424242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36371" y="6647659"/>
            <a:ext cx="100701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11723">
              <a:lnSpc>
                <a:spcPts val="1200"/>
              </a:lnSpc>
            </a:pPr>
            <a:r>
              <a:rPr lang="en-US" spc="-5"/>
              <a:t>Jie Tang,</a:t>
            </a:r>
            <a:r>
              <a:rPr lang="en-US" spc="-42"/>
              <a:t> </a:t>
            </a:r>
            <a:r>
              <a:rPr lang="en-US" spc="-5"/>
              <a:t>Tsinghua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7390" y="6647659"/>
            <a:ext cx="26376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5" b="0" i="0">
                <a:solidFill>
                  <a:srgbClr val="7F7F7F"/>
                </a:solidFill>
                <a:latin typeface="Times New Roman"/>
                <a:cs typeface="Times New Roman"/>
              </a:defRPr>
            </a:lvl1pPr>
          </a:lstStyle>
          <a:p>
            <a:pPr marL="35170">
              <a:lnSpc>
                <a:spcPts val="1200"/>
              </a:lnSpc>
            </a:pPr>
            <a:fld id="{81D60167-4931-47E6-BA6A-407CBD079E47}" type="slidenum">
              <a:rPr lang="en-US" altLang="zh-CN" smtClean="0"/>
              <a:pPr marL="35170">
                <a:lnSpc>
                  <a:spcPts val="1200"/>
                </a:lnSpc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672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2041">
        <a:defRPr>
          <a:latin typeface="+mn-lt"/>
          <a:ea typeface="+mn-ea"/>
          <a:cs typeface="+mn-cs"/>
        </a:defRPr>
      </a:lvl2pPr>
      <a:lvl3pPr marL="844083">
        <a:defRPr>
          <a:latin typeface="+mn-lt"/>
          <a:ea typeface="+mn-ea"/>
          <a:cs typeface="+mn-cs"/>
        </a:defRPr>
      </a:lvl3pPr>
      <a:lvl4pPr marL="1266124">
        <a:defRPr>
          <a:latin typeface="+mn-lt"/>
          <a:ea typeface="+mn-ea"/>
          <a:cs typeface="+mn-cs"/>
        </a:defRPr>
      </a:lvl4pPr>
      <a:lvl5pPr marL="1688165">
        <a:defRPr>
          <a:latin typeface="+mn-lt"/>
          <a:ea typeface="+mn-ea"/>
          <a:cs typeface="+mn-cs"/>
        </a:defRPr>
      </a:lvl5pPr>
      <a:lvl6pPr marL="2110207">
        <a:defRPr>
          <a:latin typeface="+mn-lt"/>
          <a:ea typeface="+mn-ea"/>
          <a:cs typeface="+mn-cs"/>
        </a:defRPr>
      </a:lvl6pPr>
      <a:lvl7pPr marL="2532248">
        <a:defRPr>
          <a:latin typeface="+mn-lt"/>
          <a:ea typeface="+mn-ea"/>
          <a:cs typeface="+mn-cs"/>
        </a:defRPr>
      </a:lvl7pPr>
      <a:lvl8pPr marL="2954289">
        <a:defRPr>
          <a:latin typeface="+mn-lt"/>
          <a:ea typeface="+mn-ea"/>
          <a:cs typeface="+mn-cs"/>
        </a:defRPr>
      </a:lvl8pPr>
      <a:lvl9pPr marL="337633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2041">
        <a:defRPr>
          <a:latin typeface="+mn-lt"/>
          <a:ea typeface="+mn-ea"/>
          <a:cs typeface="+mn-cs"/>
        </a:defRPr>
      </a:lvl2pPr>
      <a:lvl3pPr marL="844083">
        <a:defRPr>
          <a:latin typeface="+mn-lt"/>
          <a:ea typeface="+mn-ea"/>
          <a:cs typeface="+mn-cs"/>
        </a:defRPr>
      </a:lvl3pPr>
      <a:lvl4pPr marL="1266124">
        <a:defRPr>
          <a:latin typeface="+mn-lt"/>
          <a:ea typeface="+mn-ea"/>
          <a:cs typeface="+mn-cs"/>
        </a:defRPr>
      </a:lvl4pPr>
      <a:lvl5pPr marL="1688165">
        <a:defRPr>
          <a:latin typeface="+mn-lt"/>
          <a:ea typeface="+mn-ea"/>
          <a:cs typeface="+mn-cs"/>
        </a:defRPr>
      </a:lvl5pPr>
      <a:lvl6pPr marL="2110207">
        <a:defRPr>
          <a:latin typeface="+mn-lt"/>
          <a:ea typeface="+mn-ea"/>
          <a:cs typeface="+mn-cs"/>
        </a:defRPr>
      </a:lvl6pPr>
      <a:lvl7pPr marL="2532248">
        <a:defRPr>
          <a:latin typeface="+mn-lt"/>
          <a:ea typeface="+mn-ea"/>
          <a:cs typeface="+mn-cs"/>
        </a:defRPr>
      </a:lvl7pPr>
      <a:lvl8pPr marL="2954289">
        <a:defRPr>
          <a:latin typeface="+mn-lt"/>
          <a:ea typeface="+mn-ea"/>
          <a:cs typeface="+mn-cs"/>
        </a:defRPr>
      </a:lvl8pPr>
      <a:lvl9pPr marL="337633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bperozzi@cs.stonybrook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deepwal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175" y="1058862"/>
            <a:ext cx="8218805" cy="904875"/>
          </a:xfrm>
          <a:custGeom>
            <a:avLst/>
            <a:gdLst/>
            <a:ahLst/>
            <a:cxnLst/>
            <a:rect l="l" t="t" r="r" b="b"/>
            <a:pathLst>
              <a:path w="8218805" h="904875">
                <a:moveTo>
                  <a:pt x="0" y="904874"/>
                </a:moveTo>
                <a:lnTo>
                  <a:pt x="0" y="0"/>
                </a:lnTo>
                <a:lnTo>
                  <a:pt x="8218488" y="0"/>
                </a:lnTo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71855" marR="5080" indent="-579755">
              <a:lnSpc>
                <a:spcPct val="100699"/>
              </a:lnSpc>
              <a:spcBef>
                <a:spcPts val="70"/>
              </a:spcBef>
            </a:pPr>
            <a:r>
              <a:rPr spc="240" dirty="0"/>
              <a:t>DeepWalk: </a:t>
            </a:r>
            <a:r>
              <a:rPr spc="185" dirty="0"/>
              <a:t>Online </a:t>
            </a:r>
            <a:r>
              <a:rPr spc="145" dirty="0"/>
              <a:t>Learning</a:t>
            </a:r>
            <a:r>
              <a:rPr spc="-520" dirty="0"/>
              <a:t> </a:t>
            </a:r>
            <a:r>
              <a:rPr spc="365" dirty="0"/>
              <a:t>of  </a:t>
            </a:r>
            <a:r>
              <a:rPr spc="145" dirty="0"/>
              <a:t>Social</a:t>
            </a:r>
            <a:r>
              <a:rPr spc="-30" dirty="0"/>
              <a:t> </a:t>
            </a:r>
            <a:r>
              <a:rPr spc="195" dirty="0"/>
              <a:t>Representations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98512" y="3817937"/>
            <a:ext cx="7820025" cy="0"/>
          </a:xfrm>
          <a:custGeom>
            <a:avLst/>
            <a:gdLst/>
            <a:ahLst/>
            <a:cxnLst/>
            <a:rect l="l" t="t" r="r" b="b"/>
            <a:pathLst>
              <a:path w="7820025">
                <a:moveTo>
                  <a:pt x="0" y="0"/>
                </a:moveTo>
                <a:lnTo>
                  <a:pt x="7820024" y="0"/>
                </a:lnTo>
              </a:path>
            </a:pathLst>
          </a:custGeom>
          <a:ln w="28574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8250" y="4836283"/>
            <a:ext cx="613854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b="1" spc="-5" dirty="0">
                <a:latin typeface="Tahoma"/>
                <a:cs typeface="Tahoma"/>
              </a:rPr>
              <a:t>Bryan Perozzi</a:t>
            </a:r>
            <a:r>
              <a:rPr sz="2400" spc="-5" dirty="0">
                <a:latin typeface="Tahoma"/>
                <a:cs typeface="Tahoma"/>
              </a:rPr>
              <a:t>, Rami Al-Rfou, Steven Skiena  Stony Brook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University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77170" y="2678176"/>
            <a:ext cx="2230755" cy="822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Tahoma"/>
                <a:cs typeface="Tahoma"/>
              </a:rPr>
              <a:t>ACM</a:t>
            </a:r>
            <a:r>
              <a:rPr sz="2800" spc="-100" dirty="0">
                <a:latin typeface="Tahoma"/>
                <a:cs typeface="Tahoma"/>
              </a:rPr>
              <a:t> </a:t>
            </a:r>
            <a:r>
              <a:rPr sz="2800" spc="-5" dirty="0">
                <a:latin typeface="Tahoma"/>
                <a:cs typeface="Tahoma"/>
              </a:rPr>
              <a:t>SIG-KDD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2400" spc="-5" dirty="0">
                <a:latin typeface="Tahoma"/>
                <a:cs typeface="Tahoma"/>
              </a:rPr>
              <a:t>August 26,</a:t>
            </a:r>
            <a:r>
              <a:rPr sz="2400" spc="-10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2014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01254" y="5609854"/>
            <a:ext cx="2294227" cy="819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5100" y="3935225"/>
            <a:ext cx="1009275" cy="806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3525" y="3935225"/>
            <a:ext cx="810799" cy="806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03462" y="3935225"/>
            <a:ext cx="605062" cy="806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6349"/>
            <a:ext cx="67284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20" dirty="0"/>
              <a:t>World</a:t>
            </a:r>
            <a:r>
              <a:rPr spc="-35" dirty="0"/>
              <a:t> </a:t>
            </a:r>
            <a:r>
              <a:rPr spc="370" dirty="0"/>
              <a:t>of</a:t>
            </a:r>
            <a:r>
              <a:rPr spc="-35" dirty="0"/>
              <a:t> </a:t>
            </a:r>
            <a:r>
              <a:rPr spc="370" dirty="0"/>
              <a:t>Word</a:t>
            </a:r>
            <a:r>
              <a:rPr spc="-30" dirty="0"/>
              <a:t> </a:t>
            </a:r>
            <a:r>
              <a:rPr spc="150" dirty="0"/>
              <a:t>Embeddings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374" y="1122240"/>
            <a:ext cx="72155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This is </a:t>
            </a:r>
            <a:r>
              <a:rPr sz="3000" dirty="0">
                <a:latin typeface="Arial"/>
                <a:cs typeface="Arial"/>
              </a:rPr>
              <a:t>a very </a:t>
            </a:r>
            <a:r>
              <a:rPr sz="3000" spc="-5" dirty="0">
                <a:latin typeface="Arial"/>
                <a:cs typeface="Arial"/>
              </a:rPr>
              <a:t>active </a:t>
            </a:r>
            <a:r>
              <a:rPr sz="3000" dirty="0">
                <a:latin typeface="Arial"/>
                <a:cs typeface="Arial"/>
              </a:rPr>
              <a:t>research </a:t>
            </a:r>
            <a:r>
              <a:rPr sz="3000" spc="-5" dirty="0">
                <a:latin typeface="Arial"/>
                <a:cs typeface="Arial"/>
              </a:rPr>
              <a:t>topic in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NLP.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762" y="1630623"/>
            <a:ext cx="7690484" cy="3854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" marR="5080" indent="-290830">
              <a:lnSpc>
                <a:spcPct val="116100"/>
              </a:lnSpc>
              <a:spcBef>
                <a:spcPts val="100"/>
              </a:spcBef>
              <a:buChar char="•"/>
              <a:tabLst>
                <a:tab pos="302895" algn="l"/>
                <a:tab pos="303530" algn="l"/>
              </a:tabLst>
            </a:pPr>
            <a:r>
              <a:rPr sz="1400" b="1" spc="-5" dirty="0">
                <a:latin typeface="Arial"/>
                <a:cs typeface="Arial"/>
              </a:rPr>
              <a:t>Importance sampling </a:t>
            </a:r>
            <a:r>
              <a:rPr sz="1400" spc="-5" dirty="0">
                <a:latin typeface="Arial"/>
                <a:cs typeface="Arial"/>
              </a:rPr>
              <a:t>and </a:t>
            </a:r>
            <a:r>
              <a:rPr sz="1400" b="1" spc="-5" dirty="0">
                <a:latin typeface="Arial"/>
                <a:cs typeface="Arial"/>
              </a:rPr>
              <a:t>hierarchical classification </a:t>
            </a:r>
            <a:r>
              <a:rPr sz="1400" spc="-5" dirty="0">
                <a:latin typeface="Arial"/>
                <a:cs typeface="Arial"/>
              </a:rPr>
              <a:t>were proposed to </a:t>
            </a:r>
            <a:r>
              <a:rPr sz="1400" dirty="0">
                <a:latin typeface="Arial"/>
                <a:cs typeface="Arial"/>
              </a:rPr>
              <a:t>speed </a:t>
            </a:r>
            <a:r>
              <a:rPr sz="1400" spc="-5" dirty="0">
                <a:latin typeface="Arial"/>
                <a:cs typeface="Arial"/>
              </a:rPr>
              <a:t>up training.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 [F.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Morin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and Y.Bengio, AISTATS 2005] [Y. Bengio and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J.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Sencal, IEEENN 2008] [A.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Mnih,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G.  Hinton, NIPS</a:t>
            </a:r>
            <a:r>
              <a:rPr sz="1400" spc="-1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2008]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302895" marR="2677795" indent="-290830">
              <a:lnSpc>
                <a:spcPts val="1650"/>
              </a:lnSpc>
              <a:spcBef>
                <a:spcPts val="1175"/>
              </a:spcBef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sz="1400" b="1" spc="-5" dirty="0">
                <a:latin typeface="Arial"/>
                <a:cs typeface="Arial"/>
              </a:rPr>
              <a:t>NLP applications </a:t>
            </a:r>
            <a:r>
              <a:rPr sz="1400" spc="-5" dirty="0">
                <a:latin typeface="Arial"/>
                <a:cs typeface="Arial"/>
              </a:rPr>
              <a:t>based on learned </a:t>
            </a:r>
            <a:r>
              <a:rPr sz="1400" dirty="0">
                <a:latin typeface="Arial"/>
                <a:cs typeface="Arial"/>
              </a:rPr>
              <a:t>representations.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[Colbert et al. </a:t>
            </a:r>
            <a:r>
              <a:rPr sz="1400" b="1" spc="-5" dirty="0">
                <a:solidFill>
                  <a:srgbClr val="37761C"/>
                </a:solidFill>
                <a:latin typeface="Arial"/>
                <a:cs typeface="Arial"/>
              </a:rPr>
              <a:t>NLP </a:t>
            </a:r>
            <a:r>
              <a:rPr sz="1400" b="1" dirty="0">
                <a:solidFill>
                  <a:srgbClr val="37761C"/>
                </a:solidFill>
                <a:latin typeface="Arial"/>
                <a:cs typeface="Arial"/>
              </a:rPr>
              <a:t>(Almost) from </a:t>
            </a:r>
            <a:r>
              <a:rPr sz="1400" b="1" spc="-5" dirty="0">
                <a:solidFill>
                  <a:srgbClr val="37761C"/>
                </a:solidFill>
                <a:latin typeface="Arial"/>
                <a:cs typeface="Arial"/>
              </a:rPr>
              <a:t>Scratch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(JMLR),</a:t>
            </a:r>
            <a:r>
              <a:rPr sz="1400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2011.]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302895" marR="1659889" indent="-290830">
              <a:lnSpc>
                <a:spcPts val="1650"/>
              </a:lnSpc>
              <a:spcBef>
                <a:spcPts val="5"/>
              </a:spcBef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sz="1400" b="1" spc="-5" dirty="0">
                <a:latin typeface="Arial"/>
                <a:cs typeface="Arial"/>
              </a:rPr>
              <a:t>Recurrent networks </a:t>
            </a:r>
            <a:r>
              <a:rPr sz="1400" spc="-5" dirty="0">
                <a:latin typeface="Arial"/>
                <a:cs typeface="Arial"/>
              </a:rPr>
              <a:t>were proposed to learn </a:t>
            </a:r>
            <a:r>
              <a:rPr sz="1400" dirty="0">
                <a:latin typeface="Arial"/>
                <a:cs typeface="Arial"/>
              </a:rPr>
              <a:t>sequential representations.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[Tomas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Mikolov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et al. ICASSP</a:t>
            </a:r>
            <a:r>
              <a:rPr sz="1400" spc="-2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2011]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302895" marR="475615" indent="-290830">
              <a:lnSpc>
                <a:spcPts val="1650"/>
              </a:lnSpc>
              <a:spcBef>
                <a:spcPts val="5"/>
              </a:spcBef>
              <a:buChar char="•"/>
              <a:tabLst>
                <a:tab pos="302895" algn="l"/>
                <a:tab pos="303530" algn="l"/>
              </a:tabLst>
            </a:pPr>
            <a:r>
              <a:rPr sz="1400" spc="-5" dirty="0">
                <a:latin typeface="Arial"/>
                <a:cs typeface="Arial"/>
              </a:rPr>
              <a:t>Composed </a:t>
            </a:r>
            <a:r>
              <a:rPr sz="1400" dirty="0">
                <a:latin typeface="Arial"/>
                <a:cs typeface="Arial"/>
              </a:rPr>
              <a:t>representations </a:t>
            </a:r>
            <a:r>
              <a:rPr sz="1400" spc="-5" dirty="0">
                <a:latin typeface="Arial"/>
                <a:cs typeface="Arial"/>
              </a:rPr>
              <a:t>learned through </a:t>
            </a:r>
            <a:r>
              <a:rPr sz="1400" b="1" spc="-5" dirty="0">
                <a:latin typeface="Arial"/>
                <a:cs typeface="Arial"/>
              </a:rPr>
              <a:t>recursive networks </a:t>
            </a:r>
            <a:r>
              <a:rPr sz="1400" spc="-5" dirty="0">
                <a:latin typeface="Arial"/>
                <a:cs typeface="Arial"/>
              </a:rPr>
              <a:t>were used for parsing,  paraphrase detection, and </a:t>
            </a:r>
            <a:r>
              <a:rPr sz="1400" dirty="0">
                <a:latin typeface="Arial"/>
                <a:cs typeface="Arial"/>
              </a:rPr>
              <a:t>sentiment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analysis.</a:t>
            </a:r>
            <a:endParaRPr sz="1400">
              <a:latin typeface="Arial"/>
              <a:cs typeface="Arial"/>
            </a:endParaRPr>
          </a:p>
          <a:p>
            <a:pPr marL="302895">
              <a:lnSpc>
                <a:spcPts val="1585"/>
              </a:lnSpc>
            </a:pP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[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R. Socher, C.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Manning,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A. Ng, EMNLP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(2011,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2012, 2013) NIPS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(2011,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2012) ACL</a:t>
            </a:r>
            <a:r>
              <a:rPr sz="1400" spc="-6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(2012,</a:t>
            </a:r>
            <a:endParaRPr sz="1400">
              <a:latin typeface="Arial"/>
              <a:cs typeface="Arial"/>
            </a:endParaRPr>
          </a:p>
          <a:p>
            <a:pPr marL="302895">
              <a:lnSpc>
                <a:spcPts val="1664"/>
              </a:lnSpc>
            </a:pP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2013)</a:t>
            </a:r>
            <a:r>
              <a:rPr sz="1400" spc="-10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]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302895" marR="1176020" indent="-290830">
              <a:lnSpc>
                <a:spcPts val="1650"/>
              </a:lnSpc>
              <a:buFont typeface="Arial"/>
              <a:buChar char="•"/>
              <a:tabLst>
                <a:tab pos="302895" algn="l"/>
                <a:tab pos="303530" algn="l"/>
              </a:tabLst>
            </a:pPr>
            <a:r>
              <a:rPr sz="1400" b="1" spc="-5" dirty="0">
                <a:latin typeface="Arial"/>
                <a:cs typeface="Arial"/>
              </a:rPr>
              <a:t>Vector spaces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dirty="0">
                <a:latin typeface="Arial"/>
                <a:cs typeface="Arial"/>
              </a:rPr>
              <a:t>representations </a:t>
            </a:r>
            <a:r>
              <a:rPr sz="1400" spc="-5" dirty="0">
                <a:latin typeface="Arial"/>
                <a:cs typeface="Arial"/>
              </a:rPr>
              <a:t>are developed to </a:t>
            </a:r>
            <a:r>
              <a:rPr sz="1400" dirty="0">
                <a:latin typeface="Arial"/>
                <a:cs typeface="Arial"/>
              </a:rPr>
              <a:t>simplify </a:t>
            </a:r>
            <a:r>
              <a:rPr sz="1400" b="1" spc="-5" dirty="0">
                <a:latin typeface="Arial"/>
                <a:cs typeface="Arial"/>
              </a:rPr>
              <a:t>compositionality</a:t>
            </a:r>
            <a:r>
              <a:rPr sz="1400" spc="-5" dirty="0">
                <a:latin typeface="Arial"/>
                <a:cs typeface="Arial"/>
              </a:rPr>
              <a:t>.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[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T.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Mikolov,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G. Corrado, K. Chen and </a:t>
            </a:r>
            <a:r>
              <a:rPr sz="1400" dirty="0">
                <a:solidFill>
                  <a:srgbClr val="37761C"/>
                </a:solidFill>
                <a:latin typeface="Arial"/>
                <a:cs typeface="Arial"/>
              </a:rPr>
              <a:t>J.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Dean, ICLR 2013, NIPS</a:t>
            </a:r>
            <a:r>
              <a:rPr sz="1400" spc="-45" dirty="0">
                <a:solidFill>
                  <a:srgbClr val="37761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"/>
                <a:cs typeface="Arial"/>
              </a:rPr>
              <a:t>2013]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9398"/>
            <a:ext cx="74726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305" dirty="0"/>
              <a:t>Word</a:t>
            </a:r>
            <a:r>
              <a:rPr sz="3000" spc="-560" dirty="0"/>
              <a:t> </a:t>
            </a:r>
            <a:r>
              <a:rPr sz="3000" spc="145" dirty="0"/>
              <a:t>Frequency </a:t>
            </a:r>
            <a:r>
              <a:rPr sz="3000" spc="75" dirty="0"/>
              <a:t>in </a:t>
            </a:r>
            <a:r>
              <a:rPr sz="3000" spc="225" dirty="0"/>
              <a:t>Natural </a:t>
            </a:r>
            <a:r>
              <a:rPr sz="3000" spc="120" dirty="0"/>
              <a:t>Language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5793717" y="3593689"/>
            <a:ext cx="3173292" cy="2698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7305" y="2150961"/>
            <a:ext cx="2386297" cy="683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7025" y="1610012"/>
            <a:ext cx="1818639" cy="490220"/>
          </a:xfrm>
          <a:custGeom>
            <a:avLst/>
            <a:gdLst/>
            <a:ahLst/>
            <a:cxnLst/>
            <a:rect l="l" t="t" r="r" b="b"/>
            <a:pathLst>
              <a:path w="1818640" h="490219">
                <a:moveTo>
                  <a:pt x="1726007" y="408071"/>
                </a:moveTo>
                <a:lnTo>
                  <a:pt x="1665642" y="408071"/>
                </a:lnTo>
                <a:lnTo>
                  <a:pt x="1665642" y="211293"/>
                </a:lnTo>
                <a:lnTo>
                  <a:pt x="1657948" y="163588"/>
                </a:lnTo>
                <a:lnTo>
                  <a:pt x="1636522" y="122157"/>
                </a:lnTo>
                <a:lnTo>
                  <a:pt x="1603850" y="89485"/>
                </a:lnTo>
                <a:lnTo>
                  <a:pt x="1562419" y="68059"/>
                </a:lnTo>
                <a:lnTo>
                  <a:pt x="1514713" y="60365"/>
                </a:lnTo>
                <a:lnTo>
                  <a:pt x="0" y="60365"/>
                </a:lnTo>
                <a:lnTo>
                  <a:pt x="0" y="0"/>
                </a:lnTo>
                <a:lnTo>
                  <a:pt x="1514713" y="0"/>
                </a:lnTo>
                <a:lnTo>
                  <a:pt x="1563161" y="5580"/>
                </a:lnTo>
                <a:lnTo>
                  <a:pt x="1607635" y="21476"/>
                </a:lnTo>
                <a:lnTo>
                  <a:pt x="1646867" y="46418"/>
                </a:lnTo>
                <a:lnTo>
                  <a:pt x="1679588" y="79140"/>
                </a:lnTo>
                <a:lnTo>
                  <a:pt x="1704531" y="118372"/>
                </a:lnTo>
                <a:lnTo>
                  <a:pt x="1720427" y="162846"/>
                </a:lnTo>
                <a:lnTo>
                  <a:pt x="1726007" y="211293"/>
                </a:lnTo>
                <a:lnTo>
                  <a:pt x="1726007" y="408071"/>
                </a:lnTo>
                <a:close/>
              </a:path>
              <a:path w="1818640" h="490219">
                <a:moveTo>
                  <a:pt x="1695824" y="489899"/>
                </a:moveTo>
                <a:lnTo>
                  <a:pt x="1573349" y="408071"/>
                </a:lnTo>
                <a:lnTo>
                  <a:pt x="1818299" y="408071"/>
                </a:lnTo>
                <a:lnTo>
                  <a:pt x="1695824" y="489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7025" y="1610012"/>
            <a:ext cx="1818639" cy="490220"/>
          </a:xfrm>
          <a:custGeom>
            <a:avLst/>
            <a:gdLst/>
            <a:ahLst/>
            <a:cxnLst/>
            <a:rect l="l" t="t" r="r" b="b"/>
            <a:pathLst>
              <a:path w="1818640" h="490219">
                <a:moveTo>
                  <a:pt x="0" y="0"/>
                </a:moveTo>
                <a:lnTo>
                  <a:pt x="1514713" y="0"/>
                </a:lnTo>
                <a:lnTo>
                  <a:pt x="1563161" y="5580"/>
                </a:lnTo>
                <a:lnTo>
                  <a:pt x="1607635" y="21476"/>
                </a:lnTo>
                <a:lnTo>
                  <a:pt x="1646867" y="46418"/>
                </a:lnTo>
                <a:lnTo>
                  <a:pt x="1679588" y="79140"/>
                </a:lnTo>
                <a:lnTo>
                  <a:pt x="1704531" y="118372"/>
                </a:lnTo>
                <a:lnTo>
                  <a:pt x="1720427" y="162846"/>
                </a:lnTo>
                <a:lnTo>
                  <a:pt x="1726007" y="211293"/>
                </a:lnTo>
                <a:lnTo>
                  <a:pt x="1726007" y="408071"/>
                </a:lnTo>
                <a:lnTo>
                  <a:pt x="1818299" y="408071"/>
                </a:lnTo>
                <a:lnTo>
                  <a:pt x="1695824" y="489899"/>
                </a:lnTo>
                <a:lnTo>
                  <a:pt x="1573349" y="408071"/>
                </a:lnTo>
                <a:lnTo>
                  <a:pt x="1665642" y="408071"/>
                </a:lnTo>
                <a:lnTo>
                  <a:pt x="1665642" y="211293"/>
                </a:lnTo>
                <a:lnTo>
                  <a:pt x="1657948" y="163588"/>
                </a:lnTo>
                <a:lnTo>
                  <a:pt x="1636522" y="122157"/>
                </a:lnTo>
                <a:lnTo>
                  <a:pt x="1603850" y="89485"/>
                </a:lnTo>
                <a:lnTo>
                  <a:pt x="1562419" y="68059"/>
                </a:lnTo>
                <a:lnTo>
                  <a:pt x="1514713" y="60365"/>
                </a:lnTo>
                <a:lnTo>
                  <a:pt x="0" y="60365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5B59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36365" y="1712575"/>
            <a:ext cx="169545" cy="15494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35"/>
              </a:lnSpc>
            </a:pPr>
            <a:r>
              <a:rPr sz="1000" b="1" spc="-5" dirty="0">
                <a:latin typeface="Courier New"/>
                <a:cs typeface="Courier New"/>
              </a:rPr>
              <a:t>Co-Occurrence</a:t>
            </a:r>
            <a:r>
              <a:rPr sz="1000" b="1" spc="-80" dirty="0">
                <a:latin typeface="Courier New"/>
                <a:cs typeface="Courier New"/>
              </a:rPr>
              <a:t> </a:t>
            </a:r>
            <a:r>
              <a:rPr sz="1000" b="1" spc="-5" dirty="0">
                <a:latin typeface="Courier New"/>
                <a:cs typeface="Courier New"/>
              </a:rPr>
              <a:t>Matrix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0524" y="1381905"/>
            <a:ext cx="5333051" cy="2014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9099" y="3796157"/>
            <a:ext cx="4871720" cy="11150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20"/>
              </a:spcBef>
              <a:buClr>
                <a:srgbClr val="4F81BD"/>
              </a:buClr>
              <a:buChar char="■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Words frequency in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natural  language </a:t>
            </a:r>
            <a:r>
              <a:rPr sz="2400" dirty="0">
                <a:latin typeface="Arial"/>
                <a:cs typeface="Arial"/>
              </a:rPr>
              <a:t>corpus </a:t>
            </a:r>
            <a:r>
              <a:rPr sz="2400" spc="-5" dirty="0">
                <a:latin typeface="Arial"/>
                <a:cs typeface="Arial"/>
              </a:rPr>
              <a:t>follows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power  law.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362" y="254317"/>
            <a:ext cx="66294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160" dirty="0">
                <a:solidFill>
                  <a:srgbClr val="C00000"/>
                </a:solidFill>
                <a:latin typeface="Arial"/>
                <a:cs typeface="Arial"/>
              </a:rPr>
              <a:t>Connection: </a:t>
            </a:r>
            <a:r>
              <a:rPr sz="4000" b="1" spc="330" dirty="0">
                <a:solidFill>
                  <a:srgbClr val="C00000"/>
                </a:solidFill>
                <a:latin typeface="Arial"/>
                <a:cs typeface="Arial"/>
              </a:rPr>
              <a:t>Power</a:t>
            </a:r>
            <a:r>
              <a:rPr sz="4000" b="1" spc="-2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245" dirty="0">
                <a:solidFill>
                  <a:srgbClr val="C00000"/>
                </a:solidFill>
                <a:latin typeface="Arial"/>
                <a:cs typeface="Arial"/>
              </a:rPr>
              <a:t>Laws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3550" y="2443412"/>
            <a:ext cx="7874000" cy="16789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0"/>
              </a:spcBef>
            </a:pPr>
            <a:r>
              <a:rPr sz="3600" spc="-10" dirty="0">
                <a:latin typeface="Arial"/>
                <a:cs typeface="Arial"/>
              </a:rPr>
              <a:t>Vertex frequency </a:t>
            </a:r>
            <a:r>
              <a:rPr sz="3600" spc="-5" dirty="0">
                <a:latin typeface="Arial"/>
                <a:cs typeface="Arial"/>
              </a:rPr>
              <a:t>in random walks on  </a:t>
            </a:r>
            <a:r>
              <a:rPr sz="3600" dirty="0">
                <a:latin typeface="Arial"/>
                <a:cs typeface="Arial"/>
              </a:rPr>
              <a:t>scale </a:t>
            </a:r>
            <a:r>
              <a:rPr sz="3600" spc="-10" dirty="0">
                <a:latin typeface="Arial"/>
                <a:cs typeface="Arial"/>
              </a:rPr>
              <a:t>free </a:t>
            </a:r>
            <a:r>
              <a:rPr sz="3600" spc="-5" dirty="0">
                <a:latin typeface="Arial"/>
                <a:cs typeface="Arial"/>
              </a:rPr>
              <a:t>graphs also </a:t>
            </a:r>
            <a:r>
              <a:rPr sz="3600" spc="-10" dirty="0">
                <a:latin typeface="Arial"/>
                <a:cs typeface="Arial"/>
              </a:rPr>
              <a:t>follows </a:t>
            </a:r>
            <a:r>
              <a:rPr sz="3600" dirty="0">
                <a:latin typeface="Arial"/>
                <a:cs typeface="Arial"/>
              </a:rPr>
              <a:t>a </a:t>
            </a:r>
            <a:r>
              <a:rPr sz="3600" b="1" i="1" spc="-10" dirty="0">
                <a:latin typeface="Arial"/>
                <a:cs typeface="Arial"/>
              </a:rPr>
              <a:t>power  </a:t>
            </a:r>
            <a:r>
              <a:rPr sz="3600" b="1" i="1" spc="-5" dirty="0">
                <a:latin typeface="Arial"/>
                <a:cs typeface="Arial"/>
              </a:rPr>
              <a:t>law</a:t>
            </a:r>
            <a:r>
              <a:rPr sz="3600" spc="-5" dirty="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66605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0" dirty="0"/>
              <a:t>Vertex </a:t>
            </a:r>
            <a:r>
              <a:rPr sz="4000" spc="195" dirty="0"/>
              <a:t>Frequency </a:t>
            </a:r>
            <a:r>
              <a:rPr sz="4000" spc="100" dirty="0"/>
              <a:t>in</a:t>
            </a:r>
            <a:r>
              <a:rPr sz="4000" spc="-640" dirty="0"/>
              <a:t> </a:t>
            </a:r>
            <a:r>
              <a:rPr sz="4000" spc="305" dirty="0"/>
              <a:t>SFG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08049" y="3013833"/>
            <a:ext cx="4478655" cy="22009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20"/>
              </a:spcBef>
              <a:buClr>
                <a:srgbClr val="4F81BD"/>
              </a:buClr>
              <a:buChar char="■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Short truncated </a:t>
            </a:r>
            <a:r>
              <a:rPr sz="2400" dirty="0">
                <a:latin typeface="Arial"/>
                <a:cs typeface="Arial"/>
              </a:rPr>
              <a:t>random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walks  are </a:t>
            </a:r>
            <a:r>
              <a:rPr sz="2400" dirty="0">
                <a:latin typeface="Arial"/>
                <a:cs typeface="Arial"/>
              </a:rPr>
              <a:t>sentences </a:t>
            </a:r>
            <a:r>
              <a:rPr sz="2400" spc="-5" dirty="0">
                <a:latin typeface="Arial"/>
                <a:cs typeface="Arial"/>
              </a:rPr>
              <a:t>in an artificial  language!</a:t>
            </a:r>
            <a:endParaRPr sz="2400">
              <a:latin typeface="Arial"/>
              <a:cs typeface="Arial"/>
            </a:endParaRPr>
          </a:p>
          <a:p>
            <a:pPr marL="424815" marR="20320" indent="-412750">
              <a:lnSpc>
                <a:spcPts val="2850"/>
              </a:lnSpc>
              <a:buClr>
                <a:srgbClr val="4F81BD"/>
              </a:buClr>
              <a:buChar char="■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Random walk distance is  </a:t>
            </a:r>
            <a:r>
              <a:rPr sz="2400" dirty="0">
                <a:latin typeface="Arial"/>
                <a:cs typeface="Arial"/>
              </a:rPr>
              <a:t>known </a:t>
            </a:r>
            <a:r>
              <a:rPr sz="2400" spc="-5" dirty="0">
                <a:latin typeface="Arial"/>
                <a:cs typeface="Arial"/>
              </a:rPr>
              <a:t>to be good features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  </a:t>
            </a:r>
            <a:r>
              <a:rPr sz="2400" dirty="0">
                <a:latin typeface="Arial"/>
                <a:cs typeface="Arial"/>
              </a:rPr>
              <a:t>many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problems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4638" y="3668209"/>
            <a:ext cx="3343167" cy="2641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0887" y="1190274"/>
            <a:ext cx="4414498" cy="1552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22850" y="907425"/>
            <a:ext cx="2273400" cy="1914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36300" y="1095699"/>
            <a:ext cx="1285240" cy="375920"/>
          </a:xfrm>
          <a:custGeom>
            <a:avLst/>
            <a:gdLst/>
            <a:ahLst/>
            <a:cxnLst/>
            <a:rect l="l" t="t" r="r" b="b"/>
            <a:pathLst>
              <a:path w="1285240" h="375919">
                <a:moveTo>
                  <a:pt x="187649" y="375299"/>
                </a:moveTo>
                <a:lnTo>
                  <a:pt x="0" y="187649"/>
                </a:lnTo>
                <a:lnTo>
                  <a:pt x="187649" y="0"/>
                </a:lnTo>
                <a:lnTo>
                  <a:pt x="187649" y="125171"/>
                </a:lnTo>
                <a:lnTo>
                  <a:pt x="1285199" y="125171"/>
                </a:lnTo>
                <a:lnTo>
                  <a:pt x="1285199" y="250127"/>
                </a:lnTo>
                <a:lnTo>
                  <a:pt x="187649" y="250127"/>
                </a:lnTo>
                <a:lnTo>
                  <a:pt x="187649" y="3752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36300" y="1095699"/>
            <a:ext cx="1285240" cy="375920"/>
          </a:xfrm>
          <a:custGeom>
            <a:avLst/>
            <a:gdLst/>
            <a:ahLst/>
            <a:cxnLst/>
            <a:rect l="l" t="t" r="r" b="b"/>
            <a:pathLst>
              <a:path w="1285240" h="375919">
                <a:moveTo>
                  <a:pt x="0" y="187649"/>
                </a:moveTo>
                <a:lnTo>
                  <a:pt x="187649" y="0"/>
                </a:lnTo>
                <a:lnTo>
                  <a:pt x="187649" y="125171"/>
                </a:lnTo>
                <a:lnTo>
                  <a:pt x="1285199" y="125171"/>
                </a:lnTo>
                <a:lnTo>
                  <a:pt x="1285199" y="250127"/>
                </a:lnTo>
                <a:lnTo>
                  <a:pt x="187649" y="250127"/>
                </a:lnTo>
                <a:lnTo>
                  <a:pt x="187649" y="375299"/>
                </a:lnTo>
                <a:lnTo>
                  <a:pt x="0" y="187649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10225" y="2526625"/>
            <a:ext cx="1621790" cy="1113790"/>
          </a:xfrm>
          <a:custGeom>
            <a:avLst/>
            <a:gdLst/>
            <a:ahLst/>
            <a:cxnLst/>
            <a:rect l="l" t="t" r="r" b="b"/>
            <a:pathLst>
              <a:path w="1621790" h="1113789">
                <a:moveTo>
                  <a:pt x="1413480" y="934158"/>
                </a:moveTo>
                <a:lnTo>
                  <a:pt x="1258954" y="934158"/>
                </a:lnTo>
                <a:lnTo>
                  <a:pt x="1258954" y="435990"/>
                </a:lnTo>
                <a:lnTo>
                  <a:pt x="1255271" y="390335"/>
                </a:lnTo>
                <a:lnTo>
                  <a:pt x="1244605" y="347026"/>
                </a:lnTo>
                <a:lnTo>
                  <a:pt x="1227538" y="306641"/>
                </a:lnTo>
                <a:lnTo>
                  <a:pt x="1204648" y="269761"/>
                </a:lnTo>
                <a:lnTo>
                  <a:pt x="1176515" y="236965"/>
                </a:lnTo>
                <a:lnTo>
                  <a:pt x="1143719" y="208832"/>
                </a:lnTo>
                <a:lnTo>
                  <a:pt x="1106839" y="185942"/>
                </a:lnTo>
                <a:lnTo>
                  <a:pt x="1066454" y="168875"/>
                </a:lnTo>
                <a:lnTo>
                  <a:pt x="1023145" y="158209"/>
                </a:lnTo>
                <a:lnTo>
                  <a:pt x="977489" y="154525"/>
                </a:lnTo>
                <a:lnTo>
                  <a:pt x="0" y="154525"/>
                </a:lnTo>
                <a:lnTo>
                  <a:pt x="0" y="0"/>
                </a:lnTo>
                <a:lnTo>
                  <a:pt x="977489" y="0"/>
                </a:lnTo>
                <a:lnTo>
                  <a:pt x="1024995" y="2558"/>
                </a:lnTo>
                <a:lnTo>
                  <a:pt x="1071020" y="10056"/>
                </a:lnTo>
                <a:lnTo>
                  <a:pt x="1115296" y="22227"/>
                </a:lnTo>
                <a:lnTo>
                  <a:pt x="1157559" y="38805"/>
                </a:lnTo>
                <a:lnTo>
                  <a:pt x="1197542" y="59525"/>
                </a:lnTo>
                <a:lnTo>
                  <a:pt x="1234980" y="84120"/>
                </a:lnTo>
                <a:lnTo>
                  <a:pt x="1269606" y="112325"/>
                </a:lnTo>
                <a:lnTo>
                  <a:pt x="1301154" y="143874"/>
                </a:lnTo>
                <a:lnTo>
                  <a:pt x="1329359" y="178500"/>
                </a:lnTo>
                <a:lnTo>
                  <a:pt x="1353954" y="215937"/>
                </a:lnTo>
                <a:lnTo>
                  <a:pt x="1374674" y="255920"/>
                </a:lnTo>
                <a:lnTo>
                  <a:pt x="1391253" y="298183"/>
                </a:lnTo>
                <a:lnTo>
                  <a:pt x="1403424" y="342460"/>
                </a:lnTo>
                <a:lnTo>
                  <a:pt x="1410922" y="388484"/>
                </a:lnTo>
                <a:lnTo>
                  <a:pt x="1413480" y="435990"/>
                </a:lnTo>
                <a:lnTo>
                  <a:pt x="1413480" y="934158"/>
                </a:lnTo>
                <a:close/>
              </a:path>
              <a:path w="1621790" h="1113789">
                <a:moveTo>
                  <a:pt x="1336217" y="1113299"/>
                </a:moveTo>
                <a:lnTo>
                  <a:pt x="1051234" y="934158"/>
                </a:lnTo>
                <a:lnTo>
                  <a:pt x="1621199" y="934158"/>
                </a:lnTo>
                <a:lnTo>
                  <a:pt x="1336217" y="11132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10225" y="2526625"/>
            <a:ext cx="1621790" cy="1113790"/>
          </a:xfrm>
          <a:custGeom>
            <a:avLst/>
            <a:gdLst/>
            <a:ahLst/>
            <a:cxnLst/>
            <a:rect l="l" t="t" r="r" b="b"/>
            <a:pathLst>
              <a:path w="1621790" h="1113789">
                <a:moveTo>
                  <a:pt x="0" y="0"/>
                </a:moveTo>
                <a:lnTo>
                  <a:pt x="977489" y="0"/>
                </a:lnTo>
                <a:lnTo>
                  <a:pt x="1024995" y="2558"/>
                </a:lnTo>
                <a:lnTo>
                  <a:pt x="1071020" y="10056"/>
                </a:lnTo>
                <a:lnTo>
                  <a:pt x="1115296" y="22227"/>
                </a:lnTo>
                <a:lnTo>
                  <a:pt x="1157559" y="38805"/>
                </a:lnTo>
                <a:lnTo>
                  <a:pt x="1197542" y="59525"/>
                </a:lnTo>
                <a:lnTo>
                  <a:pt x="1234980" y="84120"/>
                </a:lnTo>
                <a:lnTo>
                  <a:pt x="1269606" y="112325"/>
                </a:lnTo>
                <a:lnTo>
                  <a:pt x="1301154" y="143874"/>
                </a:lnTo>
                <a:lnTo>
                  <a:pt x="1329359" y="178500"/>
                </a:lnTo>
                <a:lnTo>
                  <a:pt x="1353954" y="215937"/>
                </a:lnTo>
                <a:lnTo>
                  <a:pt x="1374674" y="255920"/>
                </a:lnTo>
                <a:lnTo>
                  <a:pt x="1391253" y="298183"/>
                </a:lnTo>
                <a:lnTo>
                  <a:pt x="1403424" y="342460"/>
                </a:lnTo>
                <a:lnTo>
                  <a:pt x="1410922" y="388484"/>
                </a:lnTo>
                <a:lnTo>
                  <a:pt x="1413480" y="435990"/>
                </a:lnTo>
                <a:lnTo>
                  <a:pt x="1413480" y="934158"/>
                </a:lnTo>
                <a:lnTo>
                  <a:pt x="1621199" y="934158"/>
                </a:lnTo>
                <a:lnTo>
                  <a:pt x="1336217" y="1113299"/>
                </a:lnTo>
                <a:lnTo>
                  <a:pt x="1051234" y="934158"/>
                </a:lnTo>
                <a:lnTo>
                  <a:pt x="1258954" y="934158"/>
                </a:lnTo>
                <a:lnTo>
                  <a:pt x="1258954" y="435990"/>
                </a:lnTo>
                <a:lnTo>
                  <a:pt x="1255271" y="390335"/>
                </a:lnTo>
                <a:lnTo>
                  <a:pt x="1244605" y="347026"/>
                </a:lnTo>
                <a:lnTo>
                  <a:pt x="1227538" y="306641"/>
                </a:lnTo>
                <a:lnTo>
                  <a:pt x="1204648" y="269761"/>
                </a:lnTo>
                <a:lnTo>
                  <a:pt x="1176515" y="236965"/>
                </a:lnTo>
                <a:lnTo>
                  <a:pt x="1143719" y="208832"/>
                </a:lnTo>
                <a:lnTo>
                  <a:pt x="1106839" y="185942"/>
                </a:lnTo>
                <a:lnTo>
                  <a:pt x="1066454" y="168875"/>
                </a:lnTo>
                <a:lnTo>
                  <a:pt x="1023145" y="158209"/>
                </a:lnTo>
                <a:lnTo>
                  <a:pt x="977489" y="154525"/>
                </a:lnTo>
                <a:lnTo>
                  <a:pt x="0" y="154525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03825" y="2777700"/>
            <a:ext cx="14249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Scale Free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Graph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362" y="254317"/>
            <a:ext cx="3684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210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4000" b="1" spc="220" dirty="0">
                <a:solidFill>
                  <a:srgbClr val="C00000"/>
                </a:solidFill>
                <a:latin typeface="Arial"/>
                <a:cs typeface="Arial"/>
              </a:rPr>
              <a:t>Cool</a:t>
            </a:r>
            <a:r>
              <a:rPr sz="4000" b="1" spc="-3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270" dirty="0">
                <a:solidFill>
                  <a:srgbClr val="C00000"/>
                </a:solidFill>
                <a:latin typeface="Arial"/>
                <a:cs typeface="Arial"/>
              </a:rPr>
              <a:t>Idea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6451" y="2659028"/>
            <a:ext cx="5929630" cy="14903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579245" marR="5080" indent="-1567180">
              <a:lnSpc>
                <a:spcPct val="100299"/>
              </a:lnSpc>
              <a:spcBef>
                <a:spcPts val="80"/>
              </a:spcBef>
            </a:pPr>
            <a:r>
              <a:rPr sz="4800" spc="-10" dirty="0">
                <a:latin typeface="Arial"/>
                <a:cs typeface="Arial"/>
              </a:rPr>
              <a:t>Short </a:t>
            </a:r>
            <a:r>
              <a:rPr sz="4800" spc="-5" dirty="0">
                <a:latin typeface="Arial"/>
                <a:cs typeface="Arial"/>
              </a:rPr>
              <a:t>random walks</a:t>
            </a:r>
            <a:r>
              <a:rPr sz="4800" spc="-95" dirty="0">
                <a:latin typeface="Arial"/>
                <a:cs typeface="Arial"/>
              </a:rPr>
              <a:t> </a:t>
            </a:r>
            <a:r>
              <a:rPr sz="4800" dirty="0">
                <a:latin typeface="Arial"/>
                <a:cs typeface="Arial"/>
              </a:rPr>
              <a:t>=  sentences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649" y="53952"/>
            <a:ext cx="7404100" cy="383286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065"/>
              </a:spcBef>
            </a:pPr>
            <a:r>
              <a:rPr sz="3600" b="1" spc="225" dirty="0">
                <a:solidFill>
                  <a:srgbClr val="C00000"/>
                </a:solidFill>
                <a:latin typeface="Arial"/>
                <a:cs typeface="Arial"/>
              </a:rPr>
              <a:t>Outline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197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Introduction: Graphs </a:t>
            </a:r>
            <a:r>
              <a:rPr sz="3600" spc="-5" dirty="0">
                <a:latin typeface="Arial"/>
                <a:cs typeface="Arial"/>
              </a:rPr>
              <a:t>as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Features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Language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Modeling</a:t>
            </a: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b="1" spc="-5" dirty="0">
                <a:latin typeface="Arial"/>
                <a:cs typeface="Arial"/>
              </a:rPr>
              <a:t>DeepWalk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Evaluation: </a:t>
            </a:r>
            <a:r>
              <a:rPr sz="3600" spc="-5" dirty="0">
                <a:latin typeface="Arial"/>
                <a:cs typeface="Arial"/>
              </a:rPr>
              <a:t>Network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Classification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Conclusions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76269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305" dirty="0"/>
              <a:t>What do we want?</a:t>
            </a:r>
            <a:endParaRPr sz="4000" dirty="0"/>
          </a:p>
        </p:txBody>
      </p:sp>
      <p:sp>
        <p:nvSpPr>
          <p:cNvPr id="26" name="object 3">
            <a:extLst>
              <a:ext uri="{FF2B5EF4-FFF2-40B4-BE49-F238E27FC236}">
                <a16:creationId xmlns:a16="http://schemas.microsoft.com/office/drawing/2014/main" id="{32FE7E3E-0C2F-4E36-B84C-4392EDF889DA}"/>
              </a:ext>
            </a:extLst>
          </p:cNvPr>
          <p:cNvSpPr txBox="1"/>
          <p:nvPr/>
        </p:nvSpPr>
        <p:spPr>
          <a:xfrm>
            <a:off x="487362" y="1143000"/>
            <a:ext cx="8057515" cy="5129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  <a:buChar char="■"/>
              <a:tabLst>
                <a:tab pos="471170" algn="l"/>
                <a:tab pos="471805" algn="l"/>
                <a:tab pos="3072130" algn="l"/>
              </a:tabLst>
            </a:pPr>
            <a:r>
              <a:rPr lang="en-US" sz="3000" b="1" spc="-5" dirty="0">
                <a:latin typeface="Arial"/>
                <a:cs typeface="Arial"/>
              </a:rPr>
              <a:t>Adaptability</a:t>
            </a:r>
            <a:r>
              <a:rPr lang="en-US" sz="3000" spc="-5" dirty="0">
                <a:latin typeface="Arial"/>
                <a:cs typeface="Arial"/>
              </a:rPr>
              <a:t> - new social relations should not require repeating the learning process all over again.</a:t>
            </a:r>
          </a:p>
          <a:p>
            <a:pPr marL="471170" marR="5080" indent="-459105">
              <a:lnSpc>
                <a:spcPct val="100000"/>
              </a:lnSpc>
              <a:spcBef>
                <a:spcPts val="100"/>
              </a:spcBef>
              <a:buChar char="■"/>
              <a:tabLst>
                <a:tab pos="471170" algn="l"/>
                <a:tab pos="471805" algn="l"/>
                <a:tab pos="3072130" algn="l"/>
              </a:tabLst>
            </a:pPr>
            <a:r>
              <a:rPr lang="en-US" sz="3000" b="1" spc="-5" dirty="0">
                <a:latin typeface="Arial"/>
                <a:cs typeface="Arial"/>
              </a:rPr>
              <a:t>Community aware </a:t>
            </a:r>
            <a:r>
              <a:rPr lang="en-US" sz="3000" spc="-5" dirty="0">
                <a:latin typeface="Arial"/>
                <a:cs typeface="Arial"/>
              </a:rPr>
              <a:t>- allows generalization in networks with homophily.</a:t>
            </a:r>
          </a:p>
          <a:p>
            <a:pPr marL="471170" marR="5080" indent="-459105">
              <a:lnSpc>
                <a:spcPct val="100000"/>
              </a:lnSpc>
              <a:spcBef>
                <a:spcPts val="100"/>
              </a:spcBef>
              <a:buChar char="■"/>
              <a:tabLst>
                <a:tab pos="471170" algn="l"/>
                <a:tab pos="471805" algn="l"/>
                <a:tab pos="3072130" algn="l"/>
              </a:tabLst>
            </a:pPr>
            <a:r>
              <a:rPr lang="en-US" sz="3000" b="1" spc="-5" dirty="0">
                <a:latin typeface="Arial"/>
                <a:cs typeface="Arial"/>
              </a:rPr>
              <a:t>Low dimensional </a:t>
            </a:r>
            <a:r>
              <a:rPr lang="en-US" sz="3000" spc="-5" dirty="0">
                <a:latin typeface="Arial"/>
                <a:cs typeface="Arial"/>
              </a:rPr>
              <a:t>- generalize better when lack of labeled data, and speed up convergence and inference.</a:t>
            </a:r>
          </a:p>
          <a:p>
            <a:pPr marL="471170" marR="5080" indent="-459105">
              <a:lnSpc>
                <a:spcPct val="100000"/>
              </a:lnSpc>
              <a:spcBef>
                <a:spcPts val="100"/>
              </a:spcBef>
              <a:buChar char="■"/>
              <a:tabLst>
                <a:tab pos="471170" algn="l"/>
                <a:tab pos="471805" algn="l"/>
                <a:tab pos="3072130" algn="l"/>
              </a:tabLst>
            </a:pPr>
            <a:r>
              <a:rPr lang="en-US" sz="3000" b="1" spc="-5" dirty="0">
                <a:latin typeface="Arial"/>
                <a:cs typeface="Arial"/>
              </a:rPr>
              <a:t>Continuous </a:t>
            </a:r>
            <a:r>
              <a:rPr lang="en-US" sz="3000" spc="-5" dirty="0">
                <a:latin typeface="Arial"/>
                <a:cs typeface="Arial"/>
              </a:rPr>
              <a:t>– lead to smooth decision boundaries between communities which allows more robust classification.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76269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5" dirty="0"/>
              <a:t>Deep </a:t>
            </a:r>
            <a:r>
              <a:rPr sz="4000" spc="160" dirty="0"/>
              <a:t>Learning </a:t>
            </a:r>
            <a:r>
              <a:rPr sz="4000" spc="370" dirty="0"/>
              <a:t>for</a:t>
            </a:r>
            <a:r>
              <a:rPr sz="4000" spc="-585" dirty="0"/>
              <a:t> </a:t>
            </a:r>
            <a:r>
              <a:rPr sz="4000" spc="355" dirty="0"/>
              <a:t>Networks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756" y="891552"/>
            <a:ext cx="3029657" cy="2157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6211" y="1087837"/>
            <a:ext cx="2225304" cy="1741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008" y="3805166"/>
            <a:ext cx="3250220" cy="2032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6349" y="3669951"/>
            <a:ext cx="3412942" cy="2261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7323" y="3120532"/>
            <a:ext cx="1763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Input: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Graph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0414" y="1970259"/>
            <a:ext cx="1706245" cy="145415"/>
          </a:xfrm>
          <a:custGeom>
            <a:avLst/>
            <a:gdLst/>
            <a:ahLst/>
            <a:cxnLst/>
            <a:rect l="l" t="t" r="r" b="b"/>
            <a:pathLst>
              <a:path w="1706245" h="145414">
                <a:moveTo>
                  <a:pt x="0" y="0"/>
                </a:moveTo>
                <a:lnTo>
                  <a:pt x="1705764" y="145025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2597" y="2071703"/>
            <a:ext cx="106017" cy="8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40000">
            <a:off x="4028475" y="1754088"/>
            <a:ext cx="117745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7" baseline="1984" dirty="0">
                <a:latin typeface="Tahoma"/>
                <a:cs typeface="Tahoma"/>
              </a:rPr>
              <a:t>Random</a:t>
            </a:r>
            <a:r>
              <a:rPr sz="2100" spc="-150" baseline="1984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Walks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8162" y="1336675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5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3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85595" y="1337958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756" y="3107320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68"/>
                </a:moveTo>
                <a:lnTo>
                  <a:pt x="5806" y="159667"/>
                </a:lnTo>
                <a:lnTo>
                  <a:pt x="22347" y="116061"/>
                </a:lnTo>
                <a:lnTo>
                  <a:pt x="48302" y="77595"/>
                </a:lnTo>
                <a:lnTo>
                  <a:pt x="82351" y="45512"/>
                </a:lnTo>
                <a:lnTo>
                  <a:pt x="123175" y="21056"/>
                </a:lnTo>
                <a:lnTo>
                  <a:pt x="169454" y="5471"/>
                </a:lnTo>
                <a:lnTo>
                  <a:pt x="219868" y="0"/>
                </a:lnTo>
                <a:lnTo>
                  <a:pt x="262963" y="4017"/>
                </a:lnTo>
                <a:lnTo>
                  <a:pt x="304008" y="15769"/>
                </a:lnTo>
                <a:lnTo>
                  <a:pt x="341851" y="34806"/>
                </a:lnTo>
                <a:lnTo>
                  <a:pt x="375338" y="60678"/>
                </a:lnTo>
                <a:lnTo>
                  <a:pt x="402796" y="92231"/>
                </a:lnTo>
                <a:lnTo>
                  <a:pt x="423000" y="127888"/>
                </a:lnTo>
                <a:lnTo>
                  <a:pt x="435473" y="166563"/>
                </a:lnTo>
                <a:lnTo>
                  <a:pt x="439736" y="207168"/>
                </a:lnTo>
                <a:lnTo>
                  <a:pt x="433930" y="254670"/>
                </a:lnTo>
                <a:lnTo>
                  <a:pt x="417389" y="298276"/>
                </a:lnTo>
                <a:lnTo>
                  <a:pt x="391434" y="336742"/>
                </a:lnTo>
                <a:lnTo>
                  <a:pt x="357385" y="368825"/>
                </a:lnTo>
                <a:lnTo>
                  <a:pt x="316561" y="393280"/>
                </a:lnTo>
                <a:lnTo>
                  <a:pt x="270282" y="408866"/>
                </a:lnTo>
                <a:lnTo>
                  <a:pt x="219868" y="414337"/>
                </a:lnTo>
                <a:lnTo>
                  <a:pt x="169454" y="408866"/>
                </a:lnTo>
                <a:lnTo>
                  <a:pt x="123175" y="393280"/>
                </a:lnTo>
                <a:lnTo>
                  <a:pt x="82351" y="368825"/>
                </a:lnTo>
                <a:lnTo>
                  <a:pt x="48302" y="336742"/>
                </a:lnTo>
                <a:lnTo>
                  <a:pt x="22347" y="298276"/>
                </a:lnTo>
                <a:lnTo>
                  <a:pt x="5806" y="254670"/>
                </a:lnTo>
                <a:lnTo>
                  <a:pt x="0" y="2071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0888" y="3108621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4087" y="3093092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68"/>
                </a:moveTo>
                <a:lnTo>
                  <a:pt x="5806" y="159667"/>
                </a:lnTo>
                <a:lnTo>
                  <a:pt x="22347" y="116061"/>
                </a:lnTo>
                <a:lnTo>
                  <a:pt x="48302" y="77595"/>
                </a:lnTo>
                <a:lnTo>
                  <a:pt x="82352" y="45512"/>
                </a:lnTo>
                <a:lnTo>
                  <a:pt x="123176" y="21056"/>
                </a:lnTo>
                <a:lnTo>
                  <a:pt x="169454" y="5471"/>
                </a:lnTo>
                <a:lnTo>
                  <a:pt x="219868" y="0"/>
                </a:lnTo>
                <a:lnTo>
                  <a:pt x="262962" y="4017"/>
                </a:lnTo>
                <a:lnTo>
                  <a:pt x="304008" y="15769"/>
                </a:lnTo>
                <a:lnTo>
                  <a:pt x="341851" y="34806"/>
                </a:lnTo>
                <a:lnTo>
                  <a:pt x="375339" y="60678"/>
                </a:lnTo>
                <a:lnTo>
                  <a:pt x="402796" y="92231"/>
                </a:lnTo>
                <a:lnTo>
                  <a:pt x="423000" y="127888"/>
                </a:lnTo>
                <a:lnTo>
                  <a:pt x="435473" y="166563"/>
                </a:lnTo>
                <a:lnTo>
                  <a:pt x="439737" y="207168"/>
                </a:lnTo>
                <a:lnTo>
                  <a:pt x="433930" y="254671"/>
                </a:lnTo>
                <a:lnTo>
                  <a:pt x="417389" y="298276"/>
                </a:lnTo>
                <a:lnTo>
                  <a:pt x="391434" y="336742"/>
                </a:lnTo>
                <a:lnTo>
                  <a:pt x="357385" y="368825"/>
                </a:lnTo>
                <a:lnTo>
                  <a:pt x="316561" y="393281"/>
                </a:lnTo>
                <a:lnTo>
                  <a:pt x="270282" y="408866"/>
                </a:lnTo>
                <a:lnTo>
                  <a:pt x="219868" y="414337"/>
                </a:lnTo>
                <a:lnTo>
                  <a:pt x="169454" y="408866"/>
                </a:lnTo>
                <a:lnTo>
                  <a:pt x="123176" y="393281"/>
                </a:lnTo>
                <a:lnTo>
                  <a:pt x="82352" y="368825"/>
                </a:lnTo>
                <a:lnTo>
                  <a:pt x="48302" y="336742"/>
                </a:lnTo>
                <a:lnTo>
                  <a:pt x="22347" y="298276"/>
                </a:lnTo>
                <a:lnTo>
                  <a:pt x="5806" y="254671"/>
                </a:lnTo>
                <a:lnTo>
                  <a:pt x="0" y="2071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64219" y="3120532"/>
            <a:ext cx="368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</a:tabLst>
            </a:pPr>
            <a:r>
              <a:rPr sz="3600" b="1" baseline="4629" dirty="0">
                <a:latin typeface="Tahoma"/>
                <a:cs typeface="Tahoma"/>
              </a:rPr>
              <a:t>3	</a:t>
            </a:r>
            <a:r>
              <a:rPr sz="2400" spc="-5" dirty="0">
                <a:latin typeface="Tahoma"/>
                <a:cs typeface="Tahoma"/>
              </a:rPr>
              <a:t>Representation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Mapping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055" y="5955226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68"/>
                </a:moveTo>
                <a:lnTo>
                  <a:pt x="5806" y="159667"/>
                </a:lnTo>
                <a:lnTo>
                  <a:pt x="22347" y="116061"/>
                </a:lnTo>
                <a:lnTo>
                  <a:pt x="48302" y="77595"/>
                </a:lnTo>
                <a:lnTo>
                  <a:pt x="82351" y="45512"/>
                </a:lnTo>
                <a:lnTo>
                  <a:pt x="123175" y="21056"/>
                </a:lnTo>
                <a:lnTo>
                  <a:pt x="169454" y="5471"/>
                </a:lnTo>
                <a:lnTo>
                  <a:pt x="219868" y="0"/>
                </a:lnTo>
                <a:lnTo>
                  <a:pt x="262963" y="4017"/>
                </a:lnTo>
                <a:lnTo>
                  <a:pt x="304008" y="15769"/>
                </a:lnTo>
                <a:lnTo>
                  <a:pt x="341851" y="34806"/>
                </a:lnTo>
                <a:lnTo>
                  <a:pt x="375338" y="60678"/>
                </a:lnTo>
                <a:lnTo>
                  <a:pt x="402796" y="92231"/>
                </a:lnTo>
                <a:lnTo>
                  <a:pt x="423000" y="127888"/>
                </a:lnTo>
                <a:lnTo>
                  <a:pt x="435473" y="166563"/>
                </a:lnTo>
                <a:lnTo>
                  <a:pt x="439736" y="207168"/>
                </a:lnTo>
                <a:lnTo>
                  <a:pt x="433930" y="254670"/>
                </a:lnTo>
                <a:lnTo>
                  <a:pt x="417389" y="298276"/>
                </a:lnTo>
                <a:lnTo>
                  <a:pt x="391434" y="336742"/>
                </a:lnTo>
                <a:lnTo>
                  <a:pt x="357385" y="368825"/>
                </a:lnTo>
                <a:lnTo>
                  <a:pt x="316561" y="393281"/>
                </a:lnTo>
                <a:lnTo>
                  <a:pt x="270282" y="408866"/>
                </a:lnTo>
                <a:lnTo>
                  <a:pt x="219868" y="414337"/>
                </a:lnTo>
                <a:lnTo>
                  <a:pt x="169454" y="408866"/>
                </a:lnTo>
                <a:lnTo>
                  <a:pt x="123175" y="393281"/>
                </a:lnTo>
                <a:lnTo>
                  <a:pt x="82351" y="368825"/>
                </a:lnTo>
                <a:lnTo>
                  <a:pt x="48302" y="336742"/>
                </a:lnTo>
                <a:lnTo>
                  <a:pt x="22347" y="298276"/>
                </a:lnTo>
                <a:lnTo>
                  <a:pt x="5806" y="254670"/>
                </a:lnTo>
                <a:lnTo>
                  <a:pt x="0" y="2071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4085" y="5972697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68"/>
                </a:moveTo>
                <a:lnTo>
                  <a:pt x="5806" y="159666"/>
                </a:lnTo>
                <a:lnTo>
                  <a:pt x="22347" y="116061"/>
                </a:lnTo>
                <a:lnTo>
                  <a:pt x="48302" y="77595"/>
                </a:lnTo>
                <a:lnTo>
                  <a:pt x="82351" y="45512"/>
                </a:lnTo>
                <a:lnTo>
                  <a:pt x="123175" y="21056"/>
                </a:lnTo>
                <a:lnTo>
                  <a:pt x="169454" y="5471"/>
                </a:lnTo>
                <a:lnTo>
                  <a:pt x="219868" y="0"/>
                </a:lnTo>
                <a:lnTo>
                  <a:pt x="262962" y="4017"/>
                </a:lnTo>
                <a:lnTo>
                  <a:pt x="304008" y="15769"/>
                </a:lnTo>
                <a:lnTo>
                  <a:pt x="341851" y="34806"/>
                </a:lnTo>
                <a:lnTo>
                  <a:pt x="375338" y="60678"/>
                </a:lnTo>
                <a:lnTo>
                  <a:pt x="402796" y="92231"/>
                </a:lnTo>
                <a:lnTo>
                  <a:pt x="423000" y="127888"/>
                </a:lnTo>
                <a:lnTo>
                  <a:pt x="435473" y="166563"/>
                </a:lnTo>
                <a:lnTo>
                  <a:pt x="439736" y="207168"/>
                </a:lnTo>
                <a:lnTo>
                  <a:pt x="433930" y="254670"/>
                </a:lnTo>
                <a:lnTo>
                  <a:pt x="417389" y="298276"/>
                </a:lnTo>
                <a:lnTo>
                  <a:pt x="391434" y="336742"/>
                </a:lnTo>
                <a:lnTo>
                  <a:pt x="357384" y="368825"/>
                </a:lnTo>
                <a:lnTo>
                  <a:pt x="316560" y="393280"/>
                </a:lnTo>
                <a:lnTo>
                  <a:pt x="270282" y="408866"/>
                </a:lnTo>
                <a:lnTo>
                  <a:pt x="219868" y="414337"/>
                </a:lnTo>
                <a:lnTo>
                  <a:pt x="169454" y="408866"/>
                </a:lnTo>
                <a:lnTo>
                  <a:pt x="123175" y="393280"/>
                </a:lnTo>
                <a:lnTo>
                  <a:pt x="82351" y="368825"/>
                </a:lnTo>
                <a:lnTo>
                  <a:pt x="48302" y="336742"/>
                </a:lnTo>
                <a:lnTo>
                  <a:pt x="22347" y="298276"/>
                </a:lnTo>
                <a:lnTo>
                  <a:pt x="5806" y="254670"/>
                </a:lnTo>
                <a:lnTo>
                  <a:pt x="0" y="20716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6187" y="5956380"/>
            <a:ext cx="21971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47451" y="5968284"/>
            <a:ext cx="2785745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Hierarchical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Softmax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64219" y="5973850"/>
            <a:ext cx="21971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73423" y="5999984"/>
            <a:ext cx="3175635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Output: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Representation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  <p:extLst>
      <p:ext uri="{BB962C8B-B14F-4D97-AF65-F5344CB8AC3E}">
        <p14:creationId xmlns:p14="http://schemas.microsoft.com/office/powerpoint/2010/main" val="4171779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76269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5" dirty="0"/>
              <a:t>Deep </a:t>
            </a:r>
            <a:r>
              <a:rPr sz="4000" spc="160" dirty="0"/>
              <a:t>Learning </a:t>
            </a:r>
            <a:r>
              <a:rPr sz="4000" spc="370" dirty="0"/>
              <a:t>for</a:t>
            </a:r>
            <a:r>
              <a:rPr sz="4000" spc="-585" dirty="0"/>
              <a:t> </a:t>
            </a:r>
            <a:r>
              <a:rPr sz="4000" spc="355" dirty="0"/>
              <a:t>Networks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756" y="891552"/>
            <a:ext cx="3029699" cy="2157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6211" y="1087835"/>
            <a:ext cx="2225289" cy="1741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009" y="3805169"/>
            <a:ext cx="3250246" cy="2032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6353" y="3669955"/>
            <a:ext cx="3413076" cy="22618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0455" y="1970202"/>
            <a:ext cx="1705610" cy="145415"/>
          </a:xfrm>
          <a:custGeom>
            <a:avLst/>
            <a:gdLst/>
            <a:ahLst/>
            <a:cxnLst/>
            <a:rect l="l" t="t" r="r" b="b"/>
            <a:pathLst>
              <a:path w="1705610" h="145414">
                <a:moveTo>
                  <a:pt x="0" y="0"/>
                </a:moveTo>
                <a:lnTo>
                  <a:pt x="1705464" y="14502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2339" y="2071644"/>
            <a:ext cx="106017" cy="82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240000">
            <a:off x="4028435" y="1754126"/>
            <a:ext cx="117745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7" baseline="1984" dirty="0">
                <a:latin typeface="Tahoma"/>
                <a:cs typeface="Tahoma"/>
              </a:rPr>
              <a:t>Random</a:t>
            </a:r>
            <a:r>
              <a:rPr sz="2100" spc="-150" baseline="1984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Walks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8162" y="1336675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5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3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64300" y="1021850"/>
            <a:ext cx="4878705" cy="2027555"/>
          </a:xfrm>
          <a:prstGeom prst="rect">
            <a:avLst/>
          </a:prstGeom>
          <a:ln w="76199">
            <a:solidFill>
              <a:srgbClr val="C00000"/>
            </a:solidFill>
          </a:ln>
        </p:spPr>
        <p:txBody>
          <a:bodyPr vert="horz" wrap="square" lIns="0" tIns="328930" rIns="0" bIns="0" rtlCol="0">
            <a:spAutoFit/>
          </a:bodyPr>
          <a:lstStyle/>
          <a:p>
            <a:pPr marR="869950" algn="r">
              <a:lnSpc>
                <a:spcPct val="100000"/>
              </a:lnSpc>
              <a:spcBef>
                <a:spcPts val="2590"/>
              </a:spcBef>
            </a:pPr>
            <a:r>
              <a:rPr sz="2400" b="1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756" y="3107320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4087" y="3093092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9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4"/>
                </a:lnTo>
                <a:lnTo>
                  <a:pt x="270321" y="408828"/>
                </a:lnTo>
                <a:lnTo>
                  <a:pt x="219899" y="414299"/>
                </a:lnTo>
                <a:lnTo>
                  <a:pt x="169479" y="408828"/>
                </a:lnTo>
                <a:lnTo>
                  <a:pt x="123193" y="393244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0920" y="3120532"/>
            <a:ext cx="78143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  <a:tab pos="4145915" algn="l"/>
                <a:tab pos="4548505" algn="l"/>
              </a:tabLst>
            </a:pPr>
            <a:r>
              <a:rPr sz="3600" b="1" baseline="2314" dirty="0">
                <a:latin typeface="Tahoma"/>
                <a:cs typeface="Tahoma"/>
              </a:rPr>
              <a:t>1	</a:t>
            </a:r>
            <a:r>
              <a:rPr sz="2400" spc="-5" dirty="0">
                <a:latin typeface="Tahoma"/>
                <a:cs typeface="Tahoma"/>
              </a:rPr>
              <a:t>Input: Graph	</a:t>
            </a:r>
            <a:r>
              <a:rPr sz="3600" b="1" baseline="4629" dirty="0">
                <a:latin typeface="Tahoma"/>
                <a:cs typeface="Tahoma"/>
              </a:rPr>
              <a:t>3	</a:t>
            </a:r>
            <a:r>
              <a:rPr sz="2400" spc="-5" dirty="0">
                <a:latin typeface="Tahoma"/>
                <a:cs typeface="Tahoma"/>
              </a:rPr>
              <a:t>Representation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Mapping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6055" y="5955226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4085" y="5972697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6187" y="5956380"/>
            <a:ext cx="21971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4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7451" y="5968284"/>
            <a:ext cx="2785745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Hierarchical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Softmax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64219" y="5973850"/>
            <a:ext cx="219710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73423" y="5999984"/>
            <a:ext cx="3175635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Output: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Representation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40220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10" dirty="0"/>
              <a:t>Random</a:t>
            </a:r>
            <a:r>
              <a:rPr sz="4000" spc="-100" dirty="0"/>
              <a:t> </a:t>
            </a:r>
            <a:r>
              <a:rPr sz="4000" spc="300" dirty="0"/>
              <a:t>Walks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5837" y="1519873"/>
            <a:ext cx="805751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  <a:buChar char="■"/>
              <a:tabLst>
                <a:tab pos="471170" algn="l"/>
                <a:tab pos="471805" algn="l"/>
                <a:tab pos="3072130" algn="l"/>
              </a:tabLst>
            </a:pPr>
            <a:r>
              <a:rPr sz="3000" spc="-5" dirty="0">
                <a:latin typeface="Arial"/>
                <a:cs typeface="Arial"/>
              </a:rPr>
              <a:t>We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generate	</a:t>
            </a:r>
            <a:r>
              <a:rPr sz="3000" dirty="0">
                <a:latin typeface="Arial"/>
                <a:cs typeface="Arial"/>
              </a:rPr>
              <a:t>random </a:t>
            </a:r>
            <a:r>
              <a:rPr sz="3000" spc="-5" dirty="0">
                <a:latin typeface="Arial"/>
                <a:cs typeface="Arial"/>
              </a:rPr>
              <a:t>walks for each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vertex  </a:t>
            </a:r>
            <a:r>
              <a:rPr sz="3000" spc="-5" dirty="0">
                <a:latin typeface="Arial"/>
                <a:cs typeface="Arial"/>
              </a:rPr>
              <a:t>in the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graph.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■"/>
            </a:pPr>
            <a:endParaRPr sz="3100" dirty="0">
              <a:latin typeface="Arial"/>
              <a:cs typeface="Arial"/>
            </a:endParaRPr>
          </a:p>
          <a:p>
            <a:pPr marL="471170" indent="-459105">
              <a:lnSpc>
                <a:spcPct val="100000"/>
              </a:lnSpc>
              <a:buChar char="■"/>
              <a:tabLst>
                <a:tab pos="471170" algn="l"/>
                <a:tab pos="471805" algn="l"/>
                <a:tab pos="6838315" algn="l"/>
              </a:tabLst>
            </a:pPr>
            <a:r>
              <a:rPr sz="3000" spc="-10" dirty="0">
                <a:latin typeface="Arial"/>
                <a:cs typeface="Arial"/>
              </a:rPr>
              <a:t>Each </a:t>
            </a:r>
            <a:r>
              <a:rPr sz="3000" dirty="0">
                <a:latin typeface="Arial"/>
                <a:cs typeface="Arial"/>
              </a:rPr>
              <a:t>short random </a:t>
            </a:r>
            <a:r>
              <a:rPr sz="3000" spc="-5" dirty="0">
                <a:latin typeface="Arial"/>
                <a:cs typeface="Arial"/>
              </a:rPr>
              <a:t>walk has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length	</a:t>
            </a:r>
            <a:r>
              <a:rPr sz="3000" dirty="0">
                <a:latin typeface="Arial"/>
                <a:cs typeface="Arial"/>
              </a:rPr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■"/>
            </a:pPr>
            <a:endParaRPr sz="3100" dirty="0">
              <a:latin typeface="Arial"/>
              <a:cs typeface="Arial"/>
            </a:endParaRPr>
          </a:p>
          <a:p>
            <a:pPr marL="471170" marR="87630" indent="-459105">
              <a:lnSpc>
                <a:spcPct val="100000"/>
              </a:lnSpc>
              <a:buChar char="■"/>
              <a:tabLst>
                <a:tab pos="471170" algn="l"/>
                <a:tab pos="471805" algn="l"/>
              </a:tabLst>
            </a:pPr>
            <a:r>
              <a:rPr sz="3000" spc="-10" dirty="0">
                <a:latin typeface="Arial"/>
                <a:cs typeface="Arial"/>
              </a:rPr>
              <a:t>Pick </a:t>
            </a:r>
            <a:r>
              <a:rPr sz="3000" spc="-5" dirty="0">
                <a:latin typeface="Arial"/>
                <a:cs typeface="Arial"/>
              </a:rPr>
              <a:t>the next </a:t>
            </a:r>
            <a:r>
              <a:rPr sz="3000" dirty="0">
                <a:latin typeface="Arial"/>
                <a:cs typeface="Arial"/>
              </a:rPr>
              <a:t>step </a:t>
            </a:r>
            <a:r>
              <a:rPr sz="3000" b="1" i="1" spc="-5" dirty="0">
                <a:latin typeface="Arial"/>
                <a:cs typeface="Arial"/>
              </a:rPr>
              <a:t>uniformly </a:t>
            </a:r>
            <a:r>
              <a:rPr sz="3000" spc="-5" dirty="0">
                <a:latin typeface="Arial"/>
                <a:cs typeface="Arial"/>
              </a:rPr>
              <a:t>from the </a:t>
            </a:r>
            <a:r>
              <a:rPr sz="3000" dirty="0">
                <a:latin typeface="Arial"/>
                <a:cs typeface="Arial"/>
              </a:rPr>
              <a:t>vertex  </a:t>
            </a:r>
            <a:r>
              <a:rPr sz="3000" spc="-5" dirty="0">
                <a:latin typeface="Arial"/>
                <a:cs typeface="Arial"/>
              </a:rPr>
              <a:t>neighbors.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■"/>
            </a:pPr>
            <a:endParaRPr sz="3100" dirty="0">
              <a:latin typeface="Arial"/>
              <a:cs typeface="Arial"/>
            </a:endParaRPr>
          </a:p>
          <a:p>
            <a:pPr marL="471170" indent="-459105">
              <a:lnSpc>
                <a:spcPct val="100000"/>
              </a:lnSpc>
              <a:buChar char="■"/>
              <a:tabLst>
                <a:tab pos="471170" algn="l"/>
                <a:tab pos="471805" algn="l"/>
              </a:tabLst>
            </a:pPr>
            <a:r>
              <a:rPr sz="3000" spc="-5" dirty="0">
                <a:latin typeface="Arial"/>
                <a:cs typeface="Arial"/>
              </a:rPr>
              <a:t>Example: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73482" y="1661812"/>
            <a:ext cx="262796" cy="318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28377" y="2999080"/>
            <a:ext cx="148215" cy="304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7221" y="5896109"/>
            <a:ext cx="7241068" cy="2432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97774" y="60174"/>
            <a:ext cx="1893424" cy="1594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649" y="53952"/>
            <a:ext cx="7726045" cy="383286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065"/>
              </a:spcBef>
            </a:pPr>
            <a:r>
              <a:rPr sz="3600" b="1" spc="225" dirty="0">
                <a:solidFill>
                  <a:srgbClr val="C00000"/>
                </a:solidFill>
                <a:latin typeface="Arial"/>
                <a:cs typeface="Arial"/>
              </a:rPr>
              <a:t>Outline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197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b="1" spc="-10" dirty="0">
                <a:latin typeface="Arial"/>
                <a:cs typeface="Arial"/>
              </a:rPr>
              <a:t>Introduction: Graphs </a:t>
            </a:r>
            <a:r>
              <a:rPr sz="3600" b="1" spc="-5" dirty="0">
                <a:latin typeface="Arial"/>
                <a:cs typeface="Arial"/>
              </a:rPr>
              <a:t>as</a:t>
            </a:r>
            <a:r>
              <a:rPr sz="3600" b="1" spc="-8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Features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Language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Modeling</a:t>
            </a: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DeepWalk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Evaluation: </a:t>
            </a:r>
            <a:r>
              <a:rPr sz="3600" spc="-5" dirty="0">
                <a:latin typeface="Arial"/>
                <a:cs typeface="Arial"/>
              </a:rPr>
              <a:t>Network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Classification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Conclusions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76269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5" dirty="0"/>
              <a:t>Deep </a:t>
            </a:r>
            <a:r>
              <a:rPr sz="4000" spc="160" dirty="0"/>
              <a:t>Learning </a:t>
            </a:r>
            <a:r>
              <a:rPr sz="4000" spc="370" dirty="0"/>
              <a:t>for</a:t>
            </a:r>
            <a:r>
              <a:rPr sz="4000" spc="-585" dirty="0"/>
              <a:t> </a:t>
            </a:r>
            <a:r>
              <a:rPr sz="4000" spc="355" dirty="0"/>
              <a:t>Networks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756" y="891552"/>
            <a:ext cx="3029699" cy="215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6211" y="1087835"/>
            <a:ext cx="2225289" cy="1741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009" y="3805169"/>
            <a:ext cx="3250246" cy="2032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6353" y="3669955"/>
            <a:ext cx="3413076" cy="2261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7322" y="3120532"/>
            <a:ext cx="1763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Input: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Graph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0455" y="1970202"/>
            <a:ext cx="1705610" cy="145415"/>
          </a:xfrm>
          <a:custGeom>
            <a:avLst/>
            <a:gdLst/>
            <a:ahLst/>
            <a:cxnLst/>
            <a:rect l="l" t="t" r="r" b="b"/>
            <a:pathLst>
              <a:path w="1705610" h="145414">
                <a:moveTo>
                  <a:pt x="0" y="0"/>
                </a:moveTo>
                <a:lnTo>
                  <a:pt x="1705464" y="14502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2339" y="2071644"/>
            <a:ext cx="106017" cy="8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40000">
            <a:off x="4028435" y="1754126"/>
            <a:ext cx="117745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7" baseline="1984" dirty="0">
                <a:latin typeface="Tahoma"/>
                <a:cs typeface="Tahoma"/>
              </a:rPr>
              <a:t>Random</a:t>
            </a:r>
            <a:r>
              <a:rPr sz="2100" spc="-150" baseline="1984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Walks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8162" y="1336675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5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3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58327" y="1337958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756" y="3107320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0920" y="3108602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4087" y="3093092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9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4"/>
                </a:lnTo>
                <a:lnTo>
                  <a:pt x="270321" y="408828"/>
                </a:lnTo>
                <a:lnTo>
                  <a:pt x="219899" y="414299"/>
                </a:lnTo>
                <a:lnTo>
                  <a:pt x="169479" y="408828"/>
                </a:lnTo>
                <a:lnTo>
                  <a:pt x="123193" y="393244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64251" y="3120532"/>
            <a:ext cx="368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</a:tabLst>
            </a:pPr>
            <a:r>
              <a:rPr sz="3600" b="1" baseline="4629" dirty="0">
                <a:latin typeface="Tahoma"/>
                <a:cs typeface="Tahoma"/>
              </a:rPr>
              <a:t>3	</a:t>
            </a:r>
            <a:r>
              <a:rPr sz="2400" spc="-5" dirty="0">
                <a:latin typeface="Tahoma"/>
                <a:cs typeface="Tahoma"/>
              </a:rPr>
              <a:t>Representation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Mapping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055" y="5955226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4085" y="5972697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64250" y="5973979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219" y="5968432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3600" b="1" baseline="2314" dirty="0">
                <a:latin typeface="Tahoma"/>
                <a:cs typeface="Tahoma"/>
              </a:rPr>
              <a:t>4	</a:t>
            </a:r>
            <a:r>
              <a:rPr sz="2400" spc="-5" dirty="0">
                <a:latin typeface="Tahoma"/>
                <a:cs typeface="Tahoma"/>
              </a:rPr>
              <a:t>Hierarchical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Softmax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3424" y="6000133"/>
            <a:ext cx="317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Output: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Representation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89149" y="1021850"/>
            <a:ext cx="2624455" cy="2027555"/>
          </a:xfrm>
          <a:custGeom>
            <a:avLst/>
            <a:gdLst/>
            <a:ahLst/>
            <a:cxnLst/>
            <a:rect l="l" t="t" r="r" b="b"/>
            <a:pathLst>
              <a:path w="2624454" h="2027555">
                <a:moveTo>
                  <a:pt x="0" y="0"/>
                </a:moveTo>
                <a:lnTo>
                  <a:pt x="2624099" y="0"/>
                </a:lnTo>
                <a:lnTo>
                  <a:pt x="2624099" y="2027099"/>
                </a:lnTo>
                <a:lnTo>
                  <a:pt x="0" y="20270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6564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25" dirty="0"/>
              <a:t>Representation</a:t>
            </a:r>
            <a:r>
              <a:rPr sz="4000" spc="-60" dirty="0"/>
              <a:t> </a:t>
            </a:r>
            <a:r>
              <a:rPr sz="4000" spc="225" dirty="0"/>
              <a:t>Mapping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13450" y="2079603"/>
            <a:ext cx="3015211" cy="23591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2987" y="1307612"/>
            <a:ext cx="6797053" cy="200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43" y="1268024"/>
            <a:ext cx="531236" cy="300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70731" y="1376190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0" y="0"/>
                </a:moveTo>
                <a:lnTo>
                  <a:pt x="172187" y="0"/>
                </a:lnTo>
              </a:path>
            </a:pathLst>
          </a:custGeom>
          <a:ln w="48263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0731" y="1448584"/>
            <a:ext cx="172720" cy="0"/>
          </a:xfrm>
          <a:custGeom>
            <a:avLst/>
            <a:gdLst/>
            <a:ahLst/>
            <a:cxnLst/>
            <a:rect l="l" t="t" r="r" b="b"/>
            <a:pathLst>
              <a:path w="172719">
                <a:moveTo>
                  <a:pt x="0" y="0"/>
                </a:moveTo>
                <a:lnTo>
                  <a:pt x="172187" y="0"/>
                </a:lnTo>
              </a:path>
            </a:pathLst>
          </a:custGeom>
          <a:ln w="48263">
            <a:solidFill>
              <a:srgbClr val="EEEC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0731" y="1352058"/>
            <a:ext cx="172720" cy="48260"/>
          </a:xfrm>
          <a:custGeom>
            <a:avLst/>
            <a:gdLst/>
            <a:ahLst/>
            <a:cxnLst/>
            <a:rect l="l" t="t" r="r" b="b"/>
            <a:pathLst>
              <a:path w="172719" h="48259">
                <a:moveTo>
                  <a:pt x="0" y="0"/>
                </a:moveTo>
                <a:lnTo>
                  <a:pt x="172187" y="0"/>
                </a:lnTo>
                <a:lnTo>
                  <a:pt x="172187" y="48263"/>
                </a:lnTo>
                <a:lnTo>
                  <a:pt x="0" y="4826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70731" y="1424453"/>
            <a:ext cx="172720" cy="48260"/>
          </a:xfrm>
          <a:custGeom>
            <a:avLst/>
            <a:gdLst/>
            <a:ahLst/>
            <a:cxnLst/>
            <a:rect l="l" t="t" r="r" b="b"/>
            <a:pathLst>
              <a:path w="172719" h="48259">
                <a:moveTo>
                  <a:pt x="0" y="0"/>
                </a:moveTo>
                <a:lnTo>
                  <a:pt x="172187" y="0"/>
                </a:lnTo>
                <a:lnTo>
                  <a:pt x="172187" y="48263"/>
                </a:lnTo>
                <a:lnTo>
                  <a:pt x="0" y="4826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3669" y="3058758"/>
            <a:ext cx="360845" cy="237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4908" y="3772498"/>
            <a:ext cx="319008" cy="209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26068" y="3748077"/>
            <a:ext cx="233057" cy="233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97276" y="1910350"/>
            <a:ext cx="391922" cy="4220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40179" y="5320045"/>
            <a:ext cx="2003596" cy="3800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9412" y="3753740"/>
            <a:ext cx="346700" cy="2637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29724" y="1868058"/>
            <a:ext cx="5173345" cy="3220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20"/>
              </a:spcBef>
              <a:buChar char="■"/>
              <a:tabLst>
                <a:tab pos="424815" algn="l"/>
                <a:tab pos="425450" algn="l"/>
                <a:tab pos="4721225" algn="l"/>
              </a:tabLst>
            </a:pPr>
            <a:r>
              <a:rPr sz="2400" dirty="0">
                <a:latin typeface="Arial"/>
                <a:cs typeface="Arial"/>
              </a:rPr>
              <a:t>Map </a:t>
            </a: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vertex </a:t>
            </a:r>
            <a:r>
              <a:rPr sz="2400" spc="-5" dirty="0">
                <a:latin typeface="Arial"/>
                <a:cs typeface="Arial"/>
              </a:rPr>
              <a:t>under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focus </a:t>
            </a:r>
            <a:r>
              <a:rPr sz="2400" dirty="0">
                <a:latin typeface="Arial"/>
                <a:cs typeface="Arial"/>
              </a:rPr>
              <a:t>(	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  its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representation.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■"/>
            </a:pPr>
            <a:endParaRPr sz="2350">
              <a:latin typeface="Arial"/>
              <a:cs typeface="Arial"/>
            </a:endParaRPr>
          </a:p>
          <a:p>
            <a:pPr marL="424815" indent="-412750">
              <a:lnSpc>
                <a:spcPct val="100000"/>
              </a:lnSpc>
              <a:buChar char="■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Define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window 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size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■"/>
            </a:pPr>
            <a:endParaRPr sz="2450">
              <a:latin typeface="Arial"/>
              <a:cs typeface="Arial"/>
            </a:endParaRPr>
          </a:p>
          <a:p>
            <a:pPr marL="424815" indent="-412750">
              <a:lnSpc>
                <a:spcPct val="100000"/>
              </a:lnSpc>
              <a:buChar char="■"/>
              <a:tabLst>
                <a:tab pos="424815" algn="l"/>
                <a:tab pos="425450" algn="l"/>
                <a:tab pos="1184275" algn="l"/>
                <a:tab pos="2714625" algn="l"/>
              </a:tabLst>
            </a:pPr>
            <a:r>
              <a:rPr sz="2400" spc="-5" dirty="0">
                <a:latin typeface="Arial"/>
                <a:cs typeface="Arial"/>
              </a:rPr>
              <a:t>If	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 and	</a:t>
            </a:r>
            <a:r>
              <a:rPr sz="2400" dirty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0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sz="3000" b="1" dirty="0">
                <a:latin typeface="Arial"/>
                <a:cs typeface="Arial"/>
              </a:rPr>
              <a:t>Maximize: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02408" y="4696421"/>
            <a:ext cx="2058573" cy="3905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6564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25" dirty="0"/>
              <a:t>Representation</a:t>
            </a:r>
            <a:r>
              <a:rPr sz="4000" spc="-60" dirty="0"/>
              <a:t> </a:t>
            </a:r>
            <a:r>
              <a:rPr sz="4000" spc="225" dirty="0"/>
              <a:t>Mapping</a:t>
            </a:r>
            <a:endParaRPr sz="4000"/>
          </a:p>
        </p:txBody>
      </p:sp>
      <p:sp>
        <p:nvSpPr>
          <p:cNvPr id="16" name="object 16"/>
          <p:cNvSpPr txBox="1"/>
          <p:nvPr/>
        </p:nvSpPr>
        <p:spPr>
          <a:xfrm>
            <a:off x="949325" y="1243245"/>
            <a:ext cx="7356475" cy="3844642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3800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lang="en-US" sz="3000" b="1" dirty="0">
                <a:latin typeface="Arial"/>
                <a:cs typeface="Arial"/>
              </a:rPr>
              <a:t>Optimization problem:</a:t>
            </a:r>
          </a:p>
          <a:p>
            <a:pPr marL="104139">
              <a:lnSpc>
                <a:spcPct val="100000"/>
              </a:lnSpc>
            </a:pPr>
            <a:endParaRPr lang="en-US" altLang="zh-CN" sz="3000" b="1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endParaRPr lang="en-US" altLang="zh-CN" sz="3000" b="1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endParaRPr lang="en-US" altLang="zh-CN" sz="3000" b="1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lang="en-US" sz="3000" dirty="0">
                <a:latin typeface="Arial"/>
                <a:cs typeface="Arial"/>
              </a:rPr>
              <a:t>Vertices which have similar neighborhoods</a:t>
            </a:r>
          </a:p>
          <a:p>
            <a:pPr marL="104139">
              <a:lnSpc>
                <a:spcPct val="100000"/>
              </a:lnSpc>
            </a:pPr>
            <a:r>
              <a:rPr lang="en-US" sz="3000" dirty="0">
                <a:latin typeface="Arial"/>
                <a:cs typeface="Arial"/>
              </a:rPr>
              <a:t>will acquire similar, and allowing generalization on machine learning tasks.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B14DAC3-D647-4AF7-A7B1-C6CCDB6F6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53" y="2895600"/>
            <a:ext cx="7065294" cy="37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76269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5" dirty="0"/>
              <a:t>Deep </a:t>
            </a:r>
            <a:r>
              <a:rPr sz="4000" spc="160" dirty="0"/>
              <a:t>Learning </a:t>
            </a:r>
            <a:r>
              <a:rPr sz="4000" spc="370" dirty="0"/>
              <a:t>for</a:t>
            </a:r>
            <a:r>
              <a:rPr sz="4000" spc="-585" dirty="0"/>
              <a:t> </a:t>
            </a:r>
            <a:r>
              <a:rPr sz="4000" spc="355" dirty="0"/>
              <a:t>Networks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756" y="891552"/>
            <a:ext cx="3029699" cy="215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6211" y="1087835"/>
            <a:ext cx="2225289" cy="1741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009" y="3805169"/>
            <a:ext cx="3250246" cy="2032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6353" y="3669955"/>
            <a:ext cx="3413076" cy="2261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0455" y="1970202"/>
            <a:ext cx="1705610" cy="145415"/>
          </a:xfrm>
          <a:custGeom>
            <a:avLst/>
            <a:gdLst/>
            <a:ahLst/>
            <a:cxnLst/>
            <a:rect l="l" t="t" r="r" b="b"/>
            <a:pathLst>
              <a:path w="1705610" h="145414">
                <a:moveTo>
                  <a:pt x="0" y="0"/>
                </a:moveTo>
                <a:lnTo>
                  <a:pt x="1705464" y="14502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2339" y="2071644"/>
            <a:ext cx="106017" cy="8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 rot="240000">
            <a:off x="4028435" y="1754126"/>
            <a:ext cx="117745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7" baseline="1984" dirty="0">
                <a:latin typeface="Tahoma"/>
                <a:cs typeface="Tahoma"/>
              </a:rPr>
              <a:t>Random</a:t>
            </a:r>
            <a:r>
              <a:rPr sz="2100" spc="-150" baseline="1984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Walks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8162" y="1336675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5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3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58327" y="1337958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20756" y="3107320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0920" y="3108602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54087" y="3093092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9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4"/>
                </a:lnTo>
                <a:lnTo>
                  <a:pt x="270321" y="408828"/>
                </a:lnTo>
                <a:lnTo>
                  <a:pt x="219899" y="414299"/>
                </a:lnTo>
                <a:lnTo>
                  <a:pt x="169479" y="408828"/>
                </a:lnTo>
                <a:lnTo>
                  <a:pt x="123193" y="393244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6055" y="5955226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54085" y="5972697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4250" y="5973979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0050" y="3659975"/>
            <a:ext cx="3697604" cy="2741295"/>
          </a:xfrm>
          <a:custGeom>
            <a:avLst/>
            <a:gdLst/>
            <a:ahLst/>
            <a:cxnLst/>
            <a:rect l="l" t="t" r="r" b="b"/>
            <a:pathLst>
              <a:path w="3697604" h="2741295">
                <a:moveTo>
                  <a:pt x="0" y="0"/>
                </a:moveTo>
                <a:lnTo>
                  <a:pt x="3697499" y="0"/>
                </a:lnTo>
                <a:lnTo>
                  <a:pt x="3697499" y="2740799"/>
                </a:lnTo>
                <a:lnTo>
                  <a:pt x="0" y="27407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17321" y="3120532"/>
            <a:ext cx="1763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Input: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Graph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964251" y="3120532"/>
            <a:ext cx="368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</a:tabLst>
            </a:pPr>
            <a:r>
              <a:rPr sz="3600" b="1" baseline="4629" dirty="0">
                <a:latin typeface="Tahoma"/>
                <a:cs typeface="Tahoma"/>
              </a:rPr>
              <a:t>3	</a:t>
            </a:r>
            <a:r>
              <a:rPr sz="2400" spc="-5" dirty="0">
                <a:latin typeface="Tahoma"/>
                <a:cs typeface="Tahoma"/>
              </a:rPr>
              <a:t>Representation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Mapping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219" y="5968432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3600" b="1" baseline="2314" dirty="0">
                <a:latin typeface="Tahoma"/>
                <a:cs typeface="Tahoma"/>
              </a:rPr>
              <a:t>4	</a:t>
            </a:r>
            <a:r>
              <a:rPr sz="2400" spc="-5" dirty="0">
                <a:latin typeface="Tahoma"/>
                <a:cs typeface="Tahoma"/>
              </a:rPr>
              <a:t>Hierarchical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Softmax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73424" y="6000133"/>
            <a:ext cx="317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Output: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Representation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5658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85" dirty="0"/>
              <a:t>Hierarchical</a:t>
            </a:r>
            <a:r>
              <a:rPr sz="4000" spc="-50" dirty="0"/>
              <a:t> </a:t>
            </a:r>
            <a:r>
              <a:rPr sz="4000" spc="320" dirty="0"/>
              <a:t>Softmax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7374" y="943207"/>
            <a:ext cx="80810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900804" algn="l"/>
              </a:tabLst>
            </a:pPr>
            <a:r>
              <a:rPr sz="3000" spc="-5" dirty="0">
                <a:latin typeface="Arial"/>
                <a:cs typeface="Arial"/>
              </a:rPr>
              <a:t>Calculating	involves O(V)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operations  for each update!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Instead: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9828" y="1059206"/>
            <a:ext cx="1734014" cy="32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036" y="2545324"/>
            <a:ext cx="4058092" cy="2538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2928" y="4011261"/>
            <a:ext cx="817880" cy="571500"/>
          </a:xfrm>
          <a:custGeom>
            <a:avLst/>
            <a:gdLst/>
            <a:ahLst/>
            <a:cxnLst/>
            <a:rect l="l" t="t" r="r" b="b"/>
            <a:pathLst>
              <a:path w="817880" h="571500">
                <a:moveTo>
                  <a:pt x="0" y="285449"/>
                </a:moveTo>
                <a:lnTo>
                  <a:pt x="3732" y="246716"/>
                </a:lnTo>
                <a:lnTo>
                  <a:pt x="14606" y="209566"/>
                </a:lnTo>
                <a:lnTo>
                  <a:pt x="32133" y="174340"/>
                </a:lnTo>
                <a:lnTo>
                  <a:pt x="55826" y="141377"/>
                </a:lnTo>
                <a:lnTo>
                  <a:pt x="85199" y="111020"/>
                </a:lnTo>
                <a:lnTo>
                  <a:pt x="119764" y="83606"/>
                </a:lnTo>
                <a:lnTo>
                  <a:pt x="159033" y="59477"/>
                </a:lnTo>
                <a:lnTo>
                  <a:pt x="202520" y="38972"/>
                </a:lnTo>
                <a:lnTo>
                  <a:pt x="249737" y="22432"/>
                </a:lnTo>
                <a:lnTo>
                  <a:pt x="300198" y="10196"/>
                </a:lnTo>
                <a:lnTo>
                  <a:pt x="353414" y="2605"/>
                </a:lnTo>
                <a:lnTo>
                  <a:pt x="408899" y="0"/>
                </a:lnTo>
                <a:lnTo>
                  <a:pt x="464385" y="2605"/>
                </a:lnTo>
                <a:lnTo>
                  <a:pt x="517601" y="10196"/>
                </a:lnTo>
                <a:lnTo>
                  <a:pt x="568062" y="22432"/>
                </a:lnTo>
                <a:lnTo>
                  <a:pt x="615279" y="38972"/>
                </a:lnTo>
                <a:lnTo>
                  <a:pt x="658766" y="59477"/>
                </a:lnTo>
                <a:lnTo>
                  <a:pt x="698035" y="83606"/>
                </a:lnTo>
                <a:lnTo>
                  <a:pt x="732600" y="111020"/>
                </a:lnTo>
                <a:lnTo>
                  <a:pt x="761973" y="141377"/>
                </a:lnTo>
                <a:lnTo>
                  <a:pt x="785666" y="174340"/>
                </a:lnTo>
                <a:lnTo>
                  <a:pt x="803193" y="209566"/>
                </a:lnTo>
                <a:lnTo>
                  <a:pt x="814067" y="246716"/>
                </a:lnTo>
                <a:lnTo>
                  <a:pt x="817799" y="285449"/>
                </a:lnTo>
                <a:lnTo>
                  <a:pt x="814067" y="324183"/>
                </a:lnTo>
                <a:lnTo>
                  <a:pt x="803193" y="361333"/>
                </a:lnTo>
                <a:lnTo>
                  <a:pt x="785666" y="396560"/>
                </a:lnTo>
                <a:lnTo>
                  <a:pt x="761973" y="429522"/>
                </a:lnTo>
                <a:lnTo>
                  <a:pt x="732600" y="459880"/>
                </a:lnTo>
                <a:lnTo>
                  <a:pt x="698035" y="487293"/>
                </a:lnTo>
                <a:lnTo>
                  <a:pt x="658766" y="511422"/>
                </a:lnTo>
                <a:lnTo>
                  <a:pt x="615279" y="531927"/>
                </a:lnTo>
                <a:lnTo>
                  <a:pt x="568062" y="548467"/>
                </a:lnTo>
                <a:lnTo>
                  <a:pt x="517601" y="560703"/>
                </a:lnTo>
                <a:lnTo>
                  <a:pt x="464385" y="568294"/>
                </a:lnTo>
                <a:lnTo>
                  <a:pt x="408899" y="570899"/>
                </a:lnTo>
                <a:lnTo>
                  <a:pt x="353414" y="568294"/>
                </a:lnTo>
                <a:lnTo>
                  <a:pt x="300198" y="560703"/>
                </a:lnTo>
                <a:lnTo>
                  <a:pt x="249737" y="548467"/>
                </a:lnTo>
                <a:lnTo>
                  <a:pt x="202520" y="531927"/>
                </a:lnTo>
                <a:lnTo>
                  <a:pt x="159033" y="511422"/>
                </a:lnTo>
                <a:lnTo>
                  <a:pt x="119764" y="487293"/>
                </a:lnTo>
                <a:lnTo>
                  <a:pt x="85199" y="459880"/>
                </a:lnTo>
                <a:lnTo>
                  <a:pt x="55826" y="429522"/>
                </a:lnTo>
                <a:lnTo>
                  <a:pt x="32133" y="396560"/>
                </a:lnTo>
                <a:lnTo>
                  <a:pt x="14606" y="361333"/>
                </a:lnTo>
                <a:lnTo>
                  <a:pt x="3732" y="324183"/>
                </a:lnTo>
                <a:lnTo>
                  <a:pt x="0" y="285449"/>
                </a:lnTo>
                <a:close/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066" y="3511546"/>
            <a:ext cx="817880" cy="571500"/>
          </a:xfrm>
          <a:custGeom>
            <a:avLst/>
            <a:gdLst/>
            <a:ahLst/>
            <a:cxnLst/>
            <a:rect l="l" t="t" r="r" b="b"/>
            <a:pathLst>
              <a:path w="817880" h="571500">
                <a:moveTo>
                  <a:pt x="0" y="285449"/>
                </a:moveTo>
                <a:lnTo>
                  <a:pt x="3732" y="246716"/>
                </a:lnTo>
                <a:lnTo>
                  <a:pt x="14606" y="209566"/>
                </a:lnTo>
                <a:lnTo>
                  <a:pt x="32133" y="174339"/>
                </a:lnTo>
                <a:lnTo>
                  <a:pt x="55826" y="141377"/>
                </a:lnTo>
                <a:lnTo>
                  <a:pt x="85199" y="111019"/>
                </a:lnTo>
                <a:lnTo>
                  <a:pt x="119764" y="83606"/>
                </a:lnTo>
                <a:lnTo>
                  <a:pt x="159033" y="59477"/>
                </a:lnTo>
                <a:lnTo>
                  <a:pt x="202520" y="38972"/>
                </a:lnTo>
                <a:lnTo>
                  <a:pt x="249737" y="22432"/>
                </a:lnTo>
                <a:lnTo>
                  <a:pt x="300198" y="10196"/>
                </a:lnTo>
                <a:lnTo>
                  <a:pt x="353414" y="2605"/>
                </a:lnTo>
                <a:lnTo>
                  <a:pt x="408899" y="0"/>
                </a:lnTo>
                <a:lnTo>
                  <a:pt x="464385" y="2605"/>
                </a:lnTo>
                <a:lnTo>
                  <a:pt x="517601" y="10196"/>
                </a:lnTo>
                <a:lnTo>
                  <a:pt x="568062" y="22432"/>
                </a:lnTo>
                <a:lnTo>
                  <a:pt x="615279" y="38972"/>
                </a:lnTo>
                <a:lnTo>
                  <a:pt x="658766" y="59477"/>
                </a:lnTo>
                <a:lnTo>
                  <a:pt x="698035" y="83606"/>
                </a:lnTo>
                <a:lnTo>
                  <a:pt x="732600" y="111019"/>
                </a:lnTo>
                <a:lnTo>
                  <a:pt x="761973" y="141377"/>
                </a:lnTo>
                <a:lnTo>
                  <a:pt x="785666" y="174339"/>
                </a:lnTo>
                <a:lnTo>
                  <a:pt x="803193" y="209566"/>
                </a:lnTo>
                <a:lnTo>
                  <a:pt x="814067" y="246716"/>
                </a:lnTo>
                <a:lnTo>
                  <a:pt x="817799" y="285449"/>
                </a:lnTo>
                <a:lnTo>
                  <a:pt x="814067" y="324183"/>
                </a:lnTo>
                <a:lnTo>
                  <a:pt x="803193" y="361333"/>
                </a:lnTo>
                <a:lnTo>
                  <a:pt x="785666" y="396559"/>
                </a:lnTo>
                <a:lnTo>
                  <a:pt x="761973" y="429521"/>
                </a:lnTo>
                <a:lnTo>
                  <a:pt x="732600" y="459879"/>
                </a:lnTo>
                <a:lnTo>
                  <a:pt x="698035" y="487293"/>
                </a:lnTo>
                <a:lnTo>
                  <a:pt x="658766" y="511422"/>
                </a:lnTo>
                <a:lnTo>
                  <a:pt x="615279" y="531927"/>
                </a:lnTo>
                <a:lnTo>
                  <a:pt x="568062" y="548467"/>
                </a:lnTo>
                <a:lnTo>
                  <a:pt x="517601" y="560703"/>
                </a:lnTo>
                <a:lnTo>
                  <a:pt x="464385" y="568294"/>
                </a:lnTo>
                <a:lnTo>
                  <a:pt x="408899" y="570899"/>
                </a:lnTo>
                <a:lnTo>
                  <a:pt x="353414" y="568294"/>
                </a:lnTo>
                <a:lnTo>
                  <a:pt x="300198" y="560703"/>
                </a:lnTo>
                <a:lnTo>
                  <a:pt x="249737" y="548467"/>
                </a:lnTo>
                <a:lnTo>
                  <a:pt x="202520" y="531927"/>
                </a:lnTo>
                <a:lnTo>
                  <a:pt x="159033" y="511422"/>
                </a:lnTo>
                <a:lnTo>
                  <a:pt x="119764" y="487293"/>
                </a:lnTo>
                <a:lnTo>
                  <a:pt x="85199" y="459879"/>
                </a:lnTo>
                <a:lnTo>
                  <a:pt x="55826" y="429521"/>
                </a:lnTo>
                <a:lnTo>
                  <a:pt x="32133" y="396559"/>
                </a:lnTo>
                <a:lnTo>
                  <a:pt x="14606" y="361333"/>
                </a:lnTo>
                <a:lnTo>
                  <a:pt x="3732" y="324183"/>
                </a:lnTo>
                <a:lnTo>
                  <a:pt x="0" y="285449"/>
                </a:lnTo>
                <a:close/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6453" y="2891499"/>
            <a:ext cx="817880" cy="571500"/>
          </a:xfrm>
          <a:custGeom>
            <a:avLst/>
            <a:gdLst/>
            <a:ahLst/>
            <a:cxnLst/>
            <a:rect l="l" t="t" r="r" b="b"/>
            <a:pathLst>
              <a:path w="817880" h="571500">
                <a:moveTo>
                  <a:pt x="0" y="285449"/>
                </a:moveTo>
                <a:lnTo>
                  <a:pt x="3732" y="246716"/>
                </a:lnTo>
                <a:lnTo>
                  <a:pt x="14606" y="209566"/>
                </a:lnTo>
                <a:lnTo>
                  <a:pt x="32133" y="174340"/>
                </a:lnTo>
                <a:lnTo>
                  <a:pt x="55826" y="141377"/>
                </a:lnTo>
                <a:lnTo>
                  <a:pt x="85199" y="111020"/>
                </a:lnTo>
                <a:lnTo>
                  <a:pt x="119764" y="83606"/>
                </a:lnTo>
                <a:lnTo>
                  <a:pt x="159033" y="59477"/>
                </a:lnTo>
                <a:lnTo>
                  <a:pt x="202520" y="38972"/>
                </a:lnTo>
                <a:lnTo>
                  <a:pt x="249737" y="22432"/>
                </a:lnTo>
                <a:lnTo>
                  <a:pt x="300198" y="10196"/>
                </a:lnTo>
                <a:lnTo>
                  <a:pt x="353414" y="2605"/>
                </a:lnTo>
                <a:lnTo>
                  <a:pt x="408900" y="0"/>
                </a:lnTo>
                <a:lnTo>
                  <a:pt x="464385" y="2605"/>
                </a:lnTo>
                <a:lnTo>
                  <a:pt x="517601" y="10196"/>
                </a:lnTo>
                <a:lnTo>
                  <a:pt x="568062" y="22432"/>
                </a:lnTo>
                <a:lnTo>
                  <a:pt x="615279" y="38972"/>
                </a:lnTo>
                <a:lnTo>
                  <a:pt x="658766" y="59477"/>
                </a:lnTo>
                <a:lnTo>
                  <a:pt x="698036" y="83606"/>
                </a:lnTo>
                <a:lnTo>
                  <a:pt x="732600" y="111020"/>
                </a:lnTo>
                <a:lnTo>
                  <a:pt x="761973" y="141377"/>
                </a:lnTo>
                <a:lnTo>
                  <a:pt x="785666" y="174340"/>
                </a:lnTo>
                <a:lnTo>
                  <a:pt x="803193" y="209566"/>
                </a:lnTo>
                <a:lnTo>
                  <a:pt x="814067" y="246716"/>
                </a:lnTo>
                <a:lnTo>
                  <a:pt x="817800" y="285449"/>
                </a:lnTo>
                <a:lnTo>
                  <a:pt x="814067" y="324183"/>
                </a:lnTo>
                <a:lnTo>
                  <a:pt x="803193" y="361333"/>
                </a:lnTo>
                <a:lnTo>
                  <a:pt x="785666" y="396560"/>
                </a:lnTo>
                <a:lnTo>
                  <a:pt x="761973" y="429522"/>
                </a:lnTo>
                <a:lnTo>
                  <a:pt x="732600" y="459880"/>
                </a:lnTo>
                <a:lnTo>
                  <a:pt x="698036" y="487293"/>
                </a:lnTo>
                <a:lnTo>
                  <a:pt x="658766" y="511423"/>
                </a:lnTo>
                <a:lnTo>
                  <a:pt x="615279" y="531927"/>
                </a:lnTo>
                <a:lnTo>
                  <a:pt x="568062" y="548468"/>
                </a:lnTo>
                <a:lnTo>
                  <a:pt x="517601" y="560703"/>
                </a:lnTo>
                <a:lnTo>
                  <a:pt x="464385" y="568294"/>
                </a:lnTo>
                <a:lnTo>
                  <a:pt x="408900" y="570900"/>
                </a:lnTo>
                <a:lnTo>
                  <a:pt x="353414" y="568294"/>
                </a:lnTo>
                <a:lnTo>
                  <a:pt x="300198" y="560703"/>
                </a:lnTo>
                <a:lnTo>
                  <a:pt x="249737" y="548468"/>
                </a:lnTo>
                <a:lnTo>
                  <a:pt x="202520" y="531927"/>
                </a:lnTo>
                <a:lnTo>
                  <a:pt x="159033" y="511423"/>
                </a:lnTo>
                <a:lnTo>
                  <a:pt x="119764" y="487293"/>
                </a:lnTo>
                <a:lnTo>
                  <a:pt x="85199" y="459880"/>
                </a:lnTo>
                <a:lnTo>
                  <a:pt x="55826" y="429522"/>
                </a:lnTo>
                <a:lnTo>
                  <a:pt x="32133" y="396560"/>
                </a:lnTo>
                <a:lnTo>
                  <a:pt x="14606" y="361333"/>
                </a:lnTo>
                <a:lnTo>
                  <a:pt x="3732" y="324183"/>
                </a:lnTo>
                <a:lnTo>
                  <a:pt x="0" y="285449"/>
                </a:lnTo>
                <a:close/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77825" y="1883120"/>
            <a:ext cx="4161790" cy="29248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2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Consider the graph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vertices  </a:t>
            </a:r>
            <a:r>
              <a:rPr sz="2400" spc="-5" dirty="0">
                <a:latin typeface="Arial"/>
                <a:cs typeface="Arial"/>
              </a:rPr>
              <a:t>as leaves 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balanced  binary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tree.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745"/>
              </a:lnSpc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b="1" dirty="0">
                <a:latin typeface="Arial"/>
                <a:cs typeface="Arial"/>
              </a:rPr>
              <a:t>Maximizing</a:t>
            </a:r>
            <a:endParaRPr sz="2400">
              <a:latin typeface="Arial"/>
              <a:cs typeface="Arial"/>
            </a:endParaRPr>
          </a:p>
          <a:p>
            <a:pPr marL="424815" marR="88900">
              <a:lnSpc>
                <a:spcPts val="2850"/>
              </a:lnSpc>
              <a:spcBef>
                <a:spcPts val="105"/>
              </a:spcBef>
            </a:pPr>
            <a:r>
              <a:rPr sz="2400" spc="-5" dirty="0">
                <a:latin typeface="Arial"/>
                <a:cs typeface="Arial"/>
              </a:rPr>
              <a:t>is equivalent to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maximizing  </a:t>
            </a:r>
            <a:r>
              <a:rPr sz="2400" spc="-5" dirty="0">
                <a:latin typeface="Arial"/>
                <a:cs typeface="Arial"/>
              </a:rPr>
              <a:t>the probability of the path  from the </a:t>
            </a:r>
            <a:r>
              <a:rPr sz="2400" dirty="0">
                <a:latin typeface="Arial"/>
                <a:cs typeface="Arial"/>
              </a:rPr>
              <a:t>root </a:t>
            </a:r>
            <a:r>
              <a:rPr sz="2400" spc="-5" dirty="0">
                <a:latin typeface="Arial"/>
                <a:cs typeface="Arial"/>
              </a:rPr>
              <a:t>to the node.  </a:t>
            </a:r>
            <a:r>
              <a:rPr sz="2400" dirty="0">
                <a:latin typeface="Arial"/>
                <a:cs typeface="Arial"/>
              </a:rPr>
              <a:t>specifically,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maximizing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42125" y="2975212"/>
            <a:ext cx="1925699" cy="4814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53133" y="4420285"/>
            <a:ext cx="270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1350" b="1" spc="7" baseline="-33950" dirty="0">
                <a:solidFill>
                  <a:srgbClr val="00FF00"/>
                </a:solidFill>
                <a:latin typeface="Arial"/>
                <a:cs typeface="Arial"/>
              </a:rPr>
              <a:t>1</a:t>
            </a:r>
            <a:endParaRPr sz="1350" baseline="-33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932" y="3821245"/>
            <a:ext cx="154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262" y="3947187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15" dirty="0">
                <a:solidFill>
                  <a:srgbClr val="00FF00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21298" y="3254576"/>
            <a:ext cx="270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1350" b="1" spc="7" baseline="-33950" dirty="0">
                <a:solidFill>
                  <a:srgbClr val="00FF00"/>
                </a:solidFill>
                <a:latin typeface="Arial"/>
                <a:cs typeface="Arial"/>
              </a:rPr>
              <a:t>3</a:t>
            </a:r>
            <a:endParaRPr sz="1350" baseline="-33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56042" y="5929334"/>
            <a:ext cx="2981000" cy="364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2945" y="4923714"/>
            <a:ext cx="3178499" cy="364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71463" y="5413693"/>
            <a:ext cx="2981000" cy="3641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1200" y="5477183"/>
            <a:ext cx="327596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8100" marR="30480">
              <a:lnSpc>
                <a:spcPts val="2850"/>
              </a:lnSpc>
              <a:spcBef>
                <a:spcPts val="220"/>
              </a:spcBef>
            </a:pPr>
            <a:r>
              <a:rPr sz="2400" spc="-5" dirty="0">
                <a:latin typeface="Arial"/>
                <a:cs typeface="Arial"/>
              </a:rPr>
              <a:t>Each of </a:t>
            </a:r>
            <a:r>
              <a:rPr sz="2400" dirty="0">
                <a:latin typeface="Arial"/>
                <a:cs typeface="Arial"/>
              </a:rPr>
              <a:t>{</a:t>
            </a:r>
            <a:r>
              <a:rPr sz="2400" b="1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2400" b="1" baseline="-31250" dirty="0">
                <a:solidFill>
                  <a:srgbClr val="00FF00"/>
                </a:solidFill>
                <a:latin typeface="Arial"/>
                <a:cs typeface="Arial"/>
              </a:rPr>
              <a:t>1,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2400" b="1" spc="-7" baseline="-31250" dirty="0">
                <a:solidFill>
                  <a:srgbClr val="00FF00"/>
                </a:solidFill>
                <a:latin typeface="Arial"/>
                <a:cs typeface="Arial"/>
              </a:rPr>
              <a:t>2, </a:t>
            </a:r>
            <a:r>
              <a:rPr sz="2400" b="1" spc="-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2400" b="1" spc="-7" baseline="-31250" dirty="0">
                <a:solidFill>
                  <a:srgbClr val="00FF00"/>
                </a:solidFill>
                <a:latin typeface="Arial"/>
                <a:cs typeface="Arial"/>
              </a:rPr>
              <a:t>3</a:t>
            </a:r>
            <a:r>
              <a:rPr sz="2400" spc="-5" dirty="0">
                <a:latin typeface="Arial"/>
                <a:cs typeface="Arial"/>
              </a:rPr>
              <a:t>} is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logistic binary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classifier.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56584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85" dirty="0"/>
              <a:t>Hierarchical</a:t>
            </a:r>
            <a:r>
              <a:rPr sz="4000" spc="-50" dirty="0"/>
              <a:t> </a:t>
            </a:r>
            <a:r>
              <a:rPr sz="4000" spc="320" dirty="0"/>
              <a:t>Softmax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87374" y="943207"/>
            <a:ext cx="8081009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900804" algn="l"/>
              </a:tabLst>
            </a:pPr>
            <a:r>
              <a:rPr sz="3000" spc="-5" dirty="0">
                <a:latin typeface="Arial"/>
                <a:cs typeface="Arial"/>
              </a:rPr>
              <a:t>Calculating	involves O(V)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operations  for each update!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Instead: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99828" y="1059206"/>
            <a:ext cx="1734014" cy="328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0036" y="2545324"/>
            <a:ext cx="4058092" cy="25381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2928" y="4011261"/>
            <a:ext cx="817880" cy="571500"/>
          </a:xfrm>
          <a:custGeom>
            <a:avLst/>
            <a:gdLst/>
            <a:ahLst/>
            <a:cxnLst/>
            <a:rect l="l" t="t" r="r" b="b"/>
            <a:pathLst>
              <a:path w="817880" h="571500">
                <a:moveTo>
                  <a:pt x="0" y="285449"/>
                </a:moveTo>
                <a:lnTo>
                  <a:pt x="3732" y="246716"/>
                </a:lnTo>
                <a:lnTo>
                  <a:pt x="14606" y="209566"/>
                </a:lnTo>
                <a:lnTo>
                  <a:pt x="32133" y="174340"/>
                </a:lnTo>
                <a:lnTo>
                  <a:pt x="55826" y="141377"/>
                </a:lnTo>
                <a:lnTo>
                  <a:pt x="85199" y="111020"/>
                </a:lnTo>
                <a:lnTo>
                  <a:pt x="119764" y="83606"/>
                </a:lnTo>
                <a:lnTo>
                  <a:pt x="159033" y="59477"/>
                </a:lnTo>
                <a:lnTo>
                  <a:pt x="202520" y="38972"/>
                </a:lnTo>
                <a:lnTo>
                  <a:pt x="249737" y="22432"/>
                </a:lnTo>
                <a:lnTo>
                  <a:pt x="300198" y="10196"/>
                </a:lnTo>
                <a:lnTo>
                  <a:pt x="353414" y="2605"/>
                </a:lnTo>
                <a:lnTo>
                  <a:pt x="408899" y="0"/>
                </a:lnTo>
                <a:lnTo>
                  <a:pt x="464385" y="2605"/>
                </a:lnTo>
                <a:lnTo>
                  <a:pt x="517601" y="10196"/>
                </a:lnTo>
                <a:lnTo>
                  <a:pt x="568062" y="22432"/>
                </a:lnTo>
                <a:lnTo>
                  <a:pt x="615279" y="38972"/>
                </a:lnTo>
                <a:lnTo>
                  <a:pt x="658766" y="59477"/>
                </a:lnTo>
                <a:lnTo>
                  <a:pt x="698035" y="83606"/>
                </a:lnTo>
                <a:lnTo>
                  <a:pt x="732600" y="111020"/>
                </a:lnTo>
                <a:lnTo>
                  <a:pt x="761973" y="141377"/>
                </a:lnTo>
                <a:lnTo>
                  <a:pt x="785666" y="174340"/>
                </a:lnTo>
                <a:lnTo>
                  <a:pt x="803193" y="209566"/>
                </a:lnTo>
                <a:lnTo>
                  <a:pt x="814067" y="246716"/>
                </a:lnTo>
                <a:lnTo>
                  <a:pt x="817799" y="285449"/>
                </a:lnTo>
                <a:lnTo>
                  <a:pt x="814067" y="324183"/>
                </a:lnTo>
                <a:lnTo>
                  <a:pt x="803193" y="361333"/>
                </a:lnTo>
                <a:lnTo>
                  <a:pt x="785666" y="396560"/>
                </a:lnTo>
                <a:lnTo>
                  <a:pt x="761973" y="429522"/>
                </a:lnTo>
                <a:lnTo>
                  <a:pt x="732600" y="459880"/>
                </a:lnTo>
                <a:lnTo>
                  <a:pt x="698035" y="487293"/>
                </a:lnTo>
                <a:lnTo>
                  <a:pt x="658766" y="511422"/>
                </a:lnTo>
                <a:lnTo>
                  <a:pt x="615279" y="531927"/>
                </a:lnTo>
                <a:lnTo>
                  <a:pt x="568062" y="548467"/>
                </a:lnTo>
                <a:lnTo>
                  <a:pt x="517601" y="560703"/>
                </a:lnTo>
                <a:lnTo>
                  <a:pt x="464385" y="568294"/>
                </a:lnTo>
                <a:lnTo>
                  <a:pt x="408899" y="570899"/>
                </a:lnTo>
                <a:lnTo>
                  <a:pt x="353414" y="568294"/>
                </a:lnTo>
                <a:lnTo>
                  <a:pt x="300198" y="560703"/>
                </a:lnTo>
                <a:lnTo>
                  <a:pt x="249737" y="548467"/>
                </a:lnTo>
                <a:lnTo>
                  <a:pt x="202520" y="531927"/>
                </a:lnTo>
                <a:lnTo>
                  <a:pt x="159033" y="511422"/>
                </a:lnTo>
                <a:lnTo>
                  <a:pt x="119764" y="487293"/>
                </a:lnTo>
                <a:lnTo>
                  <a:pt x="85199" y="459880"/>
                </a:lnTo>
                <a:lnTo>
                  <a:pt x="55826" y="429522"/>
                </a:lnTo>
                <a:lnTo>
                  <a:pt x="32133" y="396560"/>
                </a:lnTo>
                <a:lnTo>
                  <a:pt x="14606" y="361333"/>
                </a:lnTo>
                <a:lnTo>
                  <a:pt x="3732" y="324183"/>
                </a:lnTo>
                <a:lnTo>
                  <a:pt x="0" y="285449"/>
                </a:lnTo>
                <a:close/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8066" y="3511546"/>
            <a:ext cx="817880" cy="571500"/>
          </a:xfrm>
          <a:custGeom>
            <a:avLst/>
            <a:gdLst/>
            <a:ahLst/>
            <a:cxnLst/>
            <a:rect l="l" t="t" r="r" b="b"/>
            <a:pathLst>
              <a:path w="817880" h="571500">
                <a:moveTo>
                  <a:pt x="0" y="285449"/>
                </a:moveTo>
                <a:lnTo>
                  <a:pt x="3732" y="246716"/>
                </a:lnTo>
                <a:lnTo>
                  <a:pt x="14606" y="209566"/>
                </a:lnTo>
                <a:lnTo>
                  <a:pt x="32133" y="174339"/>
                </a:lnTo>
                <a:lnTo>
                  <a:pt x="55826" y="141377"/>
                </a:lnTo>
                <a:lnTo>
                  <a:pt x="85199" y="111019"/>
                </a:lnTo>
                <a:lnTo>
                  <a:pt x="119764" y="83606"/>
                </a:lnTo>
                <a:lnTo>
                  <a:pt x="159033" y="59477"/>
                </a:lnTo>
                <a:lnTo>
                  <a:pt x="202520" y="38972"/>
                </a:lnTo>
                <a:lnTo>
                  <a:pt x="249737" y="22432"/>
                </a:lnTo>
                <a:lnTo>
                  <a:pt x="300198" y="10196"/>
                </a:lnTo>
                <a:lnTo>
                  <a:pt x="353414" y="2605"/>
                </a:lnTo>
                <a:lnTo>
                  <a:pt x="408899" y="0"/>
                </a:lnTo>
                <a:lnTo>
                  <a:pt x="464385" y="2605"/>
                </a:lnTo>
                <a:lnTo>
                  <a:pt x="517601" y="10196"/>
                </a:lnTo>
                <a:lnTo>
                  <a:pt x="568062" y="22432"/>
                </a:lnTo>
                <a:lnTo>
                  <a:pt x="615279" y="38972"/>
                </a:lnTo>
                <a:lnTo>
                  <a:pt x="658766" y="59477"/>
                </a:lnTo>
                <a:lnTo>
                  <a:pt x="698035" y="83606"/>
                </a:lnTo>
                <a:lnTo>
                  <a:pt x="732600" y="111019"/>
                </a:lnTo>
                <a:lnTo>
                  <a:pt x="761973" y="141377"/>
                </a:lnTo>
                <a:lnTo>
                  <a:pt x="785666" y="174339"/>
                </a:lnTo>
                <a:lnTo>
                  <a:pt x="803193" y="209566"/>
                </a:lnTo>
                <a:lnTo>
                  <a:pt x="814067" y="246716"/>
                </a:lnTo>
                <a:lnTo>
                  <a:pt x="817799" y="285449"/>
                </a:lnTo>
                <a:lnTo>
                  <a:pt x="814067" y="324183"/>
                </a:lnTo>
                <a:lnTo>
                  <a:pt x="803193" y="361333"/>
                </a:lnTo>
                <a:lnTo>
                  <a:pt x="785666" y="396559"/>
                </a:lnTo>
                <a:lnTo>
                  <a:pt x="761973" y="429521"/>
                </a:lnTo>
                <a:lnTo>
                  <a:pt x="732600" y="459879"/>
                </a:lnTo>
                <a:lnTo>
                  <a:pt x="698035" y="487293"/>
                </a:lnTo>
                <a:lnTo>
                  <a:pt x="658766" y="511422"/>
                </a:lnTo>
                <a:lnTo>
                  <a:pt x="615279" y="531927"/>
                </a:lnTo>
                <a:lnTo>
                  <a:pt x="568062" y="548467"/>
                </a:lnTo>
                <a:lnTo>
                  <a:pt x="517601" y="560703"/>
                </a:lnTo>
                <a:lnTo>
                  <a:pt x="464385" y="568294"/>
                </a:lnTo>
                <a:lnTo>
                  <a:pt x="408899" y="570899"/>
                </a:lnTo>
                <a:lnTo>
                  <a:pt x="353414" y="568294"/>
                </a:lnTo>
                <a:lnTo>
                  <a:pt x="300198" y="560703"/>
                </a:lnTo>
                <a:lnTo>
                  <a:pt x="249737" y="548467"/>
                </a:lnTo>
                <a:lnTo>
                  <a:pt x="202520" y="531927"/>
                </a:lnTo>
                <a:lnTo>
                  <a:pt x="159033" y="511422"/>
                </a:lnTo>
                <a:lnTo>
                  <a:pt x="119764" y="487293"/>
                </a:lnTo>
                <a:lnTo>
                  <a:pt x="85199" y="459879"/>
                </a:lnTo>
                <a:lnTo>
                  <a:pt x="55826" y="429521"/>
                </a:lnTo>
                <a:lnTo>
                  <a:pt x="32133" y="396559"/>
                </a:lnTo>
                <a:lnTo>
                  <a:pt x="14606" y="361333"/>
                </a:lnTo>
                <a:lnTo>
                  <a:pt x="3732" y="324183"/>
                </a:lnTo>
                <a:lnTo>
                  <a:pt x="0" y="285449"/>
                </a:lnTo>
                <a:close/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16453" y="2891499"/>
            <a:ext cx="817880" cy="571500"/>
          </a:xfrm>
          <a:custGeom>
            <a:avLst/>
            <a:gdLst/>
            <a:ahLst/>
            <a:cxnLst/>
            <a:rect l="l" t="t" r="r" b="b"/>
            <a:pathLst>
              <a:path w="817880" h="571500">
                <a:moveTo>
                  <a:pt x="0" y="285449"/>
                </a:moveTo>
                <a:lnTo>
                  <a:pt x="3732" y="246716"/>
                </a:lnTo>
                <a:lnTo>
                  <a:pt x="14606" y="209566"/>
                </a:lnTo>
                <a:lnTo>
                  <a:pt x="32133" y="174340"/>
                </a:lnTo>
                <a:lnTo>
                  <a:pt x="55826" y="141377"/>
                </a:lnTo>
                <a:lnTo>
                  <a:pt x="85199" y="111020"/>
                </a:lnTo>
                <a:lnTo>
                  <a:pt x="119764" y="83606"/>
                </a:lnTo>
                <a:lnTo>
                  <a:pt x="159033" y="59477"/>
                </a:lnTo>
                <a:lnTo>
                  <a:pt x="202520" y="38972"/>
                </a:lnTo>
                <a:lnTo>
                  <a:pt x="249737" y="22432"/>
                </a:lnTo>
                <a:lnTo>
                  <a:pt x="300198" y="10196"/>
                </a:lnTo>
                <a:lnTo>
                  <a:pt x="353414" y="2605"/>
                </a:lnTo>
                <a:lnTo>
                  <a:pt x="408900" y="0"/>
                </a:lnTo>
                <a:lnTo>
                  <a:pt x="464385" y="2605"/>
                </a:lnTo>
                <a:lnTo>
                  <a:pt x="517601" y="10196"/>
                </a:lnTo>
                <a:lnTo>
                  <a:pt x="568062" y="22432"/>
                </a:lnTo>
                <a:lnTo>
                  <a:pt x="615279" y="38972"/>
                </a:lnTo>
                <a:lnTo>
                  <a:pt x="658766" y="59477"/>
                </a:lnTo>
                <a:lnTo>
                  <a:pt x="698036" y="83606"/>
                </a:lnTo>
                <a:lnTo>
                  <a:pt x="732600" y="111020"/>
                </a:lnTo>
                <a:lnTo>
                  <a:pt x="761973" y="141377"/>
                </a:lnTo>
                <a:lnTo>
                  <a:pt x="785666" y="174340"/>
                </a:lnTo>
                <a:lnTo>
                  <a:pt x="803193" y="209566"/>
                </a:lnTo>
                <a:lnTo>
                  <a:pt x="814067" y="246716"/>
                </a:lnTo>
                <a:lnTo>
                  <a:pt x="817800" y="285449"/>
                </a:lnTo>
                <a:lnTo>
                  <a:pt x="814067" y="324183"/>
                </a:lnTo>
                <a:lnTo>
                  <a:pt x="803193" y="361333"/>
                </a:lnTo>
                <a:lnTo>
                  <a:pt x="785666" y="396560"/>
                </a:lnTo>
                <a:lnTo>
                  <a:pt x="761973" y="429522"/>
                </a:lnTo>
                <a:lnTo>
                  <a:pt x="732600" y="459880"/>
                </a:lnTo>
                <a:lnTo>
                  <a:pt x="698036" y="487293"/>
                </a:lnTo>
                <a:lnTo>
                  <a:pt x="658766" y="511423"/>
                </a:lnTo>
                <a:lnTo>
                  <a:pt x="615279" y="531927"/>
                </a:lnTo>
                <a:lnTo>
                  <a:pt x="568062" y="548468"/>
                </a:lnTo>
                <a:lnTo>
                  <a:pt x="517601" y="560703"/>
                </a:lnTo>
                <a:lnTo>
                  <a:pt x="464385" y="568294"/>
                </a:lnTo>
                <a:lnTo>
                  <a:pt x="408900" y="570900"/>
                </a:lnTo>
                <a:lnTo>
                  <a:pt x="353414" y="568294"/>
                </a:lnTo>
                <a:lnTo>
                  <a:pt x="300198" y="560703"/>
                </a:lnTo>
                <a:lnTo>
                  <a:pt x="249737" y="548468"/>
                </a:lnTo>
                <a:lnTo>
                  <a:pt x="202520" y="531927"/>
                </a:lnTo>
                <a:lnTo>
                  <a:pt x="159033" y="511423"/>
                </a:lnTo>
                <a:lnTo>
                  <a:pt x="119764" y="487293"/>
                </a:lnTo>
                <a:lnTo>
                  <a:pt x="85199" y="459880"/>
                </a:lnTo>
                <a:lnTo>
                  <a:pt x="55826" y="429522"/>
                </a:lnTo>
                <a:lnTo>
                  <a:pt x="32133" y="396560"/>
                </a:lnTo>
                <a:lnTo>
                  <a:pt x="14606" y="361333"/>
                </a:lnTo>
                <a:lnTo>
                  <a:pt x="3732" y="324183"/>
                </a:lnTo>
                <a:lnTo>
                  <a:pt x="0" y="285449"/>
                </a:lnTo>
                <a:close/>
              </a:path>
            </a:pathLst>
          </a:custGeom>
          <a:ln w="2857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77825" y="1883120"/>
            <a:ext cx="4161790" cy="1913344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2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Consider the graph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vertices  </a:t>
            </a:r>
            <a:r>
              <a:rPr sz="2400" spc="-5" dirty="0">
                <a:latin typeface="Arial"/>
                <a:cs typeface="Arial"/>
              </a:rPr>
              <a:t>as leaves 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balanced  binary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tree.</a:t>
            </a:r>
            <a:endParaRPr lang="en-US" altLang="zh-CN" sz="2400" spc="-5" dirty="0">
              <a:latin typeface="Arial"/>
              <a:cs typeface="Arial"/>
            </a:endParaRPr>
          </a:p>
          <a:p>
            <a:pPr marL="424815" marR="5080" indent="-412750">
              <a:lnSpc>
                <a:spcPts val="2850"/>
              </a:lnSpc>
              <a:spcBef>
                <a:spcPts val="220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800" b="1" spc="-5" dirty="0">
                <a:latin typeface="Arial"/>
                <a:cs typeface="Arial"/>
              </a:rPr>
              <a:t>Time complexity: O(|V|) -&gt; O(log |V|)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3133" y="4420285"/>
            <a:ext cx="270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1350" b="1" spc="7" baseline="-33950" dirty="0">
                <a:solidFill>
                  <a:srgbClr val="00FF00"/>
                </a:solidFill>
                <a:latin typeface="Arial"/>
                <a:cs typeface="Arial"/>
              </a:rPr>
              <a:t>1</a:t>
            </a:r>
            <a:endParaRPr sz="1350" baseline="-33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932" y="3821245"/>
            <a:ext cx="1543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9262" y="3947187"/>
            <a:ext cx="9144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b="1" spc="15" dirty="0">
                <a:solidFill>
                  <a:srgbClr val="00FF00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21298" y="3254576"/>
            <a:ext cx="270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1350" b="1" spc="7" baseline="-33950" dirty="0">
                <a:solidFill>
                  <a:srgbClr val="00FF00"/>
                </a:solidFill>
                <a:latin typeface="Arial"/>
                <a:cs typeface="Arial"/>
              </a:rPr>
              <a:t>3</a:t>
            </a:r>
            <a:endParaRPr sz="1350" baseline="-33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56042" y="5929334"/>
            <a:ext cx="2981000" cy="3641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2945" y="4923714"/>
            <a:ext cx="3178499" cy="3641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71463" y="5413693"/>
            <a:ext cx="2981000" cy="3641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21" name="object 35">
            <a:extLst>
              <a:ext uri="{FF2B5EF4-FFF2-40B4-BE49-F238E27FC236}">
                <a16:creationId xmlns:a16="http://schemas.microsoft.com/office/drawing/2014/main" id="{003526FF-7282-41EA-94D0-6F7701A60E7F}"/>
              </a:ext>
            </a:extLst>
          </p:cNvPr>
          <p:cNvSpPr/>
          <p:nvPr/>
        </p:nvSpPr>
        <p:spPr>
          <a:xfrm>
            <a:off x="2861888" y="4169817"/>
            <a:ext cx="6205912" cy="2098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44083"/>
            <a:endParaRPr sz="166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75777518-9C38-4797-A9E7-0F2925039112}"/>
              </a:ext>
            </a:extLst>
          </p:cNvPr>
          <p:cNvSpPr/>
          <p:nvPr/>
        </p:nvSpPr>
        <p:spPr>
          <a:xfrm>
            <a:off x="2823643" y="4169817"/>
            <a:ext cx="6320357" cy="212365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825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2341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60" dirty="0"/>
              <a:t>Learning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321" y="1680307"/>
            <a:ext cx="7837170" cy="40267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 indent="-459105">
              <a:lnSpc>
                <a:spcPct val="100000"/>
              </a:lnSpc>
              <a:spcBef>
                <a:spcPts val="100"/>
              </a:spcBef>
              <a:buChar char="■"/>
              <a:tabLst>
                <a:tab pos="521970" algn="l"/>
                <a:tab pos="522605" algn="l"/>
              </a:tabLst>
            </a:pPr>
            <a:r>
              <a:rPr sz="3000" spc="-5" dirty="0">
                <a:latin typeface="Arial"/>
                <a:cs typeface="Arial"/>
              </a:rPr>
              <a:t>Learned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parameters:</a:t>
            </a:r>
            <a:endParaRPr sz="3000" dirty="0">
              <a:latin typeface="Arial"/>
              <a:cs typeface="Arial"/>
            </a:endParaRPr>
          </a:p>
          <a:p>
            <a:pPr marL="979169" lvl="1" indent="-413384">
              <a:lnSpc>
                <a:spcPts val="2865"/>
              </a:lnSpc>
              <a:spcBef>
                <a:spcPts val="20"/>
              </a:spcBef>
              <a:buChar char="■"/>
              <a:tabLst>
                <a:tab pos="979169" algn="l"/>
                <a:tab pos="979805" algn="l"/>
              </a:tabLst>
            </a:pPr>
            <a:r>
              <a:rPr sz="2400" spc="-5" dirty="0">
                <a:latin typeface="Arial"/>
                <a:cs typeface="Arial"/>
              </a:rPr>
              <a:t>Vertex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representations</a:t>
            </a:r>
          </a:p>
          <a:p>
            <a:pPr marL="979169" lvl="1" indent="-413384">
              <a:lnSpc>
                <a:spcPts val="2865"/>
              </a:lnSpc>
              <a:buChar char="■"/>
              <a:tabLst>
                <a:tab pos="979169" algn="l"/>
                <a:tab pos="979805" algn="l"/>
              </a:tabLst>
            </a:pPr>
            <a:r>
              <a:rPr sz="2400" spc="-5" dirty="0">
                <a:latin typeface="Arial"/>
                <a:cs typeface="Arial"/>
              </a:rPr>
              <a:t>Tree binary </a:t>
            </a:r>
            <a:r>
              <a:rPr sz="2400" dirty="0">
                <a:latin typeface="Arial"/>
                <a:cs typeface="Arial"/>
              </a:rPr>
              <a:t>classifiers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weights</a:t>
            </a:r>
            <a:endParaRPr sz="24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■"/>
            </a:pPr>
            <a:endParaRPr sz="3050" dirty="0">
              <a:latin typeface="Arial"/>
              <a:cs typeface="Arial"/>
            </a:endParaRPr>
          </a:p>
          <a:p>
            <a:pPr marL="521970" indent="-459105">
              <a:lnSpc>
                <a:spcPct val="100000"/>
              </a:lnSpc>
              <a:buChar char="■"/>
              <a:tabLst>
                <a:tab pos="521970" algn="l"/>
                <a:tab pos="522605" algn="l"/>
              </a:tabLst>
            </a:pPr>
            <a:r>
              <a:rPr sz="3000" spc="-5" dirty="0">
                <a:latin typeface="Arial"/>
                <a:cs typeface="Arial"/>
              </a:rPr>
              <a:t>Randomly initialize the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representations.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■"/>
            </a:pPr>
            <a:endParaRPr sz="3100" dirty="0">
              <a:latin typeface="Arial"/>
              <a:cs typeface="Arial"/>
            </a:endParaRPr>
          </a:p>
          <a:p>
            <a:pPr marL="521970" marR="887094" indent="-459105">
              <a:lnSpc>
                <a:spcPct val="100000"/>
              </a:lnSpc>
              <a:buChar char="■"/>
              <a:tabLst>
                <a:tab pos="521970" algn="l"/>
                <a:tab pos="522605" algn="l"/>
              </a:tabLst>
            </a:pPr>
            <a:r>
              <a:rPr sz="3000" spc="-5" dirty="0">
                <a:latin typeface="Arial"/>
                <a:cs typeface="Arial"/>
              </a:rPr>
              <a:t>For each </a:t>
            </a:r>
            <a:r>
              <a:rPr sz="3000" dirty="0">
                <a:latin typeface="Arial"/>
                <a:cs typeface="Arial"/>
              </a:rPr>
              <a:t>{</a:t>
            </a:r>
            <a:r>
              <a:rPr sz="3000" b="1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3000" b="1" baseline="-31944" dirty="0">
                <a:solidFill>
                  <a:srgbClr val="00FF00"/>
                </a:solidFill>
                <a:latin typeface="Arial"/>
                <a:cs typeface="Arial"/>
              </a:rPr>
              <a:t>1, </a:t>
            </a:r>
            <a:r>
              <a:rPr sz="3000" b="1" spc="-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3000" b="1" spc="-7" baseline="-31944" dirty="0">
                <a:solidFill>
                  <a:srgbClr val="00FF00"/>
                </a:solidFill>
                <a:latin typeface="Arial"/>
                <a:cs typeface="Arial"/>
              </a:rPr>
              <a:t>2, </a:t>
            </a:r>
            <a:r>
              <a:rPr sz="3000" b="1" spc="-5" dirty="0">
                <a:solidFill>
                  <a:srgbClr val="00FF00"/>
                </a:solidFill>
                <a:latin typeface="Arial"/>
                <a:cs typeface="Arial"/>
              </a:rPr>
              <a:t>C</a:t>
            </a:r>
            <a:r>
              <a:rPr sz="3000" b="1" spc="-7" baseline="-31944" dirty="0">
                <a:solidFill>
                  <a:srgbClr val="00FF00"/>
                </a:solidFill>
                <a:latin typeface="Arial"/>
                <a:cs typeface="Arial"/>
              </a:rPr>
              <a:t>3</a:t>
            </a:r>
            <a:r>
              <a:rPr sz="3000" spc="-5" dirty="0">
                <a:latin typeface="Arial"/>
                <a:cs typeface="Arial"/>
              </a:rPr>
              <a:t>} </a:t>
            </a:r>
            <a:r>
              <a:rPr sz="3000" dirty="0">
                <a:latin typeface="Arial"/>
                <a:cs typeface="Arial"/>
              </a:rPr>
              <a:t>calculate </a:t>
            </a:r>
            <a:r>
              <a:rPr sz="3000" spc="-5" dirty="0">
                <a:latin typeface="Arial"/>
                <a:cs typeface="Arial"/>
              </a:rPr>
              <a:t>the</a:t>
            </a:r>
            <a:r>
              <a:rPr sz="3000" spc="-8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loss  function.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■"/>
            </a:pP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6881" y="390113"/>
            <a:ext cx="1324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[Mikolov+,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2013]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2341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60" dirty="0"/>
              <a:t>Learning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037" y="1062673"/>
            <a:ext cx="7837170" cy="1874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■"/>
            </a:pPr>
            <a:endParaRPr sz="3100" dirty="0">
              <a:latin typeface="Arial"/>
              <a:cs typeface="Arial"/>
            </a:endParaRPr>
          </a:p>
          <a:p>
            <a:pPr marL="521970" marR="17780" indent="-459105">
              <a:lnSpc>
                <a:spcPct val="100000"/>
              </a:lnSpc>
              <a:buChar char="■"/>
              <a:tabLst>
                <a:tab pos="521970" algn="l"/>
                <a:tab pos="522605" algn="l"/>
              </a:tabLst>
            </a:pPr>
            <a:r>
              <a:rPr sz="3000" spc="-5" dirty="0">
                <a:latin typeface="Arial"/>
                <a:cs typeface="Arial"/>
              </a:rPr>
              <a:t>Use </a:t>
            </a:r>
            <a:r>
              <a:rPr sz="3000" spc="-10" dirty="0">
                <a:latin typeface="Arial"/>
                <a:cs typeface="Arial"/>
              </a:rPr>
              <a:t>Stochastic </a:t>
            </a:r>
            <a:r>
              <a:rPr sz="3000" spc="-5" dirty="0">
                <a:latin typeface="Arial"/>
                <a:cs typeface="Arial"/>
              </a:rPr>
              <a:t>Gradient Descent to update  both the </a:t>
            </a:r>
            <a:r>
              <a:rPr sz="3000" i="1" dirty="0">
                <a:latin typeface="Arial"/>
                <a:cs typeface="Arial"/>
              </a:rPr>
              <a:t>classifier </a:t>
            </a:r>
            <a:r>
              <a:rPr sz="3000" i="1" spc="-5" dirty="0">
                <a:latin typeface="Arial"/>
                <a:cs typeface="Arial"/>
              </a:rPr>
              <a:t>weights </a:t>
            </a:r>
            <a:r>
              <a:rPr sz="3000" spc="-5" dirty="0">
                <a:latin typeface="Arial"/>
                <a:cs typeface="Arial"/>
              </a:rPr>
              <a:t>and the </a:t>
            </a:r>
            <a:r>
              <a:rPr sz="3000" i="1" dirty="0">
                <a:latin typeface="Arial"/>
                <a:cs typeface="Arial"/>
              </a:rPr>
              <a:t>vertex  representation</a:t>
            </a:r>
            <a:r>
              <a:rPr sz="3000" i="1" spc="-5" dirty="0">
                <a:latin typeface="Arial"/>
                <a:cs typeface="Arial"/>
              </a:rPr>
              <a:t> </a:t>
            </a:r>
            <a:r>
              <a:rPr sz="3000" b="1" i="1" spc="-5" dirty="0">
                <a:latin typeface="Arial"/>
                <a:cs typeface="Arial"/>
              </a:rPr>
              <a:t>simultaneously</a:t>
            </a:r>
            <a:r>
              <a:rPr sz="3000" spc="-5" dirty="0"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66881" y="390113"/>
            <a:ext cx="1324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[Mikolov+,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2013]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1BED211-030B-4D8B-93A8-159A44FC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438525"/>
            <a:ext cx="3886200" cy="220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54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76269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305" dirty="0"/>
              <a:t>Deep </a:t>
            </a:r>
            <a:r>
              <a:rPr sz="4000" spc="160" dirty="0"/>
              <a:t>Learning </a:t>
            </a:r>
            <a:r>
              <a:rPr sz="4000" spc="370" dirty="0"/>
              <a:t>for</a:t>
            </a:r>
            <a:r>
              <a:rPr sz="4000" spc="-585" dirty="0"/>
              <a:t> </a:t>
            </a:r>
            <a:r>
              <a:rPr sz="4000" spc="355" dirty="0"/>
              <a:t>Networks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20756" y="891552"/>
            <a:ext cx="3029699" cy="2157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6211" y="1087835"/>
            <a:ext cx="2225289" cy="1741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0009" y="3805169"/>
            <a:ext cx="3250246" cy="20328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06353" y="3669955"/>
            <a:ext cx="3413076" cy="22618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17322" y="3120532"/>
            <a:ext cx="1763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Input: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Graph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50455" y="1970202"/>
            <a:ext cx="1705610" cy="145415"/>
          </a:xfrm>
          <a:custGeom>
            <a:avLst/>
            <a:gdLst/>
            <a:ahLst/>
            <a:cxnLst/>
            <a:rect l="l" t="t" r="r" b="b"/>
            <a:pathLst>
              <a:path w="1705610" h="145414">
                <a:moveTo>
                  <a:pt x="0" y="0"/>
                </a:moveTo>
                <a:lnTo>
                  <a:pt x="1705464" y="14502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2339" y="2071644"/>
            <a:ext cx="106017" cy="8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 rot="240000">
            <a:off x="4028435" y="1754126"/>
            <a:ext cx="1177456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2100" spc="-7" baseline="1984" dirty="0">
                <a:latin typeface="Tahoma"/>
                <a:cs typeface="Tahoma"/>
              </a:rPr>
              <a:t>Random</a:t>
            </a:r>
            <a:r>
              <a:rPr sz="2100" spc="-150" baseline="1984" dirty="0">
                <a:latin typeface="Tahoma"/>
                <a:cs typeface="Tahoma"/>
              </a:rPr>
              <a:t> </a:t>
            </a:r>
            <a:r>
              <a:rPr sz="1400" spc="-5" dirty="0">
                <a:latin typeface="Tahoma"/>
                <a:cs typeface="Tahoma"/>
              </a:rPr>
              <a:t>Walks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8162" y="1336675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5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3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58327" y="1337958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2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0756" y="3107320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30920" y="3108602"/>
            <a:ext cx="219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1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54087" y="3093092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9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6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4"/>
                </a:lnTo>
                <a:lnTo>
                  <a:pt x="270321" y="408828"/>
                </a:lnTo>
                <a:lnTo>
                  <a:pt x="219899" y="414299"/>
                </a:lnTo>
                <a:lnTo>
                  <a:pt x="169479" y="408828"/>
                </a:lnTo>
                <a:lnTo>
                  <a:pt x="123193" y="393244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64251" y="3120532"/>
            <a:ext cx="3681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4655" algn="l"/>
              </a:tabLst>
            </a:pPr>
            <a:r>
              <a:rPr sz="3600" b="1" baseline="4629" dirty="0">
                <a:latin typeface="Tahoma"/>
                <a:cs typeface="Tahoma"/>
              </a:rPr>
              <a:t>3	</a:t>
            </a:r>
            <a:r>
              <a:rPr sz="2400" spc="-5" dirty="0">
                <a:latin typeface="Tahoma"/>
                <a:cs typeface="Tahoma"/>
              </a:rPr>
              <a:t>Representation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Mapping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055" y="5955226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5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2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1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4085" y="5972697"/>
            <a:ext cx="440055" cy="414655"/>
          </a:xfrm>
          <a:custGeom>
            <a:avLst/>
            <a:gdLst/>
            <a:ahLst/>
            <a:cxnLst/>
            <a:rect l="l" t="t" r="r" b="b"/>
            <a:pathLst>
              <a:path w="440054" h="414654">
                <a:moveTo>
                  <a:pt x="0" y="207149"/>
                </a:moveTo>
                <a:lnTo>
                  <a:pt x="5807" y="159652"/>
                </a:lnTo>
                <a:lnTo>
                  <a:pt x="22350" y="116050"/>
                </a:lnTo>
                <a:lnTo>
                  <a:pt x="48309" y="77588"/>
                </a:lnTo>
                <a:lnTo>
                  <a:pt x="82363" y="45508"/>
                </a:lnTo>
                <a:lnTo>
                  <a:pt x="123193" y="21054"/>
                </a:lnTo>
                <a:lnTo>
                  <a:pt x="169478" y="5470"/>
                </a:lnTo>
                <a:lnTo>
                  <a:pt x="219899" y="0"/>
                </a:lnTo>
                <a:lnTo>
                  <a:pt x="263000" y="4017"/>
                </a:lnTo>
                <a:lnTo>
                  <a:pt x="304051" y="15768"/>
                </a:lnTo>
                <a:lnTo>
                  <a:pt x="341900" y="34803"/>
                </a:lnTo>
                <a:lnTo>
                  <a:pt x="375392" y="60672"/>
                </a:lnTo>
                <a:lnTo>
                  <a:pt x="402854" y="92222"/>
                </a:lnTo>
                <a:lnTo>
                  <a:pt x="423061" y="127877"/>
                </a:lnTo>
                <a:lnTo>
                  <a:pt x="435535" y="166548"/>
                </a:lnTo>
                <a:lnTo>
                  <a:pt x="439799" y="207149"/>
                </a:lnTo>
                <a:lnTo>
                  <a:pt x="433992" y="254647"/>
                </a:lnTo>
                <a:lnTo>
                  <a:pt x="417449" y="298249"/>
                </a:lnTo>
                <a:lnTo>
                  <a:pt x="391490" y="336711"/>
                </a:lnTo>
                <a:lnTo>
                  <a:pt x="357436" y="368791"/>
                </a:lnTo>
                <a:lnTo>
                  <a:pt x="316606" y="393245"/>
                </a:lnTo>
                <a:lnTo>
                  <a:pt x="270320" y="408829"/>
                </a:lnTo>
                <a:lnTo>
                  <a:pt x="219899" y="414299"/>
                </a:lnTo>
                <a:lnTo>
                  <a:pt x="169478" y="408829"/>
                </a:lnTo>
                <a:lnTo>
                  <a:pt x="123193" y="393245"/>
                </a:lnTo>
                <a:lnTo>
                  <a:pt x="82363" y="368791"/>
                </a:lnTo>
                <a:lnTo>
                  <a:pt x="48309" y="336711"/>
                </a:lnTo>
                <a:lnTo>
                  <a:pt x="22350" y="298249"/>
                </a:lnTo>
                <a:lnTo>
                  <a:pt x="5807" y="254647"/>
                </a:lnTo>
                <a:lnTo>
                  <a:pt x="0" y="2071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76950" y="5973979"/>
            <a:ext cx="207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ahoma"/>
                <a:cs typeface="Tahoma"/>
              </a:rPr>
              <a:t>5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219" y="5968432"/>
            <a:ext cx="3286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3600" b="1" baseline="2314" dirty="0">
                <a:latin typeface="Tahoma"/>
                <a:cs typeface="Tahoma"/>
              </a:rPr>
              <a:t>4	</a:t>
            </a:r>
            <a:r>
              <a:rPr sz="2400" spc="-5" dirty="0">
                <a:latin typeface="Tahoma"/>
                <a:cs typeface="Tahoma"/>
              </a:rPr>
              <a:t>Hierarchical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Softmax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6124" y="6000133"/>
            <a:ext cx="3162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ahoma"/>
                <a:cs typeface="Tahoma"/>
              </a:rPr>
              <a:t>Output: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Representation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06284" y="3595012"/>
            <a:ext cx="3907154" cy="2868930"/>
          </a:xfrm>
          <a:custGeom>
            <a:avLst/>
            <a:gdLst/>
            <a:ahLst/>
            <a:cxnLst/>
            <a:rect l="l" t="t" r="r" b="b"/>
            <a:pathLst>
              <a:path w="3907154" h="2868929">
                <a:moveTo>
                  <a:pt x="0" y="0"/>
                </a:moveTo>
                <a:lnTo>
                  <a:pt x="3906599" y="0"/>
                </a:lnTo>
                <a:lnTo>
                  <a:pt x="3906599" y="2868599"/>
                </a:lnTo>
                <a:lnTo>
                  <a:pt x="0" y="2868599"/>
                </a:lnTo>
                <a:lnTo>
                  <a:pt x="0" y="0"/>
                </a:lnTo>
                <a:close/>
              </a:path>
            </a:pathLst>
          </a:custGeom>
          <a:ln w="761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762698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zh-CN" sz="4000" spc="305" dirty="0"/>
              <a:t>Algorithm Detail</a:t>
            </a:r>
            <a:endParaRPr sz="40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8B455FE-9A5B-4E8C-9C97-42C3858E0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2" y="1066800"/>
            <a:ext cx="5171429" cy="370476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331D75-DEDA-4886-BB3E-9BF104AC3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638" y="4771562"/>
            <a:ext cx="5200000" cy="1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80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303974"/>
            <a:ext cx="54235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Features </a:t>
            </a:r>
            <a:r>
              <a:rPr spc="254" dirty="0"/>
              <a:t>From</a:t>
            </a:r>
            <a:r>
              <a:rPr spc="-335" dirty="0"/>
              <a:t> </a:t>
            </a:r>
            <a:r>
              <a:rPr spc="175" dirty="0"/>
              <a:t>Graphs</a:t>
            </a:r>
          </a:p>
        </p:txBody>
      </p:sp>
      <p:sp>
        <p:nvSpPr>
          <p:cNvPr id="3" name="object 3"/>
          <p:cNvSpPr/>
          <p:nvPr/>
        </p:nvSpPr>
        <p:spPr>
          <a:xfrm>
            <a:off x="5033500" y="4567625"/>
            <a:ext cx="899794" cy="826135"/>
          </a:xfrm>
          <a:custGeom>
            <a:avLst/>
            <a:gdLst/>
            <a:ahLst/>
            <a:cxnLst/>
            <a:rect l="l" t="t" r="r" b="b"/>
            <a:pathLst>
              <a:path w="899795" h="826135">
                <a:moveTo>
                  <a:pt x="486449" y="825899"/>
                </a:moveTo>
                <a:lnTo>
                  <a:pt x="486449" y="619424"/>
                </a:lnTo>
                <a:lnTo>
                  <a:pt x="0" y="619424"/>
                </a:lnTo>
                <a:lnTo>
                  <a:pt x="0" y="206474"/>
                </a:lnTo>
                <a:lnTo>
                  <a:pt x="486449" y="206474"/>
                </a:lnTo>
                <a:lnTo>
                  <a:pt x="486449" y="0"/>
                </a:lnTo>
                <a:lnTo>
                  <a:pt x="899399" y="412949"/>
                </a:lnTo>
                <a:lnTo>
                  <a:pt x="486449" y="8258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33500" y="4567625"/>
            <a:ext cx="899794" cy="826135"/>
          </a:xfrm>
          <a:custGeom>
            <a:avLst/>
            <a:gdLst/>
            <a:ahLst/>
            <a:cxnLst/>
            <a:rect l="l" t="t" r="r" b="b"/>
            <a:pathLst>
              <a:path w="899795" h="826135">
                <a:moveTo>
                  <a:pt x="0" y="206474"/>
                </a:moveTo>
                <a:lnTo>
                  <a:pt x="486449" y="206474"/>
                </a:lnTo>
                <a:lnTo>
                  <a:pt x="486449" y="0"/>
                </a:lnTo>
                <a:lnTo>
                  <a:pt x="899399" y="412949"/>
                </a:lnTo>
                <a:lnTo>
                  <a:pt x="486449" y="825899"/>
                </a:lnTo>
                <a:lnTo>
                  <a:pt x="486449" y="619424"/>
                </a:lnTo>
                <a:lnTo>
                  <a:pt x="0" y="619424"/>
                </a:lnTo>
                <a:lnTo>
                  <a:pt x="0" y="20647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65548" y="4101896"/>
            <a:ext cx="281305" cy="1762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Adjacency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Matrix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693799" y="4401970"/>
          <a:ext cx="1196339" cy="1301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9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56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5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56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3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215147" y="4051071"/>
            <a:ext cx="2076678" cy="214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80600" y="4567599"/>
            <a:ext cx="899794" cy="826135"/>
          </a:xfrm>
          <a:custGeom>
            <a:avLst/>
            <a:gdLst/>
            <a:ahLst/>
            <a:cxnLst/>
            <a:rect l="l" t="t" r="r" b="b"/>
            <a:pathLst>
              <a:path w="899795" h="826135">
                <a:moveTo>
                  <a:pt x="486449" y="825899"/>
                </a:moveTo>
                <a:lnTo>
                  <a:pt x="486449" y="619424"/>
                </a:lnTo>
                <a:lnTo>
                  <a:pt x="0" y="619424"/>
                </a:lnTo>
                <a:lnTo>
                  <a:pt x="0" y="206474"/>
                </a:lnTo>
                <a:lnTo>
                  <a:pt x="486449" y="206474"/>
                </a:lnTo>
                <a:lnTo>
                  <a:pt x="486449" y="0"/>
                </a:lnTo>
                <a:lnTo>
                  <a:pt x="899399" y="412949"/>
                </a:lnTo>
                <a:lnTo>
                  <a:pt x="486449" y="8258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0600" y="4567599"/>
            <a:ext cx="899794" cy="826135"/>
          </a:xfrm>
          <a:custGeom>
            <a:avLst/>
            <a:gdLst/>
            <a:ahLst/>
            <a:cxnLst/>
            <a:rect l="l" t="t" r="r" b="b"/>
            <a:pathLst>
              <a:path w="899795" h="826135">
                <a:moveTo>
                  <a:pt x="0" y="206474"/>
                </a:moveTo>
                <a:lnTo>
                  <a:pt x="486449" y="206474"/>
                </a:lnTo>
                <a:lnTo>
                  <a:pt x="486449" y="0"/>
                </a:lnTo>
                <a:lnTo>
                  <a:pt x="899399" y="412949"/>
                </a:lnTo>
                <a:lnTo>
                  <a:pt x="486449" y="825899"/>
                </a:lnTo>
                <a:lnTo>
                  <a:pt x="486449" y="619424"/>
                </a:lnTo>
                <a:lnTo>
                  <a:pt x="0" y="619424"/>
                </a:lnTo>
                <a:lnTo>
                  <a:pt x="0" y="20647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90875" y="5779930"/>
            <a:ext cx="318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nsolas"/>
                <a:cs typeface="Consolas"/>
              </a:rPr>
              <a:t>|V|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0550" y="1222135"/>
            <a:ext cx="8526780" cy="464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8262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A </a:t>
            </a:r>
            <a:r>
              <a:rPr sz="3000" spc="-5" dirty="0">
                <a:latin typeface="Arial"/>
                <a:cs typeface="Arial"/>
              </a:rPr>
              <a:t>first </a:t>
            </a:r>
            <a:r>
              <a:rPr sz="3000" dirty="0">
                <a:latin typeface="Arial"/>
                <a:cs typeface="Arial"/>
              </a:rPr>
              <a:t>step </a:t>
            </a:r>
            <a:r>
              <a:rPr sz="3000" spc="-5" dirty="0">
                <a:latin typeface="Arial"/>
                <a:cs typeface="Arial"/>
              </a:rPr>
              <a:t>in </a:t>
            </a:r>
            <a:r>
              <a:rPr sz="3000" dirty="0">
                <a:latin typeface="Arial"/>
                <a:cs typeface="Arial"/>
              </a:rPr>
              <a:t>machine </a:t>
            </a:r>
            <a:r>
              <a:rPr sz="3000" spc="-5" dirty="0">
                <a:latin typeface="Arial"/>
                <a:cs typeface="Arial"/>
              </a:rPr>
              <a:t>learning for graphs is</a:t>
            </a:r>
            <a:r>
              <a:rPr sz="3000" spc="-10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to  extract graph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features:</a:t>
            </a:r>
            <a:endParaRPr sz="3000">
              <a:latin typeface="Arial"/>
              <a:cs typeface="Arial"/>
            </a:endParaRPr>
          </a:p>
          <a:p>
            <a:pPr marL="469900" indent="-412750">
              <a:lnSpc>
                <a:spcPts val="2865"/>
              </a:lnSpc>
              <a:spcBef>
                <a:spcPts val="20"/>
              </a:spcBef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node: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degree</a:t>
            </a:r>
            <a:endParaRPr sz="2400">
              <a:latin typeface="Arial"/>
              <a:cs typeface="Arial"/>
            </a:endParaRPr>
          </a:p>
          <a:p>
            <a:pPr marL="469900" indent="-412750">
              <a:lnSpc>
                <a:spcPts val="2850"/>
              </a:lnSpc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pairs: </a:t>
            </a:r>
            <a:r>
              <a:rPr sz="2400" dirty="0">
                <a:latin typeface="Arial"/>
                <a:cs typeface="Arial"/>
              </a:rPr>
              <a:t>#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common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neighbors</a:t>
            </a:r>
            <a:endParaRPr sz="2400">
              <a:latin typeface="Arial"/>
              <a:cs typeface="Arial"/>
            </a:endParaRPr>
          </a:p>
          <a:p>
            <a:pPr marL="469900" indent="-412750">
              <a:lnSpc>
                <a:spcPts val="2865"/>
              </a:lnSpc>
              <a:buChar char="●"/>
              <a:tabLst>
                <a:tab pos="469265" algn="l"/>
                <a:tab pos="469900" algn="l"/>
              </a:tabLst>
            </a:pPr>
            <a:r>
              <a:rPr sz="2400" spc="-5" dirty="0">
                <a:latin typeface="Arial"/>
                <a:cs typeface="Arial"/>
              </a:rPr>
              <a:t>groups: </a:t>
            </a:r>
            <a:r>
              <a:rPr sz="2400" dirty="0">
                <a:latin typeface="Arial"/>
                <a:cs typeface="Arial"/>
              </a:rPr>
              <a:t>cluster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assignments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●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●"/>
            </a:pPr>
            <a:endParaRPr sz="2700">
              <a:latin typeface="Arial"/>
              <a:cs typeface="Arial"/>
            </a:endParaRPr>
          </a:p>
          <a:p>
            <a:pPr marL="5947410" lvl="1" indent="-413384">
              <a:lnSpc>
                <a:spcPts val="2865"/>
              </a:lnSpc>
              <a:buChar char="●"/>
              <a:tabLst>
                <a:tab pos="5947410" algn="l"/>
                <a:tab pos="5948045" algn="l"/>
              </a:tabLst>
            </a:pPr>
            <a:r>
              <a:rPr sz="2400" spc="-5" dirty="0">
                <a:latin typeface="Arial"/>
                <a:cs typeface="Arial"/>
              </a:rPr>
              <a:t>Anomaly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Detection</a:t>
            </a:r>
            <a:endParaRPr sz="2400">
              <a:latin typeface="Arial"/>
              <a:cs typeface="Arial"/>
            </a:endParaRPr>
          </a:p>
          <a:p>
            <a:pPr marL="5947410" lvl="1" indent="-413384">
              <a:lnSpc>
                <a:spcPts val="2850"/>
              </a:lnSpc>
              <a:buChar char="●"/>
              <a:tabLst>
                <a:tab pos="5947410" algn="l"/>
                <a:tab pos="5948045" algn="l"/>
              </a:tabLst>
            </a:pPr>
            <a:r>
              <a:rPr sz="2400" spc="-5" dirty="0">
                <a:latin typeface="Arial"/>
                <a:cs typeface="Arial"/>
              </a:rPr>
              <a:t>Attribute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5947410" lvl="1" indent="-413384">
              <a:lnSpc>
                <a:spcPts val="2850"/>
              </a:lnSpc>
              <a:buChar char="●"/>
              <a:tabLst>
                <a:tab pos="5947410" algn="l"/>
                <a:tab pos="5948045" algn="l"/>
              </a:tabLst>
            </a:pPr>
            <a:r>
              <a:rPr sz="2400" spc="-5" dirty="0">
                <a:latin typeface="Arial"/>
                <a:cs typeface="Arial"/>
              </a:rPr>
              <a:t>Clustering</a:t>
            </a:r>
            <a:endParaRPr sz="2400">
              <a:latin typeface="Arial"/>
              <a:cs typeface="Arial"/>
            </a:endParaRPr>
          </a:p>
          <a:p>
            <a:pPr marL="5947410" lvl="1" indent="-413384">
              <a:lnSpc>
                <a:spcPts val="2850"/>
              </a:lnSpc>
              <a:buChar char="●"/>
              <a:tabLst>
                <a:tab pos="5947410" algn="l"/>
                <a:tab pos="5948045" algn="l"/>
              </a:tabLst>
            </a:pPr>
            <a:r>
              <a:rPr sz="2400" spc="-5" dirty="0">
                <a:latin typeface="Arial"/>
                <a:cs typeface="Arial"/>
              </a:rPr>
              <a:t>Link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5947410" lvl="1" indent="-413384">
              <a:lnSpc>
                <a:spcPts val="2865"/>
              </a:lnSpc>
              <a:buChar char="●"/>
              <a:tabLst>
                <a:tab pos="5947410" algn="l"/>
                <a:tab pos="5948045" algn="l"/>
              </a:tabLst>
            </a:pPr>
            <a:r>
              <a:rPr sz="2400" spc="-5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649" y="53952"/>
            <a:ext cx="8012430" cy="383286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065"/>
              </a:spcBef>
            </a:pPr>
            <a:r>
              <a:rPr sz="3600" b="1" spc="225" dirty="0">
                <a:solidFill>
                  <a:srgbClr val="C00000"/>
                </a:solidFill>
                <a:latin typeface="Arial"/>
                <a:cs typeface="Arial"/>
              </a:rPr>
              <a:t>Outline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197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Introduction: Graphs </a:t>
            </a:r>
            <a:r>
              <a:rPr sz="3600" spc="-5" dirty="0">
                <a:latin typeface="Arial"/>
                <a:cs typeface="Arial"/>
              </a:rPr>
              <a:t>as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Features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Language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Modeling</a:t>
            </a: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DeepWalk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b="1" spc="-10" dirty="0">
                <a:latin typeface="Arial"/>
                <a:cs typeface="Arial"/>
              </a:rPr>
              <a:t>Evaluation: </a:t>
            </a:r>
            <a:r>
              <a:rPr sz="3600" b="1" spc="-5" dirty="0">
                <a:latin typeface="Arial"/>
                <a:cs typeface="Arial"/>
              </a:rPr>
              <a:t>Network</a:t>
            </a:r>
            <a:r>
              <a:rPr sz="3600" b="1" spc="-90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Classification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Conclusions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53543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85" dirty="0"/>
              <a:t>Attribute</a:t>
            </a:r>
            <a:r>
              <a:rPr sz="4000" spc="-70" dirty="0"/>
              <a:t> </a:t>
            </a:r>
            <a:r>
              <a:rPr sz="4000" spc="200" dirty="0"/>
              <a:t>Prediction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8625" y="1197759"/>
            <a:ext cx="7526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The </a:t>
            </a:r>
            <a:r>
              <a:rPr sz="3000" spc="-10" dirty="0">
                <a:latin typeface="Arial"/>
                <a:cs typeface="Arial"/>
              </a:rPr>
              <a:t>Semi-Supervised </a:t>
            </a:r>
            <a:r>
              <a:rPr sz="3000" spc="-5" dirty="0">
                <a:latin typeface="Arial"/>
                <a:cs typeface="Arial"/>
              </a:rPr>
              <a:t>Network</a:t>
            </a:r>
            <a:r>
              <a:rPr sz="3000" spc="-8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Classification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625" y="1654959"/>
            <a:ext cx="1507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problem: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550" y="6496304"/>
            <a:ext cx="971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Bryan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Perozzi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1899" y="6489953"/>
            <a:ext cx="2663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DeepWalk: Online Learning of Social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2643" y="6517090"/>
            <a:ext cx="9994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spc="-5" dirty="0">
                <a:latin typeface="Arial"/>
                <a:cs typeface="Arial"/>
              </a:rPr>
              <a:t>epresentations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92470" y="2964788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233549" y="467099"/>
                </a:moveTo>
                <a:lnTo>
                  <a:pt x="186481" y="462354"/>
                </a:lnTo>
                <a:lnTo>
                  <a:pt x="142641" y="448746"/>
                </a:lnTo>
                <a:lnTo>
                  <a:pt x="102970" y="427213"/>
                </a:lnTo>
                <a:lnTo>
                  <a:pt x="68405" y="398694"/>
                </a:lnTo>
                <a:lnTo>
                  <a:pt x="39886" y="364129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lnTo>
                  <a:pt x="4744" y="186481"/>
                </a:lnTo>
                <a:lnTo>
                  <a:pt x="18353" y="142641"/>
                </a:lnTo>
                <a:lnTo>
                  <a:pt x="39886" y="102969"/>
                </a:lnTo>
                <a:lnTo>
                  <a:pt x="68405" y="68405"/>
                </a:lnTo>
                <a:lnTo>
                  <a:pt x="102970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6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4" y="280618"/>
                </a:lnTo>
                <a:lnTo>
                  <a:pt x="448746" y="324458"/>
                </a:lnTo>
                <a:lnTo>
                  <a:pt x="427213" y="364129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8" y="448746"/>
                </a:lnTo>
                <a:lnTo>
                  <a:pt x="280618" y="462354"/>
                </a:lnTo>
                <a:lnTo>
                  <a:pt x="233549" y="46709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2470" y="2964788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0" y="233549"/>
                </a:moveTo>
                <a:lnTo>
                  <a:pt x="4744" y="186481"/>
                </a:lnTo>
                <a:lnTo>
                  <a:pt x="18353" y="142641"/>
                </a:lnTo>
                <a:lnTo>
                  <a:pt x="39886" y="102969"/>
                </a:lnTo>
                <a:lnTo>
                  <a:pt x="68405" y="68405"/>
                </a:lnTo>
                <a:lnTo>
                  <a:pt x="102970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6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4" y="280618"/>
                </a:lnTo>
                <a:lnTo>
                  <a:pt x="448746" y="324458"/>
                </a:lnTo>
                <a:lnTo>
                  <a:pt x="427213" y="364129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8" y="448746"/>
                </a:lnTo>
                <a:lnTo>
                  <a:pt x="280618" y="462354"/>
                </a:lnTo>
                <a:lnTo>
                  <a:pt x="233549" y="467099"/>
                </a:lnTo>
                <a:lnTo>
                  <a:pt x="186481" y="462354"/>
                </a:lnTo>
                <a:lnTo>
                  <a:pt x="142641" y="448746"/>
                </a:lnTo>
                <a:lnTo>
                  <a:pt x="102970" y="427213"/>
                </a:lnTo>
                <a:lnTo>
                  <a:pt x="68405" y="398694"/>
                </a:lnTo>
                <a:lnTo>
                  <a:pt x="39886" y="364129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33900" y="2941798"/>
            <a:ext cx="237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2</a:t>
            </a:r>
            <a:endParaRPr sz="3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18217" y="2452155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233549" y="467099"/>
                </a:moveTo>
                <a:lnTo>
                  <a:pt x="186481" y="462355"/>
                </a:lnTo>
                <a:lnTo>
                  <a:pt x="142641" y="448746"/>
                </a:lnTo>
                <a:lnTo>
                  <a:pt x="102969" y="427213"/>
                </a:lnTo>
                <a:lnTo>
                  <a:pt x="68405" y="398694"/>
                </a:lnTo>
                <a:lnTo>
                  <a:pt x="39886" y="364130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lnTo>
                  <a:pt x="4744" y="186481"/>
                </a:lnTo>
                <a:lnTo>
                  <a:pt x="18353" y="142641"/>
                </a:lnTo>
                <a:lnTo>
                  <a:pt x="39886" y="102969"/>
                </a:lnTo>
                <a:lnTo>
                  <a:pt x="68405" y="68405"/>
                </a:lnTo>
                <a:lnTo>
                  <a:pt x="102969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5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30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7" y="448746"/>
                </a:lnTo>
                <a:lnTo>
                  <a:pt x="280618" y="462355"/>
                </a:lnTo>
                <a:lnTo>
                  <a:pt x="233549" y="46709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8217" y="2452155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0" y="233549"/>
                </a:moveTo>
                <a:lnTo>
                  <a:pt x="4744" y="186481"/>
                </a:lnTo>
                <a:lnTo>
                  <a:pt x="18353" y="142641"/>
                </a:lnTo>
                <a:lnTo>
                  <a:pt x="39886" y="102969"/>
                </a:lnTo>
                <a:lnTo>
                  <a:pt x="68405" y="68405"/>
                </a:lnTo>
                <a:lnTo>
                  <a:pt x="102969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5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30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7" y="448746"/>
                </a:lnTo>
                <a:lnTo>
                  <a:pt x="280618" y="462355"/>
                </a:lnTo>
                <a:lnTo>
                  <a:pt x="233549" y="467099"/>
                </a:lnTo>
                <a:lnTo>
                  <a:pt x="186481" y="462355"/>
                </a:lnTo>
                <a:lnTo>
                  <a:pt x="142641" y="448746"/>
                </a:lnTo>
                <a:lnTo>
                  <a:pt x="102969" y="427213"/>
                </a:lnTo>
                <a:lnTo>
                  <a:pt x="68405" y="398694"/>
                </a:lnTo>
                <a:lnTo>
                  <a:pt x="39886" y="364130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58679" y="3198297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233549" y="467099"/>
                </a:moveTo>
                <a:lnTo>
                  <a:pt x="186481" y="462355"/>
                </a:lnTo>
                <a:lnTo>
                  <a:pt x="142641" y="448746"/>
                </a:lnTo>
                <a:lnTo>
                  <a:pt x="102970" y="427213"/>
                </a:lnTo>
                <a:lnTo>
                  <a:pt x="68405" y="398694"/>
                </a:lnTo>
                <a:lnTo>
                  <a:pt x="39886" y="364129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lnTo>
                  <a:pt x="4744" y="186481"/>
                </a:lnTo>
                <a:lnTo>
                  <a:pt x="18353" y="142641"/>
                </a:lnTo>
                <a:lnTo>
                  <a:pt x="39886" y="102970"/>
                </a:lnTo>
                <a:lnTo>
                  <a:pt x="68405" y="68405"/>
                </a:lnTo>
                <a:lnTo>
                  <a:pt x="102970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5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29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8" y="448746"/>
                </a:lnTo>
                <a:lnTo>
                  <a:pt x="280618" y="462355"/>
                </a:lnTo>
                <a:lnTo>
                  <a:pt x="233549" y="467099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58679" y="3198297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0" y="233549"/>
                </a:moveTo>
                <a:lnTo>
                  <a:pt x="4744" y="186481"/>
                </a:lnTo>
                <a:lnTo>
                  <a:pt x="18353" y="142641"/>
                </a:lnTo>
                <a:lnTo>
                  <a:pt x="39886" y="102970"/>
                </a:lnTo>
                <a:lnTo>
                  <a:pt x="68405" y="68405"/>
                </a:lnTo>
                <a:lnTo>
                  <a:pt x="102970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5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29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8" y="448746"/>
                </a:lnTo>
                <a:lnTo>
                  <a:pt x="280618" y="462355"/>
                </a:lnTo>
                <a:lnTo>
                  <a:pt x="233549" y="467099"/>
                </a:lnTo>
                <a:lnTo>
                  <a:pt x="186481" y="462355"/>
                </a:lnTo>
                <a:lnTo>
                  <a:pt x="142641" y="448746"/>
                </a:lnTo>
                <a:lnTo>
                  <a:pt x="102970" y="427213"/>
                </a:lnTo>
                <a:lnTo>
                  <a:pt x="68405" y="398694"/>
                </a:lnTo>
                <a:lnTo>
                  <a:pt x="39886" y="364129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100109" y="3175307"/>
            <a:ext cx="237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3</a:t>
            </a:r>
            <a:endParaRPr sz="3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89815" y="2401109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0" y="233549"/>
                </a:moveTo>
                <a:lnTo>
                  <a:pt x="4744" y="186481"/>
                </a:lnTo>
                <a:lnTo>
                  <a:pt x="18353" y="142641"/>
                </a:lnTo>
                <a:lnTo>
                  <a:pt x="39886" y="102969"/>
                </a:lnTo>
                <a:lnTo>
                  <a:pt x="68405" y="68405"/>
                </a:lnTo>
                <a:lnTo>
                  <a:pt x="102970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5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29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8" y="448746"/>
                </a:lnTo>
                <a:lnTo>
                  <a:pt x="280618" y="462355"/>
                </a:lnTo>
                <a:lnTo>
                  <a:pt x="233549" y="467099"/>
                </a:lnTo>
                <a:lnTo>
                  <a:pt x="186481" y="462355"/>
                </a:lnTo>
                <a:lnTo>
                  <a:pt x="142641" y="448746"/>
                </a:lnTo>
                <a:lnTo>
                  <a:pt x="102970" y="427213"/>
                </a:lnTo>
                <a:lnTo>
                  <a:pt x="68405" y="398694"/>
                </a:lnTo>
                <a:lnTo>
                  <a:pt x="39886" y="364129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91193" y="3033212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233549" y="467099"/>
                </a:moveTo>
                <a:lnTo>
                  <a:pt x="186481" y="462354"/>
                </a:lnTo>
                <a:lnTo>
                  <a:pt x="142641" y="448746"/>
                </a:lnTo>
                <a:lnTo>
                  <a:pt x="102969" y="427213"/>
                </a:lnTo>
                <a:lnTo>
                  <a:pt x="68405" y="398694"/>
                </a:lnTo>
                <a:lnTo>
                  <a:pt x="39886" y="364129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lnTo>
                  <a:pt x="4744" y="186481"/>
                </a:lnTo>
                <a:lnTo>
                  <a:pt x="18353" y="142641"/>
                </a:lnTo>
                <a:lnTo>
                  <a:pt x="39886" y="102969"/>
                </a:lnTo>
                <a:lnTo>
                  <a:pt x="68405" y="68405"/>
                </a:lnTo>
                <a:lnTo>
                  <a:pt x="102969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6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29"/>
                </a:lnTo>
                <a:lnTo>
                  <a:pt x="398694" y="398694"/>
                </a:lnTo>
                <a:lnTo>
                  <a:pt x="364130" y="427213"/>
                </a:lnTo>
                <a:lnTo>
                  <a:pt x="324458" y="448746"/>
                </a:lnTo>
                <a:lnTo>
                  <a:pt x="280618" y="462354"/>
                </a:lnTo>
                <a:lnTo>
                  <a:pt x="233549" y="4670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1193" y="3033212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0" y="233549"/>
                </a:moveTo>
                <a:lnTo>
                  <a:pt x="4744" y="186481"/>
                </a:lnTo>
                <a:lnTo>
                  <a:pt x="18353" y="142641"/>
                </a:lnTo>
                <a:lnTo>
                  <a:pt x="39886" y="102969"/>
                </a:lnTo>
                <a:lnTo>
                  <a:pt x="68405" y="68405"/>
                </a:lnTo>
                <a:lnTo>
                  <a:pt x="102969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6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29"/>
                </a:lnTo>
                <a:lnTo>
                  <a:pt x="398694" y="398694"/>
                </a:lnTo>
                <a:lnTo>
                  <a:pt x="364130" y="427213"/>
                </a:lnTo>
                <a:lnTo>
                  <a:pt x="324458" y="448746"/>
                </a:lnTo>
                <a:lnTo>
                  <a:pt x="280618" y="462354"/>
                </a:lnTo>
                <a:lnTo>
                  <a:pt x="233549" y="467099"/>
                </a:lnTo>
                <a:lnTo>
                  <a:pt x="186481" y="462354"/>
                </a:lnTo>
                <a:lnTo>
                  <a:pt x="142641" y="448746"/>
                </a:lnTo>
                <a:lnTo>
                  <a:pt x="102969" y="427213"/>
                </a:lnTo>
                <a:lnTo>
                  <a:pt x="68405" y="398694"/>
                </a:lnTo>
                <a:lnTo>
                  <a:pt x="39886" y="364129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31245" y="2203216"/>
            <a:ext cx="438784" cy="1289685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3000" dirty="0">
                <a:latin typeface="Arial"/>
                <a:cs typeface="Arial"/>
              </a:rPr>
              <a:t>4</a:t>
            </a:r>
            <a:endParaRPr sz="3000">
              <a:latin typeface="Arial"/>
              <a:cs typeface="Arial"/>
            </a:endParaRPr>
          </a:p>
          <a:p>
            <a:pPr marL="213995">
              <a:lnSpc>
                <a:spcPct val="100000"/>
              </a:lnSpc>
              <a:spcBef>
                <a:spcPts val="1380"/>
              </a:spcBef>
            </a:pPr>
            <a:r>
              <a:rPr sz="3000" dirty="0">
                <a:latin typeface="Arial"/>
                <a:cs typeface="Arial"/>
              </a:rPr>
              <a:t>6</a:t>
            </a:r>
            <a:endParaRPr sz="3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92594" y="2566194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233549" y="467099"/>
                </a:moveTo>
                <a:lnTo>
                  <a:pt x="186481" y="462355"/>
                </a:lnTo>
                <a:lnTo>
                  <a:pt x="142641" y="448746"/>
                </a:lnTo>
                <a:lnTo>
                  <a:pt x="102970" y="427213"/>
                </a:lnTo>
                <a:lnTo>
                  <a:pt x="68405" y="398694"/>
                </a:lnTo>
                <a:lnTo>
                  <a:pt x="39886" y="364130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lnTo>
                  <a:pt x="4744" y="186481"/>
                </a:lnTo>
                <a:lnTo>
                  <a:pt x="18353" y="142641"/>
                </a:lnTo>
                <a:lnTo>
                  <a:pt x="39886" y="102970"/>
                </a:lnTo>
                <a:lnTo>
                  <a:pt x="68405" y="68405"/>
                </a:lnTo>
                <a:lnTo>
                  <a:pt x="102970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6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30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8" y="448746"/>
                </a:lnTo>
                <a:lnTo>
                  <a:pt x="280618" y="462355"/>
                </a:lnTo>
                <a:lnTo>
                  <a:pt x="233549" y="46709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92594" y="2566194"/>
            <a:ext cx="467359" cy="467359"/>
          </a:xfrm>
          <a:custGeom>
            <a:avLst/>
            <a:gdLst/>
            <a:ahLst/>
            <a:cxnLst/>
            <a:rect l="l" t="t" r="r" b="b"/>
            <a:pathLst>
              <a:path w="467359" h="467360">
                <a:moveTo>
                  <a:pt x="0" y="233549"/>
                </a:moveTo>
                <a:lnTo>
                  <a:pt x="4744" y="186481"/>
                </a:lnTo>
                <a:lnTo>
                  <a:pt x="18353" y="142641"/>
                </a:lnTo>
                <a:lnTo>
                  <a:pt x="39886" y="102970"/>
                </a:lnTo>
                <a:lnTo>
                  <a:pt x="68405" y="68405"/>
                </a:lnTo>
                <a:lnTo>
                  <a:pt x="102970" y="39886"/>
                </a:lnTo>
                <a:lnTo>
                  <a:pt x="142641" y="18353"/>
                </a:lnTo>
                <a:lnTo>
                  <a:pt x="186481" y="4744"/>
                </a:lnTo>
                <a:lnTo>
                  <a:pt x="233549" y="0"/>
                </a:lnTo>
                <a:lnTo>
                  <a:pt x="279326" y="4529"/>
                </a:lnTo>
                <a:lnTo>
                  <a:pt x="322925" y="17777"/>
                </a:lnTo>
                <a:lnTo>
                  <a:pt x="363123" y="39239"/>
                </a:lnTo>
                <a:lnTo>
                  <a:pt x="398694" y="68405"/>
                </a:lnTo>
                <a:lnTo>
                  <a:pt x="427860" y="103976"/>
                </a:lnTo>
                <a:lnTo>
                  <a:pt x="449321" y="144174"/>
                </a:lnTo>
                <a:lnTo>
                  <a:pt x="462570" y="187773"/>
                </a:lnTo>
                <a:lnTo>
                  <a:pt x="467099" y="233549"/>
                </a:lnTo>
                <a:lnTo>
                  <a:pt x="462355" y="280618"/>
                </a:lnTo>
                <a:lnTo>
                  <a:pt x="448746" y="324458"/>
                </a:lnTo>
                <a:lnTo>
                  <a:pt x="427213" y="364130"/>
                </a:lnTo>
                <a:lnTo>
                  <a:pt x="398694" y="398694"/>
                </a:lnTo>
                <a:lnTo>
                  <a:pt x="364129" y="427213"/>
                </a:lnTo>
                <a:lnTo>
                  <a:pt x="324458" y="448746"/>
                </a:lnTo>
                <a:lnTo>
                  <a:pt x="280618" y="462355"/>
                </a:lnTo>
                <a:lnTo>
                  <a:pt x="233549" y="467099"/>
                </a:lnTo>
                <a:lnTo>
                  <a:pt x="186481" y="462355"/>
                </a:lnTo>
                <a:lnTo>
                  <a:pt x="142641" y="448746"/>
                </a:lnTo>
                <a:lnTo>
                  <a:pt x="102970" y="427213"/>
                </a:lnTo>
                <a:lnTo>
                  <a:pt x="68405" y="398694"/>
                </a:lnTo>
                <a:lnTo>
                  <a:pt x="39886" y="364130"/>
                </a:lnTo>
                <a:lnTo>
                  <a:pt x="18353" y="324458"/>
                </a:lnTo>
                <a:lnTo>
                  <a:pt x="4744" y="280618"/>
                </a:lnTo>
                <a:lnTo>
                  <a:pt x="0" y="233549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534024" y="2543204"/>
            <a:ext cx="237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5</a:t>
            </a:r>
            <a:endParaRPr sz="3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791165" y="2850793"/>
            <a:ext cx="95885" cy="182880"/>
          </a:xfrm>
          <a:custGeom>
            <a:avLst/>
            <a:gdLst/>
            <a:ahLst/>
            <a:cxnLst/>
            <a:rect l="l" t="t" r="r" b="b"/>
            <a:pathLst>
              <a:path w="95884" h="182880">
                <a:moveTo>
                  <a:pt x="0" y="182399"/>
                </a:moveTo>
                <a:lnTo>
                  <a:pt x="953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41684" y="3246602"/>
            <a:ext cx="185420" cy="20320"/>
          </a:xfrm>
          <a:custGeom>
            <a:avLst/>
            <a:gdLst/>
            <a:ahLst/>
            <a:cxnLst/>
            <a:rect l="l" t="t" r="r" b="b"/>
            <a:pathLst>
              <a:path w="185420" h="20320">
                <a:moveTo>
                  <a:pt x="-19049" y="10049"/>
                </a:moveTo>
                <a:lnTo>
                  <a:pt x="204449" y="10049"/>
                </a:lnTo>
              </a:path>
            </a:pathLst>
          </a:custGeom>
          <a:ln w="58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51829" y="2919297"/>
            <a:ext cx="140970" cy="279400"/>
          </a:xfrm>
          <a:custGeom>
            <a:avLst/>
            <a:gdLst/>
            <a:ahLst/>
            <a:cxnLst/>
            <a:rect l="l" t="t" r="r" b="b"/>
            <a:pathLst>
              <a:path w="140970" h="279400">
                <a:moveTo>
                  <a:pt x="140399" y="278999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56994" y="2634744"/>
            <a:ext cx="135890" cy="165100"/>
          </a:xfrm>
          <a:custGeom>
            <a:avLst/>
            <a:gdLst/>
            <a:ahLst/>
            <a:cxnLst/>
            <a:rect l="l" t="t" r="r" b="b"/>
            <a:pathLst>
              <a:path w="135890" h="165100">
                <a:moveTo>
                  <a:pt x="135599" y="164999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99614" y="2634659"/>
            <a:ext cx="490220" cy="46990"/>
          </a:xfrm>
          <a:custGeom>
            <a:avLst/>
            <a:gdLst/>
            <a:ahLst/>
            <a:cxnLst/>
            <a:rect l="l" t="t" r="r" b="b"/>
            <a:pathLst>
              <a:path w="490220" h="46989">
                <a:moveTo>
                  <a:pt x="490199" y="0"/>
                </a:moveTo>
                <a:lnTo>
                  <a:pt x="0" y="46799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16399" y="2864917"/>
            <a:ext cx="43815" cy="236854"/>
          </a:xfrm>
          <a:custGeom>
            <a:avLst/>
            <a:gdLst/>
            <a:ahLst/>
            <a:cxnLst/>
            <a:rect l="l" t="t" r="r" b="b"/>
            <a:pathLst>
              <a:path w="43815" h="236855">
                <a:moveTo>
                  <a:pt x="43199" y="236699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89887" y="2978017"/>
            <a:ext cx="68580" cy="123825"/>
          </a:xfrm>
          <a:custGeom>
            <a:avLst/>
            <a:gdLst/>
            <a:ahLst/>
            <a:cxnLst/>
            <a:rect l="l" t="t" r="r" b="b"/>
            <a:pathLst>
              <a:path w="68579" h="123825">
                <a:moveTo>
                  <a:pt x="0" y="123599"/>
                </a:moveTo>
                <a:lnTo>
                  <a:pt x="68399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529782" y="1780306"/>
            <a:ext cx="12446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3040" marR="5080" indent="-180975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latin typeface="Tahoma"/>
                <a:cs typeface="Tahoma"/>
              </a:rPr>
              <a:t>Stony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Brook  students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29649" y="1888499"/>
            <a:ext cx="908685" cy="102361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800" spc="-5" dirty="0">
                <a:latin typeface="Tahoma"/>
                <a:cs typeface="Tahoma"/>
              </a:rPr>
              <a:t>Googlers</a:t>
            </a:r>
            <a:endParaRPr sz="1800">
              <a:latin typeface="Tahoma"/>
              <a:cs typeface="Tahoma"/>
            </a:endParaRPr>
          </a:p>
          <a:p>
            <a:pPr marR="46355" algn="r">
              <a:lnSpc>
                <a:spcPct val="100000"/>
              </a:lnSpc>
              <a:spcBef>
                <a:spcPts val="1310"/>
              </a:spcBef>
            </a:pPr>
            <a:r>
              <a:rPr sz="3000" dirty="0">
                <a:latin typeface="Arial"/>
                <a:cs typeface="Arial"/>
              </a:rPr>
              <a:t>1</a:t>
            </a:r>
            <a:endParaRPr sz="3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7274" y="2691300"/>
            <a:ext cx="5515610" cy="1541780"/>
          </a:xfrm>
          <a:custGeom>
            <a:avLst/>
            <a:gdLst/>
            <a:ahLst/>
            <a:cxnLst/>
            <a:rect l="l" t="t" r="r" b="b"/>
            <a:pathLst>
              <a:path w="5515610" h="1541779">
                <a:moveTo>
                  <a:pt x="5258294" y="1541400"/>
                </a:moveTo>
                <a:lnTo>
                  <a:pt x="256905" y="1541400"/>
                </a:lnTo>
                <a:lnTo>
                  <a:pt x="210726" y="1537260"/>
                </a:lnTo>
                <a:lnTo>
                  <a:pt x="167262" y="1525327"/>
                </a:lnTo>
                <a:lnTo>
                  <a:pt x="127240" y="1506324"/>
                </a:lnTo>
                <a:lnTo>
                  <a:pt x="91384" y="1480979"/>
                </a:lnTo>
                <a:lnTo>
                  <a:pt x="60420" y="1450015"/>
                </a:lnTo>
                <a:lnTo>
                  <a:pt x="35075" y="1414159"/>
                </a:lnTo>
                <a:lnTo>
                  <a:pt x="16072" y="1374137"/>
                </a:lnTo>
                <a:lnTo>
                  <a:pt x="4139" y="1330673"/>
                </a:lnTo>
                <a:lnTo>
                  <a:pt x="0" y="1284494"/>
                </a:lnTo>
                <a:lnTo>
                  <a:pt x="0" y="256905"/>
                </a:lnTo>
                <a:lnTo>
                  <a:pt x="4139" y="210726"/>
                </a:lnTo>
                <a:lnTo>
                  <a:pt x="16072" y="167262"/>
                </a:lnTo>
                <a:lnTo>
                  <a:pt x="35075" y="127240"/>
                </a:lnTo>
                <a:lnTo>
                  <a:pt x="60420" y="91384"/>
                </a:lnTo>
                <a:lnTo>
                  <a:pt x="91384" y="60420"/>
                </a:lnTo>
                <a:lnTo>
                  <a:pt x="127240" y="35075"/>
                </a:lnTo>
                <a:lnTo>
                  <a:pt x="167262" y="16072"/>
                </a:lnTo>
                <a:lnTo>
                  <a:pt x="210726" y="4139"/>
                </a:lnTo>
                <a:lnTo>
                  <a:pt x="256905" y="0"/>
                </a:lnTo>
                <a:lnTo>
                  <a:pt x="5258294" y="0"/>
                </a:lnTo>
                <a:lnTo>
                  <a:pt x="5308648" y="4981"/>
                </a:lnTo>
                <a:lnTo>
                  <a:pt x="5356608" y="19555"/>
                </a:lnTo>
                <a:lnTo>
                  <a:pt x="5400825" y="43163"/>
                </a:lnTo>
                <a:lnTo>
                  <a:pt x="5439954" y="75245"/>
                </a:lnTo>
                <a:lnTo>
                  <a:pt x="5472036" y="114373"/>
                </a:lnTo>
                <a:lnTo>
                  <a:pt x="5495644" y="158591"/>
                </a:lnTo>
                <a:lnTo>
                  <a:pt x="5510217" y="206551"/>
                </a:lnTo>
                <a:lnTo>
                  <a:pt x="5515199" y="256905"/>
                </a:lnTo>
                <a:lnTo>
                  <a:pt x="5515199" y="1284494"/>
                </a:lnTo>
                <a:lnTo>
                  <a:pt x="5511060" y="1330673"/>
                </a:lnTo>
                <a:lnTo>
                  <a:pt x="5499127" y="1374137"/>
                </a:lnTo>
                <a:lnTo>
                  <a:pt x="5480124" y="1414159"/>
                </a:lnTo>
                <a:lnTo>
                  <a:pt x="5454779" y="1450015"/>
                </a:lnTo>
                <a:lnTo>
                  <a:pt x="5423815" y="1480979"/>
                </a:lnTo>
                <a:lnTo>
                  <a:pt x="5387959" y="1506324"/>
                </a:lnTo>
                <a:lnTo>
                  <a:pt x="5347937" y="1525327"/>
                </a:lnTo>
                <a:lnTo>
                  <a:pt x="5304473" y="1537260"/>
                </a:lnTo>
                <a:lnTo>
                  <a:pt x="5258294" y="1541400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4424" y="3155999"/>
            <a:ext cx="5515610" cy="1102360"/>
          </a:xfrm>
          <a:custGeom>
            <a:avLst/>
            <a:gdLst/>
            <a:ahLst/>
            <a:cxnLst/>
            <a:rect l="l" t="t" r="r" b="b"/>
            <a:pathLst>
              <a:path w="5515610" h="1102360">
                <a:moveTo>
                  <a:pt x="5331546" y="1101899"/>
                </a:moveTo>
                <a:lnTo>
                  <a:pt x="183653" y="1101899"/>
                </a:lnTo>
                <a:lnTo>
                  <a:pt x="134831" y="1095339"/>
                </a:lnTo>
                <a:lnTo>
                  <a:pt x="90960" y="1076825"/>
                </a:lnTo>
                <a:lnTo>
                  <a:pt x="53790" y="1048109"/>
                </a:lnTo>
                <a:lnTo>
                  <a:pt x="25074" y="1010939"/>
                </a:lnTo>
                <a:lnTo>
                  <a:pt x="6560" y="967068"/>
                </a:lnTo>
                <a:lnTo>
                  <a:pt x="0" y="918246"/>
                </a:lnTo>
                <a:lnTo>
                  <a:pt x="0" y="183653"/>
                </a:lnTo>
                <a:lnTo>
                  <a:pt x="6560" y="134831"/>
                </a:lnTo>
                <a:lnTo>
                  <a:pt x="25074" y="90960"/>
                </a:lnTo>
                <a:lnTo>
                  <a:pt x="53791" y="53790"/>
                </a:lnTo>
                <a:lnTo>
                  <a:pt x="90960" y="25074"/>
                </a:lnTo>
                <a:lnTo>
                  <a:pt x="134831" y="6560"/>
                </a:lnTo>
                <a:lnTo>
                  <a:pt x="183653" y="0"/>
                </a:lnTo>
                <a:lnTo>
                  <a:pt x="5331546" y="0"/>
                </a:lnTo>
                <a:lnTo>
                  <a:pt x="5401827" y="13979"/>
                </a:lnTo>
                <a:lnTo>
                  <a:pt x="5461409" y="53790"/>
                </a:lnTo>
                <a:lnTo>
                  <a:pt x="5501220" y="113372"/>
                </a:lnTo>
                <a:lnTo>
                  <a:pt x="5515199" y="183653"/>
                </a:lnTo>
                <a:lnTo>
                  <a:pt x="5515199" y="918246"/>
                </a:lnTo>
                <a:lnTo>
                  <a:pt x="5508639" y="967068"/>
                </a:lnTo>
                <a:lnTo>
                  <a:pt x="5490125" y="1010939"/>
                </a:lnTo>
                <a:lnTo>
                  <a:pt x="5461409" y="1048109"/>
                </a:lnTo>
                <a:lnTo>
                  <a:pt x="5424239" y="1076825"/>
                </a:lnTo>
                <a:lnTo>
                  <a:pt x="5380368" y="1095339"/>
                </a:lnTo>
                <a:lnTo>
                  <a:pt x="5331546" y="1101899"/>
                </a:lnTo>
                <a:close/>
              </a:path>
            </a:pathLst>
          </a:custGeom>
          <a:solidFill>
            <a:srgbClr val="4A8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1240" y="2623375"/>
            <a:ext cx="5141595" cy="15132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80"/>
              </a:spcBef>
            </a:pPr>
            <a:r>
              <a:rPr sz="3000" b="1" spc="-5" dirty="0">
                <a:solidFill>
                  <a:srgbClr val="C00000"/>
                </a:solidFill>
                <a:latin typeface="Courier New"/>
                <a:cs typeface="Courier New"/>
              </a:rPr>
              <a:t>INPUT</a:t>
            </a:r>
            <a:endParaRPr sz="3000">
              <a:latin typeface="Courier New"/>
              <a:cs typeface="Courier New"/>
            </a:endParaRPr>
          </a:p>
          <a:p>
            <a:pPr marL="12700" marR="5080">
              <a:lnSpc>
                <a:spcPct val="101099"/>
              </a:lnSpc>
              <a:spcBef>
                <a:spcPts val="819"/>
              </a:spcBef>
            </a:pPr>
            <a:r>
              <a:rPr sz="2600" dirty="0">
                <a:solidFill>
                  <a:srgbClr val="EEECE1"/>
                </a:solidFill>
                <a:latin typeface="Arial"/>
                <a:cs typeface="Arial"/>
              </a:rPr>
              <a:t>A </a:t>
            </a:r>
            <a:r>
              <a:rPr sz="2600" spc="-5" dirty="0">
                <a:solidFill>
                  <a:srgbClr val="EEECE1"/>
                </a:solidFill>
                <a:latin typeface="Arial"/>
                <a:cs typeface="Arial"/>
              </a:rPr>
              <a:t>partially labelled graph with node  attributes.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23263" y="4462771"/>
            <a:ext cx="5515610" cy="1541780"/>
          </a:xfrm>
          <a:custGeom>
            <a:avLst/>
            <a:gdLst/>
            <a:ahLst/>
            <a:cxnLst/>
            <a:rect l="l" t="t" r="r" b="b"/>
            <a:pathLst>
              <a:path w="5515610" h="1541779">
                <a:moveTo>
                  <a:pt x="5258294" y="1541399"/>
                </a:moveTo>
                <a:lnTo>
                  <a:pt x="256905" y="1541399"/>
                </a:lnTo>
                <a:lnTo>
                  <a:pt x="210726" y="1537260"/>
                </a:lnTo>
                <a:lnTo>
                  <a:pt x="167262" y="1525327"/>
                </a:lnTo>
                <a:lnTo>
                  <a:pt x="127240" y="1506324"/>
                </a:lnTo>
                <a:lnTo>
                  <a:pt x="91384" y="1480979"/>
                </a:lnTo>
                <a:lnTo>
                  <a:pt x="60420" y="1450015"/>
                </a:lnTo>
                <a:lnTo>
                  <a:pt x="35075" y="1414159"/>
                </a:lnTo>
                <a:lnTo>
                  <a:pt x="16072" y="1374137"/>
                </a:lnTo>
                <a:lnTo>
                  <a:pt x="4139" y="1330673"/>
                </a:lnTo>
                <a:lnTo>
                  <a:pt x="0" y="1284494"/>
                </a:lnTo>
                <a:lnTo>
                  <a:pt x="0" y="256904"/>
                </a:lnTo>
                <a:lnTo>
                  <a:pt x="4139" y="210725"/>
                </a:lnTo>
                <a:lnTo>
                  <a:pt x="16072" y="167262"/>
                </a:lnTo>
                <a:lnTo>
                  <a:pt x="35075" y="127240"/>
                </a:lnTo>
                <a:lnTo>
                  <a:pt x="60420" y="91384"/>
                </a:lnTo>
                <a:lnTo>
                  <a:pt x="91384" y="60420"/>
                </a:lnTo>
                <a:lnTo>
                  <a:pt x="127240" y="35075"/>
                </a:lnTo>
                <a:lnTo>
                  <a:pt x="167262" y="16072"/>
                </a:lnTo>
                <a:lnTo>
                  <a:pt x="210726" y="4139"/>
                </a:lnTo>
                <a:lnTo>
                  <a:pt x="256905" y="0"/>
                </a:lnTo>
                <a:lnTo>
                  <a:pt x="5258294" y="0"/>
                </a:lnTo>
                <a:lnTo>
                  <a:pt x="5308648" y="4981"/>
                </a:lnTo>
                <a:lnTo>
                  <a:pt x="5356608" y="19555"/>
                </a:lnTo>
                <a:lnTo>
                  <a:pt x="5400825" y="43163"/>
                </a:lnTo>
                <a:lnTo>
                  <a:pt x="5439954" y="75245"/>
                </a:lnTo>
                <a:lnTo>
                  <a:pt x="5472036" y="114374"/>
                </a:lnTo>
                <a:lnTo>
                  <a:pt x="5495644" y="158591"/>
                </a:lnTo>
                <a:lnTo>
                  <a:pt x="5510218" y="206551"/>
                </a:lnTo>
                <a:lnTo>
                  <a:pt x="5515200" y="256904"/>
                </a:lnTo>
                <a:lnTo>
                  <a:pt x="5515200" y="1284494"/>
                </a:lnTo>
                <a:lnTo>
                  <a:pt x="5511060" y="1330673"/>
                </a:lnTo>
                <a:lnTo>
                  <a:pt x="5499127" y="1374137"/>
                </a:lnTo>
                <a:lnTo>
                  <a:pt x="5480124" y="1414159"/>
                </a:lnTo>
                <a:lnTo>
                  <a:pt x="5454779" y="1450015"/>
                </a:lnTo>
                <a:lnTo>
                  <a:pt x="5423815" y="1480979"/>
                </a:lnTo>
                <a:lnTo>
                  <a:pt x="5387959" y="1506324"/>
                </a:lnTo>
                <a:lnTo>
                  <a:pt x="5347937" y="1525327"/>
                </a:lnTo>
                <a:lnTo>
                  <a:pt x="5304473" y="1537260"/>
                </a:lnTo>
                <a:lnTo>
                  <a:pt x="5258294" y="15413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0413" y="4927470"/>
            <a:ext cx="5515610" cy="1102360"/>
          </a:xfrm>
          <a:custGeom>
            <a:avLst/>
            <a:gdLst/>
            <a:ahLst/>
            <a:cxnLst/>
            <a:rect l="l" t="t" r="r" b="b"/>
            <a:pathLst>
              <a:path w="5515610" h="1102360">
                <a:moveTo>
                  <a:pt x="5331546" y="1101899"/>
                </a:moveTo>
                <a:lnTo>
                  <a:pt x="183653" y="1101899"/>
                </a:lnTo>
                <a:lnTo>
                  <a:pt x="134831" y="1095339"/>
                </a:lnTo>
                <a:lnTo>
                  <a:pt x="90960" y="1076825"/>
                </a:lnTo>
                <a:lnTo>
                  <a:pt x="53790" y="1048109"/>
                </a:lnTo>
                <a:lnTo>
                  <a:pt x="25074" y="1010939"/>
                </a:lnTo>
                <a:lnTo>
                  <a:pt x="6560" y="967068"/>
                </a:lnTo>
                <a:lnTo>
                  <a:pt x="0" y="918246"/>
                </a:lnTo>
                <a:lnTo>
                  <a:pt x="0" y="183653"/>
                </a:lnTo>
                <a:lnTo>
                  <a:pt x="6560" y="134831"/>
                </a:lnTo>
                <a:lnTo>
                  <a:pt x="25074" y="90960"/>
                </a:lnTo>
                <a:lnTo>
                  <a:pt x="53790" y="53790"/>
                </a:lnTo>
                <a:lnTo>
                  <a:pt x="90960" y="25074"/>
                </a:lnTo>
                <a:lnTo>
                  <a:pt x="134831" y="6560"/>
                </a:lnTo>
                <a:lnTo>
                  <a:pt x="183653" y="0"/>
                </a:lnTo>
                <a:lnTo>
                  <a:pt x="5331546" y="0"/>
                </a:lnTo>
                <a:lnTo>
                  <a:pt x="5401827" y="13979"/>
                </a:lnTo>
                <a:lnTo>
                  <a:pt x="5461408" y="53790"/>
                </a:lnTo>
                <a:lnTo>
                  <a:pt x="5501220" y="113372"/>
                </a:lnTo>
                <a:lnTo>
                  <a:pt x="5515200" y="183653"/>
                </a:lnTo>
                <a:lnTo>
                  <a:pt x="5515200" y="918246"/>
                </a:lnTo>
                <a:lnTo>
                  <a:pt x="5508639" y="967068"/>
                </a:lnTo>
                <a:lnTo>
                  <a:pt x="5490125" y="1010939"/>
                </a:lnTo>
                <a:lnTo>
                  <a:pt x="5461409" y="1048109"/>
                </a:lnTo>
                <a:lnTo>
                  <a:pt x="5424239" y="1076825"/>
                </a:lnTo>
                <a:lnTo>
                  <a:pt x="5380368" y="1095339"/>
                </a:lnTo>
                <a:lnTo>
                  <a:pt x="5331546" y="1101899"/>
                </a:lnTo>
                <a:close/>
              </a:path>
            </a:pathLst>
          </a:custGeom>
          <a:solidFill>
            <a:srgbClr val="4A8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7229" y="4394845"/>
            <a:ext cx="4823460" cy="151320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80"/>
              </a:spcBef>
            </a:pPr>
            <a:r>
              <a:rPr sz="3000" b="1" spc="-5" dirty="0">
                <a:solidFill>
                  <a:srgbClr val="C00000"/>
                </a:solidFill>
                <a:latin typeface="Courier New"/>
                <a:cs typeface="Courier New"/>
              </a:rPr>
              <a:t>OUTPUT</a:t>
            </a:r>
            <a:endParaRPr sz="3000">
              <a:latin typeface="Courier New"/>
              <a:cs typeface="Courier New"/>
            </a:endParaRPr>
          </a:p>
          <a:p>
            <a:pPr marL="12700" marR="5080">
              <a:lnSpc>
                <a:spcPct val="101099"/>
              </a:lnSpc>
              <a:spcBef>
                <a:spcPts val="819"/>
              </a:spcBef>
            </a:pPr>
            <a:r>
              <a:rPr sz="2600" spc="-10" dirty="0">
                <a:solidFill>
                  <a:srgbClr val="EEECE1"/>
                </a:solidFill>
                <a:latin typeface="Arial"/>
                <a:cs typeface="Arial"/>
              </a:rPr>
              <a:t>Attributes </a:t>
            </a:r>
            <a:r>
              <a:rPr sz="2600" spc="-5" dirty="0">
                <a:solidFill>
                  <a:srgbClr val="EEECE1"/>
                </a:solidFill>
                <a:latin typeface="Arial"/>
                <a:cs typeface="Arial"/>
              </a:rPr>
              <a:t>for nodes which do not  have</a:t>
            </a:r>
            <a:r>
              <a:rPr sz="2600" spc="-10" dirty="0">
                <a:solidFill>
                  <a:srgbClr val="EEECE1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EEECE1"/>
                </a:solidFill>
                <a:latin typeface="Arial"/>
                <a:cs typeface="Arial"/>
              </a:rPr>
              <a:t>them.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79625" y="3733750"/>
            <a:ext cx="2530199" cy="31242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2576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50" dirty="0"/>
              <a:t>Baselines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63550" y="6496304"/>
            <a:ext cx="971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Bryan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Perozzi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1899" y="6489953"/>
            <a:ext cx="3663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DeepWalk: Online Learning of Social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Representations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7793" y="1268003"/>
            <a:ext cx="8411210" cy="389255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715"/>
              </a:spcBef>
              <a:buClr>
                <a:srgbClr val="4F81BD"/>
              </a:buClr>
              <a:buSzPct val="65000"/>
              <a:buChar char="■"/>
              <a:tabLst>
                <a:tab pos="381000" algn="l"/>
                <a:tab pos="381635" algn="l"/>
              </a:tabLst>
            </a:pPr>
            <a:r>
              <a:rPr sz="3000" spc="-10" dirty="0">
                <a:latin typeface="Arial"/>
                <a:cs typeface="Arial"/>
              </a:rPr>
              <a:t>Approximate </a:t>
            </a:r>
            <a:r>
              <a:rPr sz="3000" spc="-5" dirty="0">
                <a:latin typeface="Arial"/>
                <a:cs typeface="Arial"/>
              </a:rPr>
              <a:t>Inference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Techniques:</a:t>
            </a:r>
            <a:endParaRPr sz="3000">
              <a:latin typeface="Arial"/>
              <a:cs typeface="Arial"/>
            </a:endParaRPr>
          </a:p>
          <a:p>
            <a:pPr marL="708025" lvl="1" indent="-428625">
              <a:lnSpc>
                <a:spcPct val="100000"/>
              </a:lnSpc>
              <a:spcBef>
                <a:spcPts val="540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sz="2600" spc="-5" dirty="0">
                <a:latin typeface="Arial"/>
                <a:cs typeface="Arial"/>
              </a:rPr>
              <a:t>weighted </a:t>
            </a:r>
            <a:r>
              <a:rPr sz="2600" dirty="0">
                <a:latin typeface="Arial"/>
                <a:cs typeface="Arial"/>
              </a:rPr>
              <a:t>vote </a:t>
            </a:r>
            <a:r>
              <a:rPr sz="2600" spc="-5" dirty="0">
                <a:latin typeface="Arial"/>
                <a:cs typeface="Arial"/>
              </a:rPr>
              <a:t>Relational Neighbor </a:t>
            </a:r>
            <a:r>
              <a:rPr sz="2600" spc="-15" dirty="0">
                <a:latin typeface="Arial"/>
                <a:cs typeface="Arial"/>
              </a:rPr>
              <a:t>(</a:t>
            </a:r>
            <a:r>
              <a:rPr sz="2600" spc="-15" dirty="0">
                <a:latin typeface="Book Antiqua"/>
                <a:cs typeface="Book Antiqua"/>
              </a:rPr>
              <a:t>wvRN</a:t>
            </a:r>
            <a:r>
              <a:rPr sz="2600" spc="-15" dirty="0">
                <a:latin typeface="Arial"/>
                <a:cs typeface="Arial"/>
              </a:rPr>
              <a:t>)</a:t>
            </a:r>
            <a:r>
              <a:rPr sz="2100" spc="-22" baseline="1984" dirty="0">
                <a:latin typeface="Arial"/>
                <a:cs typeface="Arial"/>
              </a:rPr>
              <a:t>[Macskassy+,</a:t>
            </a:r>
            <a:r>
              <a:rPr sz="2100" spc="-75" baseline="1984" dirty="0">
                <a:latin typeface="Arial"/>
                <a:cs typeface="Arial"/>
              </a:rPr>
              <a:t> </a:t>
            </a:r>
            <a:r>
              <a:rPr sz="2100" spc="-7" baseline="1984" dirty="0">
                <a:latin typeface="Arial"/>
                <a:cs typeface="Arial"/>
              </a:rPr>
              <a:t>‘03]</a:t>
            </a:r>
            <a:endParaRPr sz="2100" baseline="1984">
              <a:latin typeface="Arial"/>
              <a:cs typeface="Arial"/>
            </a:endParaRPr>
          </a:p>
          <a:p>
            <a:pPr marL="381000" indent="-368935">
              <a:lnSpc>
                <a:spcPct val="100000"/>
              </a:lnSpc>
              <a:spcBef>
                <a:spcPts val="615"/>
              </a:spcBef>
              <a:buClr>
                <a:srgbClr val="4F81BD"/>
              </a:buClr>
              <a:buSzPct val="65000"/>
              <a:buChar char="■"/>
              <a:tabLst>
                <a:tab pos="381000" algn="l"/>
                <a:tab pos="381635" algn="l"/>
              </a:tabLst>
            </a:pPr>
            <a:r>
              <a:rPr sz="3000" spc="-5" dirty="0">
                <a:latin typeface="Arial"/>
                <a:cs typeface="Arial"/>
              </a:rPr>
              <a:t>Latent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Dimensions</a:t>
            </a:r>
            <a:endParaRPr sz="3000">
              <a:latin typeface="Arial"/>
              <a:cs typeface="Arial"/>
            </a:endParaRPr>
          </a:p>
          <a:p>
            <a:pPr marL="708025" lvl="1" indent="-428625">
              <a:lnSpc>
                <a:spcPct val="100000"/>
              </a:lnSpc>
              <a:spcBef>
                <a:spcPts val="540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sz="2600" spc="-10" dirty="0">
                <a:latin typeface="Arial"/>
                <a:cs typeface="Arial"/>
              </a:rPr>
              <a:t>Spectral</a:t>
            </a:r>
            <a:r>
              <a:rPr sz="2600" spc="-1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Methods</a:t>
            </a:r>
            <a:endParaRPr sz="2600">
              <a:latin typeface="Arial"/>
              <a:cs typeface="Arial"/>
            </a:endParaRPr>
          </a:p>
          <a:p>
            <a:pPr marL="1060450" lvl="2" indent="-391160">
              <a:lnSpc>
                <a:spcPct val="100000"/>
              </a:lnSpc>
              <a:spcBef>
                <a:spcPts val="555"/>
              </a:spcBef>
              <a:buClr>
                <a:srgbClr val="C0504D"/>
              </a:buClr>
              <a:buSzPct val="59615"/>
              <a:buChar char="■"/>
              <a:tabLst>
                <a:tab pos="1060450" algn="l"/>
                <a:tab pos="1061085" algn="l"/>
              </a:tabLst>
            </a:pPr>
            <a:r>
              <a:rPr sz="2600" spc="-10" dirty="0">
                <a:latin typeface="Arial"/>
                <a:cs typeface="Arial"/>
              </a:rPr>
              <a:t>SpectralClustering </a:t>
            </a:r>
            <a:r>
              <a:rPr sz="1400" spc="-5" dirty="0">
                <a:latin typeface="Arial"/>
                <a:cs typeface="Arial"/>
              </a:rPr>
              <a:t>[Tang+,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‘11]</a:t>
            </a:r>
            <a:endParaRPr sz="1400">
              <a:latin typeface="Arial"/>
              <a:cs typeface="Arial"/>
            </a:endParaRPr>
          </a:p>
          <a:p>
            <a:pPr marL="1060450" lvl="2" indent="-391160">
              <a:lnSpc>
                <a:spcPct val="100000"/>
              </a:lnSpc>
              <a:spcBef>
                <a:spcPts val="555"/>
              </a:spcBef>
              <a:buClr>
                <a:srgbClr val="C0504D"/>
              </a:buClr>
              <a:buSzPct val="59615"/>
              <a:buChar char="■"/>
              <a:tabLst>
                <a:tab pos="1060450" algn="l"/>
                <a:tab pos="1061085" algn="l"/>
              </a:tabLst>
            </a:pPr>
            <a:r>
              <a:rPr sz="2600" dirty="0">
                <a:latin typeface="Arial"/>
                <a:cs typeface="Arial"/>
              </a:rPr>
              <a:t>MaxModularity </a:t>
            </a:r>
            <a:r>
              <a:rPr sz="1400" spc="-5" dirty="0">
                <a:latin typeface="Arial"/>
                <a:cs typeface="Arial"/>
              </a:rPr>
              <a:t>[Tang+,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‘09]</a:t>
            </a:r>
            <a:endParaRPr sz="1400">
              <a:latin typeface="Arial"/>
              <a:cs typeface="Arial"/>
            </a:endParaRPr>
          </a:p>
          <a:p>
            <a:pPr marL="708025" lvl="1" indent="-428625">
              <a:lnSpc>
                <a:spcPct val="100000"/>
              </a:lnSpc>
              <a:spcBef>
                <a:spcPts val="555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sz="2600" dirty="0">
                <a:latin typeface="Arial"/>
                <a:cs typeface="Arial"/>
              </a:rPr>
              <a:t>k-means</a:t>
            </a:r>
            <a:endParaRPr sz="2600">
              <a:latin typeface="Arial"/>
              <a:cs typeface="Arial"/>
            </a:endParaRPr>
          </a:p>
          <a:p>
            <a:pPr marL="1060450" lvl="2" indent="-391160">
              <a:lnSpc>
                <a:spcPct val="100000"/>
              </a:lnSpc>
              <a:spcBef>
                <a:spcPts val="555"/>
              </a:spcBef>
              <a:buClr>
                <a:srgbClr val="C0504D"/>
              </a:buClr>
              <a:buSzPct val="59615"/>
              <a:buChar char="■"/>
              <a:tabLst>
                <a:tab pos="1060450" algn="l"/>
                <a:tab pos="1061085" algn="l"/>
              </a:tabLst>
            </a:pPr>
            <a:r>
              <a:rPr sz="2600" spc="-10" dirty="0">
                <a:latin typeface="Arial"/>
                <a:cs typeface="Arial"/>
              </a:rPr>
              <a:t>EdgeCluster </a:t>
            </a:r>
            <a:r>
              <a:rPr sz="1400" spc="-5" dirty="0">
                <a:latin typeface="Arial"/>
                <a:cs typeface="Arial"/>
              </a:rPr>
              <a:t>[Tang+,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‘09]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98825" y="249249"/>
            <a:ext cx="2559599" cy="1708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56261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45" dirty="0"/>
              <a:t>Results:</a:t>
            </a:r>
            <a:r>
              <a:rPr sz="4000" spc="-90" dirty="0"/>
              <a:t> </a:t>
            </a:r>
            <a:r>
              <a:rPr sz="4000" spc="220" dirty="0"/>
              <a:t>BlogCatalog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08353" y="1805129"/>
            <a:ext cx="8841599" cy="3810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2550" y="5595932"/>
            <a:ext cx="7050405" cy="75311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spc="-5" dirty="0">
                <a:latin typeface="Arial"/>
                <a:cs typeface="Arial"/>
              </a:rPr>
              <a:t>DeepWalk performs well, especially when labels are  </a:t>
            </a:r>
            <a:r>
              <a:rPr sz="2400" dirty="0">
                <a:latin typeface="Arial"/>
                <a:cs typeface="Arial"/>
              </a:rPr>
              <a:t>sparse.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3812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45" dirty="0"/>
              <a:t>Results:</a:t>
            </a:r>
            <a:r>
              <a:rPr sz="4000" spc="-80" dirty="0"/>
              <a:t> </a:t>
            </a:r>
            <a:r>
              <a:rPr sz="4000" spc="170" dirty="0"/>
              <a:t>Flickr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30802" y="1841635"/>
            <a:ext cx="8882399" cy="4118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4352" y="289159"/>
            <a:ext cx="2430402" cy="1700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4668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45" dirty="0"/>
              <a:t>Results:</a:t>
            </a:r>
            <a:r>
              <a:rPr sz="4000" spc="-75" dirty="0"/>
              <a:t> </a:t>
            </a:r>
            <a:r>
              <a:rPr sz="4000" spc="190" dirty="0"/>
              <a:t>YouTube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57443" y="1858194"/>
            <a:ext cx="8986500" cy="3256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7155" y="5369472"/>
            <a:ext cx="7893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Spectral </a:t>
            </a:r>
            <a:r>
              <a:rPr sz="3000" dirty="0">
                <a:latin typeface="Arial"/>
                <a:cs typeface="Arial"/>
              </a:rPr>
              <a:t>Methods </a:t>
            </a:r>
            <a:r>
              <a:rPr sz="3000" spc="-5" dirty="0">
                <a:latin typeface="Arial"/>
                <a:cs typeface="Arial"/>
              </a:rPr>
              <a:t>do not </a:t>
            </a:r>
            <a:r>
              <a:rPr sz="3000" dirty="0">
                <a:latin typeface="Arial"/>
                <a:cs typeface="Arial"/>
              </a:rPr>
              <a:t>scale </a:t>
            </a:r>
            <a:r>
              <a:rPr sz="3000" spc="-5" dirty="0">
                <a:latin typeface="Arial"/>
                <a:cs typeface="Arial"/>
              </a:rPr>
              <a:t>to large</a:t>
            </a:r>
            <a:r>
              <a:rPr sz="3000" spc="-9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graphs.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38506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210" dirty="0"/>
              <a:t>Parallelization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63967" y="908050"/>
            <a:ext cx="4263900" cy="349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2510" y="1083224"/>
            <a:ext cx="4113846" cy="32908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4268" y="4733183"/>
            <a:ext cx="7228840" cy="1477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100"/>
              </a:spcBef>
              <a:buSzPct val="58333"/>
              <a:buChar char="●"/>
              <a:tabLst>
                <a:tab pos="347980" algn="l"/>
                <a:tab pos="349250" algn="l"/>
              </a:tabLst>
            </a:pPr>
            <a:r>
              <a:rPr sz="2400" spc="-5" dirty="0">
                <a:latin typeface="Arial"/>
                <a:cs typeface="Arial"/>
              </a:rPr>
              <a:t>Parallelization doesn’t affect </a:t>
            </a:r>
            <a:r>
              <a:rPr sz="2400" dirty="0">
                <a:latin typeface="Arial"/>
                <a:cs typeface="Arial"/>
              </a:rPr>
              <a:t>representation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quality.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●"/>
            </a:pPr>
            <a:endParaRPr sz="2550">
              <a:latin typeface="Arial"/>
              <a:cs typeface="Arial"/>
            </a:endParaRPr>
          </a:p>
          <a:p>
            <a:pPr marL="348615" marR="71120" indent="-336550">
              <a:lnSpc>
                <a:spcPts val="2850"/>
              </a:lnSpc>
              <a:buSzPct val="58333"/>
              <a:buChar char="●"/>
              <a:tabLst>
                <a:tab pos="347980" algn="l"/>
                <a:tab pos="34925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sparser </a:t>
            </a:r>
            <a:r>
              <a:rPr sz="2400" spc="-5" dirty="0">
                <a:latin typeface="Arial"/>
                <a:cs typeface="Arial"/>
              </a:rPr>
              <a:t>the graph, the easier to achieve linear  </a:t>
            </a:r>
            <a:r>
              <a:rPr sz="2400" dirty="0">
                <a:latin typeface="Arial"/>
                <a:cs typeface="Arial"/>
              </a:rPr>
              <a:t>scalability.</a:t>
            </a:r>
            <a:r>
              <a:rPr sz="2400" spc="-2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(Feng+, </a:t>
            </a:r>
            <a:r>
              <a:rPr sz="1400" spc="-5" dirty="0">
                <a:latin typeface="Arial"/>
                <a:cs typeface="Arial"/>
              </a:rPr>
              <a:t>NIPS ‘11)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649" y="53952"/>
            <a:ext cx="7404100" cy="383286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065"/>
              </a:spcBef>
            </a:pPr>
            <a:r>
              <a:rPr sz="3600" b="1" spc="225" dirty="0">
                <a:solidFill>
                  <a:srgbClr val="C00000"/>
                </a:solidFill>
                <a:latin typeface="Arial"/>
                <a:cs typeface="Arial"/>
              </a:rPr>
              <a:t>Outline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197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Introduction: Graphs </a:t>
            </a:r>
            <a:r>
              <a:rPr sz="3600" spc="-5" dirty="0">
                <a:latin typeface="Arial"/>
                <a:cs typeface="Arial"/>
              </a:rPr>
              <a:t>as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Features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Language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Modeling</a:t>
            </a: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DeepWalk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Evaluation: </a:t>
            </a:r>
            <a:r>
              <a:rPr sz="3600" spc="-5" dirty="0">
                <a:latin typeface="Arial"/>
                <a:cs typeface="Arial"/>
              </a:rPr>
              <a:t>Network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Classification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b="1" spc="-5" dirty="0">
                <a:latin typeface="Arial"/>
                <a:cs typeface="Arial"/>
              </a:rPr>
              <a:t>Conclusions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4317"/>
            <a:ext cx="6134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spc="225" dirty="0"/>
              <a:t>Conclusions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1606" y="984128"/>
            <a:ext cx="8377594" cy="4428456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381000" indent="-368935">
              <a:lnSpc>
                <a:spcPct val="100000"/>
              </a:lnSpc>
              <a:spcBef>
                <a:spcPts val="715"/>
              </a:spcBef>
              <a:buClr>
                <a:srgbClr val="4F81BD"/>
              </a:buClr>
              <a:buSzPct val="65000"/>
              <a:buChar char="■"/>
              <a:tabLst>
                <a:tab pos="381000" algn="l"/>
                <a:tab pos="381635" algn="l"/>
              </a:tabLst>
            </a:pPr>
            <a:r>
              <a:rPr lang="en-US" altLang="zh-CN" sz="3000" spc="-5" dirty="0">
                <a:latin typeface="Arial"/>
                <a:cs typeface="Arial"/>
              </a:rPr>
              <a:t>Works well</a:t>
            </a:r>
          </a:p>
          <a:p>
            <a:pPr marL="708025" lvl="1" indent="-428625">
              <a:spcBef>
                <a:spcPts val="540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lang="en-US" altLang="zh-CN" sz="2600" spc="-5" dirty="0">
                <a:solidFill>
                  <a:prstClr val="black"/>
                </a:solidFill>
                <a:latin typeface="Arial"/>
                <a:cs typeface="Arial"/>
              </a:rPr>
              <a:t>on multilabel classification tasks</a:t>
            </a:r>
          </a:p>
          <a:p>
            <a:pPr marL="708025" lvl="1" indent="-428625">
              <a:spcBef>
                <a:spcPts val="540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lang="en-US" altLang="zh-CN" sz="2600" spc="-5" dirty="0">
                <a:solidFill>
                  <a:prstClr val="black"/>
                </a:solidFill>
                <a:latin typeface="Arial"/>
                <a:cs typeface="Arial"/>
              </a:rPr>
              <a:t>sometimes even when given less data</a:t>
            </a:r>
          </a:p>
          <a:p>
            <a:pPr marL="381000" indent="-368935">
              <a:lnSpc>
                <a:spcPct val="100000"/>
              </a:lnSpc>
              <a:spcBef>
                <a:spcPts val="715"/>
              </a:spcBef>
              <a:buClr>
                <a:srgbClr val="4F81BD"/>
              </a:buClr>
              <a:buSzPct val="65000"/>
              <a:buChar char="■"/>
              <a:tabLst>
                <a:tab pos="381000" algn="l"/>
                <a:tab pos="381635" algn="l"/>
              </a:tabLst>
            </a:pPr>
            <a:r>
              <a:rPr sz="3000" spc="-5" dirty="0">
                <a:latin typeface="Arial"/>
                <a:cs typeface="Arial"/>
              </a:rPr>
              <a:t>Streaming</a:t>
            </a:r>
            <a:endParaRPr sz="3000" dirty="0">
              <a:latin typeface="Arial"/>
              <a:cs typeface="Arial"/>
            </a:endParaRPr>
          </a:p>
          <a:p>
            <a:pPr marL="708025" lvl="1" indent="-428625">
              <a:lnSpc>
                <a:spcPct val="100000"/>
              </a:lnSpc>
              <a:spcBef>
                <a:spcPts val="540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sz="2600" spc="-5" dirty="0">
                <a:latin typeface="Arial"/>
                <a:cs typeface="Arial"/>
              </a:rPr>
              <a:t>No need to ever </a:t>
            </a:r>
            <a:r>
              <a:rPr sz="2600" dirty="0">
                <a:latin typeface="Arial"/>
                <a:cs typeface="Arial"/>
              </a:rPr>
              <a:t>store </a:t>
            </a:r>
            <a:r>
              <a:rPr sz="2600" spc="-5" dirty="0">
                <a:latin typeface="Arial"/>
                <a:cs typeface="Arial"/>
              </a:rPr>
              <a:t>entire</a:t>
            </a:r>
            <a:r>
              <a:rPr sz="2600" spc="-35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graph</a:t>
            </a:r>
            <a:endParaRPr sz="2600" dirty="0">
              <a:latin typeface="Arial"/>
              <a:cs typeface="Arial"/>
            </a:endParaRPr>
          </a:p>
          <a:p>
            <a:pPr marL="708025" marR="219710" lvl="1" indent="-427990">
              <a:lnSpc>
                <a:spcPct val="101099"/>
              </a:lnSpc>
              <a:spcBef>
                <a:spcPts val="520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sz="2600" spc="-5" dirty="0">
                <a:latin typeface="Arial"/>
                <a:cs typeface="Arial"/>
              </a:rPr>
              <a:t>Can build </a:t>
            </a:r>
            <a:r>
              <a:rPr sz="2600" dirty="0">
                <a:latin typeface="Arial"/>
                <a:cs typeface="Arial"/>
              </a:rPr>
              <a:t>&amp; </a:t>
            </a:r>
            <a:r>
              <a:rPr sz="2600" spc="-5" dirty="0">
                <a:latin typeface="Arial"/>
                <a:cs typeface="Arial"/>
              </a:rPr>
              <a:t>update </a:t>
            </a:r>
            <a:r>
              <a:rPr sz="2600" dirty="0">
                <a:latin typeface="Arial"/>
                <a:cs typeface="Arial"/>
              </a:rPr>
              <a:t>representation </a:t>
            </a:r>
            <a:r>
              <a:rPr sz="2600" spc="-5" dirty="0">
                <a:latin typeface="Arial"/>
                <a:cs typeface="Arial"/>
              </a:rPr>
              <a:t>as new data  </a:t>
            </a:r>
            <a:r>
              <a:rPr sz="2600" dirty="0">
                <a:latin typeface="Arial"/>
                <a:cs typeface="Arial"/>
              </a:rPr>
              <a:t>comes</a:t>
            </a:r>
            <a:r>
              <a:rPr sz="2600" spc="-1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in.</a:t>
            </a:r>
            <a:endParaRPr sz="2600" dirty="0">
              <a:latin typeface="Arial"/>
              <a:cs typeface="Arial"/>
            </a:endParaRPr>
          </a:p>
          <a:p>
            <a:pPr marL="381000" indent="-368935">
              <a:lnSpc>
                <a:spcPct val="100000"/>
              </a:lnSpc>
              <a:spcBef>
                <a:spcPts val="1190"/>
              </a:spcBef>
              <a:buClr>
                <a:srgbClr val="4F81BD"/>
              </a:buClr>
              <a:buSzPct val="65000"/>
              <a:buChar char="■"/>
              <a:tabLst>
                <a:tab pos="381000" algn="l"/>
                <a:tab pos="381635" algn="l"/>
              </a:tabLst>
            </a:pPr>
            <a:r>
              <a:rPr lang="en-US" sz="3000" dirty="0">
                <a:latin typeface="Arial"/>
                <a:cs typeface="Arial"/>
              </a:rPr>
              <a:t>Parallelizable</a:t>
            </a:r>
          </a:p>
          <a:p>
            <a:pPr marL="708025" marR="353060" lvl="1" indent="-427990">
              <a:lnSpc>
                <a:spcPct val="101099"/>
              </a:lnSpc>
              <a:spcBef>
                <a:spcPts val="500"/>
              </a:spcBef>
              <a:buClr>
                <a:srgbClr val="C0504D"/>
              </a:buClr>
              <a:buSzPct val="59615"/>
              <a:buFont typeface="MS PGothic"/>
              <a:buChar char="❑"/>
              <a:tabLst>
                <a:tab pos="708025" algn="l"/>
                <a:tab pos="708660" algn="l"/>
              </a:tabLst>
            </a:pPr>
            <a:r>
              <a:rPr lang="en-US" sz="2600" dirty="0">
                <a:latin typeface="Arial"/>
                <a:cs typeface="Arial"/>
              </a:rPr>
              <a:t> updates different parts of the model concurrently.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362" y="254317"/>
            <a:ext cx="2983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35" dirty="0">
                <a:solidFill>
                  <a:srgbClr val="C00000"/>
                </a:solidFill>
                <a:latin typeface="Arial"/>
                <a:cs typeface="Arial"/>
              </a:rPr>
              <a:t>Take-away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049" y="2597911"/>
            <a:ext cx="7870190" cy="16789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70"/>
              </a:spcBef>
            </a:pPr>
            <a:r>
              <a:rPr sz="3600" spc="-5" dirty="0">
                <a:latin typeface="Arial"/>
                <a:cs typeface="Arial"/>
              </a:rPr>
              <a:t>Language Modeling </a:t>
            </a:r>
            <a:r>
              <a:rPr sz="3600" spc="-10" dirty="0">
                <a:latin typeface="Arial"/>
                <a:cs typeface="Arial"/>
              </a:rPr>
              <a:t>techniques </a:t>
            </a:r>
            <a:r>
              <a:rPr sz="3600" dirty="0">
                <a:latin typeface="Arial"/>
                <a:cs typeface="Arial"/>
              </a:rPr>
              <a:t>can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be  used </a:t>
            </a:r>
            <a:r>
              <a:rPr sz="3600" spc="-10" dirty="0">
                <a:latin typeface="Arial"/>
                <a:cs typeface="Arial"/>
              </a:rPr>
              <a:t>for </a:t>
            </a:r>
            <a:r>
              <a:rPr sz="3600" spc="-5" dirty="0">
                <a:latin typeface="Arial"/>
                <a:cs typeface="Arial"/>
              </a:rPr>
              <a:t>online learning of network  </a:t>
            </a:r>
            <a:r>
              <a:rPr sz="3600" dirty="0">
                <a:latin typeface="Arial"/>
                <a:cs typeface="Arial"/>
              </a:rPr>
              <a:t>representations.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303974"/>
            <a:ext cx="79286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What</a:t>
            </a:r>
            <a:r>
              <a:rPr spc="-580" dirty="0"/>
              <a:t> </a:t>
            </a:r>
            <a:r>
              <a:rPr spc="60" dirty="0"/>
              <a:t>is </a:t>
            </a:r>
            <a:r>
              <a:rPr spc="165" dirty="0"/>
              <a:t>a </a:t>
            </a:r>
            <a:r>
              <a:rPr spc="195" dirty="0"/>
              <a:t>Graph </a:t>
            </a:r>
            <a:r>
              <a:rPr spc="170" dirty="0"/>
              <a:t>Representation?</a:t>
            </a:r>
          </a:p>
        </p:txBody>
      </p:sp>
      <p:sp>
        <p:nvSpPr>
          <p:cNvPr id="3" name="object 3"/>
          <p:cNvSpPr/>
          <p:nvPr/>
        </p:nvSpPr>
        <p:spPr>
          <a:xfrm>
            <a:off x="5517024" y="464740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308999" y="825899"/>
                </a:move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7024" y="464740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0" y="206474"/>
                </a:move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1982" y="4130822"/>
            <a:ext cx="1110759" cy="2142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50900" y="464740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308999" y="825899"/>
                </a:move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50900" y="464740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0" y="206474"/>
                </a:move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24800" y="5865830"/>
            <a:ext cx="318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nsolas"/>
                <a:cs typeface="Consolas"/>
              </a:rPr>
              <a:t>|V|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56724" y="4647387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308999" y="825899"/>
                </a:move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56724" y="4647387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0" y="206474"/>
                </a:move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48789" y="4411521"/>
          <a:ext cx="638809" cy="1395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30157" y="5869693"/>
            <a:ext cx="694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nsolas"/>
                <a:cs typeface="Consolas"/>
              </a:rPr>
              <a:t>d </a:t>
            </a:r>
            <a:r>
              <a:rPr sz="1200" spc="-5" dirty="0">
                <a:latin typeface="Consolas"/>
                <a:cs typeface="Consolas"/>
              </a:rPr>
              <a:t>&lt;&lt;</a:t>
            </a:r>
            <a:r>
              <a:rPr sz="1200" spc="-100" dirty="0"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|V|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6050" y="3924606"/>
            <a:ext cx="5268595" cy="203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Latent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  <a:p>
            <a:pPr marL="2688590" indent="-413384">
              <a:lnSpc>
                <a:spcPts val="2550"/>
              </a:lnSpc>
              <a:buChar char="●"/>
              <a:tabLst>
                <a:tab pos="2688590" algn="l"/>
                <a:tab pos="2689225" algn="l"/>
              </a:tabLst>
            </a:pPr>
            <a:r>
              <a:rPr sz="2400" spc="-5" dirty="0">
                <a:latin typeface="Arial"/>
                <a:cs typeface="Arial"/>
              </a:rPr>
              <a:t>Anomaly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Detection</a:t>
            </a:r>
            <a:endParaRPr sz="2400">
              <a:latin typeface="Arial"/>
              <a:cs typeface="Arial"/>
            </a:endParaRPr>
          </a:p>
          <a:p>
            <a:pPr marL="2688590" indent="-413384">
              <a:lnSpc>
                <a:spcPts val="2850"/>
              </a:lnSpc>
              <a:buChar char="●"/>
              <a:tabLst>
                <a:tab pos="2688590" algn="l"/>
                <a:tab pos="2689225" algn="l"/>
              </a:tabLst>
            </a:pPr>
            <a:r>
              <a:rPr sz="2400" spc="-5" dirty="0">
                <a:latin typeface="Arial"/>
                <a:cs typeface="Arial"/>
              </a:rPr>
              <a:t>Attribute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2688590" indent="-413384">
              <a:lnSpc>
                <a:spcPts val="2850"/>
              </a:lnSpc>
              <a:buChar char="●"/>
              <a:tabLst>
                <a:tab pos="2688590" algn="l"/>
                <a:tab pos="2689225" algn="l"/>
              </a:tabLst>
            </a:pPr>
            <a:r>
              <a:rPr sz="2400" spc="-5" dirty="0">
                <a:latin typeface="Arial"/>
                <a:cs typeface="Arial"/>
              </a:rPr>
              <a:t>Clustering</a:t>
            </a:r>
            <a:endParaRPr sz="2400">
              <a:latin typeface="Arial"/>
              <a:cs typeface="Arial"/>
            </a:endParaRPr>
          </a:p>
          <a:p>
            <a:pPr marL="2688590" indent="-413384">
              <a:lnSpc>
                <a:spcPts val="2850"/>
              </a:lnSpc>
              <a:buChar char="●"/>
              <a:tabLst>
                <a:tab pos="2688590" algn="l"/>
                <a:tab pos="2689225" algn="l"/>
              </a:tabLst>
            </a:pPr>
            <a:r>
              <a:rPr sz="2400" spc="-5" dirty="0">
                <a:latin typeface="Arial"/>
                <a:cs typeface="Arial"/>
              </a:rPr>
              <a:t>Link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2688590" indent="-413384">
              <a:lnSpc>
                <a:spcPts val="2865"/>
              </a:lnSpc>
              <a:buChar char="●"/>
              <a:tabLst>
                <a:tab pos="2688590" algn="l"/>
                <a:tab pos="2689225" algn="l"/>
              </a:tabLst>
            </a:pPr>
            <a:r>
              <a:rPr sz="2400" spc="-5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482651" y="4481717"/>
          <a:ext cx="1196339" cy="1301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9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5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51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3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2154448" y="4181683"/>
            <a:ext cx="281305" cy="1762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Adjacency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Matrix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We </a:t>
            </a:r>
            <a:r>
              <a:rPr dirty="0"/>
              <a:t>can </a:t>
            </a:r>
            <a:r>
              <a:rPr spc="-5" dirty="0"/>
              <a:t>also </a:t>
            </a:r>
            <a:r>
              <a:rPr dirty="0"/>
              <a:t>create </a:t>
            </a:r>
            <a:r>
              <a:rPr spc="-5" dirty="0"/>
              <a:t>features by transforming</a:t>
            </a:r>
            <a:r>
              <a:rPr spc="-110" dirty="0"/>
              <a:t> </a:t>
            </a:r>
            <a:r>
              <a:rPr spc="-5" dirty="0"/>
              <a:t>the  graph into </a:t>
            </a:r>
            <a:r>
              <a:rPr dirty="0"/>
              <a:t>a </a:t>
            </a:r>
            <a:r>
              <a:rPr spc="-5" dirty="0"/>
              <a:t>lower dimensional latent  </a:t>
            </a:r>
            <a:r>
              <a:rPr dirty="0"/>
              <a:t>representation.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68616" y="527772"/>
            <a:ext cx="1406769" cy="52319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11723">
              <a:spcBef>
                <a:spcPts val="92"/>
              </a:spcBef>
            </a:pPr>
            <a:r>
              <a:rPr spc="-5" dirty="0"/>
              <a:t>Late</a:t>
            </a:r>
            <a:r>
              <a:rPr dirty="0"/>
              <a:t>r…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3073" y="1254603"/>
            <a:ext cx="6564337" cy="4531216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339978" indent="-316531" defTabSz="844083">
              <a:spcBef>
                <a:spcPts val="92"/>
              </a:spcBef>
              <a:buFontTx/>
              <a:buChar char="•"/>
              <a:tabLst>
                <a:tab pos="339392" algn="l"/>
                <a:tab pos="339978" algn="l"/>
              </a:tabLst>
            </a:pPr>
            <a:r>
              <a:rPr sz="2585" spc="-9" dirty="0">
                <a:solidFill>
                  <a:prstClr val="black"/>
                </a:solidFill>
                <a:latin typeface="Arial"/>
                <a:cs typeface="Arial"/>
              </a:rPr>
              <a:t>LINE</a:t>
            </a:r>
            <a:r>
              <a:rPr sz="2631" spc="-14" baseline="23391" dirty="0">
                <a:solidFill>
                  <a:prstClr val="black"/>
                </a:solidFill>
                <a:latin typeface="Arial"/>
                <a:cs typeface="Arial"/>
              </a:rPr>
              <a:t>[1]</a:t>
            </a:r>
            <a:r>
              <a:rPr sz="2585" spc="-9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explicitly preserves both</a:t>
            </a:r>
            <a:r>
              <a:rPr sz="2585" spc="-2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85" i="1" dirty="0">
                <a:solidFill>
                  <a:srgbClr val="0000CC"/>
                </a:solidFill>
                <a:latin typeface="Arial"/>
                <a:cs typeface="Arial"/>
              </a:rPr>
              <a:t>first-order</a:t>
            </a:r>
            <a:endParaRPr sz="2585">
              <a:solidFill>
                <a:prstClr val="black"/>
              </a:solidFill>
              <a:latin typeface="Arial"/>
              <a:cs typeface="Arial"/>
            </a:endParaRPr>
          </a:p>
          <a:p>
            <a:pPr marL="339978" defTabSz="844083">
              <a:spcBef>
                <a:spcPts val="42"/>
              </a:spcBef>
            </a:pP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2585" i="1" dirty="0">
                <a:solidFill>
                  <a:srgbClr val="0000CC"/>
                </a:solidFill>
                <a:latin typeface="Arial"/>
                <a:cs typeface="Arial"/>
              </a:rPr>
              <a:t>second-order</a:t>
            </a:r>
            <a:r>
              <a:rPr sz="2585" i="1" spc="-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proximities.</a:t>
            </a:r>
            <a:endParaRPr sz="2585">
              <a:solidFill>
                <a:prstClr val="black"/>
              </a:solidFill>
              <a:latin typeface="Arial"/>
              <a:cs typeface="Arial"/>
            </a:endParaRPr>
          </a:p>
          <a:p>
            <a:pPr marL="339978" marR="16413" indent="-316531" defTabSz="844083">
              <a:lnSpc>
                <a:spcPct val="101400"/>
              </a:lnSpc>
              <a:spcBef>
                <a:spcPts val="997"/>
              </a:spcBef>
              <a:buFontTx/>
              <a:buChar char="•"/>
              <a:tabLst>
                <a:tab pos="339392" algn="l"/>
                <a:tab pos="339978" algn="l"/>
              </a:tabLst>
            </a:pPr>
            <a:r>
              <a:rPr sz="2585" spc="-9" dirty="0">
                <a:solidFill>
                  <a:prstClr val="black"/>
                </a:solidFill>
                <a:latin typeface="Arial"/>
                <a:cs typeface="Arial"/>
              </a:rPr>
              <a:t>PTE</a:t>
            </a:r>
            <a:r>
              <a:rPr sz="2631" spc="-14" baseline="23391" dirty="0">
                <a:solidFill>
                  <a:prstClr val="black"/>
                </a:solidFill>
                <a:latin typeface="Arial"/>
                <a:cs typeface="Arial"/>
              </a:rPr>
              <a:t>[2]</a:t>
            </a:r>
            <a:r>
              <a:rPr sz="2585" spc="-9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learn </a:t>
            </a:r>
            <a:r>
              <a:rPr sz="2585" dirty="0">
                <a:solidFill>
                  <a:srgbClr val="0000CC"/>
                </a:solidFill>
                <a:latin typeface="Arial"/>
                <a:cs typeface="Arial"/>
              </a:rPr>
              <a:t>heterogeneous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text network  embedding via a semi-supervised manner.</a:t>
            </a:r>
            <a:endParaRPr sz="2585">
              <a:solidFill>
                <a:prstClr val="black"/>
              </a:solidFill>
              <a:latin typeface="Arial"/>
              <a:cs typeface="Arial"/>
            </a:endParaRPr>
          </a:p>
          <a:p>
            <a:pPr marL="339978" marR="125440" indent="-316531" defTabSz="844083">
              <a:lnSpc>
                <a:spcPts val="3055"/>
              </a:lnSpc>
              <a:spcBef>
                <a:spcPts val="1274"/>
              </a:spcBef>
              <a:buFontTx/>
              <a:buChar char="•"/>
              <a:tabLst>
                <a:tab pos="339392" algn="l"/>
                <a:tab pos="339978" algn="l"/>
              </a:tabLst>
            </a:pPr>
            <a:r>
              <a:rPr sz="2585" spc="-5" dirty="0">
                <a:solidFill>
                  <a:prstClr val="black"/>
                </a:solidFill>
                <a:latin typeface="Arial"/>
                <a:cs typeface="Arial"/>
              </a:rPr>
              <a:t>Node2vec</a:t>
            </a:r>
            <a:r>
              <a:rPr sz="2631" spc="-6" baseline="23391" dirty="0">
                <a:solidFill>
                  <a:prstClr val="black"/>
                </a:solidFill>
                <a:latin typeface="Arial"/>
                <a:cs typeface="Arial"/>
              </a:rPr>
              <a:t>[3]</a:t>
            </a:r>
            <a:r>
              <a:rPr sz="2585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use a </a:t>
            </a:r>
            <a:r>
              <a:rPr sz="2585" dirty="0">
                <a:solidFill>
                  <a:srgbClr val="2B00CC"/>
                </a:solidFill>
                <a:latin typeface="Arial"/>
                <a:cs typeface="Arial"/>
              </a:rPr>
              <a:t>biased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random walk </a:t>
            </a:r>
            <a:r>
              <a:rPr sz="2585" spc="-5" dirty="0">
                <a:solidFill>
                  <a:prstClr val="black"/>
                </a:solidFill>
                <a:latin typeface="Arial"/>
                <a:cs typeface="Arial"/>
              </a:rPr>
              <a:t>to 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better explore node’s</a:t>
            </a:r>
            <a:r>
              <a:rPr sz="2585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neighborhood.</a:t>
            </a:r>
            <a:endParaRPr sz="2585">
              <a:solidFill>
                <a:prstClr val="black"/>
              </a:solidFill>
              <a:latin typeface="Arial"/>
              <a:cs typeface="Arial"/>
            </a:endParaRPr>
          </a:p>
          <a:p>
            <a:pPr marL="339978" marR="31067" indent="-316531" defTabSz="844083">
              <a:lnSpc>
                <a:spcPts val="3037"/>
              </a:lnSpc>
              <a:spcBef>
                <a:spcPts val="1214"/>
              </a:spcBef>
              <a:buFontTx/>
              <a:buChar char="•"/>
              <a:tabLst>
                <a:tab pos="339392" algn="l"/>
                <a:tab pos="339978" algn="l"/>
              </a:tabLst>
            </a:pPr>
            <a:r>
              <a:rPr sz="2585" spc="-5" dirty="0">
                <a:solidFill>
                  <a:prstClr val="black"/>
                </a:solidFill>
                <a:latin typeface="Arial"/>
                <a:cs typeface="Arial"/>
              </a:rPr>
              <a:t>Metapath2vec</a:t>
            </a:r>
            <a:r>
              <a:rPr sz="2631" spc="-6" baseline="23391" dirty="0">
                <a:solidFill>
                  <a:prstClr val="black"/>
                </a:solidFill>
                <a:latin typeface="Arial"/>
                <a:cs typeface="Arial"/>
              </a:rPr>
              <a:t>[4]</a:t>
            </a:r>
            <a:r>
              <a:rPr sz="2585" spc="-5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2585" dirty="0">
                <a:solidFill>
                  <a:srgbClr val="2B00CC"/>
                </a:solidFill>
                <a:latin typeface="Arial"/>
                <a:cs typeface="Arial"/>
              </a:rPr>
              <a:t>meta-path-based </a:t>
            </a:r>
            <a:r>
              <a:rPr sz="2585" spc="5" dirty="0">
                <a:solidFill>
                  <a:prstClr val="black"/>
                </a:solidFill>
                <a:latin typeface="Arial"/>
                <a:cs typeface="Arial"/>
              </a:rPr>
              <a:t>random 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walks for heterogeneous</a:t>
            </a:r>
            <a:r>
              <a:rPr sz="2585" spc="-1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networks.</a:t>
            </a:r>
            <a:endParaRPr sz="2585">
              <a:solidFill>
                <a:prstClr val="black"/>
              </a:solidFill>
              <a:latin typeface="Arial"/>
              <a:cs typeface="Arial"/>
            </a:endParaRPr>
          </a:p>
          <a:p>
            <a:pPr marL="339978" marR="493554" indent="-316531" defTabSz="844083">
              <a:lnSpc>
                <a:spcPct val="100699"/>
              </a:lnSpc>
              <a:spcBef>
                <a:spcPts val="1038"/>
              </a:spcBef>
              <a:buFontTx/>
              <a:buChar char="•"/>
              <a:tabLst>
                <a:tab pos="339392" algn="l"/>
                <a:tab pos="339978" algn="l"/>
              </a:tabLst>
            </a:pPr>
            <a:r>
              <a:rPr sz="2585" spc="-9" dirty="0">
                <a:solidFill>
                  <a:prstClr val="black"/>
                </a:solidFill>
                <a:latin typeface="Arial"/>
                <a:cs typeface="Arial"/>
              </a:rPr>
              <a:t>GATNE</a:t>
            </a:r>
            <a:r>
              <a:rPr sz="2631" spc="-14" baseline="23391" dirty="0">
                <a:solidFill>
                  <a:prstClr val="black"/>
                </a:solidFill>
                <a:latin typeface="Arial"/>
                <a:cs typeface="Arial"/>
              </a:rPr>
              <a:t>[5]</a:t>
            </a:r>
            <a:r>
              <a:rPr sz="2585" spc="-9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sz="2585" dirty="0">
                <a:solidFill>
                  <a:srgbClr val="2B00CC"/>
                </a:solidFill>
                <a:latin typeface="Arial"/>
                <a:cs typeface="Arial"/>
              </a:rPr>
              <a:t>inductive learning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for hetero-  geneous</a:t>
            </a:r>
            <a:r>
              <a:rPr sz="2585" spc="-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585" dirty="0">
                <a:solidFill>
                  <a:prstClr val="black"/>
                </a:solidFill>
                <a:latin typeface="Arial"/>
                <a:cs typeface="Arial"/>
              </a:rPr>
              <a:t>networks.</a:t>
            </a:r>
            <a:endParaRPr sz="258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316" y="5812906"/>
            <a:ext cx="8560191" cy="674077"/>
          </a:xfrm>
          <a:custGeom>
            <a:avLst/>
            <a:gdLst/>
            <a:ahLst/>
            <a:cxnLst/>
            <a:rect l="l" t="t" r="r" b="b"/>
            <a:pathLst>
              <a:path w="9273540" h="730250">
                <a:moveTo>
                  <a:pt x="0" y="0"/>
                </a:moveTo>
                <a:lnTo>
                  <a:pt x="9273480" y="0"/>
                </a:lnTo>
                <a:lnTo>
                  <a:pt x="9273480" y="729802"/>
                </a:lnTo>
                <a:lnTo>
                  <a:pt x="0" y="72980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44083"/>
            <a:endParaRPr sz="166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00" y="5831761"/>
            <a:ext cx="7270066" cy="781279"/>
          </a:xfrm>
          <a:prstGeom prst="rect">
            <a:avLst/>
          </a:prstGeom>
        </p:spPr>
        <p:txBody>
          <a:bodyPr vert="horz" wrap="square" lIns="0" tIns="11723" rIns="0" bIns="0" rtlCol="0">
            <a:spAutoFit/>
          </a:bodyPr>
          <a:lstStyle/>
          <a:p>
            <a:pPr marL="222744" indent="-211021" defTabSz="844083">
              <a:lnSpc>
                <a:spcPts val="1209"/>
              </a:lnSpc>
              <a:spcBef>
                <a:spcPts val="92"/>
              </a:spcBef>
              <a:buFontTx/>
              <a:buAutoNum type="arabicPeriod"/>
              <a:tabLst>
                <a:tab pos="222744" algn="l"/>
              </a:tabLst>
            </a:pPr>
            <a:r>
              <a:rPr sz="1015" spc="-9" dirty="0">
                <a:solidFill>
                  <a:prstClr val="black"/>
                </a:solidFill>
                <a:latin typeface="Times New Roman"/>
                <a:cs typeface="Times New Roman"/>
              </a:rPr>
              <a:t>J.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Tang, M. Qu, M.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Wang,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M.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Zhang, </a:t>
            </a:r>
            <a:r>
              <a:rPr sz="1015" spc="-9" dirty="0">
                <a:solidFill>
                  <a:prstClr val="black"/>
                </a:solidFill>
                <a:latin typeface="Times New Roman"/>
                <a:cs typeface="Times New Roman"/>
              </a:rPr>
              <a:t>J.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Yan,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and Q.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Mei. 2015. Line: Large-scale information network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embedding. </a:t>
            </a:r>
            <a:r>
              <a:rPr sz="1015" i="1" spc="-28" dirty="0">
                <a:solidFill>
                  <a:prstClr val="black"/>
                </a:solidFill>
                <a:latin typeface="Times New Roman"/>
                <a:cs typeface="Times New Roman"/>
              </a:rPr>
              <a:t>WWW’15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15" spc="-5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1067–1077.</a:t>
            </a:r>
            <a:endParaRPr sz="101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2744" indent="-211021" defTabSz="844083">
              <a:lnSpc>
                <a:spcPts val="1154"/>
              </a:lnSpc>
              <a:buFontTx/>
              <a:buAutoNum type="arabicPeriod"/>
              <a:tabLst>
                <a:tab pos="222744" algn="l"/>
              </a:tabLst>
            </a:pPr>
            <a:r>
              <a:rPr sz="1015" spc="-9" dirty="0">
                <a:solidFill>
                  <a:prstClr val="black"/>
                </a:solidFill>
                <a:latin typeface="Times New Roman"/>
                <a:cs typeface="Times New Roman"/>
              </a:rPr>
              <a:t>J.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Tang, M. Qu,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and Q.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Mei. 2015.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Pte: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Predictive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text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embedding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through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large-scale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heterogeneous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text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networks. </a:t>
            </a:r>
            <a:r>
              <a:rPr sz="1015" i="1" spc="-28" dirty="0">
                <a:solidFill>
                  <a:prstClr val="black"/>
                </a:solidFill>
                <a:latin typeface="Times New Roman"/>
                <a:cs typeface="Times New Roman"/>
              </a:rPr>
              <a:t>KDD’15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15" spc="-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1165–1174.</a:t>
            </a:r>
            <a:endParaRPr sz="101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2744" indent="-211021" defTabSz="844083">
              <a:lnSpc>
                <a:spcPts val="1154"/>
              </a:lnSpc>
              <a:buFontTx/>
              <a:buAutoNum type="arabicPeriod"/>
              <a:tabLst>
                <a:tab pos="222744" algn="l"/>
              </a:tabLst>
            </a:pP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A.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Grover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1015" spc="-9" dirty="0">
                <a:solidFill>
                  <a:prstClr val="black"/>
                </a:solidFill>
                <a:latin typeface="Times New Roman"/>
                <a:cs typeface="Times New Roman"/>
              </a:rPr>
              <a:t>J.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Leskovec.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2016.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node2vec: Scalable feature learning </a:t>
            </a:r>
            <a:r>
              <a:rPr sz="1015" spc="-14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networks. </a:t>
            </a:r>
            <a:r>
              <a:rPr sz="1015" i="1" spc="-28" dirty="0">
                <a:solidFill>
                  <a:prstClr val="black"/>
                </a:solidFill>
                <a:latin typeface="Times New Roman"/>
                <a:cs typeface="Times New Roman"/>
              </a:rPr>
              <a:t>KDD’16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015" spc="-14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855–864.</a:t>
            </a:r>
            <a:endParaRPr sz="101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2744" indent="-211021" defTabSz="844083">
              <a:lnSpc>
                <a:spcPts val="1195"/>
              </a:lnSpc>
              <a:buFontTx/>
              <a:buAutoNum type="arabicPeriod"/>
              <a:tabLst>
                <a:tab pos="222744" algn="l"/>
              </a:tabLst>
            </a:pP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Y.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Dong,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C. V.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Nitesh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1015" spc="-14" dirty="0">
                <a:solidFill>
                  <a:prstClr val="black"/>
                </a:solidFill>
                <a:latin typeface="Times New Roman"/>
                <a:cs typeface="Times New Roman"/>
              </a:rPr>
              <a:t>S.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Ananthram.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2017.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metapath2vec: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Scalable Representation Learning </a:t>
            </a:r>
            <a:r>
              <a:rPr sz="1015" spc="-14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Heterogeneous Networks.</a:t>
            </a:r>
            <a:r>
              <a:rPr sz="1015" spc="-1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KDD’14.</a:t>
            </a:r>
            <a:endParaRPr sz="101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2744" indent="-211021" defTabSz="844083">
              <a:lnSpc>
                <a:spcPts val="1209"/>
              </a:lnSpc>
              <a:buFontTx/>
              <a:buAutoNum type="arabicPeriod"/>
              <a:tabLst>
                <a:tab pos="222744" algn="l"/>
              </a:tabLst>
            </a:pP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Y.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Cen,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X.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Zou, </a:t>
            </a:r>
            <a:r>
              <a:rPr sz="1015" spc="-9" dirty="0">
                <a:solidFill>
                  <a:prstClr val="black"/>
                </a:solidFill>
                <a:latin typeface="Times New Roman"/>
                <a:cs typeface="Times New Roman"/>
              </a:rPr>
              <a:t>J.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Zhang,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H.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Yang, </a:t>
            </a:r>
            <a:r>
              <a:rPr sz="1015" spc="-9" dirty="0">
                <a:solidFill>
                  <a:prstClr val="black"/>
                </a:solidFill>
                <a:latin typeface="Times New Roman"/>
                <a:cs typeface="Times New Roman"/>
              </a:rPr>
              <a:t>J.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Zhou, </a:t>
            </a:r>
            <a:r>
              <a:rPr sz="1015" spc="-18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1015" spc="-9" dirty="0">
                <a:solidFill>
                  <a:prstClr val="black"/>
                </a:solidFill>
                <a:latin typeface="Times New Roman"/>
                <a:cs typeface="Times New Roman"/>
              </a:rPr>
              <a:t>J.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Tang. Representation Learning </a:t>
            </a:r>
            <a:r>
              <a:rPr sz="1015" spc="-14" dirty="0">
                <a:solidFill>
                  <a:prstClr val="black"/>
                </a:solidFill>
                <a:latin typeface="Times New Roman"/>
                <a:cs typeface="Times New Roman"/>
              </a:rPr>
              <a:t>for </a:t>
            </a:r>
            <a:r>
              <a:rPr sz="1015" spc="-23" dirty="0">
                <a:solidFill>
                  <a:prstClr val="black"/>
                </a:solidFill>
                <a:latin typeface="Times New Roman"/>
                <a:cs typeface="Times New Roman"/>
              </a:rPr>
              <a:t>Attributed Multiplex Heterogeneous Network.</a:t>
            </a:r>
            <a:r>
              <a:rPr sz="1015" spc="-1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015" spc="-28" dirty="0">
                <a:solidFill>
                  <a:prstClr val="black"/>
                </a:solidFill>
                <a:latin typeface="Times New Roman"/>
                <a:cs typeface="Times New Roman"/>
              </a:rPr>
              <a:t>KDD’19.</a:t>
            </a:r>
            <a:endParaRPr sz="101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17204" y="1006544"/>
            <a:ext cx="2242389" cy="1555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44083"/>
            <a:endParaRPr sz="166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31271" y="4205536"/>
            <a:ext cx="1862562" cy="13139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44083"/>
            <a:endParaRPr sz="1662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84729" y="2807208"/>
            <a:ext cx="2003239" cy="11282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44083"/>
            <a:endParaRPr sz="1662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3324" y="441268"/>
            <a:ext cx="209168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30" dirty="0"/>
              <a:t>Thanks!</a:t>
            </a:r>
            <a:endParaRPr sz="4000" dirty="0"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18444" y="1501502"/>
            <a:ext cx="4814570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8890" marR="1266190" algn="ct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Tahoma"/>
                <a:cs typeface="Tahoma"/>
              </a:rPr>
              <a:t>Bryan</a:t>
            </a:r>
            <a:r>
              <a:rPr sz="3000" spc="-100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Perozzi  @phanein</a:t>
            </a: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3"/>
              </a:rPr>
              <a:t>bperozzi@cs.stonybrook.edu</a:t>
            </a:r>
            <a:endParaRPr sz="3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50" dirty="0">
              <a:latin typeface="Tahoma"/>
              <a:cs typeface="Tahoma"/>
            </a:endParaRPr>
          </a:p>
          <a:p>
            <a:pPr marL="586105" marR="478155" indent="-102235">
              <a:lnSpc>
                <a:spcPct val="100000"/>
              </a:lnSpc>
            </a:pPr>
            <a:r>
              <a:rPr sz="3000" spc="-5" dirty="0">
                <a:latin typeface="Tahoma"/>
                <a:cs typeface="Tahoma"/>
              </a:rPr>
              <a:t>DeepWalk </a:t>
            </a:r>
            <a:r>
              <a:rPr sz="3000" spc="-10" dirty="0">
                <a:latin typeface="Tahoma"/>
                <a:cs typeface="Tahoma"/>
              </a:rPr>
              <a:t>available</a:t>
            </a:r>
            <a:r>
              <a:rPr sz="3000" spc="-95" dirty="0">
                <a:latin typeface="Tahoma"/>
                <a:cs typeface="Tahoma"/>
              </a:rPr>
              <a:t> </a:t>
            </a:r>
            <a:r>
              <a:rPr sz="3000" spc="-5" dirty="0">
                <a:latin typeface="Tahoma"/>
                <a:cs typeface="Tahoma"/>
              </a:rPr>
              <a:t>at:  </a:t>
            </a:r>
            <a:r>
              <a:rPr sz="30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4"/>
              </a:rPr>
              <a:t>http://bit.ly/deepwalk</a:t>
            </a:r>
            <a:endParaRPr lang="en-US" altLang="zh-CN" sz="30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ahoma"/>
              <a:cs typeface="Tahoma"/>
            </a:endParaRPr>
          </a:p>
          <a:p>
            <a:pPr marL="586105" marR="478155" indent="-102235">
              <a:lnSpc>
                <a:spcPct val="100000"/>
              </a:lnSpc>
            </a:pPr>
            <a:endParaRPr lang="en-US" altLang="zh-CN" sz="30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Tahoma"/>
              <a:cs typeface="Tahoma"/>
            </a:endParaRPr>
          </a:p>
          <a:p>
            <a:pPr marL="586105" marR="478155" indent="-102235">
              <a:lnSpc>
                <a:spcPct val="100000"/>
              </a:lnSpc>
            </a:pPr>
            <a:r>
              <a:rPr lang="en-US" sz="3000" spc="-5" dirty="0">
                <a:latin typeface="Tahoma"/>
                <a:cs typeface="Tahoma"/>
              </a:rPr>
              <a:t>  Presenter: Wanda Li</a:t>
            </a:r>
            <a:endParaRPr sz="3000" spc="-5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303974"/>
            <a:ext cx="25184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95" dirty="0"/>
              <a:t>DeepWalk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9774" y="3661408"/>
            <a:ext cx="3004820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Anomaly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Detection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Attribute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Clustering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Link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7024" y="419020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308999" y="825899"/>
                </a:move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7024" y="419020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0" y="206474"/>
                </a:move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78274" y="5398468"/>
            <a:ext cx="318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nsolas"/>
                <a:cs typeface="Consolas"/>
              </a:rPr>
              <a:t>|V|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13949" y="4073137"/>
            <a:ext cx="2473325" cy="1024890"/>
          </a:xfrm>
          <a:custGeom>
            <a:avLst/>
            <a:gdLst/>
            <a:ahLst/>
            <a:cxnLst/>
            <a:rect l="l" t="t" r="r" b="b"/>
            <a:pathLst>
              <a:path w="2473325" h="1024889">
                <a:moveTo>
                  <a:pt x="1960949" y="1024499"/>
                </a:moveTo>
                <a:lnTo>
                  <a:pt x="1960949" y="768374"/>
                </a:lnTo>
                <a:lnTo>
                  <a:pt x="0" y="768374"/>
                </a:lnTo>
                <a:lnTo>
                  <a:pt x="0" y="256124"/>
                </a:lnTo>
                <a:lnTo>
                  <a:pt x="1960949" y="256124"/>
                </a:lnTo>
                <a:lnTo>
                  <a:pt x="1960949" y="0"/>
                </a:lnTo>
                <a:lnTo>
                  <a:pt x="2473199" y="512249"/>
                </a:lnTo>
                <a:lnTo>
                  <a:pt x="1960949" y="10244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13949" y="4073137"/>
            <a:ext cx="2473325" cy="1024890"/>
          </a:xfrm>
          <a:custGeom>
            <a:avLst/>
            <a:gdLst/>
            <a:ahLst/>
            <a:cxnLst/>
            <a:rect l="l" t="t" r="r" b="b"/>
            <a:pathLst>
              <a:path w="2473325" h="1024889">
                <a:moveTo>
                  <a:pt x="0" y="256124"/>
                </a:moveTo>
                <a:lnTo>
                  <a:pt x="1960949" y="256124"/>
                </a:lnTo>
                <a:lnTo>
                  <a:pt x="1960949" y="0"/>
                </a:lnTo>
                <a:lnTo>
                  <a:pt x="2473199" y="512249"/>
                </a:lnTo>
                <a:lnTo>
                  <a:pt x="1960949" y="1024499"/>
                </a:lnTo>
                <a:lnTo>
                  <a:pt x="1960949" y="768374"/>
                </a:lnTo>
                <a:lnTo>
                  <a:pt x="0" y="768374"/>
                </a:lnTo>
                <a:lnTo>
                  <a:pt x="0" y="25612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81422" y="4379520"/>
            <a:ext cx="148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DeepWalk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701189" y="3954321"/>
          <a:ext cx="638809" cy="1395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682557" y="5412493"/>
            <a:ext cx="694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nsolas"/>
                <a:cs typeface="Consolas"/>
              </a:rPr>
              <a:t>d </a:t>
            </a:r>
            <a:r>
              <a:rPr sz="1200" spc="-5" dirty="0">
                <a:latin typeface="Consolas"/>
                <a:cs typeface="Consolas"/>
              </a:rPr>
              <a:t>&lt;&lt;</a:t>
            </a:r>
            <a:r>
              <a:rPr sz="1200" spc="-100" dirty="0"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|V|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6300" y="3340468"/>
            <a:ext cx="191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Latent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36126" y="4014354"/>
          <a:ext cx="1193799" cy="1301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9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5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51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3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407923" y="3714320"/>
            <a:ext cx="281305" cy="1762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Adjacency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Matrix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DeepWalk </a:t>
            </a:r>
            <a:r>
              <a:rPr b="1" spc="-5" dirty="0">
                <a:latin typeface="Arial"/>
                <a:cs typeface="Arial"/>
              </a:rPr>
              <a:t>learns </a:t>
            </a:r>
            <a:r>
              <a:rPr dirty="0"/>
              <a:t>a </a:t>
            </a:r>
            <a:r>
              <a:rPr spc="-5" dirty="0"/>
              <a:t>latent </a:t>
            </a:r>
            <a:r>
              <a:rPr dirty="0"/>
              <a:t>representation </a:t>
            </a:r>
            <a:r>
              <a:rPr spc="-5" dirty="0"/>
              <a:t>of  adjacency </a:t>
            </a:r>
            <a:r>
              <a:rPr dirty="0"/>
              <a:t>matrices </a:t>
            </a:r>
            <a:r>
              <a:rPr spc="-5" dirty="0"/>
              <a:t>using deep learning  techniques developed for language</a:t>
            </a:r>
            <a:r>
              <a:rPr spc="-95" dirty="0"/>
              <a:t> </a:t>
            </a:r>
            <a:r>
              <a:rPr dirty="0"/>
              <a:t>modeling.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303974"/>
            <a:ext cx="3653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Visual</a:t>
            </a:r>
            <a:r>
              <a:rPr spc="-75" dirty="0"/>
              <a:t> </a:t>
            </a:r>
            <a:r>
              <a:rPr spc="170" dirty="0"/>
              <a:t>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550" y="1059134"/>
            <a:ext cx="47758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On Zachary’s </a:t>
            </a:r>
            <a:r>
              <a:rPr sz="3000" spc="-10" dirty="0">
                <a:latin typeface="Arial"/>
                <a:cs typeface="Arial"/>
              </a:rPr>
              <a:t>Karate</a:t>
            </a:r>
            <a:r>
              <a:rPr sz="3000" spc="-10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Graph: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7528" y="2711039"/>
            <a:ext cx="4153352" cy="24564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2258" y="2400981"/>
            <a:ext cx="4390110" cy="29081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225" y="5437060"/>
            <a:ext cx="87121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Input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2425" y="5437060"/>
            <a:ext cx="11677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/>
                <a:cs typeface="Arial"/>
              </a:rPr>
              <a:t>Output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303974"/>
            <a:ext cx="6097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Advantages </a:t>
            </a:r>
            <a:r>
              <a:rPr spc="370" dirty="0"/>
              <a:t>of</a:t>
            </a:r>
            <a:r>
              <a:rPr spc="-280" dirty="0"/>
              <a:t> </a:t>
            </a:r>
            <a:r>
              <a:rPr spc="295" dirty="0"/>
              <a:t>DeepWalk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8124" y="4290158"/>
            <a:ext cx="3004820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Anomaly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Detection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Attribute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Clustering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Link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Prediction</a:t>
            </a:r>
            <a:endParaRPr sz="240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05374" y="481895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308999" y="825899"/>
                </a:move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5374" y="4818950"/>
            <a:ext cx="618490" cy="826135"/>
          </a:xfrm>
          <a:custGeom>
            <a:avLst/>
            <a:gdLst/>
            <a:ahLst/>
            <a:cxnLst/>
            <a:rect l="l" t="t" r="r" b="b"/>
            <a:pathLst>
              <a:path w="618489" h="826135">
                <a:moveTo>
                  <a:pt x="0" y="206474"/>
                </a:moveTo>
                <a:lnTo>
                  <a:pt x="308999" y="206474"/>
                </a:lnTo>
                <a:lnTo>
                  <a:pt x="308999" y="0"/>
                </a:lnTo>
                <a:lnTo>
                  <a:pt x="617999" y="412949"/>
                </a:lnTo>
                <a:lnTo>
                  <a:pt x="308999" y="825899"/>
                </a:lnTo>
                <a:lnTo>
                  <a:pt x="308999" y="619424"/>
                </a:lnTo>
                <a:lnTo>
                  <a:pt x="0" y="619424"/>
                </a:lnTo>
                <a:lnTo>
                  <a:pt x="0" y="20647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6625" y="6027218"/>
            <a:ext cx="3187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onsolas"/>
                <a:cs typeface="Consolas"/>
              </a:rPr>
              <a:t>|V|</a:t>
            </a:r>
            <a:endParaRPr sz="1400">
              <a:latin typeface="Consolas"/>
              <a:cs typeface="Consola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2300" y="4701887"/>
            <a:ext cx="2473325" cy="1024890"/>
          </a:xfrm>
          <a:custGeom>
            <a:avLst/>
            <a:gdLst/>
            <a:ahLst/>
            <a:cxnLst/>
            <a:rect l="l" t="t" r="r" b="b"/>
            <a:pathLst>
              <a:path w="2473325" h="1024889">
                <a:moveTo>
                  <a:pt x="1960949" y="1024499"/>
                </a:moveTo>
                <a:lnTo>
                  <a:pt x="1960949" y="768374"/>
                </a:lnTo>
                <a:lnTo>
                  <a:pt x="0" y="768374"/>
                </a:lnTo>
                <a:lnTo>
                  <a:pt x="0" y="256124"/>
                </a:lnTo>
                <a:lnTo>
                  <a:pt x="1960949" y="256124"/>
                </a:lnTo>
                <a:lnTo>
                  <a:pt x="1960949" y="0"/>
                </a:lnTo>
                <a:lnTo>
                  <a:pt x="2473199" y="512249"/>
                </a:lnTo>
                <a:lnTo>
                  <a:pt x="1960949" y="10244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02300" y="4701887"/>
            <a:ext cx="2473325" cy="1024890"/>
          </a:xfrm>
          <a:custGeom>
            <a:avLst/>
            <a:gdLst/>
            <a:ahLst/>
            <a:cxnLst/>
            <a:rect l="l" t="t" r="r" b="b"/>
            <a:pathLst>
              <a:path w="2473325" h="1024889">
                <a:moveTo>
                  <a:pt x="0" y="256124"/>
                </a:moveTo>
                <a:lnTo>
                  <a:pt x="1960949" y="256124"/>
                </a:lnTo>
                <a:lnTo>
                  <a:pt x="1960949" y="0"/>
                </a:lnTo>
                <a:lnTo>
                  <a:pt x="2473199" y="512249"/>
                </a:lnTo>
                <a:lnTo>
                  <a:pt x="1960949" y="1024499"/>
                </a:lnTo>
                <a:lnTo>
                  <a:pt x="1960949" y="768374"/>
                </a:lnTo>
                <a:lnTo>
                  <a:pt x="0" y="768374"/>
                </a:lnTo>
                <a:lnTo>
                  <a:pt x="0" y="256124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69772" y="5008270"/>
            <a:ext cx="1482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DeepWalk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89539" y="4583071"/>
          <a:ext cx="638809" cy="13954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4670907" y="6041243"/>
            <a:ext cx="694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onsolas"/>
                <a:cs typeface="Consolas"/>
              </a:rPr>
              <a:t>d </a:t>
            </a:r>
            <a:r>
              <a:rPr sz="1200" spc="-5" dirty="0">
                <a:latin typeface="Consolas"/>
                <a:cs typeface="Consolas"/>
              </a:rPr>
              <a:t>&lt;&lt;</a:t>
            </a:r>
            <a:r>
              <a:rPr sz="1200" spc="-100" dirty="0">
                <a:latin typeface="Consolas"/>
                <a:cs typeface="Consolas"/>
              </a:rPr>
              <a:t> </a:t>
            </a:r>
            <a:r>
              <a:rPr sz="1200" spc="-5" dirty="0">
                <a:latin typeface="Consolas"/>
                <a:cs typeface="Consolas"/>
              </a:rPr>
              <a:t>|V|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4650" y="3969218"/>
            <a:ext cx="1918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Latent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24476" y="4643104"/>
          <a:ext cx="1196339" cy="1301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5993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5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65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651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93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96272" y="4343071"/>
            <a:ext cx="281305" cy="1762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Adjacency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Matrix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9024" y="1059134"/>
            <a:ext cx="784034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00000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10" dirty="0">
                <a:latin typeface="Arial"/>
                <a:cs typeface="Arial"/>
              </a:rPr>
              <a:t>Scalable </a:t>
            </a:r>
            <a:r>
              <a:rPr sz="3000" dirty="0">
                <a:latin typeface="Arial"/>
                <a:cs typeface="Arial"/>
              </a:rPr>
              <a:t>- </a:t>
            </a:r>
            <a:r>
              <a:rPr sz="3000" spc="-5" dirty="0">
                <a:latin typeface="Arial"/>
                <a:cs typeface="Arial"/>
              </a:rPr>
              <a:t>An </a:t>
            </a:r>
            <a:r>
              <a:rPr sz="3000" b="1" spc="-5" dirty="0">
                <a:latin typeface="Arial"/>
                <a:cs typeface="Arial"/>
              </a:rPr>
              <a:t>online</a:t>
            </a:r>
            <a:r>
              <a:rPr sz="3000" spc="-5" dirty="0">
                <a:latin typeface="Arial"/>
                <a:cs typeface="Arial"/>
              </a:rPr>
              <a:t> algorithm that does not  use entire graph at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once</a:t>
            </a:r>
            <a:endParaRPr sz="3000" dirty="0">
              <a:latin typeface="Arial"/>
              <a:cs typeface="Arial"/>
            </a:endParaRPr>
          </a:p>
          <a:p>
            <a:pPr marL="471170" indent="-459105">
              <a:lnSpc>
                <a:spcPct val="100000"/>
              </a:lnSpc>
              <a:buChar char="●"/>
              <a:tabLst>
                <a:tab pos="471170" algn="l"/>
                <a:tab pos="471805" algn="l"/>
              </a:tabLst>
            </a:pPr>
            <a:r>
              <a:rPr sz="3000" spc="-10" dirty="0">
                <a:latin typeface="Arial"/>
                <a:cs typeface="Arial"/>
              </a:rPr>
              <a:t>Walks </a:t>
            </a:r>
            <a:r>
              <a:rPr sz="3000" spc="-5" dirty="0">
                <a:latin typeface="Arial"/>
                <a:cs typeface="Arial"/>
              </a:rPr>
              <a:t>as </a:t>
            </a:r>
            <a:r>
              <a:rPr sz="3000" dirty="0">
                <a:latin typeface="Arial"/>
                <a:cs typeface="Arial"/>
              </a:rPr>
              <a:t>sentences</a:t>
            </a:r>
            <a:r>
              <a:rPr sz="3000" spc="-2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metaphor</a:t>
            </a:r>
          </a:p>
          <a:p>
            <a:pPr marL="471170" indent="-459105">
              <a:lnSpc>
                <a:spcPct val="100000"/>
              </a:lnSpc>
              <a:buChar char="●"/>
              <a:tabLst>
                <a:tab pos="471170" algn="l"/>
                <a:tab pos="471805" algn="l"/>
              </a:tabLst>
            </a:pPr>
            <a:r>
              <a:rPr sz="3000" spc="-10" dirty="0">
                <a:latin typeface="Arial"/>
                <a:cs typeface="Arial"/>
              </a:rPr>
              <a:t>Works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great!</a:t>
            </a:r>
            <a:endParaRPr sz="3000" dirty="0">
              <a:latin typeface="Arial"/>
              <a:cs typeface="Arial"/>
            </a:endParaRPr>
          </a:p>
          <a:p>
            <a:pPr marL="471170" indent="-459105">
              <a:lnSpc>
                <a:spcPct val="100000"/>
              </a:lnSpc>
              <a:buChar char="●"/>
              <a:tabLst>
                <a:tab pos="471170" algn="l"/>
                <a:tab pos="471805" algn="l"/>
              </a:tabLst>
            </a:pPr>
            <a:r>
              <a:rPr sz="3000" spc="-5" dirty="0">
                <a:latin typeface="Arial"/>
                <a:cs typeface="Arial"/>
              </a:rPr>
              <a:t>Implementation available: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bit.ly/deepwalk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649" y="53952"/>
            <a:ext cx="7404100" cy="383286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2065"/>
              </a:spcBef>
            </a:pPr>
            <a:r>
              <a:rPr sz="3600" b="1" spc="225" dirty="0">
                <a:solidFill>
                  <a:srgbClr val="C00000"/>
                </a:solidFill>
                <a:latin typeface="Arial"/>
                <a:cs typeface="Arial"/>
              </a:rPr>
              <a:t>Outline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197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Introduction: Graphs </a:t>
            </a:r>
            <a:r>
              <a:rPr sz="3600" spc="-5" dirty="0">
                <a:latin typeface="Arial"/>
                <a:cs typeface="Arial"/>
              </a:rPr>
              <a:t>as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Features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b="1" spc="-10" dirty="0">
                <a:latin typeface="Arial"/>
                <a:cs typeface="Arial"/>
              </a:rPr>
              <a:t>Language</a:t>
            </a:r>
            <a:r>
              <a:rPr sz="3600" b="1" spc="-1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Modeling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DeepWalk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10" dirty="0">
                <a:latin typeface="Arial"/>
                <a:cs typeface="Arial"/>
              </a:rPr>
              <a:t>Evaluation: </a:t>
            </a:r>
            <a:r>
              <a:rPr sz="3600" spc="-5" dirty="0">
                <a:latin typeface="Arial"/>
                <a:cs typeface="Arial"/>
              </a:rPr>
              <a:t>Network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Classification</a:t>
            </a:r>
            <a:endParaRPr sz="3600" dirty="0">
              <a:latin typeface="Arial"/>
              <a:cs typeface="Arial"/>
            </a:endParaRPr>
          </a:p>
          <a:p>
            <a:pPr marL="516890" indent="-504825">
              <a:lnSpc>
                <a:spcPct val="100000"/>
              </a:lnSpc>
              <a:spcBef>
                <a:spcPts val="30"/>
              </a:spcBef>
              <a:buChar char="●"/>
              <a:tabLst>
                <a:tab pos="516890" algn="l"/>
                <a:tab pos="517525" algn="l"/>
              </a:tabLst>
            </a:pPr>
            <a:r>
              <a:rPr sz="3600" spc="-5" dirty="0">
                <a:latin typeface="Arial"/>
                <a:cs typeface="Arial"/>
              </a:rPr>
              <a:t>Conclusions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362" y="256349"/>
            <a:ext cx="4688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Language</a:t>
            </a:r>
            <a:r>
              <a:rPr spc="-85" dirty="0"/>
              <a:t> </a:t>
            </a:r>
            <a:r>
              <a:rPr spc="210" dirty="0"/>
              <a:t>Modeling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7374" y="1125287"/>
            <a:ext cx="2362835" cy="22593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393065">
              <a:lnSpc>
                <a:spcPts val="2860"/>
              </a:lnSpc>
              <a:spcBef>
                <a:spcPts val="210"/>
              </a:spcBef>
            </a:pPr>
            <a:r>
              <a:rPr sz="2400" spc="-5" dirty="0">
                <a:latin typeface="Arial"/>
                <a:cs typeface="Arial"/>
              </a:rPr>
              <a:t>Learning </a:t>
            </a:r>
            <a:r>
              <a:rPr sz="2400" dirty="0">
                <a:latin typeface="Arial"/>
                <a:cs typeface="Arial"/>
              </a:rPr>
              <a:t>a  representation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99100"/>
              </a:lnSpc>
              <a:spcBef>
                <a:spcPts val="345"/>
              </a:spcBef>
            </a:pPr>
            <a:r>
              <a:rPr sz="2400" dirty="0">
                <a:latin typeface="Arial"/>
                <a:cs typeface="Arial"/>
              </a:rPr>
              <a:t>means </a:t>
            </a:r>
            <a:r>
              <a:rPr sz="2400" spc="-5" dirty="0">
                <a:latin typeface="Arial"/>
                <a:cs typeface="Arial"/>
              </a:rPr>
              <a:t>learning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 mapping </a:t>
            </a:r>
            <a:r>
              <a:rPr sz="2400" spc="-5" dirty="0">
                <a:latin typeface="Arial"/>
                <a:cs typeface="Arial"/>
              </a:rPr>
              <a:t>function  from word </a:t>
            </a:r>
            <a:r>
              <a:rPr sz="2400" dirty="0">
                <a:latin typeface="Arial"/>
                <a:cs typeface="Arial"/>
              </a:rPr>
              <a:t>co-  </a:t>
            </a:r>
            <a:r>
              <a:rPr sz="2400" spc="-5" dirty="0">
                <a:latin typeface="Arial"/>
                <a:cs typeface="Arial"/>
              </a:rPr>
              <a:t>occurrence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0874" y="3605750"/>
            <a:ext cx="2436076" cy="273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7571" y="5769995"/>
            <a:ext cx="4322560" cy="221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4612" y="3981065"/>
            <a:ext cx="3730413" cy="22061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407750" y="6160613"/>
            <a:ext cx="1539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[Rumelhart+,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2003]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2849" y="1209730"/>
            <a:ext cx="5333051" cy="2014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1325" y="4165832"/>
            <a:ext cx="3441700" cy="111506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20"/>
              </a:spcBef>
            </a:pPr>
            <a:r>
              <a:rPr sz="2400" spc="-5" dirty="0">
                <a:latin typeface="Arial"/>
                <a:cs typeface="Arial"/>
              </a:rPr>
              <a:t>We hope that the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learned  </a:t>
            </a:r>
            <a:r>
              <a:rPr sz="2400" dirty="0">
                <a:latin typeface="Arial"/>
                <a:cs typeface="Arial"/>
              </a:rPr>
              <a:t>representations capture  </a:t>
            </a:r>
            <a:r>
              <a:rPr sz="2400" spc="-5" dirty="0">
                <a:latin typeface="Arial"/>
                <a:cs typeface="Arial"/>
              </a:rPr>
              <a:t>inherent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64475" y="3276464"/>
            <a:ext cx="770255" cy="619760"/>
          </a:xfrm>
          <a:custGeom>
            <a:avLst/>
            <a:gdLst/>
            <a:ahLst/>
            <a:cxnLst/>
            <a:rect l="l" t="t" r="r" b="b"/>
            <a:pathLst>
              <a:path w="770254" h="619760">
                <a:moveTo>
                  <a:pt x="577349" y="309749"/>
                </a:moveTo>
                <a:lnTo>
                  <a:pt x="192449" y="309749"/>
                </a:lnTo>
                <a:lnTo>
                  <a:pt x="192449" y="0"/>
                </a:lnTo>
                <a:lnTo>
                  <a:pt x="577349" y="0"/>
                </a:lnTo>
                <a:lnTo>
                  <a:pt x="577349" y="309749"/>
                </a:lnTo>
                <a:close/>
              </a:path>
              <a:path w="770254" h="619760">
                <a:moveTo>
                  <a:pt x="384899" y="619499"/>
                </a:moveTo>
                <a:lnTo>
                  <a:pt x="0" y="309749"/>
                </a:lnTo>
                <a:lnTo>
                  <a:pt x="769799" y="309749"/>
                </a:lnTo>
                <a:lnTo>
                  <a:pt x="384899" y="619499"/>
                </a:lnTo>
                <a:close/>
              </a:path>
            </a:pathLst>
          </a:custGeom>
          <a:solidFill>
            <a:srgbClr val="EEE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64475" y="3276464"/>
            <a:ext cx="770255" cy="619760"/>
          </a:xfrm>
          <a:custGeom>
            <a:avLst/>
            <a:gdLst/>
            <a:ahLst/>
            <a:cxnLst/>
            <a:rect l="l" t="t" r="r" b="b"/>
            <a:pathLst>
              <a:path w="770254" h="619760">
                <a:moveTo>
                  <a:pt x="0" y="309749"/>
                </a:moveTo>
                <a:lnTo>
                  <a:pt x="192449" y="309749"/>
                </a:lnTo>
                <a:lnTo>
                  <a:pt x="192449" y="0"/>
                </a:lnTo>
                <a:lnTo>
                  <a:pt x="577349" y="0"/>
                </a:lnTo>
                <a:lnTo>
                  <a:pt x="577349" y="309749"/>
                </a:lnTo>
                <a:lnTo>
                  <a:pt x="769799" y="309749"/>
                </a:lnTo>
                <a:lnTo>
                  <a:pt x="384899" y="619499"/>
                </a:lnTo>
                <a:lnTo>
                  <a:pt x="0" y="309749"/>
                </a:lnTo>
                <a:close/>
              </a:path>
            </a:pathLst>
          </a:custGeom>
          <a:ln w="19049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45725" y="3318963"/>
            <a:ext cx="15151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[Baroni et al,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2009]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DeepWalk: Online Learning of Social</a:t>
            </a:r>
            <a:r>
              <a:rPr spc="-70" dirty="0"/>
              <a:t> </a:t>
            </a:r>
            <a:r>
              <a:rPr spc="-5" dirty="0"/>
              <a:t>Representations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pc="-5" dirty="0"/>
              <a:t>Bryan</a:t>
            </a:r>
            <a:r>
              <a:rPr spc="-75" dirty="0"/>
              <a:t> </a:t>
            </a:r>
            <a:r>
              <a:rPr spc="-5" dirty="0"/>
              <a:t>Perozzi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2146</Words>
  <Application>Microsoft Office PowerPoint</Application>
  <PresentationFormat>全屏显示(4:3)</PresentationFormat>
  <Paragraphs>403</Paragraphs>
  <Slides>41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MS PGothic</vt:lpstr>
      <vt:lpstr>等线</vt:lpstr>
      <vt:lpstr>宋体</vt:lpstr>
      <vt:lpstr>Arial</vt:lpstr>
      <vt:lpstr>Book Antiqua</vt:lpstr>
      <vt:lpstr>Calibri</vt:lpstr>
      <vt:lpstr>Consolas</vt:lpstr>
      <vt:lpstr>Courier New</vt:lpstr>
      <vt:lpstr>Tahoma</vt:lpstr>
      <vt:lpstr>Times New Roman</vt:lpstr>
      <vt:lpstr>Office Theme</vt:lpstr>
      <vt:lpstr>1_Office Theme</vt:lpstr>
      <vt:lpstr>DeepWalk: Online Learning of  Social Representations</vt:lpstr>
      <vt:lpstr>PowerPoint 演示文稿</vt:lpstr>
      <vt:lpstr>Features From Graphs</vt:lpstr>
      <vt:lpstr>What is a Graph Representation?</vt:lpstr>
      <vt:lpstr>DeepWalk</vt:lpstr>
      <vt:lpstr>Visual Example</vt:lpstr>
      <vt:lpstr>Advantages of DeepWalk</vt:lpstr>
      <vt:lpstr>PowerPoint 演示文稿</vt:lpstr>
      <vt:lpstr>Language Modeling</vt:lpstr>
      <vt:lpstr>World of Word Embeddings</vt:lpstr>
      <vt:lpstr>Word Frequency in Natural Language</vt:lpstr>
      <vt:lpstr>PowerPoint 演示文稿</vt:lpstr>
      <vt:lpstr>Vertex Frequency in SFG</vt:lpstr>
      <vt:lpstr>PowerPoint 演示文稿</vt:lpstr>
      <vt:lpstr>PowerPoint 演示文稿</vt:lpstr>
      <vt:lpstr>What do we want?</vt:lpstr>
      <vt:lpstr>Deep Learning for Networks</vt:lpstr>
      <vt:lpstr>Deep Learning for Networks</vt:lpstr>
      <vt:lpstr>Random Walks</vt:lpstr>
      <vt:lpstr>Deep Learning for Networks</vt:lpstr>
      <vt:lpstr>Representation Mapping</vt:lpstr>
      <vt:lpstr>Representation Mapping</vt:lpstr>
      <vt:lpstr>Deep Learning for Networks</vt:lpstr>
      <vt:lpstr>Hierarchical Softmax</vt:lpstr>
      <vt:lpstr>Hierarchical Softmax</vt:lpstr>
      <vt:lpstr>Learning</vt:lpstr>
      <vt:lpstr>Learning</vt:lpstr>
      <vt:lpstr>Deep Learning for Networks</vt:lpstr>
      <vt:lpstr>Algorithm Detail</vt:lpstr>
      <vt:lpstr>PowerPoint 演示文稿</vt:lpstr>
      <vt:lpstr>Attribute Prediction</vt:lpstr>
      <vt:lpstr>Baselines</vt:lpstr>
      <vt:lpstr>Results: BlogCatalog</vt:lpstr>
      <vt:lpstr>Results: Flickr</vt:lpstr>
      <vt:lpstr>Results: YouTube</vt:lpstr>
      <vt:lpstr>Parallelization</vt:lpstr>
      <vt:lpstr>PowerPoint 演示文稿</vt:lpstr>
      <vt:lpstr>Conclusions</vt:lpstr>
      <vt:lpstr>PowerPoint 演示文稿</vt:lpstr>
      <vt:lpstr>Later…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DeepWalk: Online Learning of  Social Representations</dc:title>
  <cp:lastModifiedBy>li wanda</cp:lastModifiedBy>
  <cp:revision>11</cp:revision>
  <dcterms:created xsi:type="dcterms:W3CDTF">2020-09-27T13:42:36Z</dcterms:created>
  <dcterms:modified xsi:type="dcterms:W3CDTF">2020-09-29T08:34:20Z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