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58" r:id="rId4"/>
    <p:sldId id="260" r:id="rId5"/>
    <p:sldId id="261" r:id="rId6"/>
    <p:sldId id="262" r:id="rId7"/>
    <p:sldId id="263" r:id="rId8"/>
    <p:sldId id="264" r:id="rId9"/>
    <p:sldId id="265" r:id="rId10"/>
    <p:sldId id="266" r:id="rId11"/>
    <p:sldId id="273" r:id="rId12"/>
    <p:sldId id="267" r:id="rId13"/>
    <p:sldId id="268" r:id="rId14"/>
    <p:sldId id="269" r:id="rId15"/>
    <p:sldId id="270" r:id="rId16"/>
    <p:sldId id="271" r:id="rId17"/>
    <p:sldId id="2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p:restoredTop sz="91598"/>
  </p:normalViewPr>
  <p:slideViewPr>
    <p:cSldViewPr snapToGrid="0">
      <p:cViewPr varScale="1">
        <p:scale>
          <a:sx n="115" d="100"/>
          <a:sy n="115" d="100"/>
        </p:scale>
        <p:origin x="4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89B13-0A06-4186-B572-2A7744E8B258}" type="datetimeFigureOut">
              <a:rPr lang="zh-CN" altLang="en-US" smtClean="0"/>
              <a:t>2021/10/21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22142-0C59-4E07-AA1C-EAE50334DAC6}" type="slidenum">
              <a:rPr lang="zh-CN" altLang="en-US" smtClean="0"/>
              <a:t>‹#›</a:t>
            </a:fld>
            <a:endParaRPr lang="zh-CN" altLang="en-US"/>
          </a:p>
        </p:txBody>
      </p:sp>
    </p:spTree>
    <p:extLst>
      <p:ext uri="{BB962C8B-B14F-4D97-AF65-F5344CB8AC3E}">
        <p14:creationId xmlns:p14="http://schemas.microsoft.com/office/powerpoint/2010/main" val="155271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2</a:t>
            </a:fld>
            <a:endParaRPr lang="zh-CN" altLang="en-US"/>
          </a:p>
        </p:txBody>
      </p:sp>
    </p:spTree>
    <p:extLst>
      <p:ext uri="{BB962C8B-B14F-4D97-AF65-F5344CB8AC3E}">
        <p14:creationId xmlns:p14="http://schemas.microsoft.com/office/powerpoint/2010/main" val="135894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11</a:t>
            </a:fld>
            <a:endParaRPr lang="zh-CN" altLang="en-US"/>
          </a:p>
        </p:txBody>
      </p:sp>
    </p:spTree>
    <p:extLst>
      <p:ext uri="{BB962C8B-B14F-4D97-AF65-F5344CB8AC3E}">
        <p14:creationId xmlns:p14="http://schemas.microsoft.com/office/powerpoint/2010/main" val="400891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12</a:t>
            </a:fld>
            <a:endParaRPr lang="zh-CN" altLang="en-US"/>
          </a:p>
        </p:txBody>
      </p:sp>
    </p:spTree>
    <p:extLst>
      <p:ext uri="{BB962C8B-B14F-4D97-AF65-F5344CB8AC3E}">
        <p14:creationId xmlns:p14="http://schemas.microsoft.com/office/powerpoint/2010/main" val="3850395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kern="1200" dirty="0">
                <a:solidFill>
                  <a:schemeClr val="tx1"/>
                </a:solidFill>
                <a:effectLst/>
                <a:latin typeface="+mn-lt"/>
                <a:ea typeface="+mn-ea"/>
                <a:cs typeface="+mn-cs"/>
              </a:rPr>
              <a:t>The paper considers adaptation in three directions</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13</a:t>
            </a:fld>
            <a:endParaRPr lang="zh-CN" altLang="en-US"/>
          </a:p>
        </p:txBody>
      </p:sp>
    </p:spTree>
    <p:extLst>
      <p:ext uri="{BB962C8B-B14F-4D97-AF65-F5344CB8AC3E}">
        <p14:creationId xmlns:p14="http://schemas.microsoft.com/office/powerpoint/2010/main" val="111676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14</a:t>
            </a:fld>
            <a:endParaRPr lang="zh-CN" altLang="en-US"/>
          </a:p>
        </p:txBody>
      </p:sp>
    </p:spTree>
    <p:extLst>
      <p:ext uri="{BB962C8B-B14F-4D97-AF65-F5344CB8AC3E}">
        <p14:creationId xmlns:p14="http://schemas.microsoft.com/office/powerpoint/2010/main" val="1758284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15</a:t>
            </a:fld>
            <a:endParaRPr lang="zh-CN" altLang="en-US"/>
          </a:p>
        </p:txBody>
      </p:sp>
    </p:spTree>
    <p:extLst>
      <p:ext uri="{BB962C8B-B14F-4D97-AF65-F5344CB8AC3E}">
        <p14:creationId xmlns:p14="http://schemas.microsoft.com/office/powerpoint/2010/main" val="1759596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16</a:t>
            </a:fld>
            <a:endParaRPr lang="zh-CN" altLang="en-US"/>
          </a:p>
        </p:txBody>
      </p:sp>
    </p:spTree>
    <p:extLst>
      <p:ext uri="{BB962C8B-B14F-4D97-AF65-F5344CB8AC3E}">
        <p14:creationId xmlns:p14="http://schemas.microsoft.com/office/powerpoint/2010/main" val="3595989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17</a:t>
            </a:fld>
            <a:endParaRPr lang="zh-CN" altLang="en-US"/>
          </a:p>
        </p:txBody>
      </p:sp>
    </p:spTree>
    <p:extLst>
      <p:ext uri="{BB962C8B-B14F-4D97-AF65-F5344CB8AC3E}">
        <p14:creationId xmlns:p14="http://schemas.microsoft.com/office/powerpoint/2010/main" val="308169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kern="1200" dirty="0">
                <a:solidFill>
                  <a:schemeClr val="tx1"/>
                </a:solidFill>
                <a:effectLst/>
                <a:latin typeface="+mn-lt"/>
                <a:ea typeface="+mn-ea"/>
                <a:cs typeface="+mn-cs"/>
              </a:rPr>
              <a:t>When training deep neural networks, there is a common problem called data bias or domain shift which means training dataset’s distribution is different from testing dataset. Due to this phenomenon, models trained on one large dataset do not generalize well 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new</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datasets and tasks</a:t>
            </a:r>
            <a:r>
              <a:rPr lang="en-US" altLang="zh-CN" sz="1200" kern="1200" dirty="0">
                <a:solidFill>
                  <a:schemeClr val="tx1"/>
                </a:solidFill>
                <a:effectLst/>
                <a:latin typeface="+mn-lt"/>
                <a:ea typeface="+mn-ea"/>
                <a:cs typeface="+mn-cs"/>
              </a:rPr>
              <a:t>.</a:t>
            </a:r>
            <a:r>
              <a:rPr lang="en" altLang="zh-CN" sz="1200" kern="1200" dirty="0">
                <a:solidFill>
                  <a:schemeClr val="tx1"/>
                </a:solidFill>
                <a:effectLst/>
                <a:latin typeface="+mn-lt"/>
                <a:ea typeface="+mn-ea"/>
                <a:cs typeface="+mn-cs"/>
              </a:rPr>
              <a:t> The typical solution is to further fine-tune these networks on target datasets.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3</a:t>
            </a:fld>
            <a:endParaRPr lang="zh-CN" altLang="en-US"/>
          </a:p>
        </p:txBody>
      </p:sp>
    </p:spTree>
    <p:extLst>
      <p:ext uri="{BB962C8B-B14F-4D97-AF65-F5344CB8AC3E}">
        <p14:creationId xmlns:p14="http://schemas.microsoft.com/office/powerpoint/2010/main" val="205607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kern="1200" dirty="0">
                <a:solidFill>
                  <a:schemeClr val="tx1"/>
                </a:solidFill>
                <a:effectLst/>
                <a:latin typeface="+mn-lt"/>
                <a:ea typeface="+mn-ea"/>
                <a:cs typeface="+mn-cs"/>
              </a:rPr>
              <a:t>Domain adaptation methods attempt to reduce the harmful effects of domain shift. It map both domains into a common feature space. One type of domain adaptation is adversarial adaptation methods.</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4</a:t>
            </a:fld>
            <a:endParaRPr lang="zh-CN" altLang="en-US"/>
          </a:p>
        </p:txBody>
      </p:sp>
    </p:spTree>
    <p:extLst>
      <p:ext uri="{BB962C8B-B14F-4D97-AF65-F5344CB8AC3E}">
        <p14:creationId xmlns:p14="http://schemas.microsoft.com/office/powerpoint/2010/main" val="160598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GAN consists of a generator and a discriminator</a:t>
            </a:r>
          </a:p>
        </p:txBody>
      </p:sp>
      <p:sp>
        <p:nvSpPr>
          <p:cNvPr id="4" name="灯片编号占位符 3"/>
          <p:cNvSpPr>
            <a:spLocks noGrp="1"/>
          </p:cNvSpPr>
          <p:nvPr>
            <p:ph type="sldNum" sz="quarter" idx="10"/>
          </p:nvPr>
        </p:nvSpPr>
        <p:spPr/>
        <p:txBody>
          <a:bodyPr/>
          <a:lstStyle/>
          <a:p>
            <a:fld id="{BF622142-0C59-4E07-AA1C-EAE50334DAC6}" type="slidenum">
              <a:rPr lang="zh-CN" altLang="en-US" smtClean="0"/>
              <a:t>5</a:t>
            </a:fld>
            <a:endParaRPr lang="zh-CN" altLang="en-US"/>
          </a:p>
        </p:txBody>
      </p:sp>
    </p:spTree>
    <p:extLst>
      <p:ext uri="{BB962C8B-B14F-4D97-AF65-F5344CB8AC3E}">
        <p14:creationId xmlns:p14="http://schemas.microsoft.com/office/powerpoint/2010/main" val="290508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kern="1200" dirty="0">
                <a:solidFill>
                  <a:schemeClr val="tx1"/>
                </a:solidFill>
                <a:effectLst/>
                <a:latin typeface="+mn-lt"/>
                <a:ea typeface="+mn-ea"/>
                <a:cs typeface="+mn-cs"/>
              </a:rPr>
              <a:t>each algorithm</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makes different design choices such as whether to use a generator,</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which loss function to employ, or whether to share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weights across domains.</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6</a:t>
            </a:fld>
            <a:endParaRPr lang="zh-CN" altLang="en-US"/>
          </a:p>
        </p:txBody>
      </p:sp>
    </p:spTree>
    <p:extLst>
      <p:ext uri="{BB962C8B-B14F-4D97-AF65-F5344CB8AC3E}">
        <p14:creationId xmlns:p14="http://schemas.microsoft.com/office/powerpoint/2010/main" val="74672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Discriminative base model: it doesn’t </a:t>
            </a:r>
            <a:r>
              <a:rPr lang="en" altLang="zh-CN" sz="1200" kern="1200" dirty="0">
                <a:solidFill>
                  <a:schemeClr val="tx1"/>
                </a:solidFill>
                <a:effectLst/>
                <a:latin typeface="+mn-lt"/>
                <a:ea typeface="+mn-ea"/>
                <a:cs typeface="+mn-cs"/>
              </a:rPr>
              <a:t>require to generate convincing in-domain samples.</a:t>
            </a:r>
          </a:p>
          <a:p>
            <a:r>
              <a:rPr lang="en" altLang="zh-CN" sz="1200" kern="1200" dirty="0">
                <a:solidFill>
                  <a:schemeClr val="tx1"/>
                </a:solidFill>
                <a:effectLst/>
                <a:latin typeface="+mn-lt"/>
                <a:ea typeface="+mn-ea"/>
                <a:cs typeface="+mn-cs"/>
              </a:rPr>
              <a:t>Untying weights: it allows more domain specific feature extraction to be learned.</a:t>
            </a:r>
          </a:p>
          <a:p>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The benefit of this unified framework for adversarial domain adaptation is that it allow us to effectively figure out the difference and similarities between the existing approaches 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can</a:t>
            </a:r>
            <a:r>
              <a:rPr lang="en" altLang="zh-CN" sz="1200" kern="1200" dirty="0">
                <a:solidFill>
                  <a:schemeClr val="tx1"/>
                </a:solidFill>
                <a:effectLst/>
                <a:latin typeface="+mn-lt"/>
                <a:ea typeface="+mn-ea"/>
                <a:cs typeface="+mn-cs"/>
              </a:rPr>
              <a:t> directly find the potential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improvement </a:t>
            </a:r>
            <a:r>
              <a:rPr lang="en" altLang="zh-CN" sz="1200" kern="1200" dirty="0">
                <a:solidFill>
                  <a:schemeClr val="tx1"/>
                </a:solidFill>
                <a:effectLst/>
                <a:latin typeface="+mn-lt"/>
                <a:ea typeface="+mn-ea"/>
                <a:cs typeface="+mn-cs"/>
              </a:rPr>
              <a:t>of new adaptive methods.</a:t>
            </a:r>
          </a:p>
          <a:p>
            <a:endParaRPr lang="en" altLang="zh-CN" sz="1200" kern="1200" dirty="0">
              <a:solidFill>
                <a:schemeClr val="tx1"/>
              </a:solidFill>
              <a:effectLst/>
              <a:latin typeface="+mn-lt"/>
              <a:ea typeface="+mn-ea"/>
              <a:cs typeface="+mn-cs"/>
            </a:endParaRP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7</a:t>
            </a:fld>
            <a:endParaRPr lang="zh-CN" altLang="en-US"/>
          </a:p>
        </p:txBody>
      </p:sp>
    </p:spTree>
    <p:extLst>
      <p:ext uri="{BB962C8B-B14F-4D97-AF65-F5344CB8AC3E}">
        <p14:creationId xmlns:p14="http://schemas.microsoft.com/office/powerpoint/2010/main" val="223593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the framework</a:t>
            </a:r>
            <a:r>
              <a:rPr lang="zh-CN" altLang="en-US" dirty="0"/>
              <a:t> </a:t>
            </a:r>
            <a:r>
              <a:rPr lang="en-US" altLang="zh-CN" dirty="0"/>
              <a:t>is determined, </a:t>
            </a:r>
            <a:r>
              <a:rPr lang="en-US" altLang="zh-CN" dirty="0" err="1"/>
              <a:t>firsly</a:t>
            </a:r>
            <a:r>
              <a:rPr lang="en-US" altLang="zh-CN" dirty="0"/>
              <a:t> we optimizing</a:t>
            </a:r>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8</a:t>
            </a:fld>
            <a:endParaRPr lang="zh-CN" altLang="en-US"/>
          </a:p>
        </p:txBody>
      </p:sp>
    </p:spTree>
    <p:extLst>
      <p:ext uri="{BB962C8B-B14F-4D97-AF65-F5344CB8AC3E}">
        <p14:creationId xmlns:p14="http://schemas.microsoft.com/office/powerpoint/2010/main" val="406208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source model is trained, it enters the adversarial adaptation step.</a:t>
            </a:r>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9</a:t>
            </a:fld>
            <a:endParaRPr lang="zh-CN" altLang="en-US"/>
          </a:p>
        </p:txBody>
      </p:sp>
    </p:spTree>
    <p:extLst>
      <p:ext uri="{BB962C8B-B14F-4D97-AF65-F5344CB8AC3E}">
        <p14:creationId xmlns:p14="http://schemas.microsoft.com/office/powerpoint/2010/main" val="409264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10</a:t>
            </a:fld>
            <a:endParaRPr lang="zh-CN" altLang="en-US"/>
          </a:p>
        </p:txBody>
      </p:sp>
    </p:spTree>
    <p:extLst>
      <p:ext uri="{BB962C8B-B14F-4D97-AF65-F5344CB8AC3E}">
        <p14:creationId xmlns:p14="http://schemas.microsoft.com/office/powerpoint/2010/main" val="262016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66249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13772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141985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402669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239185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267120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94716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219203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08020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42695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0689373-1E8E-4553-A943-BF622D115872}"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48657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89373-1E8E-4553-A943-BF622D115872}" type="datetimeFigureOut">
              <a:rPr lang="zh-CN" altLang="en-US" smtClean="0"/>
              <a:t>2021/10/21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53839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60" y="333822"/>
            <a:ext cx="3169926" cy="411481"/>
          </a:xfrm>
          <a:prstGeom prst="rect">
            <a:avLst/>
          </a:prstGeom>
        </p:spPr>
      </p:pic>
      <p:sp>
        <p:nvSpPr>
          <p:cNvPr id="8" name="标题 1"/>
          <p:cNvSpPr>
            <a:spLocks noGrp="1"/>
          </p:cNvSpPr>
          <p:nvPr>
            <p:ph type="ctrTitle"/>
          </p:nvPr>
        </p:nvSpPr>
        <p:spPr>
          <a:xfrm>
            <a:off x="1252939" y="1700808"/>
            <a:ext cx="9484730" cy="2457979"/>
          </a:xfrm>
        </p:spPr>
        <p:txBody>
          <a:bodyPr/>
          <a:lstStyle/>
          <a:p>
            <a:r>
              <a:rPr lang="en" altLang="zh-CN" dirty="0">
                <a:solidFill>
                  <a:schemeClr val="bg1"/>
                </a:solidFill>
              </a:rPr>
              <a:t>Adversarial discriminative domain adaptation</a:t>
            </a:r>
            <a:endParaRPr lang="zh-CN" altLang="en-US" dirty="0">
              <a:solidFill>
                <a:schemeClr val="bg1"/>
              </a:solidFill>
            </a:endParaRPr>
          </a:p>
        </p:txBody>
      </p:sp>
      <p:sp>
        <p:nvSpPr>
          <p:cNvPr id="9" name="副标题 2"/>
          <p:cNvSpPr>
            <a:spLocks noGrp="1"/>
          </p:cNvSpPr>
          <p:nvPr>
            <p:ph type="subTitle" idx="1"/>
          </p:nvPr>
        </p:nvSpPr>
        <p:spPr>
          <a:xfrm>
            <a:off x="1252939" y="5159868"/>
            <a:ext cx="9484730" cy="861420"/>
          </a:xfrm>
        </p:spPr>
        <p:txBody>
          <a:bodyPr>
            <a:normAutofit lnSpcReduction="10000"/>
          </a:bodyPr>
          <a:lstStyle/>
          <a:p>
            <a:r>
              <a:rPr lang="en" altLang="zh-CN" dirty="0"/>
              <a:t>Eric Tzeng, CVPR 2017</a:t>
            </a:r>
          </a:p>
          <a:p>
            <a:r>
              <a:rPr lang="en-US" altLang="zh-CN" dirty="0"/>
              <a:t>Presenter: LIU </a:t>
            </a:r>
            <a:r>
              <a:rPr lang="en-US" altLang="zh-CN" dirty="0" err="1"/>
              <a:t>Hanbing</a:t>
            </a:r>
            <a:endParaRPr lang="zh-CN" altLang="en-US" dirty="0"/>
          </a:p>
        </p:txBody>
      </p:sp>
    </p:spTree>
    <p:extLst>
      <p:ext uri="{BB962C8B-B14F-4D97-AF65-F5344CB8AC3E}">
        <p14:creationId xmlns:p14="http://schemas.microsoft.com/office/powerpoint/2010/main" val="407255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ADDA</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pic>
        <p:nvPicPr>
          <p:cNvPr id="3" name="图片 2">
            <a:extLst>
              <a:ext uri="{FF2B5EF4-FFF2-40B4-BE49-F238E27FC236}">
                <a16:creationId xmlns:a16="http://schemas.microsoft.com/office/drawing/2014/main" id="{E79104E4-A1F2-0C45-AC30-AD3AA776245C}"/>
              </a:ext>
            </a:extLst>
          </p:cNvPr>
          <p:cNvPicPr>
            <a:picLocks noChangeAspect="1"/>
          </p:cNvPicPr>
          <p:nvPr/>
        </p:nvPicPr>
        <p:blipFill>
          <a:blip r:embed="rId4"/>
          <a:stretch>
            <a:fillRect/>
          </a:stretch>
        </p:blipFill>
        <p:spPr>
          <a:xfrm>
            <a:off x="7107487" y="2356699"/>
            <a:ext cx="5084513" cy="3798774"/>
          </a:xfrm>
          <a:prstGeom prst="rect">
            <a:avLst/>
          </a:prstGeom>
        </p:spPr>
      </p:pic>
      <p:sp>
        <p:nvSpPr>
          <p:cNvPr id="4" name="文本框 3">
            <a:extLst>
              <a:ext uri="{FF2B5EF4-FFF2-40B4-BE49-F238E27FC236}">
                <a16:creationId xmlns:a16="http://schemas.microsoft.com/office/drawing/2014/main" id="{CB34415F-46D2-BC4B-A502-42992601041F}"/>
              </a:ext>
            </a:extLst>
          </p:cNvPr>
          <p:cNvSpPr txBox="1"/>
          <p:nvPr/>
        </p:nvSpPr>
        <p:spPr>
          <a:xfrm>
            <a:off x="876677" y="2652820"/>
            <a:ext cx="5907425"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 altLang="zh-CN" sz="2000" dirty="0"/>
              <a:t>Target images are mapped with the target encoder to the shared feature space and classified by the source classifier</a:t>
            </a:r>
          </a:p>
          <a:p>
            <a:endParaRPr kumimoji="1" lang="zh-CN" altLang="en-US" dirty="0"/>
          </a:p>
        </p:txBody>
      </p:sp>
    </p:spTree>
    <p:extLst>
      <p:ext uri="{BB962C8B-B14F-4D97-AF65-F5344CB8AC3E}">
        <p14:creationId xmlns:p14="http://schemas.microsoft.com/office/powerpoint/2010/main" val="3202933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ADDA</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pic>
        <p:nvPicPr>
          <p:cNvPr id="5" name="图片 4">
            <a:extLst>
              <a:ext uri="{FF2B5EF4-FFF2-40B4-BE49-F238E27FC236}">
                <a16:creationId xmlns:a16="http://schemas.microsoft.com/office/drawing/2014/main" id="{93FE5CB1-44BA-7D47-8519-B6CA7FF9CD83}"/>
              </a:ext>
            </a:extLst>
          </p:cNvPr>
          <p:cNvPicPr>
            <a:picLocks noChangeAspect="1"/>
          </p:cNvPicPr>
          <p:nvPr/>
        </p:nvPicPr>
        <p:blipFill>
          <a:blip r:embed="rId4"/>
          <a:stretch>
            <a:fillRect/>
          </a:stretch>
        </p:blipFill>
        <p:spPr>
          <a:xfrm>
            <a:off x="133814" y="1180056"/>
            <a:ext cx="11924371" cy="4720911"/>
          </a:xfrm>
          <a:prstGeom prst="rect">
            <a:avLst/>
          </a:prstGeom>
        </p:spPr>
      </p:pic>
    </p:spTree>
    <p:extLst>
      <p:ext uri="{BB962C8B-B14F-4D97-AF65-F5344CB8AC3E}">
        <p14:creationId xmlns:p14="http://schemas.microsoft.com/office/powerpoint/2010/main" val="3032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Experiments</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sp>
        <p:nvSpPr>
          <p:cNvPr id="3" name="文本框 2">
            <a:extLst>
              <a:ext uri="{FF2B5EF4-FFF2-40B4-BE49-F238E27FC236}">
                <a16:creationId xmlns:a16="http://schemas.microsoft.com/office/drawing/2014/main" id="{EB30AC72-E15D-664F-9295-8CD9075F5FE9}"/>
              </a:ext>
            </a:extLst>
          </p:cNvPr>
          <p:cNvSpPr txBox="1"/>
          <p:nvPr/>
        </p:nvSpPr>
        <p:spPr>
          <a:xfrm>
            <a:off x="1315844" y="1160773"/>
            <a:ext cx="9035487" cy="1429622"/>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kumimoji="1" lang="en" altLang="zh-CN" sz="2000" dirty="0"/>
              <a:t>Three digits datasets of varying difficulty: MNIST, USPS, and SVHN digits datasets</a:t>
            </a:r>
          </a:p>
          <a:p>
            <a:pPr marL="285750" indent="-285750">
              <a:lnSpc>
                <a:spcPct val="150000"/>
              </a:lnSpc>
              <a:buFont typeface="Arial" panose="020B0604020202020204" pitchFamily="34" charset="0"/>
              <a:buChar char="•"/>
            </a:pPr>
            <a:r>
              <a:rPr lang="en" altLang="zh-CN" sz="2000" dirty="0"/>
              <a:t>Cross-modality adaptation</a:t>
            </a:r>
            <a:r>
              <a:rPr kumimoji="1" lang="en-US" altLang="zh-CN" sz="2000" dirty="0"/>
              <a:t>: </a:t>
            </a:r>
            <a:r>
              <a:rPr lang="en" altLang="zh-CN" sz="2000" dirty="0"/>
              <a:t>the task of adaptation between RGB and depth images</a:t>
            </a:r>
          </a:p>
          <a:p>
            <a:pPr marL="285750" indent="-285750">
              <a:lnSpc>
                <a:spcPct val="150000"/>
              </a:lnSpc>
              <a:buFont typeface="Arial" panose="020B0604020202020204" pitchFamily="34" charset="0"/>
              <a:buChar char="•"/>
            </a:pPr>
            <a:r>
              <a:rPr lang="en" altLang="zh-CN" sz="2000" dirty="0"/>
              <a:t>Real-world adaptation tasks: Office visual domain adaptation dataset</a:t>
            </a:r>
          </a:p>
        </p:txBody>
      </p:sp>
      <p:pic>
        <p:nvPicPr>
          <p:cNvPr id="4" name="图片 3">
            <a:extLst>
              <a:ext uri="{FF2B5EF4-FFF2-40B4-BE49-F238E27FC236}">
                <a16:creationId xmlns:a16="http://schemas.microsoft.com/office/drawing/2014/main" id="{233A5134-809A-F744-BA3D-E1A97D69DD40}"/>
              </a:ext>
            </a:extLst>
          </p:cNvPr>
          <p:cNvPicPr>
            <a:picLocks noChangeAspect="1"/>
          </p:cNvPicPr>
          <p:nvPr/>
        </p:nvPicPr>
        <p:blipFill>
          <a:blip r:embed="rId4"/>
          <a:stretch>
            <a:fillRect/>
          </a:stretch>
        </p:blipFill>
        <p:spPr>
          <a:xfrm>
            <a:off x="468351" y="2798583"/>
            <a:ext cx="11255297" cy="3691482"/>
          </a:xfrm>
          <a:prstGeom prst="rect">
            <a:avLst/>
          </a:prstGeom>
        </p:spPr>
      </p:pic>
    </p:spTree>
    <p:extLst>
      <p:ext uri="{BB962C8B-B14F-4D97-AF65-F5344CB8AC3E}">
        <p14:creationId xmlns:p14="http://schemas.microsoft.com/office/powerpoint/2010/main" val="121442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Experiments</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pic>
        <p:nvPicPr>
          <p:cNvPr id="3" name="图片 2">
            <a:extLst>
              <a:ext uri="{FF2B5EF4-FFF2-40B4-BE49-F238E27FC236}">
                <a16:creationId xmlns:a16="http://schemas.microsoft.com/office/drawing/2014/main" id="{5E0CF68E-95C6-324A-9D9D-4CE5C43109EA}"/>
              </a:ext>
            </a:extLst>
          </p:cNvPr>
          <p:cNvPicPr>
            <a:picLocks noChangeAspect="1"/>
          </p:cNvPicPr>
          <p:nvPr/>
        </p:nvPicPr>
        <p:blipFill>
          <a:blip r:embed="rId4"/>
          <a:stretch>
            <a:fillRect/>
          </a:stretch>
        </p:blipFill>
        <p:spPr>
          <a:xfrm>
            <a:off x="341100" y="1714500"/>
            <a:ext cx="11125200" cy="3429000"/>
          </a:xfrm>
          <a:prstGeom prst="rect">
            <a:avLst/>
          </a:prstGeom>
        </p:spPr>
      </p:pic>
    </p:spTree>
    <p:extLst>
      <p:ext uri="{BB962C8B-B14F-4D97-AF65-F5344CB8AC3E}">
        <p14:creationId xmlns:p14="http://schemas.microsoft.com/office/powerpoint/2010/main" val="407263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Experiments</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pic>
        <p:nvPicPr>
          <p:cNvPr id="3" name="图片 2">
            <a:extLst>
              <a:ext uri="{FF2B5EF4-FFF2-40B4-BE49-F238E27FC236}">
                <a16:creationId xmlns:a16="http://schemas.microsoft.com/office/drawing/2014/main" id="{95E82449-A911-984D-8C96-CF7DB39A6E82}"/>
              </a:ext>
            </a:extLst>
          </p:cNvPr>
          <p:cNvPicPr>
            <a:picLocks noChangeAspect="1"/>
          </p:cNvPicPr>
          <p:nvPr/>
        </p:nvPicPr>
        <p:blipFill>
          <a:blip r:embed="rId4"/>
          <a:stretch>
            <a:fillRect/>
          </a:stretch>
        </p:blipFill>
        <p:spPr>
          <a:xfrm>
            <a:off x="362850" y="1953663"/>
            <a:ext cx="11466300" cy="3435751"/>
          </a:xfrm>
          <a:prstGeom prst="rect">
            <a:avLst/>
          </a:prstGeom>
        </p:spPr>
      </p:pic>
    </p:spTree>
    <p:extLst>
      <p:ext uri="{BB962C8B-B14F-4D97-AF65-F5344CB8AC3E}">
        <p14:creationId xmlns:p14="http://schemas.microsoft.com/office/powerpoint/2010/main" val="132808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Experiments</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pic>
        <p:nvPicPr>
          <p:cNvPr id="4" name="图片 3">
            <a:extLst>
              <a:ext uri="{FF2B5EF4-FFF2-40B4-BE49-F238E27FC236}">
                <a16:creationId xmlns:a16="http://schemas.microsoft.com/office/drawing/2014/main" id="{C9DC0E95-051E-5042-88C3-F0E8B60899AE}"/>
              </a:ext>
            </a:extLst>
          </p:cNvPr>
          <p:cNvPicPr>
            <a:picLocks noChangeAspect="1"/>
          </p:cNvPicPr>
          <p:nvPr/>
        </p:nvPicPr>
        <p:blipFill>
          <a:blip r:embed="rId4"/>
          <a:stretch>
            <a:fillRect/>
          </a:stretch>
        </p:blipFill>
        <p:spPr>
          <a:xfrm>
            <a:off x="2836359" y="1380728"/>
            <a:ext cx="6519282" cy="4575509"/>
          </a:xfrm>
          <a:prstGeom prst="rect">
            <a:avLst/>
          </a:prstGeom>
        </p:spPr>
      </p:pic>
    </p:spTree>
    <p:extLst>
      <p:ext uri="{BB962C8B-B14F-4D97-AF65-F5344CB8AC3E}">
        <p14:creationId xmlns:p14="http://schemas.microsoft.com/office/powerpoint/2010/main" val="177463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Conclusion</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sp>
        <p:nvSpPr>
          <p:cNvPr id="3" name="文本框 2">
            <a:extLst>
              <a:ext uri="{FF2B5EF4-FFF2-40B4-BE49-F238E27FC236}">
                <a16:creationId xmlns:a16="http://schemas.microsoft.com/office/drawing/2014/main" id="{9848DC16-2868-F64B-B967-7B51CE084AEF}"/>
              </a:ext>
            </a:extLst>
          </p:cNvPr>
          <p:cNvSpPr txBox="1"/>
          <p:nvPr/>
        </p:nvSpPr>
        <p:spPr>
          <a:xfrm>
            <a:off x="905107" y="2321004"/>
            <a:ext cx="10381786" cy="22159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 altLang="zh-CN" sz="2000" dirty="0"/>
              <a:t>Proposed a unified framework for unsupervised domain adaptation</a:t>
            </a:r>
          </a:p>
          <a:p>
            <a:pPr marL="285750" indent="-285750">
              <a:lnSpc>
                <a:spcPct val="150000"/>
              </a:lnSpc>
              <a:buFont typeface="Arial" panose="020B0604020202020204" pitchFamily="34" charset="0"/>
              <a:buChar char="•"/>
            </a:pPr>
            <a:r>
              <a:rPr lang="en" altLang="zh-CN" sz="2000" dirty="0"/>
              <a:t>Propose a new adaptation method, ADDA</a:t>
            </a:r>
          </a:p>
          <a:p>
            <a:pPr marL="285750" indent="-285750">
              <a:lnSpc>
                <a:spcPct val="150000"/>
              </a:lnSpc>
              <a:buFont typeface="Arial" panose="020B0604020202020204" pitchFamily="34" charset="0"/>
              <a:buChar char="•"/>
            </a:pPr>
            <a:r>
              <a:rPr lang="en" altLang="zh-CN" sz="2000" dirty="0"/>
              <a:t>Experiments on standard domain adaptation tasks as well as a difficult cross-modality object classification task</a:t>
            </a:r>
          </a:p>
          <a:p>
            <a:endParaRPr lang="en" altLang="zh-CN" dirty="0"/>
          </a:p>
        </p:txBody>
      </p:sp>
    </p:spTree>
    <p:extLst>
      <p:ext uri="{BB962C8B-B14F-4D97-AF65-F5344CB8AC3E}">
        <p14:creationId xmlns:p14="http://schemas.microsoft.com/office/powerpoint/2010/main" val="370383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sp>
        <p:nvSpPr>
          <p:cNvPr id="5" name="标题 4">
            <a:extLst>
              <a:ext uri="{FF2B5EF4-FFF2-40B4-BE49-F238E27FC236}">
                <a16:creationId xmlns:a16="http://schemas.microsoft.com/office/drawing/2014/main" id="{2B7CC9BB-CEAE-1949-9E9C-0C9A7336647E}"/>
              </a:ext>
            </a:extLst>
          </p:cNvPr>
          <p:cNvSpPr>
            <a:spLocks noGrp="1"/>
          </p:cNvSpPr>
          <p:nvPr>
            <p:ph type="ctrTitle"/>
          </p:nvPr>
        </p:nvSpPr>
        <p:spPr>
          <a:xfrm>
            <a:off x="1524000" y="1280883"/>
            <a:ext cx="9144000" cy="2387600"/>
          </a:xfrm>
        </p:spPr>
        <p:txBody>
          <a:bodyPr/>
          <a:lstStyle/>
          <a:p>
            <a:r>
              <a:rPr lang="en-US" altLang="zh-CN" dirty="0"/>
              <a:t>Thank you for listening!</a:t>
            </a:r>
            <a:endParaRPr lang="zh-CN" altLang="en-US" dirty="0"/>
          </a:p>
        </p:txBody>
      </p:sp>
    </p:spTree>
    <p:extLst>
      <p:ext uri="{BB962C8B-B14F-4D97-AF65-F5344CB8AC3E}">
        <p14:creationId xmlns:p14="http://schemas.microsoft.com/office/powerpoint/2010/main" val="405480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Content</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lnSpc>
                <a:spcPct val="150000"/>
              </a:lnSpc>
              <a:buFont typeface="Arial" panose="020B0604020202020204" pitchFamily="34" charset="0"/>
              <a:buChar char="•"/>
            </a:pPr>
            <a:r>
              <a:rPr lang="en-US" altLang="zh-CN" dirty="0"/>
              <a:t>Background</a:t>
            </a:r>
          </a:p>
          <a:p>
            <a:pPr marL="342900" indent="-342900" algn="l">
              <a:lnSpc>
                <a:spcPct val="150000"/>
              </a:lnSpc>
              <a:buFont typeface="Arial" panose="020B0604020202020204" pitchFamily="34" charset="0"/>
              <a:buChar char="•"/>
            </a:pPr>
            <a:r>
              <a:rPr lang="en-US" altLang="zh-CN" dirty="0"/>
              <a:t>Methodology</a:t>
            </a:r>
          </a:p>
          <a:p>
            <a:pPr marL="800100" lvl="1" indent="-342900" algn="l">
              <a:lnSpc>
                <a:spcPct val="150000"/>
              </a:lnSpc>
              <a:buFont typeface="Arial" panose="020B0604020202020204" pitchFamily="34" charset="0"/>
              <a:buChar char="•"/>
            </a:pPr>
            <a:r>
              <a:rPr lang="en" altLang="zh-CN" dirty="0"/>
              <a:t>Generalized adversarial adaptation</a:t>
            </a:r>
          </a:p>
          <a:p>
            <a:pPr marL="800100" lvl="1" indent="-342900" algn="l">
              <a:lnSpc>
                <a:spcPct val="150000"/>
              </a:lnSpc>
              <a:buFont typeface="Arial" panose="020B0604020202020204" pitchFamily="34" charset="0"/>
              <a:buChar char="•"/>
            </a:pPr>
            <a:r>
              <a:rPr lang="en-US" altLang="zh-CN" dirty="0"/>
              <a:t>Adversarial discriminative domain adaptation (ADDA)</a:t>
            </a:r>
          </a:p>
          <a:p>
            <a:pPr marL="342900" indent="-342900" algn="l">
              <a:lnSpc>
                <a:spcPct val="150000"/>
              </a:lnSpc>
              <a:buFont typeface="Arial" panose="020B0604020202020204" pitchFamily="34" charset="0"/>
              <a:buChar char="•"/>
            </a:pPr>
            <a:r>
              <a:rPr lang="en-US" altLang="zh-CN" dirty="0"/>
              <a:t>Experiments</a:t>
            </a:r>
          </a:p>
          <a:p>
            <a:pPr marL="342900" indent="-342900" algn="l">
              <a:lnSpc>
                <a:spcPct val="150000"/>
              </a:lnSpc>
              <a:buFont typeface="Arial" panose="020B0604020202020204" pitchFamily="34" charset="0"/>
              <a:buChar char="•"/>
            </a:pPr>
            <a:r>
              <a:rPr lang="en-US" altLang="zh-CN" dirty="0"/>
              <a:t>Conclusion</a:t>
            </a:r>
          </a:p>
          <a:p>
            <a:pPr marL="342900" indent="-342900" algn="l">
              <a:buFont typeface="Arial" panose="020B0604020202020204" pitchFamily="34" charset="0"/>
              <a:buChar char="•"/>
            </a:pPr>
            <a:endParaRPr lang="en-US" altLang="zh-CN" dirty="0"/>
          </a:p>
          <a:p>
            <a:pPr marL="800100" lvl="1" indent="-342900" algn="l">
              <a:buFont typeface="Arial" panose="020B0604020202020204" pitchFamily="34" charset="0"/>
              <a:buChar char="•"/>
            </a:pPr>
            <a:endParaRPr lang="en-US" altLang="zh-CN" dirty="0"/>
          </a:p>
          <a:p>
            <a:pPr marL="342900" indent="-342900" algn="l">
              <a:buFont typeface="Arial" panose="020B0604020202020204" pitchFamily="34" charset="0"/>
              <a:buChar char="•"/>
            </a:pPr>
            <a:endParaRPr lang="en-US" altLang="zh-CN" dirty="0"/>
          </a:p>
          <a:p>
            <a:pPr marL="342900" indent="-342900" algn="l">
              <a:buFont typeface="Arial" panose="020B0604020202020204" pitchFamily="34" charset="0"/>
              <a:buChar char="•"/>
            </a:pPr>
            <a:endParaRPr lang="en-US" altLang="zh-CN" dirty="0"/>
          </a:p>
          <a:p>
            <a:pPr algn="l"/>
            <a:endParaRPr lang="zh-CN" altLang="en-US" dirty="0"/>
          </a:p>
        </p:txBody>
      </p:sp>
    </p:spTree>
    <p:extLst>
      <p:ext uri="{BB962C8B-B14F-4D97-AF65-F5344CB8AC3E}">
        <p14:creationId xmlns:p14="http://schemas.microsoft.com/office/powerpoint/2010/main" val="204877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Background</a:t>
            </a:r>
            <a:endParaRPr lang="zh-CN" altLang="en-US" sz="2800" b="1" dirty="0"/>
          </a:p>
        </p:txBody>
      </p:sp>
      <p:sp>
        <p:nvSpPr>
          <p:cNvPr id="10" name="副标题 2"/>
          <p:cNvSpPr>
            <a:spLocks noGrp="1"/>
          </p:cNvSpPr>
          <p:nvPr>
            <p:ph type="subTitle" idx="1"/>
          </p:nvPr>
        </p:nvSpPr>
        <p:spPr>
          <a:xfrm>
            <a:off x="725700" y="1871145"/>
            <a:ext cx="10740600" cy="3626013"/>
          </a:xfrm>
        </p:spPr>
        <p:txBody>
          <a:bodyPr>
            <a:normAutofit/>
          </a:bodyPr>
          <a:lstStyle/>
          <a:p>
            <a:pPr marL="342900" indent="-342900" algn="l">
              <a:lnSpc>
                <a:spcPct val="150000"/>
              </a:lnSpc>
              <a:buFont typeface="Arial" panose="020B0604020202020204" pitchFamily="34" charset="0"/>
              <a:buChar char="•"/>
            </a:pPr>
            <a:r>
              <a:rPr lang="en-US" altLang="zh-CN" b="1" dirty="0"/>
              <a:t>Data bias or domain shift</a:t>
            </a:r>
          </a:p>
          <a:p>
            <a:pPr marL="914400" lvl="1" indent="-457200" algn="l">
              <a:lnSpc>
                <a:spcPct val="150000"/>
              </a:lnSpc>
              <a:buFont typeface="Arial" panose="020B0604020202020204" pitchFamily="34" charset="0"/>
              <a:buChar char="•"/>
            </a:pPr>
            <a:r>
              <a:rPr lang="en-US" altLang="zh-CN" dirty="0"/>
              <a:t>Definition: Training dataset’s distribution is different from testing dataset</a:t>
            </a:r>
          </a:p>
          <a:p>
            <a:pPr marL="914400" lvl="1" indent="-457200" algn="l">
              <a:lnSpc>
                <a:spcPct val="150000"/>
              </a:lnSpc>
              <a:buFont typeface="Arial" panose="020B0604020202020204" pitchFamily="34" charset="0"/>
              <a:buChar char="•"/>
            </a:pPr>
            <a:r>
              <a:rPr lang="en-US" altLang="zh-CN" dirty="0"/>
              <a:t>Problem: do not generalize well to </a:t>
            </a:r>
            <a:r>
              <a:rPr lang="en" altLang="zh-CN" dirty="0"/>
              <a:t>novel datasets and tasks</a:t>
            </a:r>
          </a:p>
          <a:p>
            <a:pPr marL="914400" lvl="1" indent="-457200" algn="l">
              <a:lnSpc>
                <a:spcPct val="150000"/>
              </a:lnSpc>
              <a:buFont typeface="Arial" panose="020B0604020202020204" pitchFamily="34" charset="0"/>
              <a:buChar char="•"/>
            </a:pPr>
            <a:r>
              <a:rPr lang="en-US" altLang="zh-CN" dirty="0"/>
              <a:t>Solution: </a:t>
            </a:r>
            <a:r>
              <a:rPr lang="en-US" altLang="zh-CN" dirty="0">
                <a:solidFill>
                  <a:srgbClr val="FF0000"/>
                </a:solidFill>
              </a:rPr>
              <a:t>fine-tune</a:t>
            </a:r>
            <a:r>
              <a:rPr lang="en-US" altLang="zh-CN" dirty="0"/>
              <a:t> (expensive and time-consuming)</a:t>
            </a:r>
          </a:p>
          <a:p>
            <a:pPr algn="l"/>
            <a:endParaRPr lang="en-US" altLang="zh-CN" dirty="0"/>
          </a:p>
          <a:p>
            <a:pPr marL="342900" indent="-342900" algn="l">
              <a:buFont typeface="Arial" panose="020B0604020202020204" pitchFamily="34" charset="0"/>
              <a:buChar char="•"/>
            </a:pPr>
            <a:endParaRPr lang="en-US" altLang="zh-CN" dirty="0"/>
          </a:p>
          <a:p>
            <a:pPr algn="l"/>
            <a:r>
              <a:rPr lang="en-US" altLang="zh-CN" dirty="0"/>
              <a:t>     </a:t>
            </a:r>
            <a:endParaRPr lang="zh-CN" altLang="en-US" dirty="0"/>
          </a:p>
        </p:txBody>
      </p:sp>
    </p:spTree>
    <p:extLst>
      <p:ext uri="{BB962C8B-B14F-4D97-AF65-F5344CB8AC3E}">
        <p14:creationId xmlns:p14="http://schemas.microsoft.com/office/powerpoint/2010/main" val="82821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Background</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sp>
        <p:nvSpPr>
          <p:cNvPr id="6" name="副标题 2">
            <a:extLst>
              <a:ext uri="{FF2B5EF4-FFF2-40B4-BE49-F238E27FC236}">
                <a16:creationId xmlns:a16="http://schemas.microsoft.com/office/drawing/2014/main" id="{7AD38A91-937F-9E48-B51E-759DFEB13167}"/>
              </a:ext>
            </a:extLst>
          </p:cNvPr>
          <p:cNvSpPr txBox="1">
            <a:spLocks/>
          </p:cNvSpPr>
          <p:nvPr/>
        </p:nvSpPr>
        <p:spPr>
          <a:xfrm>
            <a:off x="725700" y="1855476"/>
            <a:ext cx="10269402" cy="36260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70000"/>
              </a:lnSpc>
              <a:buFont typeface="Arial" panose="020B0604020202020204" pitchFamily="34" charset="0"/>
              <a:buChar char="•"/>
            </a:pPr>
            <a:r>
              <a:rPr lang="en-US" altLang="zh-CN" b="1" dirty="0"/>
              <a:t>Domain adaptation</a:t>
            </a:r>
          </a:p>
          <a:p>
            <a:pPr marL="800100" lvl="1" indent="-342900" algn="l">
              <a:lnSpc>
                <a:spcPct val="170000"/>
              </a:lnSpc>
              <a:buFont typeface="Arial" panose="020B0604020202020204" pitchFamily="34" charset="0"/>
              <a:buChar char="•"/>
            </a:pPr>
            <a:r>
              <a:rPr lang="en-US" altLang="zh-CN" dirty="0"/>
              <a:t>map both domains into a </a:t>
            </a:r>
            <a:r>
              <a:rPr lang="en-US" altLang="zh-CN" dirty="0">
                <a:solidFill>
                  <a:srgbClr val="FF0000"/>
                </a:solidFill>
              </a:rPr>
              <a:t>common feature space</a:t>
            </a:r>
          </a:p>
          <a:p>
            <a:pPr marL="342900" indent="-342900" algn="l">
              <a:lnSpc>
                <a:spcPct val="170000"/>
              </a:lnSpc>
              <a:buFont typeface="Arial" panose="020B0604020202020204" pitchFamily="34" charset="0"/>
              <a:buChar char="•"/>
            </a:pPr>
            <a:r>
              <a:rPr lang="en" altLang="zh-CN" b="1" dirty="0"/>
              <a:t>Adversarial adaptation methods</a:t>
            </a:r>
          </a:p>
          <a:p>
            <a:pPr marL="800100" lvl="1" indent="-342900" algn="l">
              <a:lnSpc>
                <a:spcPct val="170000"/>
              </a:lnSpc>
              <a:buFont typeface="Arial" panose="020B0604020202020204" pitchFamily="34" charset="0"/>
              <a:buChar char="•"/>
            </a:pPr>
            <a:r>
              <a:rPr lang="en-US" altLang="zh-CN" dirty="0"/>
              <a:t>minimize an approximate domain discrepancy distance through an </a:t>
            </a:r>
            <a:r>
              <a:rPr lang="en-US" altLang="zh-CN" dirty="0">
                <a:solidFill>
                  <a:srgbClr val="FF0000"/>
                </a:solidFill>
              </a:rPr>
              <a:t>adversarial objective </a:t>
            </a:r>
            <a:r>
              <a:rPr lang="en-US" altLang="zh-CN" dirty="0"/>
              <a:t>with respect to a domain discriminator     </a:t>
            </a:r>
            <a:endParaRPr lang="zh-CN" altLang="en-US" dirty="0"/>
          </a:p>
        </p:txBody>
      </p:sp>
    </p:spTree>
    <p:extLst>
      <p:ext uri="{BB962C8B-B14F-4D97-AF65-F5344CB8AC3E}">
        <p14:creationId xmlns:p14="http://schemas.microsoft.com/office/powerpoint/2010/main" val="148054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 altLang="zh-CN" sz="2800" b="1" dirty="0"/>
              <a:t>Generative adversarial networks (GAN)</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sp>
        <p:nvSpPr>
          <p:cNvPr id="3" name="文本框 2">
            <a:extLst>
              <a:ext uri="{FF2B5EF4-FFF2-40B4-BE49-F238E27FC236}">
                <a16:creationId xmlns:a16="http://schemas.microsoft.com/office/drawing/2014/main" id="{9057ADD7-71F7-0745-AD9B-27EB26828CE5}"/>
              </a:ext>
            </a:extLst>
          </p:cNvPr>
          <p:cNvSpPr txBox="1"/>
          <p:nvPr/>
        </p:nvSpPr>
        <p:spPr>
          <a:xfrm>
            <a:off x="725700" y="1098834"/>
            <a:ext cx="10623618" cy="9679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zh-CN" sz="2000" dirty="0"/>
              <a:t>Generator: generate fake data which distribution is as close as real data</a:t>
            </a:r>
          </a:p>
          <a:p>
            <a:pPr marL="285750" indent="-285750">
              <a:lnSpc>
                <a:spcPct val="150000"/>
              </a:lnSpc>
              <a:buFont typeface="Arial" panose="020B0604020202020204" pitchFamily="34" charset="0"/>
              <a:buChar char="•"/>
            </a:pPr>
            <a:r>
              <a:rPr kumimoji="1" lang="en-US" altLang="zh-CN" sz="2000" dirty="0"/>
              <a:t>Discriminator: </a:t>
            </a:r>
            <a:r>
              <a:rPr lang="en" altLang="zh-CN" sz="2000" dirty="0"/>
              <a:t>distinguish fake data from real data</a:t>
            </a:r>
          </a:p>
        </p:txBody>
      </p:sp>
      <p:pic>
        <p:nvPicPr>
          <p:cNvPr id="6" name="Picture 2">
            <a:extLst>
              <a:ext uri="{FF2B5EF4-FFF2-40B4-BE49-F238E27FC236}">
                <a16:creationId xmlns:a16="http://schemas.microsoft.com/office/drawing/2014/main" id="{4744BDB0-9873-8745-A635-8CF6FB3DB22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16830"/>
          <a:stretch/>
        </p:blipFill>
        <p:spPr bwMode="auto">
          <a:xfrm>
            <a:off x="2574230" y="2123811"/>
            <a:ext cx="7043540" cy="393590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6E05FC59-0665-D746-9236-3140F25BE860}"/>
              </a:ext>
            </a:extLst>
          </p:cNvPr>
          <p:cNvPicPr>
            <a:picLocks noChangeAspect="1"/>
          </p:cNvPicPr>
          <p:nvPr/>
        </p:nvPicPr>
        <p:blipFill>
          <a:blip r:embed="rId6"/>
          <a:stretch>
            <a:fillRect/>
          </a:stretch>
        </p:blipFill>
        <p:spPr>
          <a:xfrm>
            <a:off x="1705478" y="5963853"/>
            <a:ext cx="8781043" cy="577067"/>
          </a:xfrm>
          <a:prstGeom prst="rect">
            <a:avLst/>
          </a:prstGeom>
        </p:spPr>
      </p:pic>
    </p:spTree>
    <p:extLst>
      <p:ext uri="{BB962C8B-B14F-4D97-AF65-F5344CB8AC3E}">
        <p14:creationId xmlns:p14="http://schemas.microsoft.com/office/powerpoint/2010/main" val="262573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Methodology</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sp>
        <p:nvSpPr>
          <p:cNvPr id="3" name="文本框 2">
            <a:extLst>
              <a:ext uri="{FF2B5EF4-FFF2-40B4-BE49-F238E27FC236}">
                <a16:creationId xmlns:a16="http://schemas.microsoft.com/office/drawing/2014/main" id="{6134277F-FE3D-4B42-85CB-895C9202CC3E}"/>
              </a:ext>
            </a:extLst>
          </p:cNvPr>
          <p:cNvSpPr txBox="1"/>
          <p:nvPr/>
        </p:nvSpPr>
        <p:spPr>
          <a:xfrm>
            <a:off x="533739" y="1867990"/>
            <a:ext cx="5347973" cy="36009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 altLang="zh-CN" sz="2000" dirty="0"/>
              <a:t>Propose a novel </a:t>
            </a:r>
            <a:r>
              <a:rPr lang="en" altLang="zh-CN" sz="2000" dirty="0">
                <a:solidFill>
                  <a:srgbClr val="FF0000"/>
                </a:solidFill>
              </a:rPr>
              <a:t>unified framework </a:t>
            </a:r>
            <a:r>
              <a:rPr lang="en" altLang="zh-CN" sz="2000" dirty="0"/>
              <a:t>for adversarial domain adaptation</a:t>
            </a:r>
          </a:p>
          <a:p>
            <a:pPr>
              <a:lnSpc>
                <a:spcPct val="150000"/>
              </a:lnSpc>
            </a:pPr>
            <a:endParaRPr lang="en" altLang="zh-CN" sz="2000" dirty="0"/>
          </a:p>
          <a:p>
            <a:pPr marL="342900" indent="-342900">
              <a:lnSpc>
                <a:spcPct val="150000"/>
              </a:lnSpc>
              <a:buFont typeface="+mj-lt"/>
              <a:buAutoNum type="arabicPeriod"/>
            </a:pPr>
            <a:r>
              <a:rPr lang="en" altLang="zh-CN" sz="2000" dirty="0"/>
              <a:t>whether to use a generative or discriminative base model</a:t>
            </a:r>
          </a:p>
          <a:p>
            <a:pPr marL="342900" indent="-342900">
              <a:lnSpc>
                <a:spcPct val="150000"/>
              </a:lnSpc>
              <a:buFont typeface="+mj-lt"/>
              <a:buAutoNum type="arabicPeriod"/>
            </a:pPr>
            <a:r>
              <a:rPr lang="en" altLang="zh-CN" sz="2000" dirty="0"/>
              <a:t>whether to tie or untie the weights</a:t>
            </a:r>
          </a:p>
          <a:p>
            <a:pPr marL="342900" indent="-342900">
              <a:lnSpc>
                <a:spcPct val="150000"/>
              </a:lnSpc>
              <a:buFont typeface="+mj-lt"/>
              <a:buAutoNum type="arabicPeriod"/>
            </a:pPr>
            <a:r>
              <a:rPr lang="en" altLang="zh-CN" sz="2000" dirty="0"/>
              <a:t>which adversarial learning objective to use</a:t>
            </a:r>
          </a:p>
          <a:p>
            <a:endParaRPr kumimoji="1" lang="zh-CN" altLang="en-US" dirty="0"/>
          </a:p>
        </p:txBody>
      </p:sp>
      <p:pic>
        <p:nvPicPr>
          <p:cNvPr id="5" name="图片 4">
            <a:extLst>
              <a:ext uri="{FF2B5EF4-FFF2-40B4-BE49-F238E27FC236}">
                <a16:creationId xmlns:a16="http://schemas.microsoft.com/office/drawing/2014/main" id="{15894BA7-1201-5748-AD61-F45B48E19B7A}"/>
              </a:ext>
            </a:extLst>
          </p:cNvPr>
          <p:cNvPicPr>
            <a:picLocks noChangeAspect="1"/>
          </p:cNvPicPr>
          <p:nvPr/>
        </p:nvPicPr>
        <p:blipFill>
          <a:blip r:embed="rId4"/>
          <a:stretch>
            <a:fillRect/>
          </a:stretch>
        </p:blipFill>
        <p:spPr>
          <a:xfrm>
            <a:off x="5881712" y="1277253"/>
            <a:ext cx="6310288" cy="4782460"/>
          </a:xfrm>
          <a:prstGeom prst="rect">
            <a:avLst/>
          </a:prstGeom>
        </p:spPr>
      </p:pic>
    </p:spTree>
    <p:extLst>
      <p:ext uri="{BB962C8B-B14F-4D97-AF65-F5344CB8AC3E}">
        <p14:creationId xmlns:p14="http://schemas.microsoft.com/office/powerpoint/2010/main" val="412160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lnSpc>
                <a:spcPct val="150000"/>
              </a:lnSpc>
            </a:pPr>
            <a:r>
              <a:rPr lang="en-US" altLang="zh-CN" sz="2800" b="1" dirty="0"/>
              <a:t>Methodology</a:t>
            </a:r>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pic>
        <p:nvPicPr>
          <p:cNvPr id="5" name="图片 4">
            <a:extLst>
              <a:ext uri="{FF2B5EF4-FFF2-40B4-BE49-F238E27FC236}">
                <a16:creationId xmlns:a16="http://schemas.microsoft.com/office/drawing/2014/main" id="{F6660E72-0833-D24F-9545-39EA1CC7CEC7}"/>
              </a:ext>
            </a:extLst>
          </p:cNvPr>
          <p:cNvPicPr>
            <a:picLocks noChangeAspect="1"/>
          </p:cNvPicPr>
          <p:nvPr/>
        </p:nvPicPr>
        <p:blipFill>
          <a:blip r:embed="rId4"/>
          <a:stretch>
            <a:fillRect/>
          </a:stretch>
        </p:blipFill>
        <p:spPr>
          <a:xfrm>
            <a:off x="0" y="3429000"/>
            <a:ext cx="12186920" cy="2754000"/>
          </a:xfrm>
          <a:prstGeom prst="rect">
            <a:avLst/>
          </a:prstGeom>
        </p:spPr>
      </p:pic>
      <p:sp>
        <p:nvSpPr>
          <p:cNvPr id="3" name="文本框 2">
            <a:extLst>
              <a:ext uri="{FF2B5EF4-FFF2-40B4-BE49-F238E27FC236}">
                <a16:creationId xmlns:a16="http://schemas.microsoft.com/office/drawing/2014/main" id="{C86B1902-8264-AB41-8799-5630DB33C58F}"/>
              </a:ext>
            </a:extLst>
          </p:cNvPr>
          <p:cNvSpPr txBox="1"/>
          <p:nvPr/>
        </p:nvSpPr>
        <p:spPr>
          <a:xfrm>
            <a:off x="1895967" y="1569026"/>
            <a:ext cx="8130510" cy="14296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zh-CN" sz="2000" dirty="0"/>
              <a:t>Discriminative - </a:t>
            </a:r>
            <a:r>
              <a:rPr lang="en" altLang="zh-CN" sz="2000" dirty="0"/>
              <a:t>discriminative adaptation tasks</a:t>
            </a:r>
            <a:endParaRPr kumimoji="1" lang="en-US" altLang="zh-CN" sz="2000" dirty="0"/>
          </a:p>
          <a:p>
            <a:pPr marL="285750" indent="-285750">
              <a:lnSpc>
                <a:spcPct val="150000"/>
              </a:lnSpc>
              <a:buFont typeface="Arial" panose="020B0604020202020204" pitchFamily="34" charset="0"/>
              <a:buChar char="•"/>
            </a:pPr>
            <a:r>
              <a:rPr kumimoji="1" lang="en-US" altLang="zh-CN" sz="2000" dirty="0"/>
              <a:t>Untying weights - more flexible</a:t>
            </a:r>
          </a:p>
          <a:p>
            <a:pPr marL="285750" indent="-285750">
              <a:lnSpc>
                <a:spcPct val="150000"/>
              </a:lnSpc>
              <a:buFont typeface="Arial" panose="020B0604020202020204" pitchFamily="34" charset="0"/>
              <a:buChar char="•"/>
            </a:pPr>
            <a:r>
              <a:rPr kumimoji="1" lang="en-US" altLang="zh-CN" sz="2000" dirty="0"/>
              <a:t>GAN loss - </a:t>
            </a:r>
            <a:r>
              <a:rPr lang="en" altLang="zh-CN" sz="2000" dirty="0"/>
              <a:t>similar to the original GAN setting</a:t>
            </a:r>
            <a:endParaRPr kumimoji="1" lang="en-US" altLang="zh-CN" sz="2000" dirty="0"/>
          </a:p>
        </p:txBody>
      </p:sp>
    </p:spTree>
    <p:extLst>
      <p:ext uri="{BB962C8B-B14F-4D97-AF65-F5344CB8AC3E}">
        <p14:creationId xmlns:p14="http://schemas.microsoft.com/office/powerpoint/2010/main" val="257506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ADDA</a:t>
            </a:r>
            <a:endParaRPr lang="zh-CN" altLang="en-US" sz="2800" b="1" dirty="0"/>
          </a:p>
        </p:txBody>
      </p:sp>
      <mc:AlternateContent xmlns:mc="http://schemas.openxmlformats.org/markup-compatibility/2006">
        <mc:Choice xmlns:a14="http://schemas.microsoft.com/office/drawing/2010/main" Requires="a14">
          <p:sp>
            <p:nvSpPr>
              <p:cNvPr id="10" name="副标题 2"/>
              <p:cNvSpPr>
                <a:spLocks noGrp="1"/>
              </p:cNvSpPr>
              <p:nvPr>
                <p:ph type="subTitle" idx="1"/>
              </p:nvPr>
            </p:nvSpPr>
            <p:spPr>
              <a:xfrm>
                <a:off x="881625" y="1524939"/>
                <a:ext cx="6355324" cy="2324591"/>
              </a:xfrm>
            </p:spPr>
            <p:txBody>
              <a:bodyPr/>
              <a:lstStyle/>
              <a:p>
                <a:pPr marL="342900" indent="-342900" algn="l">
                  <a:lnSpc>
                    <a:spcPct val="150000"/>
                  </a:lnSpc>
                  <a:buFont typeface="Arial" panose="020B0604020202020204" pitchFamily="34" charset="0"/>
                  <a:buChar char="•"/>
                </a:pPr>
                <a:r>
                  <a:rPr lang="en" altLang="zh-CN" sz="2000" dirty="0"/>
                  <a:t>Optimizing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 altLang="zh-CN" sz="2000" i="1" smtClean="0">
                            <a:latin typeface="Cambria Math" panose="02040503050406030204" pitchFamily="18" charset="0"/>
                            <a:ea typeface="Cambria Math" panose="02040503050406030204" pitchFamily="18" charset="0"/>
                          </a:rPr>
                          <m:t>ℒ</m:t>
                        </m:r>
                      </m:e>
                      <m:sub>
                        <m:r>
                          <a:rPr lang="en-US" altLang="zh-CN" sz="2000" b="0" i="1" smtClean="0">
                            <a:latin typeface="Cambria Math" panose="02040503050406030204" pitchFamily="18" charset="0"/>
                            <a:ea typeface="Cambria Math" panose="02040503050406030204" pitchFamily="18" charset="0"/>
                          </a:rPr>
                          <m:t>𝑐𝑙𝑠</m:t>
                        </m:r>
                      </m:sub>
                    </m:sSub>
                  </m:oMath>
                </a14:m>
                <a:r>
                  <a:rPr lang="en" altLang="zh-CN" sz="2000" dirty="0"/>
                  <a:t> over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𝑀</m:t>
                        </m:r>
                      </m:e>
                      <m:sub>
                        <m:r>
                          <a:rPr lang="en-US" altLang="zh-CN" sz="2000" i="1">
                            <a:latin typeface="Cambria Math" panose="02040503050406030204" pitchFamily="18" charset="0"/>
                          </a:rPr>
                          <m:t>𝑠</m:t>
                        </m:r>
                      </m:sub>
                    </m:sSub>
                  </m:oMath>
                </a14:m>
                <a:r>
                  <a:rPr lang="en" altLang="zh-CN" sz="2000" dirty="0"/>
                  <a:t> and </a:t>
                </a:r>
                <a14:m>
                  <m:oMath xmlns:m="http://schemas.openxmlformats.org/officeDocument/2006/math">
                    <m:r>
                      <a:rPr lang="en-US" altLang="zh-CN" sz="2000" b="0" i="1" smtClean="0">
                        <a:latin typeface="Cambria Math" panose="02040503050406030204" pitchFamily="18" charset="0"/>
                      </a:rPr>
                      <m:t>𝐶</m:t>
                    </m:r>
                  </m:oMath>
                </a14:m>
                <a:r>
                  <a:rPr lang="en" altLang="zh-CN" sz="2000" dirty="0"/>
                  <a:t> by training using the labeled source data</a:t>
                </a:r>
                <a:endParaRPr lang="en-US" altLang="zh-CN" sz="2000" b="0" i="1" dirty="0">
                  <a:latin typeface="Cambria Math" panose="02040503050406030204" pitchFamily="18" charset="0"/>
                </a:endParaRPr>
              </a:p>
              <a:p>
                <a:pPr marL="800100" lvl="1" indent="-342900" algn="l">
                  <a:lnSpc>
                    <a:spcPct val="150000"/>
                  </a:lnSpc>
                  <a:buFont typeface="Wingdings" pitchFamily="2" charset="2"/>
                  <a:buChar char="ü"/>
                </a:pP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𝑀</m:t>
                        </m:r>
                      </m:e>
                      <m:sub>
                        <m:r>
                          <a:rPr lang="en-US" altLang="zh-CN" sz="1800" b="0" i="1" smtClean="0">
                            <a:latin typeface="Cambria Math" panose="02040503050406030204" pitchFamily="18" charset="0"/>
                          </a:rPr>
                          <m:t>𝑠</m:t>
                        </m:r>
                      </m:sub>
                    </m:sSub>
                  </m:oMath>
                </a14:m>
                <a:r>
                  <a:rPr lang="en-US" altLang="zh-CN" sz="1800" dirty="0"/>
                  <a:t>: source feature extractor</a:t>
                </a:r>
              </a:p>
              <a:p>
                <a:pPr marL="800100" lvl="1" indent="-342900" algn="l">
                  <a:lnSpc>
                    <a:spcPct val="150000"/>
                  </a:lnSpc>
                  <a:buFont typeface="Wingdings" pitchFamily="2" charset="2"/>
                  <a:buChar char="ü"/>
                </a:pPr>
                <a14:m>
                  <m:oMath xmlns:m="http://schemas.openxmlformats.org/officeDocument/2006/math">
                    <m:r>
                      <a:rPr lang="en-US" altLang="zh-CN" sz="1800" b="0" i="1" smtClean="0">
                        <a:latin typeface="Cambria Math" panose="02040503050406030204" pitchFamily="18" charset="0"/>
                      </a:rPr>
                      <m:t>𝐶</m:t>
                    </m:r>
                  </m:oMath>
                </a14:m>
                <a:r>
                  <a:rPr lang="en-US" altLang="zh-CN" sz="1800" dirty="0"/>
                  <a:t>: source classifier</a:t>
                </a:r>
              </a:p>
              <a:p>
                <a:pPr algn="l"/>
                <a:endParaRPr lang="zh-CN" altLang="en-US" dirty="0"/>
              </a:p>
            </p:txBody>
          </p:sp>
        </mc:Choice>
        <mc:Fallback>
          <p:sp>
            <p:nvSpPr>
              <p:cNvPr id="10" name="副标题 2"/>
              <p:cNvSpPr>
                <a:spLocks noGrp="1" noRot="1" noChangeAspect="1" noMove="1" noResize="1" noEditPoints="1" noAdjustHandles="1" noChangeArrowheads="1" noChangeShapeType="1" noTextEdit="1"/>
              </p:cNvSpPr>
              <p:nvPr>
                <p:ph type="subTitle" idx="1"/>
              </p:nvPr>
            </p:nvSpPr>
            <p:spPr>
              <a:xfrm>
                <a:off x="881625" y="1524939"/>
                <a:ext cx="6355324" cy="2324591"/>
              </a:xfrm>
              <a:blipFill>
                <a:blip r:embed="rId4"/>
                <a:stretch>
                  <a:fillRect l="-798"/>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5EDCA637-BC02-854B-A273-796FB12D2CBA}"/>
              </a:ext>
            </a:extLst>
          </p:cNvPr>
          <p:cNvPicPr>
            <a:picLocks noChangeAspect="1"/>
          </p:cNvPicPr>
          <p:nvPr/>
        </p:nvPicPr>
        <p:blipFill>
          <a:blip r:embed="rId5"/>
          <a:stretch>
            <a:fillRect/>
          </a:stretch>
        </p:blipFill>
        <p:spPr>
          <a:xfrm>
            <a:off x="7392874" y="2204909"/>
            <a:ext cx="4799126" cy="3947372"/>
          </a:xfrm>
          <a:prstGeom prst="rect">
            <a:avLst/>
          </a:prstGeom>
        </p:spPr>
      </p:pic>
      <p:pic>
        <p:nvPicPr>
          <p:cNvPr id="5" name="图片 4">
            <a:extLst>
              <a:ext uri="{FF2B5EF4-FFF2-40B4-BE49-F238E27FC236}">
                <a16:creationId xmlns:a16="http://schemas.microsoft.com/office/drawing/2014/main" id="{FF64E010-BD21-4846-8A35-1603543DE45B}"/>
              </a:ext>
            </a:extLst>
          </p:cNvPr>
          <p:cNvPicPr>
            <a:picLocks noChangeAspect="1"/>
          </p:cNvPicPr>
          <p:nvPr/>
        </p:nvPicPr>
        <p:blipFill>
          <a:blip r:embed="rId6"/>
          <a:stretch>
            <a:fillRect/>
          </a:stretch>
        </p:blipFill>
        <p:spPr>
          <a:xfrm>
            <a:off x="824427" y="4081556"/>
            <a:ext cx="6469721" cy="1499191"/>
          </a:xfrm>
          <a:prstGeom prst="rect">
            <a:avLst/>
          </a:prstGeom>
        </p:spPr>
      </p:pic>
    </p:spTree>
    <p:extLst>
      <p:ext uri="{BB962C8B-B14F-4D97-AF65-F5344CB8AC3E}">
        <p14:creationId xmlns:p14="http://schemas.microsoft.com/office/powerpoint/2010/main" val="85020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t>ADDA</a:t>
            </a:r>
            <a:endParaRPr lang="zh-CN" altLang="en-US" sz="2800" b="1" dirty="0"/>
          </a:p>
        </p:txBody>
      </p:sp>
      <p:sp>
        <p:nvSpPr>
          <p:cNvPr id="10" name="副标题 2"/>
          <p:cNvSpPr>
            <a:spLocks noGrp="1"/>
          </p:cNvSpPr>
          <p:nvPr>
            <p:ph type="subTitle" idx="1"/>
          </p:nvPr>
        </p:nvSpPr>
        <p:spPr>
          <a:xfrm>
            <a:off x="725700" y="1277253"/>
            <a:ext cx="10740600" cy="4782460"/>
          </a:xfrm>
        </p:spPr>
        <p:txBody>
          <a:bodyPr/>
          <a:lstStyle/>
          <a:p>
            <a:pPr marL="342900" indent="-342900" algn="l">
              <a:buFont typeface="Arial" panose="020B0604020202020204" pitchFamily="34" charset="0"/>
              <a:buChar char="•"/>
            </a:pPr>
            <a:endParaRPr lang="en-US" altLang="zh-CN" dirty="0"/>
          </a:p>
          <a:p>
            <a:pPr algn="l"/>
            <a:endParaRPr lang="zh-CN" altLang="en-US" dirty="0"/>
          </a:p>
        </p:txBody>
      </p:sp>
      <p:pic>
        <p:nvPicPr>
          <p:cNvPr id="3" name="图片 2">
            <a:extLst>
              <a:ext uri="{FF2B5EF4-FFF2-40B4-BE49-F238E27FC236}">
                <a16:creationId xmlns:a16="http://schemas.microsoft.com/office/drawing/2014/main" id="{D0E819A0-BEE2-F040-BBF6-80B3E37BC5E4}"/>
              </a:ext>
            </a:extLst>
          </p:cNvPr>
          <p:cNvPicPr>
            <a:picLocks noChangeAspect="1"/>
          </p:cNvPicPr>
          <p:nvPr/>
        </p:nvPicPr>
        <p:blipFill>
          <a:blip r:embed="rId4"/>
          <a:stretch>
            <a:fillRect/>
          </a:stretch>
        </p:blipFill>
        <p:spPr>
          <a:xfrm>
            <a:off x="6679720" y="2260331"/>
            <a:ext cx="5512280" cy="3883991"/>
          </a:xfrm>
          <a:prstGeom prst="rect">
            <a:avLst/>
          </a:prstGeom>
        </p:spPr>
      </p:pic>
      <p:pic>
        <p:nvPicPr>
          <p:cNvPr id="4" name="图片 3">
            <a:extLst>
              <a:ext uri="{FF2B5EF4-FFF2-40B4-BE49-F238E27FC236}">
                <a16:creationId xmlns:a16="http://schemas.microsoft.com/office/drawing/2014/main" id="{7C4C6CBF-D0D2-5546-A43B-7C95F6C7888F}"/>
              </a:ext>
            </a:extLst>
          </p:cNvPr>
          <p:cNvPicPr>
            <a:picLocks noChangeAspect="1"/>
          </p:cNvPicPr>
          <p:nvPr/>
        </p:nvPicPr>
        <p:blipFill>
          <a:blip r:embed="rId5"/>
          <a:stretch>
            <a:fillRect/>
          </a:stretch>
        </p:blipFill>
        <p:spPr>
          <a:xfrm>
            <a:off x="595506" y="3334679"/>
            <a:ext cx="5626100" cy="2552700"/>
          </a:xfrm>
          <a:prstGeom prst="rect">
            <a:avLst/>
          </a:prstGeom>
        </p:spPr>
      </p:pic>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273784F0-C89D-B34F-AD9E-493D57FE6972}"/>
                  </a:ext>
                </a:extLst>
              </p:cNvPr>
              <p:cNvSpPr txBox="1"/>
              <p:nvPr/>
            </p:nvSpPr>
            <p:spPr>
              <a:xfrm>
                <a:off x="595506" y="1397675"/>
                <a:ext cx="5954020" cy="166199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 altLang="zh-CN" sz="2000" dirty="0"/>
                  <a:t>Optimize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𝑡</m:t>
                        </m:r>
                      </m:sub>
                    </m:sSub>
                  </m:oMath>
                </a14:m>
                <a:r>
                  <a:rPr lang="en" altLang="zh-CN" sz="2000" dirty="0"/>
                  <a:t> and </a:t>
                </a:r>
                <a14:m>
                  <m:oMath xmlns:m="http://schemas.openxmlformats.org/officeDocument/2006/math">
                    <m:r>
                      <a:rPr lang="en-US" altLang="zh-CN" sz="2000" b="0" i="1" smtClean="0">
                        <a:latin typeface="Cambria Math" panose="02040503050406030204" pitchFamily="18" charset="0"/>
                      </a:rPr>
                      <m:t>𝐷</m:t>
                    </m:r>
                  </m:oMath>
                </a14:m>
                <a:r>
                  <a:rPr lang="en" altLang="zh-CN" sz="2000" dirty="0"/>
                  <a:t> while fixing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𝑠</m:t>
                        </m:r>
                      </m:sub>
                    </m:sSub>
                  </m:oMath>
                </a14:m>
                <a:endParaRPr lang="en" altLang="zh-CN" sz="2000" dirty="0"/>
              </a:p>
              <a:p>
                <a:pPr marL="742950" lvl="1" indent="-285750">
                  <a:lnSpc>
                    <a:spcPct val="150000"/>
                  </a:lnSpc>
                  <a:buFont typeface="Wingdings" pitchFamily="2" charset="2"/>
                  <a:buChar char="ü"/>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𝑡</m:t>
                        </m:r>
                      </m:sub>
                    </m:sSub>
                  </m:oMath>
                </a14:m>
                <a:r>
                  <a:rPr lang="en" altLang="zh-CN" dirty="0"/>
                  <a:t>: target feature extractor</a:t>
                </a:r>
              </a:p>
              <a:p>
                <a:pPr marL="742950" lvl="1" indent="-285750">
                  <a:lnSpc>
                    <a:spcPct val="150000"/>
                  </a:lnSpc>
                  <a:buFont typeface="Wingdings" pitchFamily="2" charset="2"/>
                  <a:buChar char="ü"/>
                </a:pPr>
                <a14:m>
                  <m:oMath xmlns:m="http://schemas.openxmlformats.org/officeDocument/2006/math">
                    <m:r>
                      <a:rPr lang="en-US" altLang="zh-CN" b="0" i="1" smtClean="0">
                        <a:latin typeface="Cambria Math" panose="02040503050406030204" pitchFamily="18" charset="0"/>
                      </a:rPr>
                      <m:t>𝐷</m:t>
                    </m:r>
                  </m:oMath>
                </a14:m>
                <a:r>
                  <a:rPr lang="en" altLang="zh-CN" dirty="0"/>
                  <a:t>: discriminator</a:t>
                </a:r>
              </a:p>
              <a:p>
                <a:endParaRPr kumimoji="1" lang="zh-CN" altLang="en-US" dirty="0"/>
              </a:p>
            </p:txBody>
          </p:sp>
        </mc:Choice>
        <mc:Fallback>
          <p:sp>
            <p:nvSpPr>
              <p:cNvPr id="5" name="文本框 4">
                <a:extLst>
                  <a:ext uri="{FF2B5EF4-FFF2-40B4-BE49-F238E27FC236}">
                    <a16:creationId xmlns:a16="http://schemas.microsoft.com/office/drawing/2014/main" id="{273784F0-C89D-B34F-AD9E-493D57FE6972}"/>
                  </a:ext>
                </a:extLst>
              </p:cNvPr>
              <p:cNvSpPr txBox="1">
                <a:spLocks noRot="1" noChangeAspect="1" noMove="1" noResize="1" noEditPoints="1" noAdjustHandles="1" noChangeArrowheads="1" noChangeShapeType="1" noTextEdit="1"/>
              </p:cNvSpPr>
              <p:nvPr/>
            </p:nvSpPr>
            <p:spPr>
              <a:xfrm>
                <a:off x="595506" y="1397675"/>
                <a:ext cx="5954020" cy="1661993"/>
              </a:xfrm>
              <a:prstGeom prst="rect">
                <a:avLst/>
              </a:prstGeom>
              <a:blipFill>
                <a:blip r:embed="rId6"/>
                <a:stretch>
                  <a:fillRect l="-10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249436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2782</TotalTime>
  <Words>552</Words>
  <Application>Microsoft Macintosh PowerPoint</Application>
  <PresentationFormat>宽屏</PresentationFormat>
  <Paragraphs>91</Paragraphs>
  <Slides>17</Slides>
  <Notes>16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Arial</vt:lpstr>
      <vt:lpstr>Calibri</vt:lpstr>
      <vt:lpstr>Calibri Light</vt:lpstr>
      <vt:lpstr>Cambria Math</vt:lpstr>
      <vt:lpstr>Wingdings</vt:lpstr>
      <vt:lpstr>Office 主题</vt:lpstr>
      <vt:lpstr>Adversarial discriminative domain adaptation</vt:lpstr>
      <vt:lpstr>Content</vt:lpstr>
      <vt:lpstr>Background</vt:lpstr>
      <vt:lpstr>Background</vt:lpstr>
      <vt:lpstr>Generative adversarial networks (GAN)</vt:lpstr>
      <vt:lpstr>Methodology</vt:lpstr>
      <vt:lpstr>Methodology</vt:lpstr>
      <vt:lpstr>ADDA</vt:lpstr>
      <vt:lpstr>ADDA</vt:lpstr>
      <vt:lpstr>ADDA</vt:lpstr>
      <vt:lpstr>ADDA</vt:lpstr>
      <vt:lpstr>Experiments</vt:lpstr>
      <vt:lpstr>Experiments</vt:lpstr>
      <vt:lpstr>Experiments</vt:lpstr>
      <vt:lpstr>Experiments</vt:lpstr>
      <vt:lpstr>Conclusion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刘 寒冰</cp:lastModifiedBy>
  <cp:revision>11</cp:revision>
  <dcterms:created xsi:type="dcterms:W3CDTF">2016-11-08T01:41:00Z</dcterms:created>
  <dcterms:modified xsi:type="dcterms:W3CDTF">2021-10-23T10:29:31Z</dcterms:modified>
</cp:coreProperties>
</file>