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98" r:id="rId4"/>
    <p:sldId id="279" r:id="rId5"/>
    <p:sldId id="281" r:id="rId6"/>
    <p:sldId id="299" r:id="rId7"/>
    <p:sldId id="300" r:id="rId8"/>
    <p:sldId id="295" r:id="rId9"/>
    <p:sldId id="282" r:id="rId10"/>
    <p:sldId id="297" r:id="rId11"/>
    <p:sldId id="283" r:id="rId12"/>
    <p:sldId id="262" r:id="rId13"/>
    <p:sldId id="285" r:id="rId14"/>
    <p:sldId id="286" r:id="rId15"/>
    <p:sldId id="288" r:id="rId16"/>
    <p:sldId id="289" r:id="rId17"/>
    <p:sldId id="290" r:id="rId18"/>
    <p:sldId id="291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89B13-0A06-4186-B572-2A7744E8B258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22142-0C59-4E07-AA1C-EAE50334D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711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Directly transferring from such source domains can lead to poor model convergence, causing negative transfer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495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where we select one initial source node $</a:t>
            </a:r>
            <a:r>
              <a:rPr lang="en-US" altLang="zh-CN" dirty="0" err="1"/>
              <a:t>v_r</a:t>
            </a:r>
            <a:r>
              <a:rPr lang="en-US" altLang="zh-CN" dirty="0"/>
              <a:t>\in R$ and one intermediate source node $</a:t>
            </a:r>
            <a:r>
              <a:rPr lang="en-US" altLang="zh-CN" dirty="0" err="1"/>
              <a:t>v_i</a:t>
            </a:r>
            <a:r>
              <a:rPr lang="en-US" altLang="zh-CN" dirty="0"/>
              <a:t>\in C_{\pi(</a:t>
            </a:r>
            <a:r>
              <a:rPr lang="en-US" altLang="zh-CN" dirty="0" err="1"/>
              <a:t>v_r</a:t>
            </a:r>
            <a:r>
              <a:rPr lang="en-US" altLang="zh-CN" dirty="0"/>
              <a:t>)}$.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603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950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549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404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07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499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24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342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b="1" i="0" dirty="0">
                <a:effectLst/>
                <a:latin typeface="Söhne"/>
              </a:rPr>
              <a:t>Catastrophic Forgetting</a:t>
            </a:r>
          </a:p>
          <a:p>
            <a:pPr marL="228600" indent="-228600">
              <a:buAutoNum type="arabicPeriod"/>
            </a:pPr>
            <a:r>
              <a:rPr lang="en-US" altLang="zh-CN" b="1" i="0" dirty="0">
                <a:effectLst/>
                <a:latin typeface="Söhne"/>
              </a:rPr>
              <a:t>Model Complexity</a:t>
            </a:r>
          </a:p>
          <a:p>
            <a:pPr marL="228600" indent="-228600">
              <a:buAutoNum type="arabicPeriod"/>
            </a:pPr>
            <a:endParaRPr lang="en-US" altLang="zh-CN" b="1" i="0" dirty="0">
              <a:effectLst/>
              <a:latin typeface="Söhne"/>
            </a:endParaRPr>
          </a:p>
          <a:p>
            <a:pPr marL="0" indent="0">
              <a:buNone/>
            </a:pPr>
            <a:r>
              <a:rPr lang="en-US" altLang="zh-CN" b="0" i="0" dirty="0">
                <a:solidFill>
                  <a:srgbClr val="0F0F0F"/>
                </a:solidFill>
                <a:effectLst/>
                <a:latin typeface="Söhne"/>
              </a:rPr>
              <a:t>model is expected to learn continuously and adapt to new data dynamic environments where the nature of the data changes over time, or when it's impractical to train a model on all possible data beforehand.</a:t>
            </a:r>
          </a:p>
          <a:p>
            <a:pPr marL="0" indent="0">
              <a:buNone/>
            </a:pPr>
            <a:r>
              <a:rPr lang="en-US" altLang="zh-CN" b="0" i="0" dirty="0">
                <a:solidFill>
                  <a:srgbClr val="0F0F0F"/>
                </a:solidFill>
                <a:effectLst/>
                <a:latin typeface="Söhne"/>
              </a:rPr>
              <a:t>Elastic Weight Consolidation (EWC)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240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/>
              <a:t>To decrease the exhaustive traversal of all path combinations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722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343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131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50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（左心房，右心房，心肌）（前列腺）（心脏）（脑瘤）</a:t>
            </a:r>
            <a:endParaRPr lang="en-US" altLang="zh-CN" dirty="0"/>
          </a:p>
          <a:p>
            <a:r>
              <a:rPr lang="zh-CN" altLang="en-US" dirty="0"/>
              <a:t>（主动脉，气管，食管，心脏）（肝）（肺）（胰腺实质，胰腺肿块）</a:t>
            </a:r>
            <a:endParaRPr lang="en-US" altLang="zh-CN" dirty="0"/>
          </a:p>
          <a:p>
            <a:r>
              <a:rPr lang="en-US" altLang="zh-CN" sz="1800" dirty="0" err="1">
                <a:effectLst/>
                <a:ea typeface="Calibri" panose="020F0502020204030204" pitchFamily="34" charset="0"/>
              </a:rPr>
              <a:t>AlexNet</a:t>
            </a:r>
            <a:r>
              <a:rPr lang="en-US" altLang="zh-CN" sz="1800" dirty="0">
                <a:effectLst/>
                <a:ea typeface="Calibri" panose="020F0502020204030204" pitchFamily="34" charset="0"/>
              </a:rPr>
              <a:t> pre-trained on ImageNet and fine-tune on 15xN medical images</a:t>
            </a:r>
          </a:p>
          <a:p>
            <a:r>
              <a:rPr lang="en-US" altLang="zh-CN" sz="1800" dirty="0" err="1">
                <a:effectLst/>
                <a:ea typeface="Calibri" panose="020F0502020204030204" pitchFamily="34" charset="0"/>
              </a:rPr>
              <a:t>VGGNet</a:t>
            </a:r>
            <a:r>
              <a:rPr lang="en-US" altLang="zh-CN" sz="1800" dirty="0">
                <a:effectLst/>
                <a:ea typeface="Calibri" panose="020F0502020204030204" pitchFamily="34" charset="0"/>
              </a:rPr>
              <a:t> pre-trained on ImageNet and fine-tune on 15xN medical images (CT graph)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528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628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411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49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72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85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69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85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20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16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03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20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95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57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89373-1E8E-4553-A943-BF622D115872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39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60" y="333822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0" y="1700808"/>
            <a:ext cx="12192000" cy="2457979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+mn-lt"/>
              </a:rPr>
              <a:t>Selecting the Best Sequential Transfer Path</a:t>
            </a:r>
            <a:br>
              <a:rPr lang="en-US" altLang="zh-CN" sz="4000" dirty="0">
                <a:solidFill>
                  <a:schemeClr val="bg1"/>
                </a:solidFill>
                <a:latin typeface="+mn-lt"/>
              </a:rPr>
            </a:br>
            <a:r>
              <a:rPr lang="en-US" altLang="zh-CN" sz="4000" dirty="0">
                <a:solidFill>
                  <a:schemeClr val="bg1"/>
                </a:solidFill>
                <a:latin typeface="+mn-lt"/>
              </a:rPr>
              <a:t>for Medical Image Segmentation</a:t>
            </a:r>
            <a:endParaRPr lang="zh-CN" alt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副标题 2"/>
          <p:cNvSpPr>
            <a:spLocks noGrp="1"/>
          </p:cNvSpPr>
          <p:nvPr>
            <p:ph type="subTitle" idx="1"/>
          </p:nvPr>
        </p:nvSpPr>
        <p:spPr>
          <a:xfrm>
            <a:off x="1252939" y="5159868"/>
            <a:ext cx="9484730" cy="861420"/>
          </a:xfrm>
        </p:spPr>
        <p:txBody>
          <a:bodyPr>
            <a:normAutofit lnSpcReduction="10000"/>
          </a:bodyPr>
          <a:lstStyle/>
          <a:p>
            <a:r>
              <a:rPr lang="en-US" altLang="zh-CN" dirty="0" err="1"/>
              <a:t>Jingyun</a:t>
            </a:r>
            <a:r>
              <a:rPr lang="en-US" altLang="zh-CN" dirty="0"/>
              <a:t> Yang</a:t>
            </a:r>
          </a:p>
          <a:p>
            <a:r>
              <a:rPr lang="en-US" altLang="zh-CN" dirty="0"/>
              <a:t>2023/11/16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2556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latin typeface="+mn-lt"/>
              </a:rPr>
              <a:t>Graph Construction</a:t>
            </a:r>
            <a:endParaRPr lang="zh-CN" altLang="en-US" sz="2800" b="1" dirty="0">
              <a:latin typeface="+mn-lt"/>
            </a:endParaRPr>
          </a:p>
        </p:txBody>
      </p:sp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725700" y="1277253"/>
            <a:ext cx="10740600" cy="478246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/>
              <a:t>To decrease the exhaustive traversal of all path combinations while preserving the efficiency of sequential transfer, we do graph clustering.</a:t>
            </a:r>
          </a:p>
          <a:p>
            <a:pPr lvl="1" algn="l"/>
            <a:r>
              <a:rPr lang="en-US" altLang="zh-CN" sz="1600" dirty="0"/>
              <a:t>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 </a:t>
            </a:r>
            <a:endParaRPr lang="en-US" altLang="zh-CN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/>
              <a:t>For transfer learning to work effectively, the source data should be inclusive of sufficient information and have the information accessible.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accent5"/>
                </a:solidFill>
              </a:rPr>
              <a:t>Within each cluster, we choose one node to be the representative based on the amount of sample size it holds. 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altLang="zh-CN" sz="1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9FB04E8-C6C4-E408-DC99-54EEA4B69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453" y="2130571"/>
            <a:ext cx="2827760" cy="318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CF939D5-669A-3804-EFA7-D3C1257167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835"/>
          <a:stretch/>
        </p:blipFill>
        <p:spPr>
          <a:xfrm>
            <a:off x="4536584" y="2155516"/>
            <a:ext cx="3788724" cy="2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40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latin typeface="+mn-lt"/>
              </a:rPr>
              <a:t>The Optimal Sequential Transfer Path</a:t>
            </a:r>
            <a:endParaRPr lang="zh-CN" altLang="en-US" sz="2800" b="1" dirty="0">
              <a:latin typeface="+mn-lt"/>
            </a:endParaRPr>
          </a:p>
        </p:txBody>
      </p:sp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725700" y="1277253"/>
            <a:ext cx="10740600" cy="478246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/>
              <a:t>Given a target task, we define it as a new node </a:t>
            </a:r>
            <a:r>
              <a:rPr lang="en-US" altLang="zh-CN" sz="2000" dirty="0" err="1"/>
              <a:t>v_t</a:t>
            </a:r>
            <a:r>
              <a:rPr lang="en-US" altLang="zh-CN" sz="2000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/>
              <a:t>The goal is to select the optimal sequential transfer path P for </a:t>
            </a:r>
            <a:r>
              <a:rPr lang="en-US" altLang="zh-CN" sz="2000" dirty="0" err="1"/>
              <a:t>v_t</a:t>
            </a:r>
            <a:r>
              <a:rPr lang="en-US" altLang="zh-CN" sz="2000" dirty="0"/>
              <a:t> with an initial source node v_0 from the representatives set R and intermediate source nodes from the same cluster as v_0.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/>
              <a:t>Minimize the transfer cost from Source domain to Target domain.</a:t>
            </a:r>
            <a:endParaRPr lang="en-US" altLang="zh-CN" sz="1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/>
              <a:t>When path length = 2: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lvl="1" algn="l"/>
            <a:r>
              <a:rPr lang="en-US" altLang="zh-CN" sz="1200" dirty="0"/>
              <a:t>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516B5C7-7058-DC94-E610-07AE4EFBF8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649"/>
          <a:stretch/>
        </p:blipFill>
        <p:spPr>
          <a:xfrm>
            <a:off x="1289558" y="2374109"/>
            <a:ext cx="3282442" cy="65935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47CFF82-0AED-FDE6-2035-50D51E6E7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565" y="2412302"/>
            <a:ext cx="3105437" cy="3562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8C71A3D-CC02-BD4B-E894-2D152E4AA3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0965"/>
          <a:stretch/>
        </p:blipFill>
        <p:spPr>
          <a:xfrm>
            <a:off x="1568934" y="4362962"/>
            <a:ext cx="3914330" cy="40250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ECED1EC-F16E-7E6D-B3AA-2AA180B71FF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7591"/>
          <a:stretch/>
        </p:blipFill>
        <p:spPr>
          <a:xfrm>
            <a:off x="4927792" y="4409013"/>
            <a:ext cx="2025599" cy="40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68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latin typeface="+mn-lt"/>
              </a:rPr>
              <a:t>Experiments</a:t>
            </a:r>
            <a:endParaRPr lang="zh-CN" altLang="en-US" sz="2800" b="1" dirty="0">
              <a:latin typeface="+mn-lt"/>
            </a:endParaRPr>
          </a:p>
        </p:txBody>
      </p:sp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725700" y="1277253"/>
            <a:ext cx="10740600" cy="478246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/>
              <a:t>Source Task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Dataset: </a:t>
            </a:r>
            <a:r>
              <a:rPr lang="en-US" altLang="zh-CN" sz="1600" dirty="0" err="1"/>
              <a:t>FeTS</a:t>
            </a:r>
            <a:r>
              <a:rPr lang="en-US" altLang="zh-CN" sz="1600" dirty="0"/>
              <a:t> 2022 dataset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Institute: 01,18,04,21,06,13,20.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Modality: T1, T2, FLAIR and T1ce modalities.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Segmentation task: enhancing tumor (ET), edematous tissue (ED), necrotic tumor core (NCR).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/>
              <a:t>Target task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Dataset: </a:t>
            </a:r>
            <a:r>
              <a:rPr lang="en-US" altLang="zh-CN" sz="1600" dirty="0" err="1"/>
              <a:t>FeTS</a:t>
            </a:r>
            <a:r>
              <a:rPr lang="en-US" altLang="zh-CN" sz="1600" dirty="0"/>
              <a:t> 2022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Institute: 16.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Modality: T1, T2, FLAIR and T1ce modalities.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Segmentation task: enhancing tumor (ET), edematous tissue (ED), necrotic tumor core (NCR).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Dataset: WMH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Institute: VU Amsterdam (A), NUHS Singapore (S), and UMC Utrecht (U).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Modality: FLAIR.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Segmentation task: white matter hyperintensities.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Dataset: iSeg-2019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Modality: T1 and T2.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Segmentation task: whiter matters (WM), gray matters (GM), and cerebrospinal fluid (CSF).</a:t>
            </a:r>
          </a:p>
        </p:txBody>
      </p:sp>
    </p:spTree>
    <p:extLst>
      <p:ext uri="{BB962C8B-B14F-4D97-AF65-F5344CB8AC3E}">
        <p14:creationId xmlns:p14="http://schemas.microsoft.com/office/powerpoint/2010/main" val="3573518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latin typeface="+mn-lt"/>
              </a:rPr>
              <a:t>Experiments</a:t>
            </a:r>
            <a:endParaRPr lang="zh-CN" altLang="en-US" sz="2800" b="1" dirty="0">
              <a:latin typeface="+mn-lt"/>
            </a:endParaRPr>
          </a:p>
        </p:txBody>
      </p:sp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725700" y="1277253"/>
            <a:ext cx="10740600" cy="478246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Compare with baseline transfer and source model selection methods.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Train from scratch on the target task.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Sequential transfer on our selected optimal sequential transfer path.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Direct transfer from the initial source task of the optimal sequential transfer path.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The best transfer performance among all source models, called ground truth (GT).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0481B6C-ABD9-3423-99A2-D4574870D6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3" t="22204"/>
          <a:stretch/>
        </p:blipFill>
        <p:spPr>
          <a:xfrm>
            <a:off x="2781299" y="2725566"/>
            <a:ext cx="6120487" cy="32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latin typeface="+mn-lt"/>
              </a:rPr>
              <a:t>Experiments</a:t>
            </a:r>
            <a:endParaRPr lang="zh-CN" altLang="en-US" sz="2800" b="1" dirty="0">
              <a:latin typeface="+mn-lt"/>
            </a:endParaRPr>
          </a:p>
        </p:txBody>
      </p:sp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725700" y="1277253"/>
            <a:ext cx="6655286" cy="478246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The selected optimal sequential transfer paths for target tasks.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09CF13E-108D-9C43-2AE1-70020A675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161" y="1739324"/>
            <a:ext cx="6326364" cy="32104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EA25AD-8607-C91C-69AD-A057348998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60" b="19574"/>
          <a:stretch/>
        </p:blipFill>
        <p:spPr>
          <a:xfrm>
            <a:off x="7314892" y="1897206"/>
            <a:ext cx="4809131" cy="2691311"/>
          </a:xfrm>
          <a:prstGeom prst="rect">
            <a:avLst/>
          </a:prstGeom>
        </p:spPr>
      </p:pic>
      <p:sp>
        <p:nvSpPr>
          <p:cNvPr id="11" name="副标题 2">
            <a:extLst>
              <a:ext uri="{FF2B5EF4-FFF2-40B4-BE49-F238E27FC236}">
                <a16:creationId xmlns:a16="http://schemas.microsoft.com/office/drawing/2014/main" id="{D44BF6BA-EAC2-2C87-0398-9A351635C597}"/>
              </a:ext>
            </a:extLst>
          </p:cNvPr>
          <p:cNvSpPr txBox="1">
            <a:spLocks/>
          </p:cNvSpPr>
          <p:nvPr/>
        </p:nvSpPr>
        <p:spPr>
          <a:xfrm>
            <a:off x="6978477" y="1278293"/>
            <a:ext cx="5213523" cy="4782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A 3D visualization of transfer methods performance. </a:t>
            </a:r>
          </a:p>
        </p:txBody>
      </p:sp>
    </p:spTree>
    <p:extLst>
      <p:ext uri="{BB962C8B-B14F-4D97-AF65-F5344CB8AC3E}">
        <p14:creationId xmlns:p14="http://schemas.microsoft.com/office/powerpoint/2010/main" val="701247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latin typeface="+mn-lt"/>
              </a:rPr>
              <a:t>Experiments</a:t>
            </a:r>
            <a:endParaRPr lang="zh-CN" altLang="en-US" sz="2800" b="1" dirty="0">
              <a:latin typeface="+mn-lt"/>
            </a:endParaRPr>
          </a:p>
        </p:txBody>
      </p:sp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725700" y="1277253"/>
            <a:ext cx="5431699" cy="478246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Direct Transfer learning: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Average transfer accuracy of all direct transfer source models.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Use LEEP to select the best direct transfer source model.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Use task affinity to select the best direct transfer source model.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Ground truth.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Sequential Transfer learning: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Average transfer accuracy of all sequential transfer source models.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Use LEEP to select the best sequential transfer source model.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Use OST path selection strategy to select the best sequential transfer source model.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Ground truth.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altLang="zh-CN" sz="16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altLang="zh-CN" sz="16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079BB31-0BFB-3232-912E-E73A6D59D7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86"/>
          <a:stretch/>
        </p:blipFill>
        <p:spPr>
          <a:xfrm>
            <a:off x="6157399" y="2030674"/>
            <a:ext cx="5357198" cy="292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22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latin typeface="+mn-lt"/>
              </a:rPr>
              <a:t>Contributions</a:t>
            </a:r>
            <a:endParaRPr lang="zh-CN" altLang="en-US" sz="2800" b="1" dirty="0">
              <a:latin typeface="+mn-lt"/>
            </a:endParaRPr>
          </a:p>
        </p:txBody>
      </p:sp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725700" y="1277253"/>
            <a:ext cx="10740600" cy="478246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/>
              <a:t>We successfully apply a sequential transfer learning pipeline tailored for medical image processing tasks to improve the transfer performance on the target tasks with leveraging diverse source tasks.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/>
              <a:t>We propose a graph-based optimal sequential transfer path selection strategy to identify and engage with the most beneficial source tasks, thereby ensuring an effective transition sequence in the transfer learning process.</a:t>
            </a:r>
          </a:p>
        </p:txBody>
      </p:sp>
    </p:spTree>
    <p:extLst>
      <p:ext uri="{BB962C8B-B14F-4D97-AF65-F5344CB8AC3E}">
        <p14:creationId xmlns:p14="http://schemas.microsoft.com/office/powerpoint/2010/main" val="3764099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latin typeface="+mn-lt"/>
              </a:rPr>
              <a:t>Further Research</a:t>
            </a:r>
            <a:endParaRPr lang="zh-CN" altLang="en-US" sz="2800" b="1" dirty="0">
              <a:latin typeface="+mn-lt"/>
            </a:endParaRPr>
          </a:p>
        </p:txBody>
      </p:sp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725700" y="1277253"/>
            <a:ext cx="10740600" cy="478246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/>
              <a:t>We will extend our exploration to include datasets with a broader range of anatomical regions and more medical imaging modalities, such as CT and PET, among others.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/>
              <a:t>We will evaluate the effectiveness of transfer paths with varying lengths.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/>
              <a:t>We will determine whether a direct transfer or a sequential transfer is more efficient and assess the optimal length of these transfer paths.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72423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4112525" y="3255962"/>
            <a:ext cx="3966950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latin typeface="+mn-lt"/>
              </a:rPr>
              <a:t>Thanks for your listening</a:t>
            </a:r>
            <a:endParaRPr lang="zh-CN" alt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4154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latin typeface="+mn-lt"/>
              </a:rPr>
              <a:t>Background</a:t>
            </a:r>
            <a:endParaRPr lang="zh-CN" altLang="en-US" sz="2800" b="1" dirty="0">
              <a:latin typeface="+mn-lt"/>
            </a:endParaRPr>
          </a:p>
        </p:txBody>
      </p:sp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725700" y="1277253"/>
            <a:ext cx="10740600" cy="478246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/>
              <a:t>Sufficient annotated training samples are required for training while the labeling process of medical images is tedious and time-consuming.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/>
              <a:t>Transfer learning has been widely investigated to address the problem.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/>
              <a:t>Large-scale public medical datasets are often limited in their inclusion of diverse medical images and types of diseases and lesions.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/>
              <a:t>There exist some datasets that closely align with the target dataset in terms of pathological features but fall short in volume.</a:t>
            </a:r>
          </a:p>
        </p:txBody>
      </p:sp>
    </p:spTree>
    <p:extLst>
      <p:ext uri="{BB962C8B-B14F-4D97-AF65-F5344CB8AC3E}">
        <p14:creationId xmlns:p14="http://schemas.microsoft.com/office/powerpoint/2010/main" val="337942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latin typeface="+mn-lt"/>
              </a:rPr>
              <a:t>Background</a:t>
            </a:r>
            <a:endParaRPr lang="zh-CN" altLang="en-US" sz="2800" b="1" dirty="0">
              <a:latin typeface="+mn-lt"/>
            </a:endParaRPr>
          </a:p>
        </p:txBody>
      </p:sp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725700" y="1277253"/>
            <a:ext cx="10740600" cy="478246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/>
              <a:t>Recent work showed that sequential knowledge acquisition could indeed facilitate the learning process of target tasks within the realm of continual learning.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accent5"/>
                </a:solidFill>
              </a:rPr>
              <a:t>How to apply the sequential transfer learning pipeline in medical image segmentation?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/>
              <a:t>Existing methods measure the task-relatedness between source and target datasets.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accent5"/>
                </a:solidFill>
              </a:rPr>
              <a:t>Previous works focused on classification and regression tasks without fully considering the properties of medical image segmentation.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accent5"/>
                </a:solidFill>
              </a:rPr>
              <a:t>Need inference time for feature extraction to compute the transferability, causing the consumption of computing resources.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altLang="zh-CN" sz="32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1130917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latin typeface="+mn-lt"/>
              </a:rPr>
              <a:t>Framework</a:t>
            </a:r>
            <a:endParaRPr lang="zh-CN" altLang="en-US" sz="2800" b="1" dirty="0">
              <a:latin typeface="+mn-lt"/>
            </a:endParaRPr>
          </a:p>
        </p:txBody>
      </p:sp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725700" y="1277253"/>
            <a:ext cx="10740600" cy="478246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/>
              <a:t>Use the </a:t>
            </a:r>
            <a:r>
              <a:rPr lang="en-US" altLang="zh-CN" sz="2000" dirty="0">
                <a:solidFill>
                  <a:schemeClr val="accent5"/>
                </a:solidFill>
              </a:rPr>
              <a:t>task affinity metric </a:t>
            </a:r>
            <a:r>
              <a:rPr lang="en-US" altLang="zh-CN" sz="2000" dirty="0"/>
              <a:t>to quantitatively predict the transfer performance of source tasks.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/>
              <a:t>Employ graph clustering and set the representatives for each cluster.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/>
              <a:t>Select </a:t>
            </a:r>
            <a:r>
              <a:rPr lang="en-US" altLang="zh-CN" sz="2000" dirty="0">
                <a:solidFill>
                  <a:schemeClr val="accent5"/>
                </a:solidFill>
              </a:rPr>
              <a:t>the optimal sequential transfer path </a:t>
            </a:r>
            <a:r>
              <a:rPr lang="en-US" altLang="zh-CN" sz="2000" dirty="0"/>
              <a:t>toward the target task.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0B0F4EA-D546-506F-4E65-6C3DC9F5E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825" y="846901"/>
            <a:ext cx="10284350" cy="266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90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latin typeface="+mn-lt"/>
              </a:rPr>
              <a:t>Task Affinity</a:t>
            </a:r>
            <a:endParaRPr lang="zh-CN" altLang="en-US" sz="2800" b="1" dirty="0">
              <a:latin typeface="+mn-lt"/>
            </a:endParaRPr>
          </a:p>
        </p:txBody>
      </p:sp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725700" y="1277253"/>
            <a:ext cx="10740600" cy="478246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/>
              <a:t>Image Similarity Analysis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1600" dirty="0"/>
          </a:p>
          <a:p>
            <a:pPr lvl="1" algn="l"/>
            <a:r>
              <a:rPr lang="en-US" altLang="zh-CN" sz="1600" dirty="0"/>
              <a:t>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altLang="zh-CN" sz="1600" dirty="0"/>
          </a:p>
          <a:p>
            <a:pPr lvl="1" algn="l"/>
            <a:endParaRPr lang="en-US" altLang="zh-CN" sz="1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/>
              <a:t>Label Similarity Analysis</a:t>
            </a:r>
          </a:p>
          <a:p>
            <a:pPr algn="l"/>
            <a:endParaRPr lang="en-US" altLang="zh-CN" sz="2000" dirty="0"/>
          </a:p>
          <a:p>
            <a:pPr algn="l"/>
            <a:r>
              <a:rPr lang="en-US" altLang="zh-CN" sz="800" dirty="0"/>
              <a:t> </a:t>
            </a:r>
          </a:p>
          <a:p>
            <a:pPr algn="l"/>
            <a:endParaRPr lang="en-US" altLang="zh-CN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/>
              <a:t>Task Affinity Estimation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altLang="zh-CN" sz="1600" dirty="0"/>
          </a:p>
          <a:p>
            <a:pPr lvl="1" algn="l"/>
            <a:endParaRPr lang="en-US" altLang="zh-CN" sz="16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altLang="zh-CN" sz="1600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AA112BE5-0618-F718-C273-31286878A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797" y="1375302"/>
            <a:ext cx="1258545" cy="120112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C605C66-E572-78FE-9B0D-B708C5A949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9182" y="1375303"/>
            <a:ext cx="1237937" cy="120112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A3B94B9-F53F-7F55-C2E7-23FB05A268B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072"/>
          <a:stretch/>
        </p:blipFill>
        <p:spPr>
          <a:xfrm>
            <a:off x="5659183" y="4876164"/>
            <a:ext cx="1258544" cy="110822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FD586BD-2C31-70D4-093E-5906F10F2A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4795" y="4876164"/>
            <a:ext cx="1221215" cy="110822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B1E5147-58AB-8F5A-1F70-9055DD0097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4796" y="3088058"/>
            <a:ext cx="1221215" cy="11608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02EAA399-EBA7-9443-9577-D051351AB3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9182" y="3068734"/>
            <a:ext cx="1258545" cy="118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83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latin typeface="+mn-lt"/>
              </a:rPr>
              <a:t>Task Affinity</a:t>
            </a:r>
            <a:endParaRPr lang="zh-CN" altLang="en-US" sz="2800" b="1" dirty="0">
              <a:latin typeface="+mn-lt"/>
            </a:endParaRPr>
          </a:p>
        </p:txBody>
      </p:sp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725700" y="1277253"/>
            <a:ext cx="10740600" cy="478246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/>
              <a:t>Given a pair of task (</a:t>
            </a:r>
            <a:r>
              <a:rPr lang="en-US" altLang="zh-CN" sz="2000" dirty="0" err="1"/>
              <a:t>i,j</a:t>
            </a:r>
            <a:r>
              <a:rPr lang="en-US" altLang="zh-CN" sz="2000" dirty="0"/>
              <a:t>), 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schemeClr val="accent5"/>
                </a:solidFill>
              </a:rPr>
              <a:t>Image Similarity Analysis </a:t>
            </a:r>
            <a:r>
              <a:rPr lang="en-US" altLang="zh-CN" sz="1800" dirty="0"/>
              <a:t>on images </a:t>
            </a:r>
            <a:r>
              <a:rPr lang="en-US" altLang="zh-CN" sz="1800" dirty="0" err="1"/>
              <a:t>X_i</a:t>
            </a:r>
            <a:r>
              <a:rPr lang="en-US" altLang="zh-CN" sz="1800" dirty="0"/>
              <a:t> and images </a:t>
            </a:r>
            <a:r>
              <a:rPr lang="en-US" altLang="zh-CN" sz="1800" dirty="0" err="1"/>
              <a:t>X_j</a:t>
            </a:r>
            <a:r>
              <a:rPr lang="en-US" altLang="zh-CN" sz="1800" dirty="0"/>
              <a:t>:</a:t>
            </a:r>
          </a:p>
          <a:p>
            <a:pPr lvl="1" algn="l"/>
            <a:r>
              <a:rPr lang="en-US" altLang="zh-CN" sz="1800" dirty="0"/>
              <a:t>                                             ,where               are distributions of images after dimension reduction using PCA.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800" dirty="0"/>
              <a:t>The image similarity between the sample pair is measured by the Wasserstein distance.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altLang="zh-CN" sz="18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altLang="zh-CN" sz="18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800" dirty="0"/>
              <a:t>Calculate the </a:t>
            </a:r>
            <a:r>
              <a:rPr lang="en-US" altLang="zh-CN" sz="1800" dirty="0" err="1"/>
              <a:t>wasserstein</a:t>
            </a:r>
            <a:r>
              <a:rPr lang="en-US" altLang="zh-CN" sz="1800" dirty="0"/>
              <a:t> distance of the distribution with voxels in a sample pair comprised of samples in the dataset </a:t>
            </a:r>
            <a:r>
              <a:rPr lang="en-US" altLang="zh-CN" sz="1800" dirty="0" err="1"/>
              <a:t>X_i</a:t>
            </a:r>
            <a:r>
              <a:rPr lang="en-US" altLang="zh-CN" sz="1800" dirty="0"/>
              <a:t> and </a:t>
            </a:r>
            <a:r>
              <a:rPr lang="en-US" altLang="zh-CN" sz="1800" dirty="0" err="1"/>
              <a:t>X_j</a:t>
            </a:r>
            <a:r>
              <a:rPr lang="en-US" altLang="zh-CN" sz="1800" dirty="0"/>
              <a:t>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schemeClr val="accent5"/>
                </a:solidFill>
              </a:rPr>
              <a:t>Label Similarity Analysis </a:t>
            </a:r>
            <a:r>
              <a:rPr lang="en-US" altLang="zh-CN" sz="1800" dirty="0"/>
              <a:t>on labels </a:t>
            </a:r>
            <a:r>
              <a:rPr lang="en-US" altLang="zh-CN" sz="1800" dirty="0" err="1"/>
              <a:t>Y_i</a:t>
            </a:r>
            <a:r>
              <a:rPr lang="en-US" altLang="zh-CN" sz="1800" dirty="0"/>
              <a:t> and labels </a:t>
            </a:r>
            <a:r>
              <a:rPr lang="en-US" altLang="zh-CN" sz="1800" dirty="0" err="1"/>
              <a:t>Y_j</a:t>
            </a:r>
            <a:r>
              <a:rPr lang="en-US" altLang="zh-CN" sz="1800" dirty="0"/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altLang="zh-CN" sz="18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altLang="zh-CN" sz="18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800" dirty="0"/>
              <a:t>The structural similarity (SSIM) score is often used to evaluate the visual similarity between two voxels, to quantify the similarity of task objectives: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altLang="zh-CN" sz="1800" dirty="0"/>
          </a:p>
          <a:p>
            <a:pPr lvl="1" algn="l"/>
            <a:endParaRPr lang="en-US" altLang="zh-CN" sz="1800" dirty="0"/>
          </a:p>
          <a:p>
            <a:pPr lvl="1" algn="l"/>
            <a:endParaRPr lang="en-US" altLang="zh-CN" sz="18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800" dirty="0"/>
              <a:t>Calculate the SSIM scores in a sample pair comprised of samples in the dataset </a:t>
            </a:r>
            <a:r>
              <a:rPr lang="en-US" altLang="zh-CN" sz="1800" dirty="0" err="1"/>
              <a:t>Y_i</a:t>
            </a:r>
            <a:r>
              <a:rPr lang="en-US" altLang="zh-CN" sz="1800" dirty="0"/>
              <a:t> and </a:t>
            </a:r>
            <a:r>
              <a:rPr lang="en-US" altLang="zh-CN" sz="1800" dirty="0" err="1"/>
              <a:t>Y_j</a:t>
            </a:r>
            <a:r>
              <a:rPr lang="en-US" altLang="zh-CN" sz="1800" dirty="0"/>
              <a:t>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altLang="zh-CN" sz="18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altLang="zh-CN" sz="16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450F94A-D412-A2F4-98D9-2171FDA160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460" r="10706" b="18244"/>
          <a:stretch/>
        </p:blipFill>
        <p:spPr>
          <a:xfrm>
            <a:off x="1473171" y="1839304"/>
            <a:ext cx="2124513" cy="3552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B5D4D3C-A26B-C590-1FF8-5EF66F4E81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873" b="7638"/>
          <a:stretch/>
        </p:blipFill>
        <p:spPr>
          <a:xfrm>
            <a:off x="1620181" y="2544810"/>
            <a:ext cx="3676727" cy="4445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672B5B6-3BF4-3139-EA1D-8CF9DBAA86F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89" t="24256" r="4996" b="6326"/>
          <a:stretch/>
        </p:blipFill>
        <p:spPr>
          <a:xfrm>
            <a:off x="4345155" y="1911664"/>
            <a:ext cx="623622" cy="24647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863B63-55B7-E636-ED1F-76314ADFA68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1100"/>
          <a:stretch/>
        </p:blipFill>
        <p:spPr>
          <a:xfrm>
            <a:off x="1620181" y="3835799"/>
            <a:ext cx="2521027" cy="38864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F5D5588-5380-E994-942B-28364E006A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0181" y="4850595"/>
            <a:ext cx="4721670" cy="8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86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latin typeface="+mn-lt"/>
              </a:rPr>
              <a:t>Task Affinity</a:t>
            </a:r>
            <a:endParaRPr lang="zh-CN" altLang="en-US" sz="2800" b="1" dirty="0">
              <a:latin typeface="+mn-lt"/>
            </a:endParaRPr>
          </a:p>
        </p:txBody>
      </p:sp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725700" y="1277253"/>
            <a:ext cx="10740600" cy="478246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/>
              <a:t>Then we calculate the task affinity metric and set the edges accordingly:</a:t>
            </a:r>
            <a:endParaRPr lang="en-US" altLang="zh-CN" sz="1600" dirty="0"/>
          </a:p>
          <a:p>
            <a:pPr lvl="1" algn="l"/>
            <a:r>
              <a:rPr lang="en-US" altLang="zh-CN" sz="1600" dirty="0"/>
              <a:t>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altLang="zh-CN" sz="1600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433EE4B-F402-144C-37AE-5512E35ACB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478"/>
          <a:stretch/>
        </p:blipFill>
        <p:spPr>
          <a:xfrm>
            <a:off x="1565269" y="1620677"/>
            <a:ext cx="2367622" cy="31961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7B811EC5-F966-CEB0-8DB2-3B15FFD740C0}"/>
              </a:ext>
            </a:extLst>
          </p:cNvPr>
          <p:cNvSpPr txBox="1"/>
          <p:nvPr/>
        </p:nvSpPr>
        <p:spPr>
          <a:xfrm>
            <a:off x="2171382" y="2201362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01-t2-NCR</a:t>
            </a:r>
            <a:endParaRPr lang="zh-CN" altLang="en-US" sz="16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74EADAD-85C4-F7AC-A292-8C965A90999D}"/>
              </a:ext>
            </a:extLst>
          </p:cNvPr>
          <p:cNvSpPr txBox="1"/>
          <p:nvPr/>
        </p:nvSpPr>
        <p:spPr>
          <a:xfrm>
            <a:off x="3412061" y="2223864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18-t2-NCR</a:t>
            </a:r>
            <a:endParaRPr lang="zh-CN" altLang="en-US" sz="16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B13589F-2E32-69FA-A175-AD3117B60A74}"/>
              </a:ext>
            </a:extLst>
          </p:cNvPr>
          <p:cNvSpPr txBox="1"/>
          <p:nvPr/>
        </p:nvSpPr>
        <p:spPr>
          <a:xfrm>
            <a:off x="3412061" y="3861337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18-flair-NCR</a:t>
            </a:r>
            <a:endParaRPr lang="zh-CN" altLang="en-US" sz="1600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AE526D60-526B-B5DE-B967-266A4576E4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4823" y="2554518"/>
            <a:ext cx="1045479" cy="110829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8ADC87C1-A53B-A021-51AE-A77465BB2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2112" y="2562418"/>
            <a:ext cx="1001931" cy="109979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83B352C-870E-D9D2-78BE-57F6FD66F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9957" y="4200588"/>
            <a:ext cx="1052037" cy="1115249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C2D9D7F2-DD7E-7CC9-AAD6-1390F054E40C}"/>
              </a:ext>
            </a:extLst>
          </p:cNvPr>
          <p:cNvSpPr txBox="1"/>
          <p:nvPr/>
        </p:nvSpPr>
        <p:spPr>
          <a:xfrm>
            <a:off x="4390564" y="2901930"/>
            <a:ext cx="1396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Edge: 0.1567</a:t>
            </a:r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35EF74C-2ECB-95E7-7749-1B682F1FF102}"/>
              </a:ext>
            </a:extLst>
          </p:cNvPr>
          <p:cNvSpPr txBox="1"/>
          <p:nvPr/>
        </p:nvSpPr>
        <p:spPr>
          <a:xfrm>
            <a:off x="4469231" y="4480821"/>
            <a:ext cx="1396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Edge: 0.3071</a:t>
            </a:r>
            <a:endParaRPr lang="zh-CN" altLang="en-US" dirty="0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4D255CA3-B698-D407-5780-2B7D3211F91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688" t="5888" r="13917"/>
          <a:stretch/>
        </p:blipFill>
        <p:spPr>
          <a:xfrm>
            <a:off x="3417194" y="4187095"/>
            <a:ext cx="1052037" cy="111326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FD250808-8AB9-5A3B-E2C7-49B0A00781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6128" y="4151769"/>
            <a:ext cx="1109013" cy="11283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03477321-E8E5-C329-D8CA-B69AF1E57D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896" y="2639577"/>
            <a:ext cx="1052037" cy="1115249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A405EDAA-9002-EFDE-BF67-A23A43596304}"/>
              </a:ext>
            </a:extLst>
          </p:cNvPr>
          <p:cNvSpPr txBox="1"/>
          <p:nvPr/>
        </p:nvSpPr>
        <p:spPr>
          <a:xfrm>
            <a:off x="2187726" y="3865476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01-t2-NCR</a:t>
            </a:r>
            <a:endParaRPr lang="zh-CN" altLang="en-US" sz="1600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FFCBA873-FA5D-24C5-ADA2-80DF75C0D370}"/>
              </a:ext>
            </a:extLst>
          </p:cNvPr>
          <p:cNvSpPr txBox="1"/>
          <p:nvPr/>
        </p:nvSpPr>
        <p:spPr>
          <a:xfrm>
            <a:off x="6430785" y="2302083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01-t2-NCR</a:t>
            </a:r>
            <a:endParaRPr lang="zh-CN" altLang="en-US" sz="1600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F4716706-9FC0-7ED5-D131-5F09FB7346AA}"/>
              </a:ext>
            </a:extLst>
          </p:cNvPr>
          <p:cNvSpPr txBox="1"/>
          <p:nvPr/>
        </p:nvSpPr>
        <p:spPr>
          <a:xfrm>
            <a:off x="7867145" y="3851078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18-t1ce-ED</a:t>
            </a:r>
            <a:endParaRPr lang="zh-CN" altLang="en-US" sz="1600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1E1F8F80-5B16-6015-39B0-C9DE1A4CAEFC}"/>
              </a:ext>
            </a:extLst>
          </p:cNvPr>
          <p:cNvSpPr txBox="1"/>
          <p:nvPr/>
        </p:nvSpPr>
        <p:spPr>
          <a:xfrm>
            <a:off x="9034180" y="4524727"/>
            <a:ext cx="1396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Edge: 0.6091</a:t>
            </a:r>
            <a:endParaRPr lang="zh-CN" altLang="en-US" dirty="0"/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F782A336-F1E2-5C56-EA91-B3134598BF2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87" r="4467"/>
          <a:stretch/>
        </p:blipFill>
        <p:spPr>
          <a:xfrm>
            <a:off x="7897019" y="2639577"/>
            <a:ext cx="1052038" cy="111524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DF63534-58E0-3F38-48C0-A1D5023B97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397" y="4151769"/>
            <a:ext cx="1052037" cy="1115249"/>
          </a:xfrm>
          <a:prstGeom prst="rect">
            <a:avLst/>
          </a:pr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id="{C595E4F1-1B64-2613-5EEB-ACEFC4AF7FA1}"/>
              </a:ext>
            </a:extLst>
          </p:cNvPr>
          <p:cNvSpPr txBox="1"/>
          <p:nvPr/>
        </p:nvSpPr>
        <p:spPr>
          <a:xfrm>
            <a:off x="9034180" y="3059668"/>
            <a:ext cx="1396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Edge: 0.3965</a:t>
            </a:r>
            <a:endParaRPr lang="zh-CN" altLang="en-US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49CB0A9-24B5-0651-E51B-C5CF9BD2ACD2}"/>
              </a:ext>
            </a:extLst>
          </p:cNvPr>
          <p:cNvSpPr txBox="1"/>
          <p:nvPr/>
        </p:nvSpPr>
        <p:spPr>
          <a:xfrm>
            <a:off x="6456380" y="3851078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01-t2-NCR</a:t>
            </a:r>
            <a:endParaRPr lang="zh-CN" altLang="en-US" sz="1600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CD998462-8AA2-F698-D3C9-5D9E1D6A0AC0}"/>
              </a:ext>
            </a:extLst>
          </p:cNvPr>
          <p:cNvSpPr txBox="1"/>
          <p:nvPr/>
        </p:nvSpPr>
        <p:spPr>
          <a:xfrm>
            <a:off x="7926184" y="2319955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18-t2-ED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13632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latin typeface="+mn-lt"/>
              </a:rPr>
              <a:t>Task Affinity</a:t>
            </a:r>
            <a:endParaRPr lang="zh-CN" altLang="en-US" sz="2800" b="1" dirty="0">
              <a:latin typeface="+mn-lt"/>
            </a:endParaRPr>
          </a:p>
        </p:txBody>
      </p:sp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725700" y="1277253"/>
            <a:ext cx="10740600" cy="478246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/>
              <a:t>Feature Similarity Analysis for MRI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1600" dirty="0"/>
          </a:p>
          <a:p>
            <a:pPr lvl="1" algn="l"/>
            <a:r>
              <a:rPr lang="en-US" altLang="zh-CN" sz="1600" dirty="0"/>
              <a:t>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altLang="zh-CN" sz="1600" dirty="0"/>
          </a:p>
          <a:p>
            <a:pPr lvl="1" algn="l"/>
            <a:endParaRPr lang="en-US" altLang="zh-CN" sz="1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/>
              <a:t>Feature Similarity Analysis for CT</a:t>
            </a:r>
            <a:endParaRPr lang="en-US" altLang="zh-CN" sz="1600" dirty="0"/>
          </a:p>
          <a:p>
            <a:pPr lvl="1" algn="l"/>
            <a:endParaRPr lang="en-US" altLang="zh-CN" sz="16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altLang="zh-CN" sz="16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B59876B-1F15-BDC4-ECC0-EC6322A24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032" y="1829260"/>
            <a:ext cx="1892300" cy="15997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DA3372-FD70-E696-87F8-93A64A5B9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1281" y="1829260"/>
            <a:ext cx="1892301" cy="16565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04CBB71-46FE-FF38-A04E-6485A3012C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8967" y="1839586"/>
            <a:ext cx="1881410" cy="164623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FA686E5-9365-BE4F-C603-99612902A6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6032" y="4228244"/>
            <a:ext cx="1892300" cy="170768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3480144-8D16-F2EE-47E6-A2F33FB3FDE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693" b="3400"/>
          <a:stretch/>
        </p:blipFill>
        <p:spPr>
          <a:xfrm>
            <a:off x="3673656" y="4228244"/>
            <a:ext cx="1964664" cy="170768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CB200CD-3D25-AD7A-9C4A-7BE1265D524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291"/>
          <a:stretch/>
        </p:blipFill>
        <p:spPr>
          <a:xfrm>
            <a:off x="5838177" y="4228244"/>
            <a:ext cx="1897767" cy="165656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2083FD4-A732-B249-5997-4B97AB1687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26525" y="4238569"/>
            <a:ext cx="1903852" cy="164623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746208C-939A-D1C5-D0AE-6C91BC01671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406" r="8069" b="5112"/>
          <a:stretch/>
        </p:blipFill>
        <p:spPr>
          <a:xfrm>
            <a:off x="3637474" y="1839586"/>
            <a:ext cx="1964664" cy="159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37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latin typeface="+mn-lt"/>
              </a:rPr>
              <a:t>Graph Construction</a:t>
            </a:r>
            <a:endParaRPr lang="zh-CN" altLang="en-US" sz="2800" b="1" dirty="0">
              <a:latin typeface="+mn-lt"/>
            </a:endParaRPr>
          </a:p>
        </p:txBody>
      </p:sp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725700" y="1277253"/>
            <a:ext cx="10740600" cy="478246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/>
              <a:t>To decrease the exhaustive traversal of all path combinations while preserving the efficiency of sequential transfer, we do graph clustering.</a:t>
            </a:r>
          </a:p>
          <a:p>
            <a:pPr lvl="1" algn="l"/>
            <a:r>
              <a:rPr lang="en-US" altLang="zh-CN" sz="1600" dirty="0"/>
              <a:t>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 </a:t>
            </a:r>
            <a:endParaRPr lang="en-US" altLang="zh-CN" sz="2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9FB04E8-C6C4-E408-DC99-54EEA4B69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453" y="2130571"/>
            <a:ext cx="2827760" cy="318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CF939D5-669A-3804-EFA7-D3C1257167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835"/>
          <a:stretch/>
        </p:blipFill>
        <p:spPr>
          <a:xfrm>
            <a:off x="4536584" y="2155516"/>
            <a:ext cx="3788724" cy="29356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3EE74EB-9CAE-0339-00CE-DFE963E591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91" r="3096"/>
          <a:stretch/>
        </p:blipFill>
        <p:spPr>
          <a:xfrm rot="5400000">
            <a:off x="3076810" y="2273605"/>
            <a:ext cx="4043898" cy="43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4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4308</TotalTime>
  <Words>1209</Words>
  <Application>Microsoft Office PowerPoint</Application>
  <PresentationFormat>宽屏</PresentationFormat>
  <Paragraphs>179</Paragraphs>
  <Slides>18</Slides>
  <Notes>17</Notes>
  <HiddenSlides>1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Söhne</vt:lpstr>
      <vt:lpstr>Arial</vt:lpstr>
      <vt:lpstr>Calibri</vt:lpstr>
      <vt:lpstr>Calibri Light</vt:lpstr>
      <vt:lpstr>Office 主题</vt:lpstr>
      <vt:lpstr>Selecting the Best Sequential Transfer Path for Medical Image Segmentation</vt:lpstr>
      <vt:lpstr>Background</vt:lpstr>
      <vt:lpstr>Background</vt:lpstr>
      <vt:lpstr>Framework</vt:lpstr>
      <vt:lpstr>Task Affinity</vt:lpstr>
      <vt:lpstr>Task Affinity</vt:lpstr>
      <vt:lpstr>Task Affinity</vt:lpstr>
      <vt:lpstr>Task Affinity</vt:lpstr>
      <vt:lpstr>Graph Construction</vt:lpstr>
      <vt:lpstr>Graph Construction</vt:lpstr>
      <vt:lpstr>The Optimal Sequential Transfer Path</vt:lpstr>
      <vt:lpstr>Experiments</vt:lpstr>
      <vt:lpstr>Experiments</vt:lpstr>
      <vt:lpstr>Experiments</vt:lpstr>
      <vt:lpstr>Experiments</vt:lpstr>
      <vt:lpstr>Contributions</vt:lpstr>
      <vt:lpstr>Further Research</vt:lpstr>
      <vt:lpstr>Thanks for your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京芸 杨</cp:lastModifiedBy>
  <cp:revision>15</cp:revision>
  <dcterms:created xsi:type="dcterms:W3CDTF">2016-11-08T01:41:00Z</dcterms:created>
  <dcterms:modified xsi:type="dcterms:W3CDTF">2023-11-16T01:32:32Z</dcterms:modified>
</cp:coreProperties>
</file>