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87" r:id="rId3"/>
    <p:sldId id="275" r:id="rId4"/>
    <p:sldId id="284" r:id="rId5"/>
    <p:sldId id="289" r:id="rId6"/>
    <p:sldId id="290" r:id="rId7"/>
    <p:sldId id="288" r:id="rId8"/>
    <p:sldId id="283" r:id="rId9"/>
    <p:sldId id="285" r:id="rId10"/>
    <p:sldId id="296" r:id="rId11"/>
    <p:sldId id="297" r:id="rId12"/>
    <p:sldId id="298" r:id="rId13"/>
    <p:sldId id="299" r:id="rId14"/>
    <p:sldId id="301" r:id="rId15"/>
    <p:sldId id="291" r:id="rId16"/>
    <p:sldId id="294" r:id="rId17"/>
    <p:sldId id="286" r:id="rId18"/>
    <p:sldId id="292" r:id="rId19"/>
    <p:sldId id="293" r:id="rId20"/>
    <p:sldId id="295" r:id="rId21"/>
    <p:sldId id="300"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326" autoAdjust="0"/>
  </p:normalViewPr>
  <p:slideViewPr>
    <p:cSldViewPr snapToGrid="0">
      <p:cViewPr varScale="1">
        <p:scale>
          <a:sx n="92" d="100"/>
          <a:sy n="92" d="100"/>
        </p:scale>
        <p:origin x="129"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1T15:43:36.131"/>
    </inkml:context>
    <inkml:brush xml:id="br0">
      <inkml:brushProperty name="width" value="0.035" units="cm"/>
      <inkml:brushProperty name="height" value="0.035" units="cm"/>
      <inkml:brushProperty name="color" value="#FFFFFF"/>
    </inkml:brush>
  </inkml:definitions>
  <inkml:trace contextRef="#ctx0" brushRef="#br0">8 133 24575,'1'0'0,"0"0"0,0 0 0,0-1 0,0 1 0,0 0 0,0-1 0,0 1 0,-1 0 0,1-1 0,0 1 0,0-1 0,0 0 0,-1 1 0,1-1 0,0 1 0,-1-1 0,1 0 0,-1 0 0,1 1 0,0-1 0,-1 0 0,1-2 0,0 2 0,-1 0 0,1 0 0,-1-1 0,1 1 0,-1 0 0,0-1 0,1 1 0,-1 0 0,0-1 0,0 1 0,0-1 0,0 1 0,0 0 0,0-1 0,-1 0 0,1 2 0,0 0 0,-1 0 0,1 0 0,0 0 0,-1 0 0,1 0 0,0 0 0,-1 0 0,1 0 0,0 0 0,-1 1 0,1-1 0,0 0 0,0 0 0,-1 0 0,1 1 0,0-1 0,0 0 0,-1 0 0,1 1 0,0-1 0,0 0 0,0 0 0,-1 1 0,1 0 0,-8 8 0,2 1 0,5-10 0,3-6 0,-2 5 0,0 1 0,0 0 0,0 0 0,0 0 0,0 0 0,0 0 0,0 0 0,0 0 0,0 0 0,0 0 0,0 0 0,0 0 0,0 0 0,0 0 0,0-1 0,0 1 0,0 0 0,0 0 0,0 0 0,0 0 0,0 0 0,0 0 0,1 0 0,-1 0 0,0 0 0,0 0 0,0 0 0,0 0 0,0 0 0,0 0 0,0 0 0,0 0 0,0 0 0,0 0 0,0 0 0,0 0 0,0 0 0,1 0 0,-1 0 0,0 0 0,0 0 0,0 0 0,0 0 0,0 0 0,0 0 0,0 0 0,0 0 0,0 0 0,0 0 0,0 0 0,3 5 0,1 11 0,-3-14 0,0 2 0,-1-1 0,1 1 0,0-1 0,0 1 0,1-1 0,1 4 0,-3-7 0,0 0 0,0 1 0,1-1 0,-1 0 0,0 1 0,0-1 0,1 0 0,-1 0 0,0 1 0,1-1 0,-1 0 0,0 0 0,1 1 0,-1-1 0,0 0 0,1 0 0,-1 0 0,1 0 0,-1 1 0,0-1 0,1 0 0,0 0 0,0 0 0,-1-1 0,1 1 0,-1 0 0,1 0 0,0-1 0,-1 1 0,1 0 0,-1-1 0,1 1 0,-1 0 0,1-1 0,-1 1 0,1-1 0,-1 1 0,1-1 0,-1 1 0,1-2 0,7-11 0,-8 11 0,1 0 0,0 1 0,-1-1 0,1 1 0,0-1 0,0 1 0,0-1 0,0 1 0,0-1 0,0 1 0,1 0 0,-1 0 0,0 0 0,1 0 0,1-2 0,-3 3 0,1 0 0,-1 0 0,0 0 0,0 0 0,1 0 0,-1 0 0,0 0 0,0 0 0,1 0 0,-1 0 0,0 0 0,0 0 0,1 0 0,-1 0 0,0 0 0,0 0 0,1 1 0,-1-1 0,0 0 0,0 0 0,1 0 0,-1 0 0,0 0 0,0 1 0,0-1 0,1 0 0,-1 0 0,0 0 0,0 1 0,4 9 0,-5 10 0,1-20 0,0 0 0,0 1 0,0-1 0,0 0 0,0 1 0,0-1 0,-1 0 0,1 1 0,0-1 0,0 0 0,0 1 0,0-1 0,0 0 0,-1 0 0,1 1 0,0-1 0,0 0 0,0 0 0,-1 1 0,1-1 0,0 0 0,0 0 0,-1 0 0,1 1 0,0-1 0,-1 0 0,1 0 0,0 0 0,-1 0 0,1 0 0,-1 0 0,1 0 0,-1-1 0,1 1 0,-1 0 0,1-1 0,0 1 0,-1-1 0,1 1 0,0 0 0,-1-1 0,1 1 0,0-1 0,-1 1 0,1-2 0,-10-24 0,9 22 0,-3-7 0,3 7 0,3 6 0,-1 1 0,0 0 0,0 0 0,-1 0 0,1-1 0,0 1 0,-1 0 0,0 0 0,0 0 0,0 0 0,0 0 0,0 0 0,-1 0 0,1 0 0,-1 0 0,1 0 0,-1-1 0,0 1 0,-1 0 0,1 0 0,0-1 0,-1 1 0,1-1 0,-1 1 0,0-1 0,0 0 0,0 0 0,0 1 0,0-2 0,0 1 0,-1 0 0,1 0 0,-5 2 0,6-4 0,1 0 0,-1 1 0,1-1 0,0 0 0,-1 0 0,1 0 0,-1 0 0,1 0 0,0 0 0,-1 0 0,1 0 0,-1 0 0,1 0 0,-1 0 0,1 0 0,0 0 0,-1-1 0,1 1 0,-1 0 0,1 0 0,0 0 0,-1-1 0,1 1 0,0 0 0,-1 0 0,1-1 0,-1 1 0,1-1 0,-1 0 0,0 0 0,1 0 0,-1 0 0,1 0 0,0 0 0,-1 0 0,1 0 0,0 0 0,-1 0 0,1-1 0,0 1 0,0 0 0,-1 0 0,1 0 0,0-1 0,0 1 0,0 0 0,0 0 0,0 0 0,1 0 0,-1 0 0,0 0 0,0-1 0,1 1 0,-1 0 0,1 0 0,-1 0 0,1 0 0,-1 0 0,1 0 0,0 0 0,0-1 0,0 2 0,0 1 0,0-1 0,0 0 0,0 0 0,0 0 0,0 1 0,0-1 0,0 0 0,0 1 0,0-1 0,0 1 0,-1-1 0,1 1 0,0-1 0,0 1 0,-1 0 0,1-1 0,0 1 0,-1 0 0,1 0 0,0 1 0,8 6 0,-5-6 0,0-1 0,0 1 0,0-1 0,0 0 0,0 1 0,1-2 0,-1 1 0,0-1 0,1 1 0,6-1 0,-10 0 0,1-1 0,-1 1 0,1 0 0,-1 0 0,0-1 0,1 1 0,-1-1 0,1 1 0,-1-1 0,0 0 0,0 1 0,1-1 0,-1 0 0,0 0 0,0 0 0,0 0 0,0 0 0,0 0 0,0 0 0,0 0 0,0-1 0,0 1 0,-1 0 0,1 0 0,0-1 0,-1 1 0,1-1 0,-1 1 0,0 0 0,1-1 0,-1 1 0,0-1 0,0-2 0,0 3 0,0 0 0,0 0 0,0 1 0,0-1 0,0 0 0,-1 0 0,1 0 0,0 0 0,0 1 0,-1-1 0,1 0 0,-1 0 0,1 1 0,-1-1 0,1 0 0,-1 1 0,1-1 0,-1 1 0,0-1 0,1 0 0,-1 1 0,0-1 0,1 1 0,-1 0 0,0-1 0,0 1 0,0 0 0,1-1 0,-2 1 0,-4-2 0,0 1 0,0-1 0,-8 1 0,-1-2 0,13 2 0,0 1 0,0-1 0,0 1 0,0 0 0,0 0 0,0-1 0,0 1 0,0 1 0,-4-1 0,5 1 0,0-1 0,1 0 0,-1 1 0,0-1 0,0 1 0,0-1 0,1 1 0,-1 0 0,0-1 0,1 1 0,-1 0 0,0 0 0,1-1 0,-1 1 0,1 0 0,-1 0 0,1 0 0,0 0 0,-1-1 0,1 1 0,0 0 0,-1 2 0,-6 12 0,6-14 0,1-1 0,0 1 0,-1-1 0,1 1 0,-1-1 0,1 1 0,-1-1 0,1 0 0,-1 1 0,1-1 0,-1 0 0,1 1 0,-1-1 0,1 0 0,-1 0 0,1 0 0,-1 1 0,0-1 0,1 0 0,-1 0 0,1 0 0,-1 0 0,0 0 0,1 0 0,-1 0 0,0 0 0,1 0 0,-1 0 0,1 0 0,0 0 0,0 0 0,0 0 0,0 0 0,0 0 0,0 0 0,0-1 0,0 1 0,0 0 0,-1 0 0,1 0 0,0 0 0,0 0 0,0 0 0,0 0 0,0 0 0,0 0 0,0 0 0,0 0 0,0 0 0,0 0 0,0 0 0,0 0 0,-1 0 0,1-1 0,0 1 0,0 0 0,0 0 0,0 0 0,0 0 0,0 0 0,0 0 0,0 0 0,0 0 0,0 0 0,0-1 0,0 1 0,0 0 0,0 0 0,0 0 0,0 0 0,0 0 0,0 0 0,0 0 0,0 0 0,0 0 0,0 0 0,0-1 0,0 1 0,0 0 0,1 0 0,-1 0 0,0 0 0,0 0 0,0 0 0,0 0 0,0 0 0,0 0 0,0 0 0,0 0 0,0 0 0,0 0 0,0-1 0,0 1 0,1 0 0,8-5 0,1-2 0,-9 5 0,0-1 0,-1 1 0,1 0 0,-1 0 0,1-1 0,-1 1 0,0 0 0,0-1 0,0 1 0,0 0 0,-1 0 0,0-4 0,-10-28 0,8 29 0,1-1 0,0 1 0,0-1 0,1 0 0,-2-9 0,3-19-1365,0 28-5461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1T15:43:43.206"/>
    </inkml:context>
    <inkml:brush xml:id="br0">
      <inkml:brushProperty name="width" value="0.035" units="cm"/>
      <inkml:brushProperty name="height" value="0.035" units="cm"/>
      <inkml:brushProperty name="color" value="#FFFFFF"/>
    </inkml:brush>
  </inkml:definitions>
  <inkml:trace contextRef="#ctx0" brushRef="#br0">144 1 24575,'-7'0'0,"-1"-1"0,0 1 0,0 0 0,0 1 0,0-1 0,0 1 0,0-1 0,1 1 0,-1 0 0,-8 2 0,-5 0 0,18-2 0,0-1 0,1 0 0,-1 1 0,0-1 0,1 1 0,-1-1 0,1 1 0,-1 0 0,-2 0 0,43 7 0,-36-7 0,0 0 0,0-1 0,0 1 0,-1 0 0,1 0 0,0 0 0,-1 0 0,1 0 0,-1 0 0,0 0 0,0 0 0,0 0 0,0 0 0,0 0 0,0 0 0,-1 0 0,1 0 0,-1 0 0,1 0 0,-1 0 0,0 1 0,0-1 0,-1 0 0,1 0 0,0 0 0,-1 0 0,1 0 0,-1 0 0,0 1 0,0-1 0,0 0 0,0 0 0,0 0 0,-1 0 0,1 0 0,-1 0 0,1-1 0,-1 1 0,0 0 0,-3 1 0,3-1 0,-1-1 0,1 1 0,0 0 0,0 0 0,-1 0 0,1 0 0,0 0 0,1 0 0,-1 0 0,0 0 0,1 0 0,-1 0 0,1 0 0,0 0 0,0 1 0,0-1 0,0 0 0,0 0 0,1 1 0,-1-1 0,1 1 0,0-6 0,2 0 0,-1 1 0,1-1 0,4-6 0,3-4 0,-10 14 0,1 0 0,0-1 0,0 1 0,1 0 0,-1-1 0,0 1 0,0 0 0,0 0 0,0-1 0,0 1 0,1 0 0,-1 0 0,0-1 0,1 1 0,-1 0 0,0 0 0,1 0 0,-1-1 0,0 1 0,1 0 0,-1 0 0,1 0 0,-1 0 0,1-1 0,-1 1 0,1 0 0,-1 0 0,1 0 0,-1 0 0,1 0 0,0 0 0,-1 0 0,1-1 0,-1 1 0,1 0 0,0 0 0,-1 0 0,1 0 0,-1 0 0,1 0 0,0 0 0,-1 1 0,1-1 0,-1 0 0,2 0 0,-1 0 0,0 0 0,1 1 0,-1-1 0,0 1 0,0-1 0,0 0 0,1 1 0,-1-1 0,0 1 0,0-1 0,-1 1 0,1-1 0,0 1 0,0 0 0,0-1 0,0 2 0,6 8 0,-1-1 0,5 19 0,-11-27 0,0-1 0,0 1 0,0-1 0,0 1 0,1-1 0,-1 1 0,0-1 0,1 1 0,-1-1 0,1 1 0,-1-1 0,1 0 0,0 1 0,-1-1 0,1 1 0,0-1 0,0 0 0,0 1 0,0-1 0,0 1 0,-1-1 0,1 0 0,0 0 0,1 1 0,-1-1 0,0 0 0,0 0 0,0 0 0,0 1 0,0-1 0,0 0 0,1 0 0,-1 0 0,0 0 0,0 0 0,0 0 0,1 0 0,-1 0 0,0 0 0,0 0 0,2-1 0,8 0 0,-1 0 0,-1-1 0,20-3 0,-14 2 0,18-5 0,-32 8 0,0 0 0,0-1 0,0 1 0,0 0 0,0-1 0,-1 1 0,1-1 0,0 1 0,0-1 0,-1 1 0,1-1 0,-1 1 0,1-1 0,-1 1 0,1-1 0,-1 1 0,0-1 0,1 1 0,-1-1 0,0 1 0,0-1 0,0 1 0,0-1 0,0 1 0,0-1 0,0 1 0,-1-1 0,0 0 0,1 0 0,-1 1 0,0-1 0,1 1 0,-1 0 0,0-1 0,0 1 0,0 0 0,1-1 0,-1 1 0,0 0 0,0 0 0,0-1 0,0 1 0,0 0 0,0 0 0,0 0 0,0 0 0,0-1 0,-1 1 0,1 0 0,0 0 0,0 0 0,0 0 0,0 0 0,0 0 0,0 0 0,0 1 0,0-1 0,0 0 0,0 0 0,-1 0 0,1 0 0,0 0 0,-1 1 0,-35 7 0,29-6 0,1 0 0,0 1 0,-9 3 0,11-3 0,-2 0 0,4-2 0,1 0 0,-1 0 0,1 0 0,0 0 0,0 0 0,0 0 0,0 0 0,1 0 0,-1 0 0,0 1 0,1-1 0,0 0 0,0 0 0,0 1 0,0-1 0,0 3 0,1-4 0,0 0 0,0 0 0,0 0 0,0 1 0,0-1 0,0 0 0,0 0 0,-1 0 0,1 0 0,0 0 0,0 1 0,0-1 0,0 0 0,0 0 0,-1 0 0,1 0 0,0 0 0,0 1 0,0-1 0,-1 0 0,1 0 0,0 0 0,0 0 0,-1 0 0,1 0 0,0 0 0,-1 0 0,1 1 0,0-1 0,-1 0 0,1 0 0,0 0 0,-1 0 0,1 0 0,0 0 0,-1 0 0,1 0 0,0 0 0,-1 0 0,1 0 0,0 0 0,-1 0 0,1 0 0,0 0 0,-1 0 0,1 0 0,0 0 0,-1 0 0,1 0 0,0-1 0,-1 1 0,1 0 0,-1 0 0,-19-7 0,12 3 0,8 4 0,-1 0 0,1 0 0,0 0 0,-1 0 0,1 0 0,-1-1 0,1 1 0,0 0 0,-1 0 0,1 0 0,0-1 0,-1 1 0,1 0 0,0 0 0,0-1 0,0 1 0,-1 0 0,1 0 0,0-1 0,0 1 0,0 0 0,0 0 0,0-1 0,0 1 0,0 0 0,0 0 0,0-1 0,0 1 0,0 0 0,1-1 0,0 1 0,0-1 0,0 0 0,0 1 0,0-1 0,0 1 0,0-1 0,0 1 0,1 0 0,-1-1 0,0 1 0,2-1 0,37-6 0,-14 3-1365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1T15:52:51.938"/>
    </inkml:context>
    <inkml:brush xml:id="br0">
      <inkml:brushProperty name="width" value="0.035" units="cm"/>
      <inkml:brushProperty name="height" value="0.035" units="cm"/>
    </inkml:brush>
  </inkml:definitions>
  <inkml:trace contextRef="#ctx0" brushRef="#br0">1 103 24575,'0'3'0,"1"0"0,0 1 0,0-1 0,0 0 0,1 0 0,0 1 0,0-1 0,0 0 0,1 0 0,3 3 0,5 4 0,19 13 0,-15-8 0,-13-12 0,0 0 0,1 0 0,0-1 0,5 4 0,54 38 0,-55-40 0,-1 0 0,1-1 0,7 3 0,-8-3 0,-1-1 0,1 1 0,-1 0 0,0 0 0,8 6 0,-7-5 0,1 1 0,-1-1 0,1 0 0,15 7 0,-2-1 0,1 5 0,-17-13 0,-1 1 0,0-1 0,1 0 0,0 1 0,0-1 0,6 2 0,3 2 0,1-1 0,-2 1 0,20 11 0,-24-13 0,0 0 0,0 0 0,1-1 0,10 4 0,14 5 0,53 21 0,-46-21 0,-30-10 0,0 1 0,12 4 0,9 4 0,0-1 0,2 0 0,43 8 0,-16-2 0,-38-10 0,30 6 0,52 10 0,-97-21 0,1 1 0,-1 0 0,9 4 0,-9-4 0,0 0 0,0 0 0,12 3 0,98 13 0,-86-12 0,57 13 0,-54-12 0,49 7 0,-59-10 0,151 16 0,-144-14 0,10 1 0,44 0 0,-52-4 0,-19-2 0,23 1 0,21 1 0,-38-1 0,21-1 0,-24 0 0,26 2 0,-7 0 0,99 8 0,-127-10 0,0 0 0,-1 0 0,15 3 0,16 3 0,-11-5 0,0 0 0,28 0 0,-37-1 0,24 1 0,-23 0 0,21-1 0,624-1 0,-652 0 0,24-3 0,11 0 0,157 3 0,-197 0 0,0-1 0,0 0 0,0 1 0,0-1 0,8-3 0,-7 3 0,-1 0 0,1-1 0,-1 1 0,11 0 0,29 1 0,-30 0 0,-1 0 0,0 0 0,25-4 0,43-2 0,10-1 0,-56 5 0,-27 1 0,1 1 0,14-3 0,-14 2 0,-1 0 0,14 0 0,22-2 0,37-3 0,-64 4 0,-13 1 0,1 0 0,-1 0 0,8-2 0,3 0 0,0 0 0,0 1 0,26-2 0,0 0 0,38-4 0,-38 5 0,61-11 0,-81 10 0,-15 3 0,0 0 0,0-1 0,0 0 0,-1 0 0,13-5 0,-10 4 0,0 0 0,0 0 0,0 0 0,15-1 0,9-3 0,-4 1 0,-18 4 0,0-1 0,0 0 0,19-6 0,-12 2 0,34-7 0,-33 9 0,32-11 0,-3-7 0,34-4 0,-74 23 0,0 0 0,12-7 0,-13 7 0,0-1 0,18-5 0,-9 4 0,-1-1 0,17-7 0,-17 5 0,0 2 0,1 0 0,30-10 0,-41 15 0,0 0 0,0-1 0,0 0 0,6-3 0,-6 3 0,0-1 0,0 1 0,12-3 0,-1 0 0,-1 0 0,0 0 0,0-1 0,-1-1 0,0 0 0,-1 0 0,20-14 0,-23 14 0,0 0 0,16-8 0,115-67 0,-78 43 0,-46 25 0,2-1 0,-14 11 0,0 0 0,0 0 0,10-11 0,-12 11 0,0 0 0,1 0 0,0 0 0,14-8 0,-13 9-27,-1 0 1,1 0-1,-1-1 0,-1 0 0,0 0 0,0 0 0,4-6 1,2-1-1125,-8 8-5675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1T15:52:54.385"/>
    </inkml:context>
    <inkml:brush xml:id="br0">
      <inkml:brushProperty name="width" value="0.035" units="cm"/>
      <inkml:brushProperty name="height" value="0.035" units="cm"/>
    </inkml:brush>
  </inkml:definitions>
  <inkml:trace contextRef="#ctx0" brushRef="#br0">1 0 24575,'0'14'0,"0"0"0,2 0 0,9 27 0,6 11 0,-10-19-400,-1 64 0,-6-85-165,0-6-6261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1T15:52:55.223"/>
    </inkml:context>
    <inkml:brush xml:id="br0">
      <inkml:brushProperty name="width" value="0.035" units="cm"/>
      <inkml:brushProperty name="height" value="0.035" units="cm"/>
    </inkml:brush>
  </inkml:definitions>
  <inkml:trace contextRef="#ctx0" brushRef="#br0">0 59 24575,'3'0'0,"2"0"0,0 0 0,1 0 0,-1 0 0,0 0 0,0 1 0,1-1 0,-1 1 0,0 0 0,0 0 0,0 0 0,0 0 0,-1 0 0,6 2 0,6 4 0,-1 1 0,0 0 0,17 12 0,10 5 0,-28-17 0,-12-6 0,1-1 0,0 1 0,0 0 0,0 0 0,0-1 0,1 1 0,-1-1 0,1 0 0,0 0 0,-1 0 0,1 0 0,0 0 0,0 0 0,0 0 0,0-1 0,0 1 0,6 0 0,-7-1 0,0-1 0,1 1 0,-1 0 0,0 0 0,0-1 0,0 1 0,1-1 0,-1 0 0,0 1 0,0-1 0,0 0 0,0 0 0,-1 0 0,1 0 0,0 0 0,-1-1 0,1 1 0,2-2 0,3-3 0,1-1 0,-2 1 0,9-10 0,9-7 0,-9 9 0,11-8 0,2 0 39,-23 17-320,1 0 0,0-1 1,1 1-1,12-6 0,-14 8-6545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3A0581-1BD8-4210-A600-89FF589A26A7}" type="datetimeFigureOut">
              <a:rPr lang="zh-CN" altLang="en-US" smtClean="0"/>
              <a:t>2024/12/3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53F252-2FC2-4178-933C-6A7DB7397F5D}" type="slidenum">
              <a:rPr lang="zh-CN" altLang="en-US" smtClean="0"/>
              <a:t>‹#›</a:t>
            </a:fld>
            <a:endParaRPr lang="zh-CN" altLang="en-US"/>
          </a:p>
        </p:txBody>
      </p:sp>
    </p:spTree>
    <p:extLst>
      <p:ext uri="{BB962C8B-B14F-4D97-AF65-F5344CB8AC3E}">
        <p14:creationId xmlns:p14="http://schemas.microsoft.com/office/powerpoint/2010/main" val="3740851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ADCC82-B314-9E37-4E44-0DBAEBF5D3C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1C4A3D1-3599-7102-C415-37D2B6C3A1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05B00E98-1EAA-EE5C-88BA-8A7C477C8326}"/>
              </a:ext>
            </a:extLst>
          </p:cNvPr>
          <p:cNvSpPr>
            <a:spLocks noGrp="1"/>
          </p:cNvSpPr>
          <p:nvPr>
            <p:ph type="dt" sz="half" idx="10"/>
          </p:nvPr>
        </p:nvSpPr>
        <p:spPr/>
        <p:txBody>
          <a:bodyPr/>
          <a:lstStyle/>
          <a:p>
            <a:fld id="{2686192C-7943-46BC-953C-FF55A596986A}" type="datetimeFigureOut">
              <a:rPr lang="zh-CN" altLang="en-US" smtClean="0"/>
              <a:t>2024/12/3</a:t>
            </a:fld>
            <a:endParaRPr lang="zh-CN" altLang="en-US"/>
          </a:p>
        </p:txBody>
      </p:sp>
      <p:sp>
        <p:nvSpPr>
          <p:cNvPr id="5" name="页脚占位符 4">
            <a:extLst>
              <a:ext uri="{FF2B5EF4-FFF2-40B4-BE49-F238E27FC236}">
                <a16:creationId xmlns:a16="http://schemas.microsoft.com/office/drawing/2014/main" id="{F305CE16-8668-C136-9CF1-4BDD70357E8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160BB43-7551-793B-BFAE-BC8BB4599B92}"/>
              </a:ext>
            </a:extLst>
          </p:cNvPr>
          <p:cNvSpPr>
            <a:spLocks noGrp="1"/>
          </p:cNvSpPr>
          <p:nvPr>
            <p:ph type="sldNum" sz="quarter" idx="12"/>
          </p:nvPr>
        </p:nvSpPr>
        <p:spPr/>
        <p:txBody>
          <a:bodyPr/>
          <a:lstStyle/>
          <a:p>
            <a:fld id="{A54F5589-1A1A-459F-93F4-2B456165BE03}" type="slidenum">
              <a:rPr lang="zh-CN" altLang="en-US" smtClean="0"/>
              <a:t>‹#›</a:t>
            </a:fld>
            <a:endParaRPr lang="zh-CN" altLang="en-US"/>
          </a:p>
        </p:txBody>
      </p:sp>
    </p:spTree>
    <p:extLst>
      <p:ext uri="{BB962C8B-B14F-4D97-AF65-F5344CB8AC3E}">
        <p14:creationId xmlns:p14="http://schemas.microsoft.com/office/powerpoint/2010/main" val="1277592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A4A131-2BB9-98C1-5E18-EB3B6829BDD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7ABE7B0-2CF2-A49E-5447-A19427921EA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4BE9187-DDDB-D9E5-9B20-72C9CED7800E}"/>
              </a:ext>
            </a:extLst>
          </p:cNvPr>
          <p:cNvSpPr>
            <a:spLocks noGrp="1"/>
          </p:cNvSpPr>
          <p:nvPr>
            <p:ph type="dt" sz="half" idx="10"/>
          </p:nvPr>
        </p:nvSpPr>
        <p:spPr/>
        <p:txBody>
          <a:bodyPr/>
          <a:lstStyle/>
          <a:p>
            <a:fld id="{2686192C-7943-46BC-953C-FF55A596986A}" type="datetimeFigureOut">
              <a:rPr lang="zh-CN" altLang="en-US" smtClean="0"/>
              <a:t>2024/12/3</a:t>
            </a:fld>
            <a:endParaRPr lang="zh-CN" altLang="en-US"/>
          </a:p>
        </p:txBody>
      </p:sp>
      <p:sp>
        <p:nvSpPr>
          <p:cNvPr id="5" name="页脚占位符 4">
            <a:extLst>
              <a:ext uri="{FF2B5EF4-FFF2-40B4-BE49-F238E27FC236}">
                <a16:creationId xmlns:a16="http://schemas.microsoft.com/office/drawing/2014/main" id="{E43760F6-D93A-E66B-0790-90CF205C03F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DBBBEB3-B355-32DC-6F14-EDA475A556F5}"/>
              </a:ext>
            </a:extLst>
          </p:cNvPr>
          <p:cNvSpPr>
            <a:spLocks noGrp="1"/>
          </p:cNvSpPr>
          <p:nvPr>
            <p:ph type="sldNum" sz="quarter" idx="12"/>
          </p:nvPr>
        </p:nvSpPr>
        <p:spPr/>
        <p:txBody>
          <a:bodyPr/>
          <a:lstStyle/>
          <a:p>
            <a:fld id="{A54F5589-1A1A-459F-93F4-2B456165BE03}" type="slidenum">
              <a:rPr lang="zh-CN" altLang="en-US" smtClean="0"/>
              <a:t>‹#›</a:t>
            </a:fld>
            <a:endParaRPr lang="zh-CN" altLang="en-US"/>
          </a:p>
        </p:txBody>
      </p:sp>
    </p:spTree>
    <p:extLst>
      <p:ext uri="{BB962C8B-B14F-4D97-AF65-F5344CB8AC3E}">
        <p14:creationId xmlns:p14="http://schemas.microsoft.com/office/powerpoint/2010/main" val="280472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4D49C06-4065-9BC5-A8B5-EF5AED62142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3EE208E-1F59-C8AC-826C-83E37A25671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2A5C13D-087F-96DA-BBF5-F745F1763AD9}"/>
              </a:ext>
            </a:extLst>
          </p:cNvPr>
          <p:cNvSpPr>
            <a:spLocks noGrp="1"/>
          </p:cNvSpPr>
          <p:nvPr>
            <p:ph type="dt" sz="half" idx="10"/>
          </p:nvPr>
        </p:nvSpPr>
        <p:spPr/>
        <p:txBody>
          <a:bodyPr/>
          <a:lstStyle/>
          <a:p>
            <a:fld id="{2686192C-7943-46BC-953C-FF55A596986A}" type="datetimeFigureOut">
              <a:rPr lang="zh-CN" altLang="en-US" smtClean="0"/>
              <a:t>2024/12/3</a:t>
            </a:fld>
            <a:endParaRPr lang="zh-CN" altLang="en-US"/>
          </a:p>
        </p:txBody>
      </p:sp>
      <p:sp>
        <p:nvSpPr>
          <p:cNvPr id="5" name="页脚占位符 4">
            <a:extLst>
              <a:ext uri="{FF2B5EF4-FFF2-40B4-BE49-F238E27FC236}">
                <a16:creationId xmlns:a16="http://schemas.microsoft.com/office/drawing/2014/main" id="{24D435E5-36F9-7BEE-1C99-BEC0089FDFB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80042B2-79C2-92BC-ADE1-918A9EB175C3}"/>
              </a:ext>
            </a:extLst>
          </p:cNvPr>
          <p:cNvSpPr>
            <a:spLocks noGrp="1"/>
          </p:cNvSpPr>
          <p:nvPr>
            <p:ph type="sldNum" sz="quarter" idx="12"/>
          </p:nvPr>
        </p:nvSpPr>
        <p:spPr/>
        <p:txBody>
          <a:bodyPr/>
          <a:lstStyle/>
          <a:p>
            <a:fld id="{A54F5589-1A1A-459F-93F4-2B456165BE03}" type="slidenum">
              <a:rPr lang="zh-CN" altLang="en-US" smtClean="0"/>
              <a:t>‹#›</a:t>
            </a:fld>
            <a:endParaRPr lang="zh-CN" altLang="en-US"/>
          </a:p>
        </p:txBody>
      </p:sp>
    </p:spTree>
    <p:extLst>
      <p:ext uri="{BB962C8B-B14F-4D97-AF65-F5344CB8AC3E}">
        <p14:creationId xmlns:p14="http://schemas.microsoft.com/office/powerpoint/2010/main" val="3241440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grpSp>
        <p:nvGrpSpPr>
          <p:cNvPr id="16" name="组合 15"/>
          <p:cNvGrpSpPr/>
          <p:nvPr userDrawn="1"/>
        </p:nvGrpSpPr>
        <p:grpSpPr>
          <a:xfrm flipH="1">
            <a:off x="1725930" y="-635"/>
            <a:ext cx="10466070" cy="6858000"/>
            <a:chOff x="0" y="0"/>
            <a:chExt cx="16482" cy="10800"/>
          </a:xfrm>
        </p:grpSpPr>
        <p:pic>
          <p:nvPicPr>
            <p:cNvPr id="17" name="图片 16" descr="微信图片_20220514172525"/>
            <p:cNvPicPr>
              <a:picLocks noChangeAspect="1"/>
            </p:cNvPicPr>
            <p:nvPr userDrawn="1"/>
          </p:nvPicPr>
          <p:blipFill>
            <a:blip r:embed="rId2"/>
            <a:stretch>
              <a:fillRect/>
            </a:stretch>
          </p:blipFill>
          <p:spPr>
            <a:xfrm>
              <a:off x="0" y="0"/>
              <a:ext cx="16482" cy="10799"/>
            </a:xfrm>
            <a:prstGeom prst="rect">
              <a:avLst/>
            </a:prstGeom>
          </p:spPr>
        </p:pic>
        <p:sp>
          <p:nvSpPr>
            <p:cNvPr id="18" name="矩形 17"/>
            <p:cNvSpPr/>
            <p:nvPr userDrawn="1"/>
          </p:nvSpPr>
          <p:spPr>
            <a:xfrm>
              <a:off x="0" y="0"/>
              <a:ext cx="16483" cy="10801"/>
            </a:xfrm>
            <a:prstGeom prst="rect">
              <a:avLst/>
            </a:prstGeom>
            <a:gradFill>
              <a:gsLst>
                <a:gs pos="0">
                  <a:srgbClr val="54B7D5">
                    <a:alpha val="60000"/>
                  </a:srgbClr>
                </a:gs>
                <a:gs pos="69000">
                  <a:srgbClr val="A1E9EC">
                    <a:alpha val="60000"/>
                  </a:srgbClr>
                </a:gs>
                <a:gs pos="100000">
                  <a:srgbClr val="A6D0E6">
                    <a:alpha val="4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汉仪文黑-45简" panose="00020600040101010101" charset="-122"/>
                <a:sym typeface="+mn-ea"/>
              </a:endParaRPr>
            </a:p>
          </p:txBody>
        </p:sp>
      </p:grpSp>
      <p:grpSp>
        <p:nvGrpSpPr>
          <p:cNvPr id="8" name="组合 7"/>
          <p:cNvGrpSpPr/>
          <p:nvPr userDrawn="1"/>
        </p:nvGrpSpPr>
        <p:grpSpPr>
          <a:xfrm>
            <a:off x="-1678305" y="-869315"/>
            <a:ext cx="9037320" cy="8519160"/>
            <a:chOff x="-2643" y="-1369"/>
            <a:chExt cx="14232" cy="13416"/>
          </a:xfrm>
        </p:grpSpPr>
        <p:sp>
          <p:nvSpPr>
            <p:cNvPr id="9" name="任意多边形 8"/>
            <p:cNvSpPr/>
            <p:nvPr userDrawn="1"/>
          </p:nvSpPr>
          <p:spPr>
            <a:xfrm rot="2640000">
              <a:off x="-1473" y="-1369"/>
              <a:ext cx="13062" cy="13417"/>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3001" h="13311">
                  <a:moveTo>
                    <a:pt x="5741" y="0"/>
                  </a:moveTo>
                  <a:lnTo>
                    <a:pt x="10783" y="0"/>
                  </a:lnTo>
                  <a:cubicBezTo>
                    <a:pt x="12008" y="0"/>
                    <a:pt x="13001" y="993"/>
                    <a:pt x="13001" y="2219"/>
                  </a:cubicBezTo>
                  <a:lnTo>
                    <a:pt x="13001" y="8005"/>
                  </a:lnTo>
                  <a:lnTo>
                    <a:pt x="7507" y="13311"/>
                  </a:lnTo>
                  <a:lnTo>
                    <a:pt x="7500" y="13311"/>
                  </a:lnTo>
                  <a:lnTo>
                    <a:pt x="0" y="5544"/>
                  </a:lnTo>
                  <a:lnTo>
                    <a:pt x="5741" y="0"/>
                  </a:lnTo>
                  <a:close/>
                </a:path>
              </a:pathLst>
            </a:cu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汉仪文黑-45简" panose="00020600040101010101" charset="-122"/>
                <a:sym typeface="+mn-ea"/>
              </a:endParaRPr>
            </a:p>
          </p:txBody>
        </p:sp>
        <p:sp>
          <p:nvSpPr>
            <p:cNvPr id="10" name="任意多边形 9"/>
            <p:cNvSpPr/>
            <p:nvPr userDrawn="1"/>
          </p:nvSpPr>
          <p:spPr>
            <a:xfrm rot="2640000">
              <a:off x="-2643" y="-1369"/>
              <a:ext cx="13062" cy="13417"/>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3001" h="13311">
                  <a:moveTo>
                    <a:pt x="5741" y="0"/>
                  </a:moveTo>
                  <a:lnTo>
                    <a:pt x="10783" y="0"/>
                  </a:lnTo>
                  <a:cubicBezTo>
                    <a:pt x="12008" y="0"/>
                    <a:pt x="13001" y="993"/>
                    <a:pt x="13001" y="2219"/>
                  </a:cubicBezTo>
                  <a:lnTo>
                    <a:pt x="13001" y="8005"/>
                  </a:lnTo>
                  <a:lnTo>
                    <a:pt x="7507" y="13311"/>
                  </a:lnTo>
                  <a:lnTo>
                    <a:pt x="7500" y="13311"/>
                  </a:lnTo>
                  <a:lnTo>
                    <a:pt x="0" y="5544"/>
                  </a:lnTo>
                  <a:lnTo>
                    <a:pt x="5741" y="0"/>
                  </a:lnTo>
                  <a:close/>
                </a:path>
              </a:pathLst>
            </a:custGeom>
            <a:gradFill>
              <a:gsLst>
                <a:gs pos="46000">
                  <a:srgbClr val="54B7D5"/>
                </a:gs>
                <a:gs pos="0">
                  <a:srgbClr val="66BDDC"/>
                </a:gs>
                <a:gs pos="100000">
                  <a:srgbClr val="A1E9EC"/>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汉仪文黑-45简" panose="00020600040101010101" charset="-122"/>
                <a:sym typeface="+mn-ea"/>
              </a:endParaRPr>
            </a:p>
          </p:txBody>
        </p:sp>
      </p:grpSp>
    </p:spTree>
    <p:extLst>
      <p:ext uri="{BB962C8B-B14F-4D97-AF65-F5344CB8AC3E}">
        <p14:creationId xmlns:p14="http://schemas.microsoft.com/office/powerpoint/2010/main" val="2354924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4BC803-41FF-A14A-F2F9-B03CE332621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7189A38-E763-6E30-AF45-63BBDF5CA5B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B0018BF-5968-3DF7-E632-6FEDC8512C52}"/>
              </a:ext>
            </a:extLst>
          </p:cNvPr>
          <p:cNvSpPr>
            <a:spLocks noGrp="1"/>
          </p:cNvSpPr>
          <p:nvPr>
            <p:ph type="dt" sz="half" idx="10"/>
          </p:nvPr>
        </p:nvSpPr>
        <p:spPr/>
        <p:txBody>
          <a:bodyPr/>
          <a:lstStyle/>
          <a:p>
            <a:fld id="{2686192C-7943-46BC-953C-FF55A596986A}" type="datetimeFigureOut">
              <a:rPr lang="zh-CN" altLang="en-US" smtClean="0"/>
              <a:t>2024/12/3</a:t>
            </a:fld>
            <a:endParaRPr lang="zh-CN" altLang="en-US"/>
          </a:p>
        </p:txBody>
      </p:sp>
      <p:sp>
        <p:nvSpPr>
          <p:cNvPr id="5" name="页脚占位符 4">
            <a:extLst>
              <a:ext uri="{FF2B5EF4-FFF2-40B4-BE49-F238E27FC236}">
                <a16:creationId xmlns:a16="http://schemas.microsoft.com/office/drawing/2014/main" id="{FC51C25F-F048-BECB-4C36-90678F8DCA7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3C94F1C-9EE7-3595-898C-5509B106E381}"/>
              </a:ext>
            </a:extLst>
          </p:cNvPr>
          <p:cNvSpPr>
            <a:spLocks noGrp="1"/>
          </p:cNvSpPr>
          <p:nvPr>
            <p:ph type="sldNum" sz="quarter" idx="12"/>
          </p:nvPr>
        </p:nvSpPr>
        <p:spPr/>
        <p:txBody>
          <a:bodyPr/>
          <a:lstStyle/>
          <a:p>
            <a:fld id="{A54F5589-1A1A-459F-93F4-2B456165BE03}" type="slidenum">
              <a:rPr lang="zh-CN" altLang="en-US" smtClean="0"/>
              <a:t>‹#›</a:t>
            </a:fld>
            <a:endParaRPr lang="zh-CN" altLang="en-US"/>
          </a:p>
        </p:txBody>
      </p:sp>
    </p:spTree>
    <p:extLst>
      <p:ext uri="{BB962C8B-B14F-4D97-AF65-F5344CB8AC3E}">
        <p14:creationId xmlns:p14="http://schemas.microsoft.com/office/powerpoint/2010/main" val="19448906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D56EE5-45AA-B532-BF32-E3768FF33B1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B7A370E-5F9A-55D9-A282-A481811DC5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44A7CCB-52CE-CFB6-7FB4-B909F82ED92F}"/>
              </a:ext>
            </a:extLst>
          </p:cNvPr>
          <p:cNvSpPr>
            <a:spLocks noGrp="1"/>
          </p:cNvSpPr>
          <p:nvPr>
            <p:ph type="dt" sz="half" idx="10"/>
          </p:nvPr>
        </p:nvSpPr>
        <p:spPr/>
        <p:txBody>
          <a:bodyPr/>
          <a:lstStyle/>
          <a:p>
            <a:fld id="{2686192C-7943-46BC-953C-FF55A596986A}" type="datetimeFigureOut">
              <a:rPr lang="zh-CN" altLang="en-US" smtClean="0"/>
              <a:t>2024/12/3</a:t>
            </a:fld>
            <a:endParaRPr lang="zh-CN" altLang="en-US"/>
          </a:p>
        </p:txBody>
      </p:sp>
      <p:sp>
        <p:nvSpPr>
          <p:cNvPr id="5" name="页脚占位符 4">
            <a:extLst>
              <a:ext uri="{FF2B5EF4-FFF2-40B4-BE49-F238E27FC236}">
                <a16:creationId xmlns:a16="http://schemas.microsoft.com/office/drawing/2014/main" id="{1E10A021-01E6-3F89-0D99-AAC3C31F792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1C047FE-45A6-6135-35A9-9AA5287496A1}"/>
              </a:ext>
            </a:extLst>
          </p:cNvPr>
          <p:cNvSpPr>
            <a:spLocks noGrp="1"/>
          </p:cNvSpPr>
          <p:nvPr>
            <p:ph type="sldNum" sz="quarter" idx="12"/>
          </p:nvPr>
        </p:nvSpPr>
        <p:spPr/>
        <p:txBody>
          <a:bodyPr/>
          <a:lstStyle/>
          <a:p>
            <a:fld id="{A54F5589-1A1A-459F-93F4-2B456165BE03}" type="slidenum">
              <a:rPr lang="zh-CN" altLang="en-US" smtClean="0"/>
              <a:t>‹#›</a:t>
            </a:fld>
            <a:endParaRPr lang="zh-CN" altLang="en-US"/>
          </a:p>
        </p:txBody>
      </p:sp>
    </p:spTree>
    <p:extLst>
      <p:ext uri="{BB962C8B-B14F-4D97-AF65-F5344CB8AC3E}">
        <p14:creationId xmlns:p14="http://schemas.microsoft.com/office/powerpoint/2010/main" val="1773854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ED15BC-DACA-0012-4819-F1DAF76A7BB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AF6E3A2-E197-FCD7-FCF2-B4D8987F7447}"/>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B1655506-AF2C-890D-9AA5-10B878993FC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C42FCFD-2EC0-5C4D-8459-6448A01A267E}"/>
              </a:ext>
            </a:extLst>
          </p:cNvPr>
          <p:cNvSpPr>
            <a:spLocks noGrp="1"/>
          </p:cNvSpPr>
          <p:nvPr>
            <p:ph type="dt" sz="half" idx="10"/>
          </p:nvPr>
        </p:nvSpPr>
        <p:spPr/>
        <p:txBody>
          <a:bodyPr/>
          <a:lstStyle/>
          <a:p>
            <a:fld id="{2686192C-7943-46BC-953C-FF55A596986A}" type="datetimeFigureOut">
              <a:rPr lang="zh-CN" altLang="en-US" smtClean="0"/>
              <a:t>2024/12/3</a:t>
            </a:fld>
            <a:endParaRPr lang="zh-CN" altLang="en-US"/>
          </a:p>
        </p:txBody>
      </p:sp>
      <p:sp>
        <p:nvSpPr>
          <p:cNvPr id="6" name="页脚占位符 5">
            <a:extLst>
              <a:ext uri="{FF2B5EF4-FFF2-40B4-BE49-F238E27FC236}">
                <a16:creationId xmlns:a16="http://schemas.microsoft.com/office/drawing/2014/main" id="{D8943629-0845-3F28-AEFF-3F620D2F61A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6053E79-AF76-87A3-5239-974596A10283}"/>
              </a:ext>
            </a:extLst>
          </p:cNvPr>
          <p:cNvSpPr>
            <a:spLocks noGrp="1"/>
          </p:cNvSpPr>
          <p:nvPr>
            <p:ph type="sldNum" sz="quarter" idx="12"/>
          </p:nvPr>
        </p:nvSpPr>
        <p:spPr/>
        <p:txBody>
          <a:bodyPr/>
          <a:lstStyle/>
          <a:p>
            <a:fld id="{A54F5589-1A1A-459F-93F4-2B456165BE03}" type="slidenum">
              <a:rPr lang="zh-CN" altLang="en-US" smtClean="0"/>
              <a:t>‹#›</a:t>
            </a:fld>
            <a:endParaRPr lang="zh-CN" altLang="en-US"/>
          </a:p>
        </p:txBody>
      </p:sp>
    </p:spTree>
    <p:extLst>
      <p:ext uri="{BB962C8B-B14F-4D97-AF65-F5344CB8AC3E}">
        <p14:creationId xmlns:p14="http://schemas.microsoft.com/office/powerpoint/2010/main" val="870490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D42856-837B-F114-B234-76B25106422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120AF49-BB17-E172-56F2-A1729D05FF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991EA74-DBE8-CF58-5ADD-CBBEAD59F31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DE0393F-B61A-4C27-1BE7-BC405F15A4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779C31F-0913-4C6D-EA78-B3DC0823A397}"/>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8C4196BB-7D29-F2DF-8F18-EE7E8A8E7A59}"/>
              </a:ext>
            </a:extLst>
          </p:cNvPr>
          <p:cNvSpPr>
            <a:spLocks noGrp="1"/>
          </p:cNvSpPr>
          <p:nvPr>
            <p:ph type="dt" sz="half" idx="10"/>
          </p:nvPr>
        </p:nvSpPr>
        <p:spPr/>
        <p:txBody>
          <a:bodyPr/>
          <a:lstStyle/>
          <a:p>
            <a:fld id="{2686192C-7943-46BC-953C-FF55A596986A}" type="datetimeFigureOut">
              <a:rPr lang="zh-CN" altLang="en-US" smtClean="0"/>
              <a:t>2024/12/3</a:t>
            </a:fld>
            <a:endParaRPr lang="zh-CN" altLang="en-US"/>
          </a:p>
        </p:txBody>
      </p:sp>
      <p:sp>
        <p:nvSpPr>
          <p:cNvPr id="8" name="页脚占位符 7">
            <a:extLst>
              <a:ext uri="{FF2B5EF4-FFF2-40B4-BE49-F238E27FC236}">
                <a16:creationId xmlns:a16="http://schemas.microsoft.com/office/drawing/2014/main" id="{45B084CB-444B-53C6-A3CB-12D49F065F0C}"/>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F4250B5-8FB7-2F24-D859-AFCA1768990E}"/>
              </a:ext>
            </a:extLst>
          </p:cNvPr>
          <p:cNvSpPr>
            <a:spLocks noGrp="1"/>
          </p:cNvSpPr>
          <p:nvPr>
            <p:ph type="sldNum" sz="quarter" idx="12"/>
          </p:nvPr>
        </p:nvSpPr>
        <p:spPr/>
        <p:txBody>
          <a:bodyPr/>
          <a:lstStyle/>
          <a:p>
            <a:fld id="{A54F5589-1A1A-459F-93F4-2B456165BE03}" type="slidenum">
              <a:rPr lang="zh-CN" altLang="en-US" smtClean="0"/>
              <a:t>‹#›</a:t>
            </a:fld>
            <a:endParaRPr lang="zh-CN" altLang="en-US"/>
          </a:p>
        </p:txBody>
      </p:sp>
    </p:spTree>
    <p:extLst>
      <p:ext uri="{BB962C8B-B14F-4D97-AF65-F5344CB8AC3E}">
        <p14:creationId xmlns:p14="http://schemas.microsoft.com/office/powerpoint/2010/main" val="38088175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1CE904-8080-05C2-AF89-7AD947E69FD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B8B5DDD-C2AD-3B42-57C9-6EB65EEAC233}"/>
              </a:ext>
            </a:extLst>
          </p:cNvPr>
          <p:cNvSpPr>
            <a:spLocks noGrp="1"/>
          </p:cNvSpPr>
          <p:nvPr>
            <p:ph type="dt" sz="half" idx="10"/>
          </p:nvPr>
        </p:nvSpPr>
        <p:spPr/>
        <p:txBody>
          <a:bodyPr/>
          <a:lstStyle/>
          <a:p>
            <a:fld id="{2686192C-7943-46BC-953C-FF55A596986A}" type="datetimeFigureOut">
              <a:rPr lang="zh-CN" altLang="en-US" smtClean="0"/>
              <a:t>2024/12/3</a:t>
            </a:fld>
            <a:endParaRPr lang="zh-CN" altLang="en-US"/>
          </a:p>
        </p:txBody>
      </p:sp>
      <p:sp>
        <p:nvSpPr>
          <p:cNvPr id="4" name="页脚占位符 3">
            <a:extLst>
              <a:ext uri="{FF2B5EF4-FFF2-40B4-BE49-F238E27FC236}">
                <a16:creationId xmlns:a16="http://schemas.microsoft.com/office/drawing/2014/main" id="{909B92AB-6F35-600C-F892-0A713D5F2F2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96A878F-75C5-D3E4-A1E5-D1AC0D7D4CAA}"/>
              </a:ext>
            </a:extLst>
          </p:cNvPr>
          <p:cNvSpPr>
            <a:spLocks noGrp="1"/>
          </p:cNvSpPr>
          <p:nvPr>
            <p:ph type="sldNum" sz="quarter" idx="12"/>
          </p:nvPr>
        </p:nvSpPr>
        <p:spPr/>
        <p:txBody>
          <a:bodyPr/>
          <a:lstStyle/>
          <a:p>
            <a:fld id="{A54F5589-1A1A-459F-93F4-2B456165BE03}" type="slidenum">
              <a:rPr lang="zh-CN" altLang="en-US" smtClean="0"/>
              <a:t>‹#›</a:t>
            </a:fld>
            <a:endParaRPr lang="zh-CN" altLang="en-US"/>
          </a:p>
        </p:txBody>
      </p:sp>
    </p:spTree>
    <p:extLst>
      <p:ext uri="{BB962C8B-B14F-4D97-AF65-F5344CB8AC3E}">
        <p14:creationId xmlns:p14="http://schemas.microsoft.com/office/powerpoint/2010/main" val="4174578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D89A2C7-2EC1-850F-3557-48D5B7137580}"/>
              </a:ext>
            </a:extLst>
          </p:cNvPr>
          <p:cNvSpPr>
            <a:spLocks noGrp="1"/>
          </p:cNvSpPr>
          <p:nvPr>
            <p:ph type="dt" sz="half" idx="10"/>
          </p:nvPr>
        </p:nvSpPr>
        <p:spPr/>
        <p:txBody>
          <a:bodyPr/>
          <a:lstStyle/>
          <a:p>
            <a:fld id="{2686192C-7943-46BC-953C-FF55A596986A}" type="datetimeFigureOut">
              <a:rPr lang="zh-CN" altLang="en-US" smtClean="0"/>
              <a:t>2024/12/3</a:t>
            </a:fld>
            <a:endParaRPr lang="zh-CN" altLang="en-US"/>
          </a:p>
        </p:txBody>
      </p:sp>
      <p:sp>
        <p:nvSpPr>
          <p:cNvPr id="3" name="页脚占位符 2">
            <a:extLst>
              <a:ext uri="{FF2B5EF4-FFF2-40B4-BE49-F238E27FC236}">
                <a16:creationId xmlns:a16="http://schemas.microsoft.com/office/drawing/2014/main" id="{1AF166B5-4036-C39A-62A6-DF7D0EB7B3D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8B52CBC2-197F-2E22-00D8-2183592D63B2}"/>
              </a:ext>
            </a:extLst>
          </p:cNvPr>
          <p:cNvSpPr>
            <a:spLocks noGrp="1"/>
          </p:cNvSpPr>
          <p:nvPr>
            <p:ph type="sldNum" sz="quarter" idx="12"/>
          </p:nvPr>
        </p:nvSpPr>
        <p:spPr/>
        <p:txBody>
          <a:bodyPr/>
          <a:lstStyle/>
          <a:p>
            <a:fld id="{A54F5589-1A1A-459F-93F4-2B456165BE03}" type="slidenum">
              <a:rPr lang="zh-CN" altLang="en-US" smtClean="0"/>
              <a:t>‹#›</a:t>
            </a:fld>
            <a:endParaRPr lang="zh-CN" altLang="en-US"/>
          </a:p>
        </p:txBody>
      </p:sp>
    </p:spTree>
    <p:extLst>
      <p:ext uri="{BB962C8B-B14F-4D97-AF65-F5344CB8AC3E}">
        <p14:creationId xmlns:p14="http://schemas.microsoft.com/office/powerpoint/2010/main" val="40773297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F6077F-2BD0-AC1A-B978-1B851733670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D718CF2-13BC-12DB-6A61-EB6A320923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ED9E154-F767-0640-174F-A7040CB756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BCC77E5-140A-9D2E-2827-698DFE9FA29B}"/>
              </a:ext>
            </a:extLst>
          </p:cNvPr>
          <p:cNvSpPr>
            <a:spLocks noGrp="1"/>
          </p:cNvSpPr>
          <p:nvPr>
            <p:ph type="dt" sz="half" idx="10"/>
          </p:nvPr>
        </p:nvSpPr>
        <p:spPr/>
        <p:txBody>
          <a:bodyPr/>
          <a:lstStyle/>
          <a:p>
            <a:fld id="{2686192C-7943-46BC-953C-FF55A596986A}" type="datetimeFigureOut">
              <a:rPr lang="zh-CN" altLang="en-US" smtClean="0"/>
              <a:t>2024/12/3</a:t>
            </a:fld>
            <a:endParaRPr lang="zh-CN" altLang="en-US"/>
          </a:p>
        </p:txBody>
      </p:sp>
      <p:sp>
        <p:nvSpPr>
          <p:cNvPr id="6" name="页脚占位符 5">
            <a:extLst>
              <a:ext uri="{FF2B5EF4-FFF2-40B4-BE49-F238E27FC236}">
                <a16:creationId xmlns:a16="http://schemas.microsoft.com/office/drawing/2014/main" id="{BD81D4BC-338B-BE6B-987A-BC5E275CD48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D984DE4-A408-B46D-84EC-C606923033C4}"/>
              </a:ext>
            </a:extLst>
          </p:cNvPr>
          <p:cNvSpPr>
            <a:spLocks noGrp="1"/>
          </p:cNvSpPr>
          <p:nvPr>
            <p:ph type="sldNum" sz="quarter" idx="12"/>
          </p:nvPr>
        </p:nvSpPr>
        <p:spPr/>
        <p:txBody>
          <a:bodyPr/>
          <a:lstStyle/>
          <a:p>
            <a:fld id="{A54F5589-1A1A-459F-93F4-2B456165BE03}" type="slidenum">
              <a:rPr lang="zh-CN" altLang="en-US" smtClean="0"/>
              <a:t>‹#›</a:t>
            </a:fld>
            <a:endParaRPr lang="zh-CN" altLang="en-US"/>
          </a:p>
        </p:txBody>
      </p:sp>
    </p:spTree>
    <p:extLst>
      <p:ext uri="{BB962C8B-B14F-4D97-AF65-F5344CB8AC3E}">
        <p14:creationId xmlns:p14="http://schemas.microsoft.com/office/powerpoint/2010/main" val="15738082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6D83E7-4485-6B72-472E-A50A87AEAE4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C04B5A0-9677-933C-0244-D730977CFA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9AC4CBA-7D2E-AE3F-C5A1-022BEF1FD5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4B0023A-74C1-9325-ABC0-BE5E44923B2C}"/>
              </a:ext>
            </a:extLst>
          </p:cNvPr>
          <p:cNvSpPr>
            <a:spLocks noGrp="1"/>
          </p:cNvSpPr>
          <p:nvPr>
            <p:ph type="dt" sz="half" idx="10"/>
          </p:nvPr>
        </p:nvSpPr>
        <p:spPr/>
        <p:txBody>
          <a:bodyPr/>
          <a:lstStyle/>
          <a:p>
            <a:fld id="{2686192C-7943-46BC-953C-FF55A596986A}" type="datetimeFigureOut">
              <a:rPr lang="zh-CN" altLang="en-US" smtClean="0"/>
              <a:t>2024/12/3</a:t>
            </a:fld>
            <a:endParaRPr lang="zh-CN" altLang="en-US"/>
          </a:p>
        </p:txBody>
      </p:sp>
      <p:sp>
        <p:nvSpPr>
          <p:cNvPr id="6" name="页脚占位符 5">
            <a:extLst>
              <a:ext uri="{FF2B5EF4-FFF2-40B4-BE49-F238E27FC236}">
                <a16:creationId xmlns:a16="http://schemas.microsoft.com/office/drawing/2014/main" id="{C2BC16A3-64FC-9D98-25E2-814A9F51748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F766C89-7098-4BC9-89B3-7729F00F21F7}"/>
              </a:ext>
            </a:extLst>
          </p:cNvPr>
          <p:cNvSpPr>
            <a:spLocks noGrp="1"/>
          </p:cNvSpPr>
          <p:nvPr>
            <p:ph type="sldNum" sz="quarter" idx="12"/>
          </p:nvPr>
        </p:nvSpPr>
        <p:spPr/>
        <p:txBody>
          <a:bodyPr/>
          <a:lstStyle/>
          <a:p>
            <a:fld id="{A54F5589-1A1A-459F-93F4-2B456165BE03}" type="slidenum">
              <a:rPr lang="zh-CN" altLang="en-US" smtClean="0"/>
              <a:t>‹#›</a:t>
            </a:fld>
            <a:endParaRPr lang="zh-CN" altLang="en-US"/>
          </a:p>
        </p:txBody>
      </p:sp>
    </p:spTree>
    <p:extLst>
      <p:ext uri="{BB962C8B-B14F-4D97-AF65-F5344CB8AC3E}">
        <p14:creationId xmlns:p14="http://schemas.microsoft.com/office/powerpoint/2010/main" val="1153860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61C6AFE-BA58-9403-4041-82787599DA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E44C3CB-8436-5CFC-127D-4778B19F36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F7A6613-D465-9916-40B6-BEC0770465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6192C-7943-46BC-953C-FF55A596986A}" type="datetimeFigureOut">
              <a:rPr lang="zh-CN" altLang="en-US" smtClean="0"/>
              <a:t>2024/12/3</a:t>
            </a:fld>
            <a:endParaRPr lang="zh-CN" altLang="en-US"/>
          </a:p>
        </p:txBody>
      </p:sp>
      <p:sp>
        <p:nvSpPr>
          <p:cNvPr id="5" name="页脚占位符 4">
            <a:extLst>
              <a:ext uri="{FF2B5EF4-FFF2-40B4-BE49-F238E27FC236}">
                <a16:creationId xmlns:a16="http://schemas.microsoft.com/office/drawing/2014/main" id="{08BEDBCA-2450-DE7A-C791-D38C4B0DC0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746E598-44FC-EB65-7874-F53FD89F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4F5589-1A1A-459F-93F4-2B456165BE03}" type="slidenum">
              <a:rPr lang="zh-CN" altLang="en-US" smtClean="0"/>
              <a:t>‹#›</a:t>
            </a:fld>
            <a:endParaRPr lang="zh-CN" altLang="en-US"/>
          </a:p>
        </p:txBody>
      </p:sp>
    </p:spTree>
    <p:extLst>
      <p:ext uri="{BB962C8B-B14F-4D97-AF65-F5344CB8AC3E}">
        <p14:creationId xmlns:p14="http://schemas.microsoft.com/office/powerpoint/2010/main" val="2883986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20.png"/><Relationship Id="rId18" Type="http://schemas.openxmlformats.org/officeDocument/2006/relationships/image" Target="../media/image23.png"/><Relationship Id="rId3" Type="http://schemas.openxmlformats.org/officeDocument/2006/relationships/image" Target="../media/image12.png"/><Relationship Id="rId21" Type="http://schemas.openxmlformats.org/officeDocument/2006/relationships/image" Target="../media/image25.png"/><Relationship Id="rId7" Type="http://schemas.openxmlformats.org/officeDocument/2006/relationships/image" Target="../media/image15.png"/><Relationship Id="rId12" Type="http://schemas.openxmlformats.org/officeDocument/2006/relationships/image" Target="../media/image19.png"/><Relationship Id="rId17" Type="http://schemas.openxmlformats.org/officeDocument/2006/relationships/customXml" Target="../ink/ink4.xml"/><Relationship Id="rId16" Type="http://schemas.openxmlformats.org/officeDocument/2006/relationships/image" Target="../media/image22.png"/><Relationship Id="rId20"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customXml" Target="../ink/ink1.xml"/><Relationship Id="rId11" Type="http://schemas.openxmlformats.org/officeDocument/2006/relationships/image" Target="../media/image18.png"/><Relationship Id="rId5" Type="http://schemas.openxmlformats.org/officeDocument/2006/relationships/image" Target="../media/image11.png"/><Relationship Id="rId15" Type="http://schemas.openxmlformats.org/officeDocument/2006/relationships/customXml" Target="../ink/ink3.xml"/><Relationship Id="rId10" Type="http://schemas.openxmlformats.org/officeDocument/2006/relationships/image" Target="../media/image17.png"/><Relationship Id="rId19" Type="http://schemas.openxmlformats.org/officeDocument/2006/relationships/customXml" Target="../ink/ink5.xml"/><Relationship Id="rId4" Type="http://schemas.openxmlformats.org/officeDocument/2006/relationships/image" Target="../media/image10.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259"/>
          <p:cNvSpPr>
            <a:spLocks noChangeArrowheads="1"/>
          </p:cNvSpPr>
          <p:nvPr userDrawn="1"/>
        </p:nvSpPr>
        <p:spPr bwMode="auto">
          <a:xfrm>
            <a:off x="849630" y="3769995"/>
            <a:ext cx="5982335" cy="5213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a:lnSpc>
                <a:spcPct val="150000"/>
              </a:lnSpc>
              <a:buNone/>
            </a:pPr>
            <a:r>
              <a:rPr lang="en-US" altLang="zh-CN" sz="1200" cap="all" dirty="0">
                <a:solidFill>
                  <a:schemeClr val="bg1">
                    <a:alpha val="90000"/>
                  </a:schemeClr>
                </a:solidFill>
                <a:uFillTx/>
                <a:latin typeface="汉仪文黑-45简" panose="00020600040101010101" charset="-122"/>
                <a:ea typeface="汉仪文黑-45简" panose="00020600040101010101" charset="-122"/>
                <a:cs typeface="汉仪文黑-45简" panose="00020600040101010101" charset="-122"/>
                <a:sym typeface="Arial" panose="020B0604020202020204" pitchFamily="34" charset="0"/>
              </a:rPr>
              <a:t>Keywords : Ticket Processing, Text and Data mining, MTL (Multi-Task Learning), Advanced applications</a:t>
            </a:r>
          </a:p>
        </p:txBody>
      </p:sp>
      <p:sp>
        <p:nvSpPr>
          <p:cNvPr id="51" name="矩形 259" descr="7b0a20202020227461726765744d6f64756c65223a20226b6f6e6c696e65666f6e7473220a7d0a"/>
          <p:cNvSpPr>
            <a:spLocks noChangeArrowheads="1"/>
          </p:cNvSpPr>
          <p:nvPr userDrawn="1"/>
        </p:nvSpPr>
        <p:spPr bwMode="auto">
          <a:xfrm>
            <a:off x="586759" y="1811078"/>
            <a:ext cx="7128799" cy="1477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dist">
              <a:buNone/>
            </a:pPr>
            <a:r>
              <a:rPr lang="en-US" altLang="zh-CN" b="1" cap="all" dirty="0">
                <a:solidFill>
                  <a:schemeClr val="bg1">
                    <a:alpha val="80000"/>
                  </a:schemeClr>
                </a:solidFill>
                <a:uFillTx/>
                <a:latin typeface="汉仪旗黑-60简" panose="00020600040101010101" charset="-122"/>
                <a:ea typeface="汉仪旗黑-60简" panose="00020600040101010101" charset="-122"/>
                <a:cs typeface="汉仪旗黑-60简" panose="00020600040101010101" charset="-122"/>
                <a:sym typeface="汉仪旗黑-60简" panose="00020600040101010101" charset="-122"/>
              </a:rPr>
              <a:t>Inter-Departmental Ticket Processing Time Prediction using Multi-Task Learning</a:t>
            </a:r>
          </a:p>
        </p:txBody>
      </p:sp>
      <p:cxnSp>
        <p:nvCxnSpPr>
          <p:cNvPr id="52" name="直接连接符 51"/>
          <p:cNvCxnSpPr/>
          <p:nvPr userDrawn="1"/>
        </p:nvCxnSpPr>
        <p:spPr>
          <a:xfrm>
            <a:off x="873760" y="3635375"/>
            <a:ext cx="6343650" cy="0"/>
          </a:xfrm>
          <a:prstGeom prst="line">
            <a:avLst/>
          </a:prstGeom>
          <a:ln>
            <a:solidFill>
              <a:schemeClr val="bg1">
                <a:alpha val="27000"/>
              </a:schemeClr>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userDrawn="1"/>
        </p:nvGrpSpPr>
        <p:grpSpPr>
          <a:xfrm>
            <a:off x="909737" y="5331344"/>
            <a:ext cx="4083514" cy="280670"/>
            <a:chOff x="1552" y="7933"/>
            <a:chExt cx="5002" cy="442"/>
          </a:xfrm>
        </p:grpSpPr>
        <p:sp>
          <p:nvSpPr>
            <p:cNvPr id="22" name="圆角矩形 21"/>
            <p:cNvSpPr/>
            <p:nvPr/>
          </p:nvSpPr>
          <p:spPr>
            <a:xfrm>
              <a:off x="4491" y="7933"/>
              <a:ext cx="2063" cy="442"/>
            </a:xfrm>
            <a:prstGeom prst="round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汉仪文黑-45简" panose="00020600040101010101" charset="-122"/>
              </a:endParaRPr>
            </a:p>
          </p:txBody>
        </p:sp>
        <p:sp>
          <p:nvSpPr>
            <p:cNvPr id="23" name="圆角矩形 22"/>
            <p:cNvSpPr/>
            <p:nvPr/>
          </p:nvSpPr>
          <p:spPr>
            <a:xfrm>
              <a:off x="1552" y="7933"/>
              <a:ext cx="2474" cy="442"/>
            </a:xfrm>
            <a:prstGeom prst="round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汉仪文黑-45简" panose="00020600040101010101" charset="-122"/>
              </a:endParaRPr>
            </a:p>
          </p:txBody>
        </p:sp>
        <p:sp>
          <p:nvSpPr>
            <p:cNvPr id="24" name="矩形 259"/>
            <p:cNvSpPr>
              <a:spLocks noChangeArrowheads="1"/>
            </p:cNvSpPr>
            <p:nvPr/>
          </p:nvSpPr>
          <p:spPr bwMode="auto">
            <a:xfrm>
              <a:off x="1599" y="7976"/>
              <a:ext cx="4955" cy="3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buNone/>
              </a:pPr>
              <a:r>
                <a:rPr lang="en-US" altLang="zh-CN" sz="1465" dirty="0">
                  <a:solidFill>
                    <a:schemeClr val="tx1">
                      <a:lumMod val="65000"/>
                      <a:lumOff val="35000"/>
                      <a:alpha val="80000"/>
                    </a:schemeClr>
                  </a:solidFill>
                  <a:latin typeface="汉仪文黑-45简" panose="00020600040101010101" charset="-122"/>
                  <a:ea typeface="汉仪文黑-45简" panose="00020600040101010101" charset="-122"/>
                  <a:cs typeface="汉仪文黑-45简" panose="00020600040101010101" charset="-122"/>
                  <a:sym typeface="Arial" panose="020B0604020202020204" pitchFamily="34" charset="0"/>
                </a:rPr>
                <a:t>Reporter</a:t>
              </a:r>
              <a:r>
                <a:rPr lang="zh-CN" altLang="en-US" sz="1465" dirty="0">
                  <a:solidFill>
                    <a:schemeClr val="tx1">
                      <a:lumMod val="65000"/>
                      <a:lumOff val="35000"/>
                      <a:alpha val="80000"/>
                    </a:schemeClr>
                  </a:solidFill>
                  <a:latin typeface="汉仪文黑-45简" panose="00020600040101010101" charset="-122"/>
                  <a:ea typeface="汉仪文黑-45简" panose="00020600040101010101" charset="-122"/>
                  <a:cs typeface="汉仪文黑-45简" panose="00020600040101010101" charset="-122"/>
                  <a:sym typeface="Arial" panose="020B0604020202020204" pitchFamily="34" charset="0"/>
                </a:rPr>
                <a:t>：</a:t>
              </a:r>
              <a:r>
                <a:rPr lang="en-US" altLang="zh-CN" sz="1465" dirty="0">
                  <a:solidFill>
                    <a:schemeClr val="tx1">
                      <a:lumMod val="65000"/>
                      <a:lumOff val="35000"/>
                      <a:alpha val="80000"/>
                    </a:schemeClr>
                  </a:solidFill>
                  <a:latin typeface="汉仪文黑-45简" panose="00020600040101010101" charset="-122"/>
                  <a:ea typeface="汉仪文黑-45简" panose="00020600040101010101" charset="-122"/>
                  <a:cs typeface="汉仪文黑-45简" panose="00020600040101010101" charset="-122"/>
                  <a:sym typeface="Arial" panose="020B0604020202020204" pitchFamily="34" charset="0"/>
                </a:rPr>
                <a:t>Xinyu Yang        Date</a:t>
              </a:r>
              <a:r>
                <a:rPr lang="zh-CN" altLang="en-US" sz="1465" dirty="0">
                  <a:solidFill>
                    <a:schemeClr val="tx1">
                      <a:lumMod val="65000"/>
                      <a:lumOff val="35000"/>
                      <a:alpha val="80000"/>
                    </a:schemeClr>
                  </a:solidFill>
                  <a:latin typeface="汉仪文黑-45简" panose="00020600040101010101" charset="-122"/>
                  <a:ea typeface="汉仪文黑-45简" panose="00020600040101010101" charset="-122"/>
                  <a:cs typeface="汉仪文黑-45简" panose="00020600040101010101" charset="-122"/>
                  <a:sym typeface="Arial" panose="020B0604020202020204" pitchFamily="34" charset="0"/>
                </a:rPr>
                <a:t>：</a:t>
              </a:r>
              <a:r>
                <a:rPr lang="en-US" altLang="zh-CN" sz="1465" dirty="0">
                  <a:solidFill>
                    <a:schemeClr val="tx1">
                      <a:lumMod val="65000"/>
                      <a:lumOff val="35000"/>
                      <a:alpha val="80000"/>
                    </a:schemeClr>
                  </a:solidFill>
                  <a:latin typeface="汉仪文黑-45简" panose="00020600040101010101" charset="-122"/>
                  <a:ea typeface="汉仪文黑-45简" panose="00020600040101010101" charset="-122"/>
                  <a:cs typeface="汉仪文黑-45简" panose="00020600040101010101" charset="-122"/>
                  <a:sym typeface="Arial" panose="020B0604020202020204" pitchFamily="34" charset="0"/>
                </a:rPr>
                <a:t>12/04/2024</a:t>
              </a:r>
              <a:endParaRPr lang="zh-CN" altLang="en-US" sz="1465" dirty="0">
                <a:solidFill>
                  <a:schemeClr val="tx1">
                    <a:lumMod val="65000"/>
                    <a:lumOff val="35000"/>
                    <a:alpha val="80000"/>
                  </a:schemeClr>
                </a:solidFill>
                <a:latin typeface="汉仪文黑-45简" panose="00020600040101010101" charset="-122"/>
                <a:ea typeface="汉仪文黑-45简" panose="00020600040101010101" charset="-122"/>
                <a:cs typeface="汉仪文黑-45简" panose="00020600040101010101" charset="-122"/>
                <a:sym typeface="Arial" panose="020B0604020202020204" pitchFamily="34" charset="0"/>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72E2A-87C2-DC2B-134E-EE861EB8D3E8}"/>
            </a:ext>
          </a:extLst>
        </p:cNvPr>
        <p:cNvGrpSpPr/>
        <p:nvPr/>
      </p:nvGrpSpPr>
      <p:grpSpPr>
        <a:xfrm>
          <a:off x="0" y="0"/>
          <a:ext cx="0" cy="0"/>
          <a:chOff x="0" y="0"/>
          <a:chExt cx="0" cy="0"/>
        </a:xfrm>
      </p:grpSpPr>
      <p:sp>
        <p:nvSpPr>
          <p:cNvPr id="6" name="矩形 5">
            <a:extLst>
              <a:ext uri="{FF2B5EF4-FFF2-40B4-BE49-F238E27FC236}">
                <a16:creationId xmlns:a16="http://schemas.microsoft.com/office/drawing/2014/main" id="{3373C445-7B3C-EB93-27B3-6A47F8F6154E}"/>
              </a:ext>
            </a:extLst>
          </p:cNvPr>
          <p:cNvSpPr/>
          <p:nvPr/>
        </p:nvSpPr>
        <p:spPr>
          <a:xfrm>
            <a:off x="0" y="577525"/>
            <a:ext cx="12192000" cy="1191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标题 1">
            <a:extLst>
              <a:ext uri="{FF2B5EF4-FFF2-40B4-BE49-F238E27FC236}">
                <a16:creationId xmlns:a16="http://schemas.microsoft.com/office/drawing/2014/main" id="{479A70FB-7B4D-C8F9-4DEE-20E1A1530095}"/>
              </a:ext>
            </a:extLst>
          </p:cNvPr>
          <p:cNvSpPr txBox="1">
            <a:spLocks/>
          </p:cNvSpPr>
          <p:nvPr/>
        </p:nvSpPr>
        <p:spPr>
          <a:xfrm>
            <a:off x="487816" y="632614"/>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zh-CN" b="1" dirty="0">
                <a:solidFill>
                  <a:sysClr val="window" lastClr="FFFFFF"/>
                </a:solidFill>
                <a:latin typeface="Trebuchet MS" panose="020B0603020202020204"/>
                <a:ea typeface="宋体" panose="02010600030101010101" pitchFamily="2" charset="-122"/>
              </a:rPr>
              <a:t>Proposed Method</a:t>
            </a:r>
            <a:endParaRPr kumimoji="0" lang="zh-CN" altLang="en-US" sz="3600" b="1" i="0" u="none" strike="noStrike" kern="1200" cap="none" spc="0" normalizeH="0" baseline="0" noProof="0" dirty="0">
              <a:ln>
                <a:noFill/>
              </a:ln>
              <a:solidFill>
                <a:sysClr val="window" lastClr="FFFFFF"/>
              </a:solidFill>
              <a:effectLst/>
              <a:uLnTx/>
              <a:uFillTx/>
              <a:latin typeface="Trebuchet MS" panose="020B0603020202020204"/>
              <a:ea typeface="宋体" panose="02010600030101010101" pitchFamily="2" charset="-122"/>
              <a:cs typeface="+mj-cs"/>
            </a:endParaRPr>
          </a:p>
        </p:txBody>
      </p:sp>
      <p:pic>
        <p:nvPicPr>
          <p:cNvPr id="3" name="图片 2">
            <a:extLst>
              <a:ext uri="{FF2B5EF4-FFF2-40B4-BE49-F238E27FC236}">
                <a16:creationId xmlns:a16="http://schemas.microsoft.com/office/drawing/2014/main" id="{882488F8-D2E6-E3CE-F95F-68A0C8A17E4D}"/>
              </a:ext>
            </a:extLst>
          </p:cNvPr>
          <p:cNvPicPr>
            <a:picLocks noChangeAspect="1"/>
          </p:cNvPicPr>
          <p:nvPr/>
        </p:nvPicPr>
        <p:blipFill>
          <a:blip r:embed="rId2"/>
          <a:stretch>
            <a:fillRect/>
          </a:stretch>
        </p:blipFill>
        <p:spPr>
          <a:xfrm>
            <a:off x="2036618" y="1865402"/>
            <a:ext cx="7636797" cy="4811424"/>
          </a:xfrm>
          <a:prstGeom prst="rect">
            <a:avLst/>
          </a:prstGeom>
        </p:spPr>
      </p:pic>
      <p:sp>
        <p:nvSpPr>
          <p:cNvPr id="10" name="矩形 9">
            <a:extLst>
              <a:ext uri="{FF2B5EF4-FFF2-40B4-BE49-F238E27FC236}">
                <a16:creationId xmlns:a16="http://schemas.microsoft.com/office/drawing/2014/main" id="{E89D2DB1-B4E9-96CF-6013-D1276744C3E4}"/>
              </a:ext>
            </a:extLst>
          </p:cNvPr>
          <p:cNvSpPr/>
          <p:nvPr/>
        </p:nvSpPr>
        <p:spPr>
          <a:xfrm>
            <a:off x="8469982" y="2142610"/>
            <a:ext cx="1307863" cy="267357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n w="76200">
                <a:solidFill>
                  <a:schemeClr val="tx1"/>
                </a:solidFill>
              </a:ln>
            </a:endParaRPr>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DD1558A4-BF5C-A73A-9C54-AB893EA042BB}"/>
                  </a:ext>
                </a:extLst>
              </p:cNvPr>
              <p:cNvSpPr txBox="1"/>
              <p:nvPr/>
            </p:nvSpPr>
            <p:spPr>
              <a:xfrm>
                <a:off x="10324543" y="2863973"/>
                <a:ext cx="85344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b="0" i="1" kern="100" smtClean="0">
                          <a:latin typeface="Cambria Math" panose="02040503050406030204" pitchFamily="18" charset="0"/>
                          <a:ea typeface="等线" panose="02010600030101010101" pitchFamily="2" charset="-122"/>
                          <a:cs typeface="Times New Roman" panose="02020603050405020304" pitchFamily="18" charset="0"/>
                        </a:rPr>
                        <m:t>𝑜𝑢𝑡</m:t>
                      </m:r>
                      <m:r>
                        <m:rPr>
                          <m:sty m:val="p"/>
                        </m:rPr>
                        <a:rPr lang="en-US" altLang="zh-CN" i="1" kern="100">
                          <a:latin typeface="Cambria Math" panose="02040503050406030204" pitchFamily="18" charset="0"/>
                          <a:ea typeface="等线" panose="02010600030101010101" pitchFamily="2" charset="-122"/>
                          <a:cs typeface="Times New Roman" panose="02020603050405020304" pitchFamily="18" charset="0"/>
                        </a:rPr>
                        <m:t>put</m:t>
                      </m:r>
                    </m:oMath>
                  </m:oMathPara>
                </a14:m>
                <a:endParaRPr lang="zh-CN" altLang="en-US" dirty="0"/>
              </a:p>
            </p:txBody>
          </p:sp>
        </mc:Choice>
        <mc:Fallback xmlns="">
          <p:sp>
            <p:nvSpPr>
              <p:cNvPr id="11" name="文本框 10">
                <a:extLst>
                  <a:ext uri="{FF2B5EF4-FFF2-40B4-BE49-F238E27FC236}">
                    <a16:creationId xmlns:a16="http://schemas.microsoft.com/office/drawing/2014/main" id="{DD1558A4-BF5C-A73A-9C54-AB893EA042BB}"/>
                  </a:ext>
                </a:extLst>
              </p:cNvPr>
              <p:cNvSpPr txBox="1">
                <a:spLocks noRot="1" noChangeAspect="1" noMove="1" noResize="1" noEditPoints="1" noAdjustHandles="1" noChangeArrowheads="1" noChangeShapeType="1" noTextEdit="1"/>
              </p:cNvSpPr>
              <p:nvPr/>
            </p:nvSpPr>
            <p:spPr>
              <a:xfrm>
                <a:off x="10324543" y="2863973"/>
                <a:ext cx="853440" cy="369332"/>
              </a:xfrm>
              <a:prstGeom prst="rect">
                <a:avLst/>
              </a:prstGeom>
              <a:blipFill>
                <a:blip r:embed="rId3"/>
                <a:stretch>
                  <a:fillRect r="-2143" b="-11667"/>
                </a:stretch>
              </a:blipFill>
            </p:spPr>
            <p:txBody>
              <a:bodyPr/>
              <a:lstStyle/>
              <a:p>
                <a:r>
                  <a:rPr lang="zh-CN" altLang="en-US">
                    <a:noFill/>
                  </a:rPr>
                  <a:t> </a:t>
                </a:r>
              </a:p>
            </p:txBody>
          </p:sp>
        </mc:Fallback>
      </mc:AlternateContent>
      <p:cxnSp>
        <p:nvCxnSpPr>
          <p:cNvPr id="12" name="直接箭头连接符 11">
            <a:extLst>
              <a:ext uri="{FF2B5EF4-FFF2-40B4-BE49-F238E27FC236}">
                <a16:creationId xmlns:a16="http://schemas.microsoft.com/office/drawing/2014/main" id="{ED4D4BCE-B5C2-32F1-84CE-095BE88E8323}"/>
              </a:ext>
            </a:extLst>
          </p:cNvPr>
          <p:cNvCxnSpPr>
            <a:cxnSpLocks/>
            <a:stCxn id="11" idx="2"/>
            <a:endCxn id="10" idx="3"/>
          </p:cNvCxnSpPr>
          <p:nvPr/>
        </p:nvCxnSpPr>
        <p:spPr>
          <a:xfrm flipH="1">
            <a:off x="9777845" y="3233305"/>
            <a:ext cx="973418" cy="246093"/>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365751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FBD50-5C1F-465F-8F5F-F3F192EA5BDF}"/>
            </a:ext>
          </a:extLst>
        </p:cNvPr>
        <p:cNvGrpSpPr/>
        <p:nvPr/>
      </p:nvGrpSpPr>
      <p:grpSpPr>
        <a:xfrm>
          <a:off x="0" y="0"/>
          <a:ext cx="0" cy="0"/>
          <a:chOff x="0" y="0"/>
          <a:chExt cx="0" cy="0"/>
        </a:xfrm>
      </p:grpSpPr>
      <p:sp>
        <p:nvSpPr>
          <p:cNvPr id="6" name="矩形 5">
            <a:extLst>
              <a:ext uri="{FF2B5EF4-FFF2-40B4-BE49-F238E27FC236}">
                <a16:creationId xmlns:a16="http://schemas.microsoft.com/office/drawing/2014/main" id="{41F2F866-9D76-5728-8107-D5C00BBB67CC}"/>
              </a:ext>
            </a:extLst>
          </p:cNvPr>
          <p:cNvSpPr/>
          <p:nvPr/>
        </p:nvSpPr>
        <p:spPr>
          <a:xfrm>
            <a:off x="0" y="577525"/>
            <a:ext cx="12192000" cy="1191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标题 1">
            <a:extLst>
              <a:ext uri="{FF2B5EF4-FFF2-40B4-BE49-F238E27FC236}">
                <a16:creationId xmlns:a16="http://schemas.microsoft.com/office/drawing/2014/main" id="{39487541-D3C9-BD5E-BF60-F03471A42C90}"/>
              </a:ext>
            </a:extLst>
          </p:cNvPr>
          <p:cNvSpPr txBox="1">
            <a:spLocks/>
          </p:cNvSpPr>
          <p:nvPr/>
        </p:nvSpPr>
        <p:spPr>
          <a:xfrm>
            <a:off x="487816" y="632614"/>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zh-CN" b="1" dirty="0">
                <a:solidFill>
                  <a:sysClr val="window" lastClr="FFFFFF"/>
                </a:solidFill>
                <a:latin typeface="Trebuchet MS" panose="020B0603020202020204"/>
                <a:ea typeface="宋体" panose="02010600030101010101" pitchFamily="2" charset="-122"/>
              </a:rPr>
              <a:t>Proposed Method</a:t>
            </a:r>
            <a:endParaRPr kumimoji="0" lang="zh-CN" altLang="en-US" sz="3600" b="1" i="0" u="none" strike="noStrike" kern="1200" cap="none" spc="0" normalizeH="0" baseline="0" noProof="0" dirty="0">
              <a:ln>
                <a:noFill/>
              </a:ln>
              <a:solidFill>
                <a:sysClr val="window" lastClr="FFFFFF"/>
              </a:solidFill>
              <a:effectLst/>
              <a:uLnTx/>
              <a:uFillTx/>
              <a:latin typeface="Trebuchet MS" panose="020B0603020202020204"/>
              <a:ea typeface="宋体" panose="02010600030101010101" pitchFamily="2" charset="-122"/>
              <a:cs typeface="+mj-cs"/>
            </a:endParaRPr>
          </a:p>
        </p:txBody>
      </p:sp>
      <p:pic>
        <p:nvPicPr>
          <p:cNvPr id="3" name="图片 2">
            <a:extLst>
              <a:ext uri="{FF2B5EF4-FFF2-40B4-BE49-F238E27FC236}">
                <a16:creationId xmlns:a16="http://schemas.microsoft.com/office/drawing/2014/main" id="{31632B67-8B86-0115-2B95-825E9CF22C57}"/>
              </a:ext>
            </a:extLst>
          </p:cNvPr>
          <p:cNvPicPr>
            <a:picLocks noChangeAspect="1"/>
          </p:cNvPicPr>
          <p:nvPr/>
        </p:nvPicPr>
        <p:blipFill>
          <a:blip r:embed="rId2"/>
          <a:stretch>
            <a:fillRect/>
          </a:stretch>
        </p:blipFill>
        <p:spPr>
          <a:xfrm>
            <a:off x="2036618" y="1865402"/>
            <a:ext cx="7636797" cy="4811424"/>
          </a:xfrm>
          <a:prstGeom prst="rect">
            <a:avLst/>
          </a:prstGeom>
        </p:spPr>
      </p:pic>
      <p:sp>
        <p:nvSpPr>
          <p:cNvPr id="10" name="矩形 9">
            <a:extLst>
              <a:ext uri="{FF2B5EF4-FFF2-40B4-BE49-F238E27FC236}">
                <a16:creationId xmlns:a16="http://schemas.microsoft.com/office/drawing/2014/main" id="{E85D1305-443F-8F51-243B-76B46EA31DEC}"/>
              </a:ext>
            </a:extLst>
          </p:cNvPr>
          <p:cNvSpPr/>
          <p:nvPr/>
        </p:nvSpPr>
        <p:spPr>
          <a:xfrm>
            <a:off x="1930959" y="4837814"/>
            <a:ext cx="4305036" cy="108415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n w="76200">
                <a:solidFill>
                  <a:schemeClr val="tx1"/>
                </a:solidFill>
              </a:ln>
            </a:endParaRPr>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3C19264C-E2C7-7F0F-21CB-CF03F9887820}"/>
                  </a:ext>
                </a:extLst>
              </p:cNvPr>
              <p:cNvSpPr txBox="1"/>
              <p:nvPr/>
            </p:nvSpPr>
            <p:spPr>
              <a:xfrm>
                <a:off x="206053" y="4542728"/>
                <a:ext cx="85344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b="0" i="1" kern="100" smtClean="0">
                          <a:latin typeface="Cambria Math" panose="02040503050406030204" pitchFamily="18" charset="0"/>
                          <a:ea typeface="等线" panose="02010600030101010101" pitchFamily="2" charset="-122"/>
                          <a:cs typeface="Times New Roman" panose="02020603050405020304" pitchFamily="18" charset="0"/>
                        </a:rPr>
                        <m:t>𝑎𝑡𝑡𝑒𝑛𝑡𝑖𝑜𝑛</m:t>
                      </m:r>
                      <m:r>
                        <a:rPr lang="en-US" altLang="zh-CN" b="0" i="1" kern="100" smtClean="0">
                          <a:latin typeface="Cambria Math" panose="02040503050406030204" pitchFamily="18" charset="0"/>
                          <a:ea typeface="等线" panose="02010600030101010101" pitchFamily="2" charset="-122"/>
                          <a:cs typeface="Times New Roman" panose="02020603050405020304" pitchFamily="18" charset="0"/>
                        </a:rPr>
                        <m:t> </m:t>
                      </m:r>
                      <m:r>
                        <a:rPr lang="en-US" altLang="zh-CN" b="0" i="1" kern="100" smtClean="0">
                          <a:latin typeface="Cambria Math" panose="02040503050406030204" pitchFamily="18" charset="0"/>
                          <a:ea typeface="等线" panose="02010600030101010101" pitchFamily="2" charset="-122"/>
                          <a:cs typeface="Times New Roman" panose="02020603050405020304" pitchFamily="18" charset="0"/>
                        </a:rPr>
                        <m:t>𝑙𝑎𝑦𝑒𝑟</m:t>
                      </m:r>
                    </m:oMath>
                  </m:oMathPara>
                </a14:m>
                <a:endParaRPr lang="zh-CN" altLang="en-US" dirty="0"/>
              </a:p>
            </p:txBody>
          </p:sp>
        </mc:Choice>
        <mc:Fallback xmlns="">
          <p:sp>
            <p:nvSpPr>
              <p:cNvPr id="11" name="文本框 10">
                <a:extLst>
                  <a:ext uri="{FF2B5EF4-FFF2-40B4-BE49-F238E27FC236}">
                    <a16:creationId xmlns:a16="http://schemas.microsoft.com/office/drawing/2014/main" id="{3C19264C-E2C7-7F0F-21CB-CF03F9887820}"/>
                  </a:ext>
                </a:extLst>
              </p:cNvPr>
              <p:cNvSpPr txBox="1">
                <a:spLocks noRot="1" noChangeAspect="1" noMove="1" noResize="1" noEditPoints="1" noAdjustHandles="1" noChangeArrowheads="1" noChangeShapeType="1" noTextEdit="1"/>
              </p:cNvSpPr>
              <p:nvPr/>
            </p:nvSpPr>
            <p:spPr>
              <a:xfrm>
                <a:off x="206053" y="4542728"/>
                <a:ext cx="853440" cy="369332"/>
              </a:xfrm>
              <a:prstGeom prst="rect">
                <a:avLst/>
              </a:prstGeom>
              <a:blipFill>
                <a:blip r:embed="rId3"/>
                <a:stretch>
                  <a:fillRect r="-108571" b="-13115"/>
                </a:stretch>
              </a:blipFill>
            </p:spPr>
            <p:txBody>
              <a:bodyPr/>
              <a:lstStyle/>
              <a:p>
                <a:r>
                  <a:rPr lang="zh-CN" altLang="en-US">
                    <a:noFill/>
                  </a:rPr>
                  <a:t> </a:t>
                </a:r>
              </a:p>
            </p:txBody>
          </p:sp>
        </mc:Fallback>
      </mc:AlternateContent>
      <p:cxnSp>
        <p:nvCxnSpPr>
          <p:cNvPr id="12" name="直接箭头连接符 11">
            <a:extLst>
              <a:ext uri="{FF2B5EF4-FFF2-40B4-BE49-F238E27FC236}">
                <a16:creationId xmlns:a16="http://schemas.microsoft.com/office/drawing/2014/main" id="{F4604537-DA3F-F97D-4259-45E60EF9CA35}"/>
              </a:ext>
            </a:extLst>
          </p:cNvPr>
          <p:cNvCxnSpPr>
            <a:cxnSpLocks/>
            <a:stCxn id="11" idx="2"/>
            <a:endCxn id="10" idx="1"/>
          </p:cNvCxnSpPr>
          <p:nvPr/>
        </p:nvCxnSpPr>
        <p:spPr>
          <a:xfrm>
            <a:off x="632773" y="4912060"/>
            <a:ext cx="1298186" cy="467833"/>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465364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9B8CA-AA6A-847D-1057-9571C9AEF8F1}"/>
            </a:ext>
          </a:extLst>
        </p:cNvPr>
        <p:cNvGrpSpPr/>
        <p:nvPr/>
      </p:nvGrpSpPr>
      <p:grpSpPr>
        <a:xfrm>
          <a:off x="0" y="0"/>
          <a:ext cx="0" cy="0"/>
          <a:chOff x="0" y="0"/>
          <a:chExt cx="0" cy="0"/>
        </a:xfrm>
      </p:grpSpPr>
      <p:sp>
        <p:nvSpPr>
          <p:cNvPr id="6" name="矩形 5">
            <a:extLst>
              <a:ext uri="{FF2B5EF4-FFF2-40B4-BE49-F238E27FC236}">
                <a16:creationId xmlns:a16="http://schemas.microsoft.com/office/drawing/2014/main" id="{05A77352-F3AB-2298-BF5B-35A834FA5C3D}"/>
              </a:ext>
            </a:extLst>
          </p:cNvPr>
          <p:cNvSpPr/>
          <p:nvPr/>
        </p:nvSpPr>
        <p:spPr>
          <a:xfrm>
            <a:off x="0" y="577525"/>
            <a:ext cx="12192000" cy="1191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标题 1">
            <a:extLst>
              <a:ext uri="{FF2B5EF4-FFF2-40B4-BE49-F238E27FC236}">
                <a16:creationId xmlns:a16="http://schemas.microsoft.com/office/drawing/2014/main" id="{7456CB8F-E0E3-E904-5218-45FE2AA2D86C}"/>
              </a:ext>
            </a:extLst>
          </p:cNvPr>
          <p:cNvSpPr txBox="1">
            <a:spLocks/>
          </p:cNvSpPr>
          <p:nvPr/>
        </p:nvSpPr>
        <p:spPr>
          <a:xfrm>
            <a:off x="487816" y="632614"/>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zh-CN" b="1" dirty="0">
                <a:solidFill>
                  <a:sysClr val="window" lastClr="FFFFFF"/>
                </a:solidFill>
                <a:latin typeface="Trebuchet MS" panose="020B0603020202020204"/>
                <a:ea typeface="宋体" panose="02010600030101010101" pitchFamily="2" charset="-122"/>
              </a:rPr>
              <a:t>Proposed Method</a:t>
            </a:r>
            <a:endParaRPr kumimoji="0" lang="zh-CN" altLang="en-US" sz="3600" b="1" i="0" u="none" strike="noStrike" kern="1200" cap="none" spc="0" normalizeH="0" baseline="0" noProof="0" dirty="0">
              <a:ln>
                <a:noFill/>
              </a:ln>
              <a:solidFill>
                <a:sysClr val="window" lastClr="FFFFFF"/>
              </a:solidFill>
              <a:effectLst/>
              <a:uLnTx/>
              <a:uFillTx/>
              <a:latin typeface="Trebuchet MS" panose="020B0603020202020204"/>
              <a:ea typeface="宋体" panose="02010600030101010101" pitchFamily="2" charset="-122"/>
              <a:cs typeface="+mj-cs"/>
            </a:endParaRPr>
          </a:p>
        </p:txBody>
      </p:sp>
      <p:pic>
        <p:nvPicPr>
          <p:cNvPr id="3" name="图片 2">
            <a:extLst>
              <a:ext uri="{FF2B5EF4-FFF2-40B4-BE49-F238E27FC236}">
                <a16:creationId xmlns:a16="http://schemas.microsoft.com/office/drawing/2014/main" id="{E3DEFFEE-41EA-C9CB-225F-95BADE61DE81}"/>
              </a:ext>
            </a:extLst>
          </p:cNvPr>
          <p:cNvPicPr>
            <a:picLocks noChangeAspect="1"/>
          </p:cNvPicPr>
          <p:nvPr/>
        </p:nvPicPr>
        <p:blipFill>
          <a:blip r:embed="rId2"/>
          <a:stretch>
            <a:fillRect/>
          </a:stretch>
        </p:blipFill>
        <p:spPr>
          <a:xfrm>
            <a:off x="2036618" y="1865402"/>
            <a:ext cx="7636797" cy="4811424"/>
          </a:xfrm>
          <a:prstGeom prst="rect">
            <a:avLst/>
          </a:prstGeom>
        </p:spPr>
      </p:pic>
      <p:sp>
        <p:nvSpPr>
          <p:cNvPr id="10" name="矩形 9">
            <a:extLst>
              <a:ext uri="{FF2B5EF4-FFF2-40B4-BE49-F238E27FC236}">
                <a16:creationId xmlns:a16="http://schemas.microsoft.com/office/drawing/2014/main" id="{DEFD93BC-60E0-8070-7EB1-F5E200949B99}"/>
              </a:ext>
            </a:extLst>
          </p:cNvPr>
          <p:cNvSpPr/>
          <p:nvPr/>
        </p:nvSpPr>
        <p:spPr>
          <a:xfrm>
            <a:off x="2287391" y="1896517"/>
            <a:ext cx="3947154" cy="267357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n w="76200">
                <a:solidFill>
                  <a:schemeClr val="tx1"/>
                </a:solidFill>
              </a:ln>
            </a:endParaRPr>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76E73FE7-8F3F-2BB3-B402-7C0BC6C4270F}"/>
                  </a:ext>
                </a:extLst>
              </p:cNvPr>
              <p:cNvSpPr txBox="1"/>
              <p:nvPr/>
            </p:nvSpPr>
            <p:spPr>
              <a:xfrm>
                <a:off x="764907" y="2593809"/>
                <a:ext cx="85344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b="0" i="1" kern="100" smtClean="0">
                          <a:latin typeface="Cambria Math" panose="02040503050406030204" pitchFamily="18" charset="0"/>
                          <a:ea typeface="等线" panose="02010600030101010101" pitchFamily="2" charset="-122"/>
                          <a:cs typeface="Times New Roman" panose="02020603050405020304" pitchFamily="18" charset="0"/>
                        </a:rPr>
                        <m:t>𝐿𝑆𝑇𝑀</m:t>
                      </m:r>
                      <m:r>
                        <a:rPr lang="en-US" altLang="zh-CN" b="0" i="1" kern="100" smtClean="0">
                          <a:latin typeface="Cambria Math" panose="02040503050406030204" pitchFamily="18" charset="0"/>
                          <a:ea typeface="等线" panose="02010600030101010101" pitchFamily="2" charset="-122"/>
                          <a:cs typeface="Times New Roman" panose="02020603050405020304" pitchFamily="18" charset="0"/>
                        </a:rPr>
                        <m:t> </m:t>
                      </m:r>
                      <m:r>
                        <a:rPr lang="en-US" altLang="zh-CN" b="0" i="1" kern="100" smtClean="0">
                          <a:latin typeface="Cambria Math" panose="02040503050406030204" pitchFamily="18" charset="0"/>
                          <a:ea typeface="等线" panose="02010600030101010101" pitchFamily="2" charset="-122"/>
                          <a:cs typeface="Times New Roman" panose="02020603050405020304" pitchFamily="18" charset="0"/>
                        </a:rPr>
                        <m:t>𝑙𝑎𝑦𝑒𝑟</m:t>
                      </m:r>
                    </m:oMath>
                  </m:oMathPara>
                </a14:m>
                <a:endParaRPr lang="zh-CN" altLang="en-US" dirty="0"/>
              </a:p>
            </p:txBody>
          </p:sp>
        </mc:Choice>
        <mc:Fallback xmlns="">
          <p:sp>
            <p:nvSpPr>
              <p:cNvPr id="11" name="文本框 10">
                <a:extLst>
                  <a:ext uri="{FF2B5EF4-FFF2-40B4-BE49-F238E27FC236}">
                    <a16:creationId xmlns:a16="http://schemas.microsoft.com/office/drawing/2014/main" id="{76E73FE7-8F3F-2BB3-B402-7C0BC6C4270F}"/>
                  </a:ext>
                </a:extLst>
              </p:cNvPr>
              <p:cNvSpPr txBox="1">
                <a:spLocks noRot="1" noChangeAspect="1" noMove="1" noResize="1" noEditPoints="1" noAdjustHandles="1" noChangeArrowheads="1" noChangeShapeType="1" noTextEdit="1"/>
              </p:cNvSpPr>
              <p:nvPr/>
            </p:nvSpPr>
            <p:spPr>
              <a:xfrm>
                <a:off x="764907" y="2593809"/>
                <a:ext cx="853440" cy="369332"/>
              </a:xfrm>
              <a:prstGeom prst="rect">
                <a:avLst/>
              </a:prstGeom>
              <a:blipFill>
                <a:blip r:embed="rId3"/>
                <a:stretch>
                  <a:fillRect r="-62143" b="-13115"/>
                </a:stretch>
              </a:blipFill>
            </p:spPr>
            <p:txBody>
              <a:bodyPr/>
              <a:lstStyle/>
              <a:p>
                <a:r>
                  <a:rPr lang="zh-CN" altLang="en-US">
                    <a:noFill/>
                  </a:rPr>
                  <a:t> </a:t>
                </a:r>
              </a:p>
            </p:txBody>
          </p:sp>
        </mc:Fallback>
      </mc:AlternateContent>
      <p:cxnSp>
        <p:nvCxnSpPr>
          <p:cNvPr id="12" name="直接箭头连接符 11">
            <a:extLst>
              <a:ext uri="{FF2B5EF4-FFF2-40B4-BE49-F238E27FC236}">
                <a16:creationId xmlns:a16="http://schemas.microsoft.com/office/drawing/2014/main" id="{544BCF21-7D66-CE39-66F4-88FC551F1D3A}"/>
              </a:ext>
            </a:extLst>
          </p:cNvPr>
          <p:cNvCxnSpPr>
            <a:cxnSpLocks/>
            <a:stCxn id="11" idx="2"/>
            <a:endCxn id="10" idx="1"/>
          </p:cNvCxnSpPr>
          <p:nvPr/>
        </p:nvCxnSpPr>
        <p:spPr>
          <a:xfrm>
            <a:off x="1191627" y="2963141"/>
            <a:ext cx="1095764" cy="270164"/>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108490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6F01A-6BC9-2047-67BF-1962A39CF7B0}"/>
            </a:ext>
          </a:extLst>
        </p:cNvPr>
        <p:cNvGrpSpPr/>
        <p:nvPr/>
      </p:nvGrpSpPr>
      <p:grpSpPr>
        <a:xfrm>
          <a:off x="0" y="0"/>
          <a:ext cx="0" cy="0"/>
          <a:chOff x="0" y="0"/>
          <a:chExt cx="0" cy="0"/>
        </a:xfrm>
      </p:grpSpPr>
      <p:sp>
        <p:nvSpPr>
          <p:cNvPr id="6" name="矩形 5">
            <a:extLst>
              <a:ext uri="{FF2B5EF4-FFF2-40B4-BE49-F238E27FC236}">
                <a16:creationId xmlns:a16="http://schemas.microsoft.com/office/drawing/2014/main" id="{6484BEEF-1D61-2852-BF99-40CF89FF95AB}"/>
              </a:ext>
            </a:extLst>
          </p:cNvPr>
          <p:cNvSpPr/>
          <p:nvPr/>
        </p:nvSpPr>
        <p:spPr>
          <a:xfrm>
            <a:off x="0" y="577525"/>
            <a:ext cx="12192000" cy="1191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标题 1">
            <a:extLst>
              <a:ext uri="{FF2B5EF4-FFF2-40B4-BE49-F238E27FC236}">
                <a16:creationId xmlns:a16="http://schemas.microsoft.com/office/drawing/2014/main" id="{DD8193E4-9BC0-99BF-C483-C1FF7D791E18}"/>
              </a:ext>
            </a:extLst>
          </p:cNvPr>
          <p:cNvSpPr txBox="1">
            <a:spLocks/>
          </p:cNvSpPr>
          <p:nvPr/>
        </p:nvSpPr>
        <p:spPr>
          <a:xfrm>
            <a:off x="487816" y="632614"/>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zh-CN" b="1" dirty="0">
                <a:solidFill>
                  <a:sysClr val="window" lastClr="FFFFFF"/>
                </a:solidFill>
                <a:latin typeface="Trebuchet MS" panose="020B0603020202020204"/>
                <a:ea typeface="宋体" panose="02010600030101010101" pitchFamily="2" charset="-122"/>
              </a:rPr>
              <a:t>Proposed Method</a:t>
            </a:r>
            <a:endParaRPr kumimoji="0" lang="zh-CN" altLang="en-US" sz="3600" b="1" i="0" u="none" strike="noStrike" kern="1200" cap="none" spc="0" normalizeH="0" baseline="0" noProof="0" dirty="0">
              <a:ln>
                <a:noFill/>
              </a:ln>
              <a:solidFill>
                <a:sysClr val="window" lastClr="FFFFFF"/>
              </a:solidFill>
              <a:effectLst/>
              <a:uLnTx/>
              <a:uFillTx/>
              <a:latin typeface="Trebuchet MS" panose="020B0603020202020204"/>
              <a:ea typeface="宋体" panose="02010600030101010101" pitchFamily="2" charset="-122"/>
              <a:cs typeface="+mj-cs"/>
            </a:endParaRPr>
          </a:p>
        </p:txBody>
      </p:sp>
      <p:pic>
        <p:nvPicPr>
          <p:cNvPr id="3" name="图片 2">
            <a:extLst>
              <a:ext uri="{FF2B5EF4-FFF2-40B4-BE49-F238E27FC236}">
                <a16:creationId xmlns:a16="http://schemas.microsoft.com/office/drawing/2014/main" id="{FDCF8C04-DA6F-2809-0EEE-89B94912D814}"/>
              </a:ext>
            </a:extLst>
          </p:cNvPr>
          <p:cNvPicPr>
            <a:picLocks noChangeAspect="1"/>
          </p:cNvPicPr>
          <p:nvPr/>
        </p:nvPicPr>
        <p:blipFill>
          <a:blip r:embed="rId2"/>
          <a:stretch>
            <a:fillRect/>
          </a:stretch>
        </p:blipFill>
        <p:spPr>
          <a:xfrm>
            <a:off x="2036618" y="1865402"/>
            <a:ext cx="7636797" cy="4811424"/>
          </a:xfrm>
          <a:prstGeom prst="rect">
            <a:avLst/>
          </a:prstGeom>
        </p:spPr>
      </p:pic>
      <p:sp>
        <p:nvSpPr>
          <p:cNvPr id="10" name="矩形 9">
            <a:extLst>
              <a:ext uri="{FF2B5EF4-FFF2-40B4-BE49-F238E27FC236}">
                <a16:creationId xmlns:a16="http://schemas.microsoft.com/office/drawing/2014/main" id="{E687BACB-9988-D05F-D8D2-994B217C120F}"/>
              </a:ext>
            </a:extLst>
          </p:cNvPr>
          <p:cNvSpPr/>
          <p:nvPr/>
        </p:nvSpPr>
        <p:spPr>
          <a:xfrm>
            <a:off x="6313869" y="5101936"/>
            <a:ext cx="3292527" cy="84650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n w="76200">
                <a:solidFill>
                  <a:schemeClr val="tx1"/>
                </a:solidFill>
              </a:ln>
            </a:endParaRPr>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9C32E78B-FF9F-54E4-4A3E-222C22CBE0CA}"/>
                  </a:ext>
                </a:extLst>
              </p:cNvPr>
              <p:cNvSpPr txBox="1"/>
              <p:nvPr/>
            </p:nvSpPr>
            <p:spPr>
              <a:xfrm>
                <a:off x="9673415" y="4808166"/>
                <a:ext cx="85344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b="0" i="1" kern="100" smtClean="0">
                          <a:latin typeface="Cambria Math" panose="02040503050406030204" pitchFamily="18" charset="0"/>
                          <a:ea typeface="等线" panose="02010600030101010101" pitchFamily="2" charset="-122"/>
                          <a:cs typeface="Times New Roman" panose="02020603050405020304" pitchFamily="18" charset="0"/>
                        </a:rPr>
                        <m:t>𝑓𝑒𝑎𝑡𝑢𝑟𝑒𝑑</m:t>
                      </m:r>
                      <m:r>
                        <a:rPr lang="en-US" altLang="zh-CN" b="0" i="1" kern="100" smtClean="0">
                          <a:latin typeface="Cambria Math" panose="02040503050406030204" pitchFamily="18" charset="0"/>
                          <a:ea typeface="等线" panose="02010600030101010101" pitchFamily="2" charset="-122"/>
                          <a:cs typeface="Times New Roman" panose="02020603050405020304" pitchFamily="18" charset="0"/>
                        </a:rPr>
                        <m:t> </m:t>
                      </m:r>
                      <m:r>
                        <a:rPr lang="en-US" altLang="zh-CN" b="0" i="1" kern="100" smtClean="0">
                          <a:latin typeface="Cambria Math" panose="02040503050406030204" pitchFamily="18" charset="0"/>
                          <a:ea typeface="等线" panose="02010600030101010101" pitchFamily="2" charset="-122"/>
                          <a:cs typeface="Times New Roman" panose="02020603050405020304" pitchFamily="18" charset="0"/>
                        </a:rPr>
                        <m:t>𝑒𝑚𝑏𝑒𝑑𝑑𝑖𝑛𝑔</m:t>
                      </m:r>
                    </m:oMath>
                  </m:oMathPara>
                </a14:m>
                <a:endParaRPr lang="zh-CN" altLang="en-US" dirty="0"/>
              </a:p>
            </p:txBody>
          </p:sp>
        </mc:Choice>
        <mc:Fallback xmlns="">
          <p:sp>
            <p:nvSpPr>
              <p:cNvPr id="11" name="文本框 10">
                <a:extLst>
                  <a:ext uri="{FF2B5EF4-FFF2-40B4-BE49-F238E27FC236}">
                    <a16:creationId xmlns:a16="http://schemas.microsoft.com/office/drawing/2014/main" id="{9C32E78B-FF9F-54E4-4A3E-222C22CBE0CA}"/>
                  </a:ext>
                </a:extLst>
              </p:cNvPr>
              <p:cNvSpPr txBox="1">
                <a:spLocks noRot="1" noChangeAspect="1" noMove="1" noResize="1" noEditPoints="1" noAdjustHandles="1" noChangeArrowheads="1" noChangeShapeType="1" noTextEdit="1"/>
              </p:cNvSpPr>
              <p:nvPr/>
            </p:nvSpPr>
            <p:spPr>
              <a:xfrm>
                <a:off x="9673415" y="4808166"/>
                <a:ext cx="853440" cy="369332"/>
              </a:xfrm>
              <a:prstGeom prst="rect">
                <a:avLst/>
              </a:prstGeom>
              <a:blipFill>
                <a:blip r:embed="rId3"/>
                <a:stretch>
                  <a:fillRect l="-2143" r="-175714" b="-13333"/>
                </a:stretch>
              </a:blipFill>
            </p:spPr>
            <p:txBody>
              <a:bodyPr/>
              <a:lstStyle/>
              <a:p>
                <a:r>
                  <a:rPr lang="zh-CN" altLang="en-US">
                    <a:noFill/>
                  </a:rPr>
                  <a:t> </a:t>
                </a:r>
              </a:p>
            </p:txBody>
          </p:sp>
        </mc:Fallback>
      </mc:AlternateContent>
      <p:cxnSp>
        <p:nvCxnSpPr>
          <p:cNvPr id="12" name="直接箭头连接符 11">
            <a:extLst>
              <a:ext uri="{FF2B5EF4-FFF2-40B4-BE49-F238E27FC236}">
                <a16:creationId xmlns:a16="http://schemas.microsoft.com/office/drawing/2014/main" id="{CC62FE30-E596-3D0C-3E53-536B6AE461FF}"/>
              </a:ext>
            </a:extLst>
          </p:cNvPr>
          <p:cNvCxnSpPr>
            <a:cxnSpLocks/>
            <a:stCxn id="11" idx="2"/>
            <a:endCxn id="10" idx="3"/>
          </p:cNvCxnSpPr>
          <p:nvPr/>
        </p:nvCxnSpPr>
        <p:spPr>
          <a:xfrm flipH="1">
            <a:off x="9606396" y="5177498"/>
            <a:ext cx="493739" cy="347692"/>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595188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1104E-CAAE-534D-7E09-8C8F9D73489F}"/>
            </a:ext>
          </a:extLst>
        </p:cNvPr>
        <p:cNvGrpSpPr/>
        <p:nvPr/>
      </p:nvGrpSpPr>
      <p:grpSpPr>
        <a:xfrm>
          <a:off x="0" y="0"/>
          <a:ext cx="0" cy="0"/>
          <a:chOff x="0" y="0"/>
          <a:chExt cx="0" cy="0"/>
        </a:xfrm>
      </p:grpSpPr>
      <p:sp>
        <p:nvSpPr>
          <p:cNvPr id="6" name="矩形 5">
            <a:extLst>
              <a:ext uri="{FF2B5EF4-FFF2-40B4-BE49-F238E27FC236}">
                <a16:creationId xmlns:a16="http://schemas.microsoft.com/office/drawing/2014/main" id="{1C887F76-478F-3717-7A76-24255464C483}"/>
              </a:ext>
            </a:extLst>
          </p:cNvPr>
          <p:cNvSpPr/>
          <p:nvPr/>
        </p:nvSpPr>
        <p:spPr>
          <a:xfrm>
            <a:off x="0" y="577525"/>
            <a:ext cx="12192000" cy="1191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标题 1">
            <a:extLst>
              <a:ext uri="{FF2B5EF4-FFF2-40B4-BE49-F238E27FC236}">
                <a16:creationId xmlns:a16="http://schemas.microsoft.com/office/drawing/2014/main" id="{7318B3AE-CDA2-42F6-F2DB-23D37869F875}"/>
              </a:ext>
            </a:extLst>
          </p:cNvPr>
          <p:cNvSpPr txBox="1">
            <a:spLocks/>
          </p:cNvSpPr>
          <p:nvPr/>
        </p:nvSpPr>
        <p:spPr>
          <a:xfrm>
            <a:off x="487816" y="632614"/>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zh-CN" b="1" dirty="0">
                <a:solidFill>
                  <a:sysClr val="window" lastClr="FFFFFF"/>
                </a:solidFill>
                <a:latin typeface="Trebuchet MS" panose="020B0603020202020204"/>
                <a:ea typeface="宋体" panose="02010600030101010101" pitchFamily="2" charset="-122"/>
              </a:rPr>
              <a:t>Proposed Method</a:t>
            </a:r>
            <a:endParaRPr kumimoji="0" lang="zh-CN" altLang="en-US" sz="3600" b="1" i="0" u="none" strike="noStrike" kern="1200" cap="none" spc="0" normalizeH="0" baseline="0" noProof="0" dirty="0">
              <a:ln>
                <a:noFill/>
              </a:ln>
              <a:solidFill>
                <a:sysClr val="window" lastClr="FFFFFF"/>
              </a:solidFill>
              <a:effectLst/>
              <a:uLnTx/>
              <a:uFillTx/>
              <a:latin typeface="Trebuchet MS" panose="020B0603020202020204"/>
              <a:ea typeface="宋体" panose="02010600030101010101" pitchFamily="2" charset="-122"/>
              <a:cs typeface="+mj-cs"/>
            </a:endParaRPr>
          </a:p>
        </p:txBody>
      </p:sp>
      <p:pic>
        <p:nvPicPr>
          <p:cNvPr id="3" name="图片 2">
            <a:extLst>
              <a:ext uri="{FF2B5EF4-FFF2-40B4-BE49-F238E27FC236}">
                <a16:creationId xmlns:a16="http://schemas.microsoft.com/office/drawing/2014/main" id="{DCD8722F-03E4-B4BF-F909-3E9F8C8D8DE8}"/>
              </a:ext>
            </a:extLst>
          </p:cNvPr>
          <p:cNvPicPr>
            <a:picLocks noChangeAspect="1"/>
          </p:cNvPicPr>
          <p:nvPr/>
        </p:nvPicPr>
        <p:blipFill>
          <a:blip r:embed="rId2"/>
          <a:stretch>
            <a:fillRect/>
          </a:stretch>
        </p:blipFill>
        <p:spPr>
          <a:xfrm>
            <a:off x="2036618" y="1865402"/>
            <a:ext cx="7636797" cy="4811424"/>
          </a:xfrm>
          <a:prstGeom prst="rect">
            <a:avLst/>
          </a:prstGeom>
        </p:spPr>
      </p:pic>
    </p:spTree>
    <p:extLst>
      <p:ext uri="{BB962C8B-B14F-4D97-AF65-F5344CB8AC3E}">
        <p14:creationId xmlns:p14="http://schemas.microsoft.com/office/powerpoint/2010/main" val="38655869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4CC06-4A55-BE3D-455C-ED1322FE4548}"/>
            </a:ext>
          </a:extLst>
        </p:cNvPr>
        <p:cNvGrpSpPr/>
        <p:nvPr/>
      </p:nvGrpSpPr>
      <p:grpSpPr>
        <a:xfrm>
          <a:off x="0" y="0"/>
          <a:ext cx="0" cy="0"/>
          <a:chOff x="0" y="0"/>
          <a:chExt cx="0" cy="0"/>
        </a:xfrm>
      </p:grpSpPr>
      <p:sp>
        <p:nvSpPr>
          <p:cNvPr id="6" name="矩形 5">
            <a:extLst>
              <a:ext uri="{FF2B5EF4-FFF2-40B4-BE49-F238E27FC236}">
                <a16:creationId xmlns:a16="http://schemas.microsoft.com/office/drawing/2014/main" id="{ED03CBC0-F87C-3B8D-E3DD-D50061E5A978}"/>
              </a:ext>
            </a:extLst>
          </p:cNvPr>
          <p:cNvSpPr/>
          <p:nvPr/>
        </p:nvSpPr>
        <p:spPr>
          <a:xfrm>
            <a:off x="0" y="577525"/>
            <a:ext cx="12192000" cy="1191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标题 1">
            <a:extLst>
              <a:ext uri="{FF2B5EF4-FFF2-40B4-BE49-F238E27FC236}">
                <a16:creationId xmlns:a16="http://schemas.microsoft.com/office/drawing/2014/main" id="{30154FB3-0097-7CEF-EF2C-09C425473B5E}"/>
              </a:ext>
            </a:extLst>
          </p:cNvPr>
          <p:cNvSpPr txBox="1">
            <a:spLocks/>
          </p:cNvSpPr>
          <p:nvPr/>
        </p:nvSpPr>
        <p:spPr>
          <a:xfrm>
            <a:off x="487816" y="632614"/>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zh-CN" b="1" dirty="0">
                <a:solidFill>
                  <a:sysClr val="window" lastClr="FFFFFF"/>
                </a:solidFill>
                <a:latin typeface="Trebuchet MS" panose="020B0603020202020204"/>
                <a:ea typeface="宋体" panose="02010600030101010101" pitchFamily="2" charset="-122"/>
              </a:rPr>
              <a:t>Proposed Method</a:t>
            </a:r>
            <a:endParaRPr kumimoji="0" lang="zh-CN" altLang="en-US" sz="3600" b="1" i="0" u="none" strike="noStrike" kern="1200" cap="none" spc="0" normalizeH="0" baseline="0" noProof="0" dirty="0">
              <a:ln>
                <a:noFill/>
              </a:ln>
              <a:solidFill>
                <a:sysClr val="window" lastClr="FFFFFF"/>
              </a:solidFill>
              <a:effectLst/>
              <a:uLnTx/>
              <a:uFillTx/>
              <a:latin typeface="Trebuchet MS" panose="020B0603020202020204"/>
              <a:ea typeface="宋体" panose="02010600030101010101" pitchFamily="2" charset="-122"/>
              <a:cs typeface="+mj-cs"/>
            </a:endParaRPr>
          </a:p>
        </p:txBody>
      </p:sp>
      <p:pic>
        <p:nvPicPr>
          <p:cNvPr id="4" name="图片 3">
            <a:extLst>
              <a:ext uri="{FF2B5EF4-FFF2-40B4-BE49-F238E27FC236}">
                <a16:creationId xmlns:a16="http://schemas.microsoft.com/office/drawing/2014/main" id="{0DB229D4-F32B-2877-107A-CA27A607E5C7}"/>
              </a:ext>
            </a:extLst>
          </p:cNvPr>
          <p:cNvPicPr>
            <a:picLocks noChangeAspect="1"/>
          </p:cNvPicPr>
          <p:nvPr/>
        </p:nvPicPr>
        <p:blipFill>
          <a:blip r:embed="rId2"/>
          <a:stretch>
            <a:fillRect/>
          </a:stretch>
        </p:blipFill>
        <p:spPr>
          <a:xfrm>
            <a:off x="3083927" y="1920492"/>
            <a:ext cx="5608069" cy="1055736"/>
          </a:xfrm>
          <a:prstGeom prst="rect">
            <a:avLst/>
          </a:prstGeom>
        </p:spPr>
      </p:pic>
      <p:pic>
        <p:nvPicPr>
          <p:cNvPr id="8" name="图片 7">
            <a:extLst>
              <a:ext uri="{FF2B5EF4-FFF2-40B4-BE49-F238E27FC236}">
                <a16:creationId xmlns:a16="http://schemas.microsoft.com/office/drawing/2014/main" id="{655F6894-5268-6803-ED6A-ABE9426FCC0F}"/>
              </a:ext>
            </a:extLst>
          </p:cNvPr>
          <p:cNvPicPr>
            <a:picLocks noChangeAspect="1"/>
          </p:cNvPicPr>
          <p:nvPr/>
        </p:nvPicPr>
        <p:blipFill>
          <a:blip r:embed="rId3"/>
          <a:stretch>
            <a:fillRect/>
          </a:stretch>
        </p:blipFill>
        <p:spPr>
          <a:xfrm>
            <a:off x="2986575" y="2976228"/>
            <a:ext cx="5439534" cy="1286054"/>
          </a:xfrm>
          <a:prstGeom prst="rect">
            <a:avLst/>
          </a:prstGeom>
        </p:spPr>
      </p:pic>
      <p:pic>
        <p:nvPicPr>
          <p:cNvPr id="11" name="图片 10">
            <a:extLst>
              <a:ext uri="{FF2B5EF4-FFF2-40B4-BE49-F238E27FC236}">
                <a16:creationId xmlns:a16="http://schemas.microsoft.com/office/drawing/2014/main" id="{A1283686-2148-1092-359A-21C7029E6C37}"/>
              </a:ext>
            </a:extLst>
          </p:cNvPr>
          <p:cNvPicPr>
            <a:picLocks noChangeAspect="1"/>
          </p:cNvPicPr>
          <p:nvPr/>
        </p:nvPicPr>
        <p:blipFill>
          <a:blip r:embed="rId4"/>
          <a:stretch>
            <a:fillRect/>
          </a:stretch>
        </p:blipFill>
        <p:spPr>
          <a:xfrm>
            <a:off x="2986575" y="4307656"/>
            <a:ext cx="5649113" cy="1162212"/>
          </a:xfrm>
          <a:prstGeom prst="rect">
            <a:avLst/>
          </a:prstGeom>
        </p:spPr>
      </p:pic>
      <p:pic>
        <p:nvPicPr>
          <p:cNvPr id="13" name="图片 12">
            <a:extLst>
              <a:ext uri="{FF2B5EF4-FFF2-40B4-BE49-F238E27FC236}">
                <a16:creationId xmlns:a16="http://schemas.microsoft.com/office/drawing/2014/main" id="{6E6F1F8A-F31F-BCD2-6140-8F1F6D588773}"/>
              </a:ext>
            </a:extLst>
          </p:cNvPr>
          <p:cNvPicPr>
            <a:picLocks noChangeAspect="1"/>
          </p:cNvPicPr>
          <p:nvPr/>
        </p:nvPicPr>
        <p:blipFill>
          <a:blip r:embed="rId5"/>
          <a:stretch>
            <a:fillRect/>
          </a:stretch>
        </p:blipFill>
        <p:spPr>
          <a:xfrm>
            <a:off x="1060910" y="5593710"/>
            <a:ext cx="9945488" cy="933580"/>
          </a:xfrm>
          <a:prstGeom prst="rect">
            <a:avLst/>
          </a:prstGeom>
        </p:spPr>
      </p:pic>
    </p:spTree>
    <p:extLst>
      <p:ext uri="{BB962C8B-B14F-4D97-AF65-F5344CB8AC3E}">
        <p14:creationId xmlns:p14="http://schemas.microsoft.com/office/powerpoint/2010/main" val="20122203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941BC-E8E3-165A-F8BE-541D265A9678}"/>
            </a:ext>
          </a:extLst>
        </p:cNvPr>
        <p:cNvGrpSpPr/>
        <p:nvPr/>
      </p:nvGrpSpPr>
      <p:grpSpPr>
        <a:xfrm>
          <a:off x="0" y="0"/>
          <a:ext cx="0" cy="0"/>
          <a:chOff x="0" y="0"/>
          <a:chExt cx="0" cy="0"/>
        </a:xfrm>
      </p:grpSpPr>
      <p:sp>
        <p:nvSpPr>
          <p:cNvPr id="6" name="矩形 5">
            <a:extLst>
              <a:ext uri="{FF2B5EF4-FFF2-40B4-BE49-F238E27FC236}">
                <a16:creationId xmlns:a16="http://schemas.microsoft.com/office/drawing/2014/main" id="{8110C327-80DF-5D9C-48F9-2053AAE3B604}"/>
              </a:ext>
            </a:extLst>
          </p:cNvPr>
          <p:cNvSpPr/>
          <p:nvPr/>
        </p:nvSpPr>
        <p:spPr>
          <a:xfrm>
            <a:off x="0" y="577525"/>
            <a:ext cx="12192000" cy="1191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7" name="图片 6">
            <a:extLst>
              <a:ext uri="{FF2B5EF4-FFF2-40B4-BE49-F238E27FC236}">
                <a16:creationId xmlns:a16="http://schemas.microsoft.com/office/drawing/2014/main" id="{76A4D21C-CABD-E1F5-C28F-DE094F31B7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8217" y="729375"/>
            <a:ext cx="3073816" cy="887416"/>
          </a:xfrm>
          <a:prstGeom prst="rect">
            <a:avLst/>
          </a:prstGeom>
        </p:spPr>
      </p:pic>
      <p:sp>
        <p:nvSpPr>
          <p:cNvPr id="9" name="标题 1">
            <a:extLst>
              <a:ext uri="{FF2B5EF4-FFF2-40B4-BE49-F238E27FC236}">
                <a16:creationId xmlns:a16="http://schemas.microsoft.com/office/drawing/2014/main" id="{36964639-F97D-83E7-054D-368909801021}"/>
              </a:ext>
            </a:extLst>
          </p:cNvPr>
          <p:cNvSpPr txBox="1">
            <a:spLocks/>
          </p:cNvSpPr>
          <p:nvPr/>
        </p:nvSpPr>
        <p:spPr>
          <a:xfrm>
            <a:off x="487816" y="632614"/>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zh-CN" b="1" dirty="0">
                <a:solidFill>
                  <a:sysClr val="window" lastClr="FFFFFF"/>
                </a:solidFill>
                <a:latin typeface="Trebuchet MS" panose="020B0603020202020204"/>
                <a:ea typeface="宋体" panose="02010600030101010101" pitchFamily="2" charset="-122"/>
              </a:rPr>
              <a:t>Experiment and Results</a:t>
            </a:r>
            <a:endParaRPr kumimoji="0" lang="zh-CN" altLang="en-US" sz="3600" b="1" i="0" u="none" strike="noStrike" kern="1200" cap="none" spc="0" normalizeH="0" baseline="0" noProof="0" dirty="0">
              <a:ln>
                <a:noFill/>
              </a:ln>
              <a:solidFill>
                <a:sysClr val="window" lastClr="FFFFFF"/>
              </a:solidFill>
              <a:effectLst/>
              <a:uLnTx/>
              <a:uFillTx/>
              <a:latin typeface="Trebuchet MS" panose="020B0603020202020204"/>
              <a:ea typeface="宋体" panose="02010600030101010101" pitchFamily="2" charset="-122"/>
              <a:cs typeface="+mj-cs"/>
            </a:endParaRPr>
          </a:p>
        </p:txBody>
      </p:sp>
      <p:pic>
        <p:nvPicPr>
          <p:cNvPr id="3" name="图片 2">
            <a:extLst>
              <a:ext uri="{FF2B5EF4-FFF2-40B4-BE49-F238E27FC236}">
                <a16:creationId xmlns:a16="http://schemas.microsoft.com/office/drawing/2014/main" id="{742AE850-B9F7-8E1C-90C2-2C8AEF19DCFD}"/>
              </a:ext>
            </a:extLst>
          </p:cNvPr>
          <p:cNvPicPr>
            <a:picLocks noChangeAspect="1"/>
          </p:cNvPicPr>
          <p:nvPr/>
        </p:nvPicPr>
        <p:blipFill>
          <a:blip r:embed="rId3"/>
          <a:stretch>
            <a:fillRect/>
          </a:stretch>
        </p:blipFill>
        <p:spPr>
          <a:xfrm>
            <a:off x="2510826" y="2052204"/>
            <a:ext cx="7170348" cy="2390116"/>
          </a:xfrm>
          <a:prstGeom prst="rect">
            <a:avLst/>
          </a:prstGeom>
        </p:spPr>
      </p:pic>
      <p:sp>
        <p:nvSpPr>
          <p:cNvPr id="4" name="文本框 3">
            <a:extLst>
              <a:ext uri="{FF2B5EF4-FFF2-40B4-BE49-F238E27FC236}">
                <a16:creationId xmlns:a16="http://schemas.microsoft.com/office/drawing/2014/main" id="{BDD9F417-7D10-F125-D4DC-86A0D1625F39}"/>
              </a:ext>
            </a:extLst>
          </p:cNvPr>
          <p:cNvSpPr txBox="1"/>
          <p:nvPr/>
        </p:nvSpPr>
        <p:spPr>
          <a:xfrm>
            <a:off x="814387" y="4643995"/>
            <a:ext cx="10864994" cy="2031325"/>
          </a:xfrm>
          <a:prstGeom prst="rect">
            <a:avLst/>
          </a:prstGeom>
          <a:noFill/>
        </p:spPr>
        <p:txBody>
          <a:bodyPr wrap="square">
            <a:spAutoFit/>
          </a:bodyPr>
          <a:lstStyle/>
          <a:p>
            <a:r>
              <a:rPr lang="en-US" altLang="zh-CN" dirty="0"/>
              <a:t>The dataset contains 88,000 valid customer demand records from Shenzhen (July 2022 to October 2024).</a:t>
            </a:r>
          </a:p>
          <a:p>
            <a:pPr>
              <a:buFont typeface="Arial" panose="020B0604020202020204" pitchFamily="34" charset="0"/>
              <a:buChar char="•"/>
            </a:pPr>
            <a:r>
              <a:rPr lang="en-US" altLang="zh-CN" b="1" dirty="0"/>
              <a:t>Ticket Transfers</a:t>
            </a:r>
            <a:r>
              <a:rPr lang="en-US" altLang="zh-CN" dirty="0"/>
              <a:t>: Most tickets require 3 to 5 transfers. Tickets with more than 16 transfers were removed.</a:t>
            </a:r>
          </a:p>
          <a:p>
            <a:pPr>
              <a:buFont typeface="Arial" panose="020B0604020202020204" pitchFamily="34" charset="0"/>
              <a:buChar char="•"/>
            </a:pPr>
            <a:r>
              <a:rPr lang="en-US" altLang="zh-CN" b="1" dirty="0"/>
              <a:t>Dataset Split</a:t>
            </a:r>
            <a:r>
              <a:rPr lang="en-US" altLang="zh-CN" dirty="0"/>
              <a:t>: The data was split into training, validation, and test sets (8:1:1 ratio).</a:t>
            </a:r>
          </a:p>
          <a:p>
            <a:pPr>
              <a:buFont typeface="Arial" panose="020B0604020202020204" pitchFamily="34" charset="0"/>
              <a:buChar char="•"/>
            </a:pPr>
            <a:r>
              <a:rPr lang="en-US" altLang="zh-CN" b="1" dirty="0"/>
              <a:t>Features</a:t>
            </a:r>
            <a:r>
              <a:rPr lang="en-US" altLang="zh-CN" dirty="0"/>
              <a:t>: 9 categorical features (encoded using one-hot or target encoding) and 3 temporal features (encoded with cyclic encoding).</a:t>
            </a:r>
          </a:p>
          <a:p>
            <a:pPr>
              <a:buFont typeface="Arial" panose="020B0604020202020204" pitchFamily="34" charset="0"/>
              <a:buChar char="•"/>
            </a:pPr>
            <a:r>
              <a:rPr lang="en-US" altLang="zh-CN" b="1" dirty="0"/>
              <a:t>Processing Time</a:t>
            </a:r>
            <a:r>
              <a:rPr lang="en-US" altLang="zh-CN" dirty="0"/>
              <a:t>: Most tickets take 0 to 400 hours to process, but some outliers exceed 500 hours, impacting the average processing time.</a:t>
            </a:r>
          </a:p>
        </p:txBody>
      </p:sp>
    </p:spTree>
    <p:extLst>
      <p:ext uri="{BB962C8B-B14F-4D97-AF65-F5344CB8AC3E}">
        <p14:creationId xmlns:p14="http://schemas.microsoft.com/office/powerpoint/2010/main" val="25449164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240C1-5391-F36E-6DEB-FFB9EA890F3A}"/>
            </a:ext>
          </a:extLst>
        </p:cNvPr>
        <p:cNvGrpSpPr/>
        <p:nvPr/>
      </p:nvGrpSpPr>
      <p:grpSpPr>
        <a:xfrm>
          <a:off x="0" y="0"/>
          <a:ext cx="0" cy="0"/>
          <a:chOff x="0" y="0"/>
          <a:chExt cx="0" cy="0"/>
        </a:xfrm>
      </p:grpSpPr>
      <p:sp>
        <p:nvSpPr>
          <p:cNvPr id="6" name="矩形 5">
            <a:extLst>
              <a:ext uri="{FF2B5EF4-FFF2-40B4-BE49-F238E27FC236}">
                <a16:creationId xmlns:a16="http://schemas.microsoft.com/office/drawing/2014/main" id="{5CE1D92E-2AA9-1B22-92C3-AB9EDBBF3BFD}"/>
              </a:ext>
            </a:extLst>
          </p:cNvPr>
          <p:cNvSpPr/>
          <p:nvPr/>
        </p:nvSpPr>
        <p:spPr>
          <a:xfrm>
            <a:off x="0" y="577525"/>
            <a:ext cx="12192000" cy="1191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标题 1">
            <a:extLst>
              <a:ext uri="{FF2B5EF4-FFF2-40B4-BE49-F238E27FC236}">
                <a16:creationId xmlns:a16="http://schemas.microsoft.com/office/drawing/2014/main" id="{44EB8535-E297-D5DD-878E-B7EF351B207B}"/>
              </a:ext>
            </a:extLst>
          </p:cNvPr>
          <p:cNvSpPr txBox="1">
            <a:spLocks/>
          </p:cNvSpPr>
          <p:nvPr/>
        </p:nvSpPr>
        <p:spPr>
          <a:xfrm>
            <a:off x="487816" y="632614"/>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zh-CN" b="1" dirty="0">
                <a:solidFill>
                  <a:sysClr val="window" lastClr="FFFFFF"/>
                </a:solidFill>
                <a:latin typeface="Trebuchet MS" panose="020B0603020202020204"/>
                <a:ea typeface="宋体" panose="02010600030101010101" pitchFamily="2" charset="-122"/>
              </a:rPr>
              <a:t>Experiment and Results</a:t>
            </a:r>
            <a:endParaRPr kumimoji="0" lang="zh-CN" altLang="en-US" sz="3600" b="1" i="0" u="none" strike="noStrike" kern="1200" cap="none" spc="0" normalizeH="0" baseline="0" noProof="0" dirty="0">
              <a:ln>
                <a:noFill/>
              </a:ln>
              <a:solidFill>
                <a:sysClr val="window" lastClr="FFFFFF"/>
              </a:solidFill>
              <a:effectLst/>
              <a:uLnTx/>
              <a:uFillTx/>
              <a:latin typeface="Trebuchet MS" panose="020B0603020202020204"/>
              <a:ea typeface="宋体" panose="02010600030101010101" pitchFamily="2" charset="-122"/>
              <a:cs typeface="+mj-cs"/>
            </a:endParaRPr>
          </a:p>
        </p:txBody>
      </p:sp>
      <p:pic>
        <p:nvPicPr>
          <p:cNvPr id="5" name="图片 4">
            <a:extLst>
              <a:ext uri="{FF2B5EF4-FFF2-40B4-BE49-F238E27FC236}">
                <a16:creationId xmlns:a16="http://schemas.microsoft.com/office/drawing/2014/main" id="{C95189EF-BC74-86C0-9A4F-15B945D0B473}"/>
              </a:ext>
            </a:extLst>
          </p:cNvPr>
          <p:cNvPicPr>
            <a:picLocks noChangeAspect="1"/>
          </p:cNvPicPr>
          <p:nvPr/>
        </p:nvPicPr>
        <p:blipFill>
          <a:blip r:embed="rId2"/>
          <a:stretch>
            <a:fillRect/>
          </a:stretch>
        </p:blipFill>
        <p:spPr>
          <a:xfrm>
            <a:off x="1823606" y="1920492"/>
            <a:ext cx="8463395" cy="3376978"/>
          </a:xfrm>
          <a:prstGeom prst="rect">
            <a:avLst/>
          </a:prstGeom>
        </p:spPr>
      </p:pic>
      <p:sp>
        <p:nvSpPr>
          <p:cNvPr id="10" name="文本框 9">
            <a:extLst>
              <a:ext uri="{FF2B5EF4-FFF2-40B4-BE49-F238E27FC236}">
                <a16:creationId xmlns:a16="http://schemas.microsoft.com/office/drawing/2014/main" id="{959272CD-2BDC-D1E4-0EA5-50B9D9AB2B4E}"/>
              </a:ext>
            </a:extLst>
          </p:cNvPr>
          <p:cNvSpPr txBox="1"/>
          <p:nvPr/>
        </p:nvSpPr>
        <p:spPr>
          <a:xfrm>
            <a:off x="1118666" y="5297470"/>
            <a:ext cx="10323367" cy="1477328"/>
          </a:xfrm>
          <a:prstGeom prst="rect">
            <a:avLst/>
          </a:prstGeom>
          <a:noFill/>
        </p:spPr>
        <p:txBody>
          <a:bodyPr wrap="square">
            <a:spAutoFit/>
          </a:bodyPr>
          <a:lstStyle/>
          <a:p>
            <a:r>
              <a:rPr lang="en-US" altLang="zh-CN" dirty="0"/>
              <a:t>Ensemble models struggled, and Transformers underperformed compared to LSTM models, which achieved 86% accuracy.</a:t>
            </a:r>
          </a:p>
          <a:p>
            <a:r>
              <a:rPr lang="en-US" altLang="zh-CN" dirty="0"/>
              <a:t>In multi-task settings, deep learning models generally performed better, except MT-TLM (WD). Multi-task learning reuses knowledge and reduces labeling costs, while multi-objective optimization improves performance.</a:t>
            </a:r>
          </a:p>
        </p:txBody>
      </p:sp>
    </p:spTree>
    <p:extLst>
      <p:ext uri="{BB962C8B-B14F-4D97-AF65-F5344CB8AC3E}">
        <p14:creationId xmlns:p14="http://schemas.microsoft.com/office/powerpoint/2010/main" val="2730748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BEEBA-C94D-B364-E53D-8A70D96F6E8F}"/>
            </a:ext>
          </a:extLst>
        </p:cNvPr>
        <p:cNvGrpSpPr/>
        <p:nvPr/>
      </p:nvGrpSpPr>
      <p:grpSpPr>
        <a:xfrm>
          <a:off x="0" y="0"/>
          <a:ext cx="0" cy="0"/>
          <a:chOff x="0" y="0"/>
          <a:chExt cx="0" cy="0"/>
        </a:xfrm>
      </p:grpSpPr>
      <p:sp>
        <p:nvSpPr>
          <p:cNvPr id="6" name="矩形 5">
            <a:extLst>
              <a:ext uri="{FF2B5EF4-FFF2-40B4-BE49-F238E27FC236}">
                <a16:creationId xmlns:a16="http://schemas.microsoft.com/office/drawing/2014/main" id="{BCFB6CB4-B99A-06A2-8025-1B8D87289765}"/>
              </a:ext>
            </a:extLst>
          </p:cNvPr>
          <p:cNvSpPr/>
          <p:nvPr/>
        </p:nvSpPr>
        <p:spPr>
          <a:xfrm>
            <a:off x="0" y="577525"/>
            <a:ext cx="12192000" cy="1191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标题 1">
            <a:extLst>
              <a:ext uri="{FF2B5EF4-FFF2-40B4-BE49-F238E27FC236}">
                <a16:creationId xmlns:a16="http://schemas.microsoft.com/office/drawing/2014/main" id="{ACF3752A-6053-139C-6FE3-82B93C2B7BA7}"/>
              </a:ext>
            </a:extLst>
          </p:cNvPr>
          <p:cNvSpPr txBox="1">
            <a:spLocks/>
          </p:cNvSpPr>
          <p:nvPr/>
        </p:nvSpPr>
        <p:spPr>
          <a:xfrm>
            <a:off x="487816" y="632614"/>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zh-CN" b="1" dirty="0">
                <a:solidFill>
                  <a:sysClr val="window" lastClr="FFFFFF"/>
                </a:solidFill>
                <a:latin typeface="Trebuchet MS" panose="020B0603020202020204"/>
                <a:ea typeface="宋体" panose="02010600030101010101" pitchFamily="2" charset="-122"/>
              </a:rPr>
              <a:t>Experiment and Results</a:t>
            </a:r>
            <a:endParaRPr kumimoji="0" lang="zh-CN" altLang="en-US" sz="3600" b="1" i="0" u="none" strike="noStrike" kern="1200" cap="none" spc="0" normalizeH="0" baseline="0" noProof="0" dirty="0">
              <a:ln>
                <a:noFill/>
              </a:ln>
              <a:solidFill>
                <a:sysClr val="window" lastClr="FFFFFF"/>
              </a:solidFill>
              <a:effectLst/>
              <a:uLnTx/>
              <a:uFillTx/>
              <a:latin typeface="Trebuchet MS" panose="020B0603020202020204"/>
              <a:ea typeface="宋体" panose="02010600030101010101" pitchFamily="2" charset="-122"/>
              <a:cs typeface="+mj-cs"/>
            </a:endParaRPr>
          </a:p>
        </p:txBody>
      </p:sp>
      <p:pic>
        <p:nvPicPr>
          <p:cNvPr id="4" name="图片 3">
            <a:extLst>
              <a:ext uri="{FF2B5EF4-FFF2-40B4-BE49-F238E27FC236}">
                <a16:creationId xmlns:a16="http://schemas.microsoft.com/office/drawing/2014/main" id="{E2E84A30-7328-A5D7-7F32-C1E626756D71}"/>
              </a:ext>
            </a:extLst>
          </p:cNvPr>
          <p:cNvPicPr>
            <a:picLocks noChangeAspect="1"/>
          </p:cNvPicPr>
          <p:nvPr/>
        </p:nvPicPr>
        <p:blipFill>
          <a:blip r:embed="rId2"/>
          <a:stretch>
            <a:fillRect/>
          </a:stretch>
        </p:blipFill>
        <p:spPr>
          <a:xfrm>
            <a:off x="1770436" y="1865402"/>
            <a:ext cx="7963239" cy="3422615"/>
          </a:xfrm>
          <a:prstGeom prst="rect">
            <a:avLst/>
          </a:prstGeom>
        </p:spPr>
      </p:pic>
      <p:sp>
        <p:nvSpPr>
          <p:cNvPr id="8" name="文本框 7">
            <a:extLst>
              <a:ext uri="{FF2B5EF4-FFF2-40B4-BE49-F238E27FC236}">
                <a16:creationId xmlns:a16="http://schemas.microsoft.com/office/drawing/2014/main" id="{CC754026-FB28-EB66-F6AE-9684C23C9E8B}"/>
              </a:ext>
            </a:extLst>
          </p:cNvPr>
          <p:cNvSpPr txBox="1"/>
          <p:nvPr/>
        </p:nvSpPr>
        <p:spPr>
          <a:xfrm>
            <a:off x="1443037" y="5410444"/>
            <a:ext cx="9197253" cy="923330"/>
          </a:xfrm>
          <a:prstGeom prst="rect">
            <a:avLst/>
          </a:prstGeom>
          <a:noFill/>
        </p:spPr>
        <p:txBody>
          <a:bodyPr wrap="square">
            <a:spAutoFit/>
          </a:bodyPr>
          <a:lstStyle/>
          <a:p>
            <a:r>
              <a:rPr lang="en-US" altLang="zh-CN" dirty="0"/>
              <a:t>The dataset comes from 68 communities, but it's imbalanced—6 communities contribute over 5% of the data, while 62 contribute less than 2%. We focused on the 6 larger datasets to assess the model’s ability, aiming to improve its stability and accuracy with imbalanced data.</a:t>
            </a:r>
            <a:endParaRPr lang="zh-CN" altLang="en-US" dirty="0"/>
          </a:p>
        </p:txBody>
      </p:sp>
    </p:spTree>
    <p:extLst>
      <p:ext uri="{BB962C8B-B14F-4D97-AF65-F5344CB8AC3E}">
        <p14:creationId xmlns:p14="http://schemas.microsoft.com/office/powerpoint/2010/main" val="10348630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E19BA-BB98-23C9-102C-6B79569E8CCD}"/>
            </a:ext>
          </a:extLst>
        </p:cNvPr>
        <p:cNvGrpSpPr/>
        <p:nvPr/>
      </p:nvGrpSpPr>
      <p:grpSpPr>
        <a:xfrm>
          <a:off x="0" y="0"/>
          <a:ext cx="0" cy="0"/>
          <a:chOff x="0" y="0"/>
          <a:chExt cx="0" cy="0"/>
        </a:xfrm>
      </p:grpSpPr>
      <p:sp>
        <p:nvSpPr>
          <p:cNvPr id="6" name="矩形 5">
            <a:extLst>
              <a:ext uri="{FF2B5EF4-FFF2-40B4-BE49-F238E27FC236}">
                <a16:creationId xmlns:a16="http://schemas.microsoft.com/office/drawing/2014/main" id="{D7FDE7E5-AF24-34E4-87B9-944013208DFC}"/>
              </a:ext>
            </a:extLst>
          </p:cNvPr>
          <p:cNvSpPr/>
          <p:nvPr/>
        </p:nvSpPr>
        <p:spPr>
          <a:xfrm>
            <a:off x="0" y="577525"/>
            <a:ext cx="12192000" cy="1191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标题 1">
            <a:extLst>
              <a:ext uri="{FF2B5EF4-FFF2-40B4-BE49-F238E27FC236}">
                <a16:creationId xmlns:a16="http://schemas.microsoft.com/office/drawing/2014/main" id="{0F9A5A1B-966E-0F13-4381-1F499BFCAF4A}"/>
              </a:ext>
            </a:extLst>
          </p:cNvPr>
          <p:cNvSpPr txBox="1">
            <a:spLocks/>
          </p:cNvSpPr>
          <p:nvPr/>
        </p:nvSpPr>
        <p:spPr>
          <a:xfrm>
            <a:off x="487816" y="632614"/>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zh-CN" b="1" dirty="0">
                <a:solidFill>
                  <a:sysClr val="window" lastClr="FFFFFF"/>
                </a:solidFill>
                <a:latin typeface="Trebuchet MS" panose="020B0603020202020204"/>
                <a:ea typeface="宋体" panose="02010600030101010101" pitchFamily="2" charset="-122"/>
              </a:rPr>
              <a:t>Experiment and Results</a:t>
            </a:r>
            <a:endParaRPr kumimoji="0" lang="zh-CN" altLang="en-US" sz="3600" b="1" i="0" u="none" strike="noStrike" kern="1200" cap="none" spc="0" normalizeH="0" baseline="0" noProof="0" dirty="0">
              <a:ln>
                <a:noFill/>
              </a:ln>
              <a:solidFill>
                <a:sysClr val="window" lastClr="FFFFFF"/>
              </a:solidFill>
              <a:effectLst/>
              <a:uLnTx/>
              <a:uFillTx/>
              <a:latin typeface="Trebuchet MS" panose="020B0603020202020204"/>
              <a:ea typeface="宋体" panose="02010600030101010101" pitchFamily="2" charset="-122"/>
              <a:cs typeface="+mj-cs"/>
            </a:endParaRPr>
          </a:p>
        </p:txBody>
      </p:sp>
      <p:pic>
        <p:nvPicPr>
          <p:cNvPr id="4" name="图片 3">
            <a:extLst>
              <a:ext uri="{FF2B5EF4-FFF2-40B4-BE49-F238E27FC236}">
                <a16:creationId xmlns:a16="http://schemas.microsoft.com/office/drawing/2014/main" id="{56DBB749-859C-2CBA-3ADF-687435EB94EC}"/>
              </a:ext>
            </a:extLst>
          </p:cNvPr>
          <p:cNvPicPr>
            <a:picLocks noChangeAspect="1"/>
          </p:cNvPicPr>
          <p:nvPr/>
        </p:nvPicPr>
        <p:blipFill>
          <a:blip r:embed="rId2"/>
          <a:stretch>
            <a:fillRect/>
          </a:stretch>
        </p:blipFill>
        <p:spPr>
          <a:xfrm>
            <a:off x="405245" y="1984910"/>
            <a:ext cx="6735041" cy="4810744"/>
          </a:xfrm>
          <a:prstGeom prst="rect">
            <a:avLst/>
          </a:prstGeom>
        </p:spPr>
      </p:pic>
      <p:sp>
        <p:nvSpPr>
          <p:cNvPr id="8" name="文本框 7">
            <a:extLst>
              <a:ext uri="{FF2B5EF4-FFF2-40B4-BE49-F238E27FC236}">
                <a16:creationId xmlns:a16="http://schemas.microsoft.com/office/drawing/2014/main" id="{C6B9E428-E625-C830-7821-4C4E250785B8}"/>
              </a:ext>
            </a:extLst>
          </p:cNvPr>
          <p:cNvSpPr txBox="1"/>
          <p:nvPr/>
        </p:nvSpPr>
        <p:spPr>
          <a:xfrm>
            <a:off x="7623898" y="2891319"/>
            <a:ext cx="4162857" cy="2308324"/>
          </a:xfrm>
          <a:prstGeom prst="rect">
            <a:avLst/>
          </a:prstGeom>
          <a:noFill/>
        </p:spPr>
        <p:txBody>
          <a:bodyPr wrap="square">
            <a:spAutoFit/>
          </a:bodyPr>
          <a:lstStyle/>
          <a:p>
            <a:r>
              <a:rPr lang="en-US" altLang="zh-CN" dirty="0"/>
              <a:t>As the number of known nodes increases, RMSE decreases and prediction accuracy improves, showing the importance of context in sequence prediction. The model performs better with more initial nodes, helping it make more accurate predictions. This is valuable in real-world scenarios.</a:t>
            </a:r>
            <a:endParaRPr lang="zh-CN" altLang="en-US" dirty="0"/>
          </a:p>
        </p:txBody>
      </p:sp>
    </p:spTree>
    <p:extLst>
      <p:ext uri="{BB962C8B-B14F-4D97-AF65-F5344CB8AC3E}">
        <p14:creationId xmlns:p14="http://schemas.microsoft.com/office/powerpoint/2010/main" val="2728131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56476-0866-BFD4-997D-64BD2EC5608A}"/>
            </a:ext>
          </a:extLst>
        </p:cNvPr>
        <p:cNvGrpSpPr/>
        <p:nvPr/>
      </p:nvGrpSpPr>
      <p:grpSpPr>
        <a:xfrm>
          <a:off x="0" y="0"/>
          <a:ext cx="0" cy="0"/>
          <a:chOff x="0" y="0"/>
          <a:chExt cx="0" cy="0"/>
        </a:xfrm>
      </p:grpSpPr>
      <p:sp>
        <p:nvSpPr>
          <p:cNvPr id="6" name="矩形 5">
            <a:extLst>
              <a:ext uri="{FF2B5EF4-FFF2-40B4-BE49-F238E27FC236}">
                <a16:creationId xmlns:a16="http://schemas.microsoft.com/office/drawing/2014/main" id="{F4E8CDBF-6F2A-08B5-40CB-BBD88D6D0BFF}"/>
              </a:ext>
            </a:extLst>
          </p:cNvPr>
          <p:cNvSpPr/>
          <p:nvPr/>
        </p:nvSpPr>
        <p:spPr>
          <a:xfrm>
            <a:off x="0" y="577525"/>
            <a:ext cx="12192000" cy="1191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标题 1">
            <a:extLst>
              <a:ext uri="{FF2B5EF4-FFF2-40B4-BE49-F238E27FC236}">
                <a16:creationId xmlns:a16="http://schemas.microsoft.com/office/drawing/2014/main" id="{E742C29F-B79F-3AEB-811C-6D453B5C2C92}"/>
              </a:ext>
            </a:extLst>
          </p:cNvPr>
          <p:cNvSpPr txBox="1">
            <a:spLocks/>
          </p:cNvSpPr>
          <p:nvPr/>
        </p:nvSpPr>
        <p:spPr>
          <a:xfrm>
            <a:off x="487816" y="632614"/>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3600" b="1" i="0" u="none" strike="noStrike" kern="1200" cap="none" spc="0" normalizeH="0" baseline="0" noProof="0" dirty="0">
                <a:ln>
                  <a:noFill/>
                </a:ln>
                <a:solidFill>
                  <a:sysClr val="window" lastClr="FFFFFF"/>
                </a:solidFill>
                <a:effectLst/>
                <a:uLnTx/>
                <a:uFillTx/>
                <a:latin typeface="Trebuchet MS" panose="020B0603020202020204"/>
                <a:ea typeface="宋体" panose="02010600030101010101" pitchFamily="2" charset="-122"/>
                <a:cs typeface="+mj-cs"/>
              </a:rPr>
              <a:t>Research Background</a:t>
            </a:r>
            <a:endParaRPr kumimoji="0" lang="zh-CN" altLang="en-US" sz="3600" b="1" i="0" u="none" strike="noStrike" kern="1200" cap="none" spc="0" normalizeH="0" baseline="0" noProof="0" dirty="0">
              <a:ln>
                <a:noFill/>
              </a:ln>
              <a:solidFill>
                <a:sysClr val="window" lastClr="FFFFFF"/>
              </a:solidFill>
              <a:effectLst/>
              <a:uLnTx/>
              <a:uFillTx/>
              <a:latin typeface="Trebuchet MS" panose="020B0603020202020204"/>
              <a:ea typeface="宋体" panose="02010600030101010101" pitchFamily="2" charset="-122"/>
              <a:cs typeface="+mj-cs"/>
            </a:endParaRPr>
          </a:p>
        </p:txBody>
      </p:sp>
      <p:pic>
        <p:nvPicPr>
          <p:cNvPr id="11" name="图片 10">
            <a:extLst>
              <a:ext uri="{FF2B5EF4-FFF2-40B4-BE49-F238E27FC236}">
                <a16:creationId xmlns:a16="http://schemas.microsoft.com/office/drawing/2014/main" id="{3C19E1C4-42F3-F727-09EB-549F7BFC44F4}"/>
              </a:ext>
            </a:extLst>
          </p:cNvPr>
          <p:cNvPicPr>
            <a:picLocks noChangeAspect="1"/>
          </p:cNvPicPr>
          <p:nvPr/>
        </p:nvPicPr>
        <p:blipFill>
          <a:blip r:embed="rId2"/>
          <a:stretch>
            <a:fillRect/>
          </a:stretch>
        </p:blipFill>
        <p:spPr>
          <a:xfrm>
            <a:off x="551139" y="2501938"/>
            <a:ext cx="5191167" cy="3203220"/>
          </a:xfrm>
          <a:prstGeom prst="rect">
            <a:avLst/>
          </a:prstGeom>
        </p:spPr>
      </p:pic>
      <p:sp>
        <p:nvSpPr>
          <p:cNvPr id="4" name="文本框 3">
            <a:extLst>
              <a:ext uri="{FF2B5EF4-FFF2-40B4-BE49-F238E27FC236}">
                <a16:creationId xmlns:a16="http://schemas.microsoft.com/office/drawing/2014/main" id="{B9E74735-D036-1C6C-D066-D0E2BBED859D}"/>
              </a:ext>
            </a:extLst>
          </p:cNvPr>
          <p:cNvSpPr txBox="1"/>
          <p:nvPr/>
        </p:nvSpPr>
        <p:spPr>
          <a:xfrm>
            <a:off x="6211004" y="3030578"/>
            <a:ext cx="5231029" cy="2031325"/>
          </a:xfrm>
          <a:prstGeom prst="rect">
            <a:avLst/>
          </a:prstGeom>
          <a:noFill/>
        </p:spPr>
        <p:txBody>
          <a:bodyPr wrap="square">
            <a:spAutoFit/>
          </a:bodyPr>
          <a:lstStyle/>
          <a:p>
            <a:r>
              <a:rPr lang="en-US" altLang="zh-CN" dirty="0"/>
              <a:t>The total processing time t is the time from when the ticket is received until the final result is returned. </a:t>
            </a:r>
          </a:p>
          <a:p>
            <a:endParaRPr lang="en-US" altLang="zh-CN" dirty="0"/>
          </a:p>
          <a:p>
            <a:endParaRPr lang="en-US" altLang="zh-CN" dirty="0"/>
          </a:p>
          <a:p>
            <a:r>
              <a:rPr lang="en-US" altLang="zh-CN" dirty="0"/>
              <a:t>Since discrepancies between predicted and actual department sequences can cause errors, we directly predict the total processing time t.</a:t>
            </a:r>
            <a:endParaRPr lang="zh-CN" altLang="en-US" dirty="0"/>
          </a:p>
        </p:txBody>
      </p:sp>
    </p:spTree>
    <p:extLst>
      <p:ext uri="{BB962C8B-B14F-4D97-AF65-F5344CB8AC3E}">
        <p14:creationId xmlns:p14="http://schemas.microsoft.com/office/powerpoint/2010/main" val="1998959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F8ECB-8135-4708-94EC-5C44B1063DE3}"/>
            </a:ext>
          </a:extLst>
        </p:cNvPr>
        <p:cNvGrpSpPr/>
        <p:nvPr/>
      </p:nvGrpSpPr>
      <p:grpSpPr>
        <a:xfrm>
          <a:off x="0" y="0"/>
          <a:ext cx="0" cy="0"/>
          <a:chOff x="0" y="0"/>
          <a:chExt cx="0" cy="0"/>
        </a:xfrm>
      </p:grpSpPr>
      <p:sp>
        <p:nvSpPr>
          <p:cNvPr id="6" name="矩形 5">
            <a:extLst>
              <a:ext uri="{FF2B5EF4-FFF2-40B4-BE49-F238E27FC236}">
                <a16:creationId xmlns:a16="http://schemas.microsoft.com/office/drawing/2014/main" id="{8DD4AF7E-5330-64DF-1940-8E0A68826F35}"/>
              </a:ext>
            </a:extLst>
          </p:cNvPr>
          <p:cNvSpPr/>
          <p:nvPr/>
        </p:nvSpPr>
        <p:spPr>
          <a:xfrm>
            <a:off x="0" y="577525"/>
            <a:ext cx="12192000" cy="1191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标题 1">
            <a:extLst>
              <a:ext uri="{FF2B5EF4-FFF2-40B4-BE49-F238E27FC236}">
                <a16:creationId xmlns:a16="http://schemas.microsoft.com/office/drawing/2014/main" id="{BD49A140-B943-6104-F9EC-D613856DDB6B}"/>
              </a:ext>
            </a:extLst>
          </p:cNvPr>
          <p:cNvSpPr txBox="1">
            <a:spLocks/>
          </p:cNvSpPr>
          <p:nvPr/>
        </p:nvSpPr>
        <p:spPr>
          <a:xfrm>
            <a:off x="487816" y="632614"/>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zh-CN" b="1" dirty="0">
                <a:solidFill>
                  <a:sysClr val="window" lastClr="FFFFFF"/>
                </a:solidFill>
                <a:latin typeface="Trebuchet MS" panose="020B0603020202020204"/>
                <a:ea typeface="宋体" panose="02010600030101010101" pitchFamily="2" charset="-122"/>
              </a:rPr>
              <a:t>Conclusion</a:t>
            </a:r>
            <a:endParaRPr kumimoji="0" lang="zh-CN" altLang="en-US" sz="3600" b="1" i="0" u="none" strike="noStrike" kern="1200" cap="none" spc="0" normalizeH="0" baseline="0" noProof="0" dirty="0">
              <a:ln>
                <a:noFill/>
              </a:ln>
              <a:solidFill>
                <a:sysClr val="window" lastClr="FFFFFF"/>
              </a:solidFill>
              <a:effectLst/>
              <a:uLnTx/>
              <a:uFillTx/>
              <a:latin typeface="Trebuchet MS" panose="020B0603020202020204"/>
              <a:ea typeface="宋体" panose="02010600030101010101" pitchFamily="2" charset="-122"/>
              <a:cs typeface="+mj-cs"/>
            </a:endParaRPr>
          </a:p>
        </p:txBody>
      </p:sp>
      <p:sp>
        <p:nvSpPr>
          <p:cNvPr id="3" name="文本框 2">
            <a:extLst>
              <a:ext uri="{FF2B5EF4-FFF2-40B4-BE49-F238E27FC236}">
                <a16:creationId xmlns:a16="http://schemas.microsoft.com/office/drawing/2014/main" id="{3C78C48C-8F7D-D1D8-2159-8995FD750ADB}"/>
              </a:ext>
            </a:extLst>
          </p:cNvPr>
          <p:cNvSpPr txBox="1"/>
          <p:nvPr/>
        </p:nvSpPr>
        <p:spPr>
          <a:xfrm>
            <a:off x="2024929" y="2888040"/>
            <a:ext cx="7919172" cy="2585323"/>
          </a:xfrm>
          <a:prstGeom prst="rect">
            <a:avLst/>
          </a:prstGeom>
          <a:noFill/>
        </p:spPr>
        <p:txBody>
          <a:bodyPr wrap="square">
            <a:spAutoFit/>
          </a:bodyPr>
          <a:lstStyle/>
          <a:p>
            <a:r>
              <a:rPr lang="en-US" altLang="zh-CN" dirty="0"/>
              <a:t>The MT-TLM, combining LSTM and Transformer with a self-attention mechanism in a multi-task learning framework, predicts ticket flow more accurately in real-time. It improves user experience, retention, and offers insights for business optimization.</a:t>
            </a:r>
          </a:p>
          <a:p>
            <a:endParaRPr lang="en-US" altLang="zh-CN" dirty="0"/>
          </a:p>
          <a:p>
            <a:r>
              <a:rPr lang="en-US" altLang="zh-CN" dirty="0"/>
              <a:t>Future research should address data imbalance with augmentation or synthetic data, and explore multi-task learning models focused on complex department relationships. We hope MT-TLM will thrive in real-world applications and inspire further innovation in customer service systems.</a:t>
            </a:r>
          </a:p>
        </p:txBody>
      </p:sp>
    </p:spTree>
    <p:extLst>
      <p:ext uri="{BB962C8B-B14F-4D97-AF65-F5344CB8AC3E}">
        <p14:creationId xmlns:p14="http://schemas.microsoft.com/office/powerpoint/2010/main" val="25087194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F5A89-E223-0A63-3EBB-C61CFAB85B6F}"/>
            </a:ext>
          </a:extLst>
        </p:cNvPr>
        <p:cNvGrpSpPr/>
        <p:nvPr/>
      </p:nvGrpSpPr>
      <p:grpSpPr>
        <a:xfrm>
          <a:off x="0" y="0"/>
          <a:ext cx="0" cy="0"/>
          <a:chOff x="0" y="0"/>
          <a:chExt cx="0" cy="0"/>
        </a:xfrm>
      </p:grpSpPr>
      <p:sp>
        <p:nvSpPr>
          <p:cNvPr id="51" name="矩形 259" descr="7b0a20202020227461726765744d6f64756c65223a20226b6f6e6c696e65666f6e7473220a7d0a">
            <a:extLst>
              <a:ext uri="{FF2B5EF4-FFF2-40B4-BE49-F238E27FC236}">
                <a16:creationId xmlns:a16="http://schemas.microsoft.com/office/drawing/2014/main" id="{352BE410-20AF-1339-4C1C-73FD5CDF2102}"/>
              </a:ext>
            </a:extLst>
          </p:cNvPr>
          <p:cNvSpPr>
            <a:spLocks noChangeArrowheads="1"/>
          </p:cNvSpPr>
          <p:nvPr userDrawn="1"/>
        </p:nvSpPr>
        <p:spPr bwMode="auto">
          <a:xfrm>
            <a:off x="332181" y="2496878"/>
            <a:ext cx="7128799" cy="677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dist">
              <a:buNone/>
            </a:pPr>
            <a:r>
              <a:rPr lang="en-US" altLang="zh-CN" sz="4400" b="1" cap="all" dirty="0">
                <a:solidFill>
                  <a:schemeClr val="bg1">
                    <a:alpha val="80000"/>
                  </a:schemeClr>
                </a:solidFill>
                <a:uFillTx/>
                <a:latin typeface="汉仪旗黑-60简" panose="00020600040101010101" charset="-122"/>
                <a:ea typeface="汉仪旗黑-60简" panose="00020600040101010101" charset="-122"/>
                <a:cs typeface="汉仪旗黑-60简" panose="00020600040101010101" charset="-122"/>
                <a:sym typeface="汉仪旗黑-60简" panose="00020600040101010101" charset="-122"/>
              </a:rPr>
              <a:t>Thanks for listening!</a:t>
            </a:r>
          </a:p>
        </p:txBody>
      </p:sp>
      <p:cxnSp>
        <p:nvCxnSpPr>
          <p:cNvPr id="52" name="直接连接符 51">
            <a:extLst>
              <a:ext uri="{FF2B5EF4-FFF2-40B4-BE49-F238E27FC236}">
                <a16:creationId xmlns:a16="http://schemas.microsoft.com/office/drawing/2014/main" id="{EFB6F62D-2BC7-85F1-3057-CEC6F65BE9B6}"/>
              </a:ext>
            </a:extLst>
          </p:cNvPr>
          <p:cNvCxnSpPr/>
          <p:nvPr userDrawn="1"/>
        </p:nvCxnSpPr>
        <p:spPr>
          <a:xfrm>
            <a:off x="873760" y="3635375"/>
            <a:ext cx="6343650" cy="0"/>
          </a:xfrm>
          <a:prstGeom prst="line">
            <a:avLst/>
          </a:prstGeom>
          <a:ln>
            <a:solidFill>
              <a:schemeClr val="bg1">
                <a:alpha val="27000"/>
              </a:schemeClr>
            </a:solidFill>
          </a:ln>
        </p:spPr>
        <p:style>
          <a:lnRef idx="1">
            <a:schemeClr val="accent1"/>
          </a:lnRef>
          <a:fillRef idx="0">
            <a:schemeClr val="accent1"/>
          </a:fillRef>
          <a:effectRef idx="0">
            <a:schemeClr val="accent1"/>
          </a:effectRef>
          <a:fontRef idx="minor">
            <a:schemeClr val="tx1"/>
          </a:fontRef>
        </p:style>
      </p:cxnSp>
      <p:grpSp>
        <p:nvGrpSpPr>
          <p:cNvPr id="21" name="组合 20">
            <a:extLst>
              <a:ext uri="{FF2B5EF4-FFF2-40B4-BE49-F238E27FC236}">
                <a16:creationId xmlns:a16="http://schemas.microsoft.com/office/drawing/2014/main" id="{1C9614DE-01F4-D30C-4D17-8A8C9697F30C}"/>
              </a:ext>
            </a:extLst>
          </p:cNvPr>
          <p:cNvGrpSpPr/>
          <p:nvPr userDrawn="1"/>
        </p:nvGrpSpPr>
        <p:grpSpPr>
          <a:xfrm>
            <a:off x="909737" y="5331344"/>
            <a:ext cx="4083514" cy="280670"/>
            <a:chOff x="1552" y="7933"/>
            <a:chExt cx="5002" cy="442"/>
          </a:xfrm>
        </p:grpSpPr>
        <p:sp>
          <p:nvSpPr>
            <p:cNvPr id="22" name="圆角矩形 21">
              <a:extLst>
                <a:ext uri="{FF2B5EF4-FFF2-40B4-BE49-F238E27FC236}">
                  <a16:creationId xmlns:a16="http://schemas.microsoft.com/office/drawing/2014/main" id="{92143797-1064-D488-2D72-27AB0304F86F}"/>
                </a:ext>
              </a:extLst>
            </p:cNvPr>
            <p:cNvSpPr/>
            <p:nvPr/>
          </p:nvSpPr>
          <p:spPr>
            <a:xfrm>
              <a:off x="4491" y="7933"/>
              <a:ext cx="2063" cy="442"/>
            </a:xfrm>
            <a:prstGeom prst="round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汉仪文黑-45简" panose="00020600040101010101" charset="-122"/>
              </a:endParaRPr>
            </a:p>
          </p:txBody>
        </p:sp>
        <p:sp>
          <p:nvSpPr>
            <p:cNvPr id="23" name="圆角矩形 22">
              <a:extLst>
                <a:ext uri="{FF2B5EF4-FFF2-40B4-BE49-F238E27FC236}">
                  <a16:creationId xmlns:a16="http://schemas.microsoft.com/office/drawing/2014/main" id="{D3487D65-B598-66AA-BD9F-E5E21B88795D}"/>
                </a:ext>
              </a:extLst>
            </p:cNvPr>
            <p:cNvSpPr/>
            <p:nvPr/>
          </p:nvSpPr>
          <p:spPr>
            <a:xfrm>
              <a:off x="1552" y="7933"/>
              <a:ext cx="2474" cy="442"/>
            </a:xfrm>
            <a:prstGeom prst="round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汉仪文黑-45简" panose="00020600040101010101" charset="-122"/>
              </a:endParaRPr>
            </a:p>
          </p:txBody>
        </p:sp>
        <p:sp>
          <p:nvSpPr>
            <p:cNvPr id="24" name="矩形 259">
              <a:extLst>
                <a:ext uri="{FF2B5EF4-FFF2-40B4-BE49-F238E27FC236}">
                  <a16:creationId xmlns:a16="http://schemas.microsoft.com/office/drawing/2014/main" id="{C52D0EC9-53E8-BCCF-3342-32AF4F631155}"/>
                </a:ext>
              </a:extLst>
            </p:cNvPr>
            <p:cNvSpPr>
              <a:spLocks noChangeArrowheads="1"/>
            </p:cNvSpPr>
            <p:nvPr/>
          </p:nvSpPr>
          <p:spPr bwMode="auto">
            <a:xfrm>
              <a:off x="1599" y="7976"/>
              <a:ext cx="4955" cy="3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buNone/>
              </a:pPr>
              <a:r>
                <a:rPr lang="en-US" altLang="zh-CN" sz="1465" dirty="0">
                  <a:solidFill>
                    <a:schemeClr val="tx1">
                      <a:lumMod val="65000"/>
                      <a:lumOff val="35000"/>
                      <a:alpha val="80000"/>
                    </a:schemeClr>
                  </a:solidFill>
                  <a:latin typeface="汉仪文黑-45简" panose="00020600040101010101" charset="-122"/>
                  <a:ea typeface="汉仪文黑-45简" panose="00020600040101010101" charset="-122"/>
                  <a:cs typeface="汉仪文黑-45简" panose="00020600040101010101" charset="-122"/>
                  <a:sym typeface="Arial" panose="020B0604020202020204" pitchFamily="34" charset="0"/>
                </a:rPr>
                <a:t>Reporter</a:t>
              </a:r>
              <a:r>
                <a:rPr lang="zh-CN" altLang="en-US" sz="1465" dirty="0">
                  <a:solidFill>
                    <a:schemeClr val="tx1">
                      <a:lumMod val="65000"/>
                      <a:lumOff val="35000"/>
                      <a:alpha val="80000"/>
                    </a:schemeClr>
                  </a:solidFill>
                  <a:latin typeface="汉仪文黑-45简" panose="00020600040101010101" charset="-122"/>
                  <a:ea typeface="汉仪文黑-45简" panose="00020600040101010101" charset="-122"/>
                  <a:cs typeface="汉仪文黑-45简" panose="00020600040101010101" charset="-122"/>
                  <a:sym typeface="Arial" panose="020B0604020202020204" pitchFamily="34" charset="0"/>
                </a:rPr>
                <a:t>：</a:t>
              </a:r>
              <a:r>
                <a:rPr lang="en-US" altLang="zh-CN" sz="1465" dirty="0">
                  <a:solidFill>
                    <a:schemeClr val="tx1">
                      <a:lumMod val="65000"/>
                      <a:lumOff val="35000"/>
                      <a:alpha val="80000"/>
                    </a:schemeClr>
                  </a:solidFill>
                  <a:latin typeface="汉仪文黑-45简" panose="00020600040101010101" charset="-122"/>
                  <a:ea typeface="汉仪文黑-45简" panose="00020600040101010101" charset="-122"/>
                  <a:cs typeface="汉仪文黑-45简" panose="00020600040101010101" charset="-122"/>
                  <a:sym typeface="Arial" panose="020B0604020202020204" pitchFamily="34" charset="0"/>
                </a:rPr>
                <a:t>Xinyu Yang        Date</a:t>
              </a:r>
              <a:r>
                <a:rPr lang="zh-CN" altLang="en-US" sz="1465" dirty="0">
                  <a:solidFill>
                    <a:schemeClr val="tx1">
                      <a:lumMod val="65000"/>
                      <a:lumOff val="35000"/>
                      <a:alpha val="80000"/>
                    </a:schemeClr>
                  </a:solidFill>
                  <a:latin typeface="汉仪文黑-45简" panose="00020600040101010101" charset="-122"/>
                  <a:ea typeface="汉仪文黑-45简" panose="00020600040101010101" charset="-122"/>
                  <a:cs typeface="汉仪文黑-45简" panose="00020600040101010101" charset="-122"/>
                  <a:sym typeface="Arial" panose="020B0604020202020204" pitchFamily="34" charset="0"/>
                </a:rPr>
                <a:t>：</a:t>
              </a:r>
              <a:r>
                <a:rPr lang="en-US" altLang="zh-CN" sz="1465" dirty="0">
                  <a:solidFill>
                    <a:schemeClr val="tx1">
                      <a:lumMod val="65000"/>
                      <a:lumOff val="35000"/>
                      <a:alpha val="80000"/>
                    </a:schemeClr>
                  </a:solidFill>
                  <a:latin typeface="汉仪文黑-45简" panose="00020600040101010101" charset="-122"/>
                  <a:ea typeface="汉仪文黑-45简" panose="00020600040101010101" charset="-122"/>
                  <a:cs typeface="汉仪文黑-45简" panose="00020600040101010101" charset="-122"/>
                  <a:sym typeface="Arial" panose="020B0604020202020204" pitchFamily="34" charset="0"/>
                </a:rPr>
                <a:t>12/04/2024</a:t>
              </a:r>
              <a:endParaRPr lang="zh-CN" altLang="en-US" sz="1465" dirty="0">
                <a:solidFill>
                  <a:schemeClr val="tx1">
                    <a:lumMod val="65000"/>
                    <a:lumOff val="35000"/>
                    <a:alpha val="80000"/>
                  </a:schemeClr>
                </a:solidFill>
                <a:latin typeface="汉仪文黑-45简" panose="00020600040101010101" charset="-122"/>
                <a:ea typeface="汉仪文黑-45简" panose="00020600040101010101" charset="-122"/>
                <a:cs typeface="汉仪文黑-45简" panose="00020600040101010101" charset="-122"/>
                <a:sym typeface="Arial" panose="020B0604020202020204" pitchFamily="34" charset="0"/>
              </a:endParaRPr>
            </a:p>
          </p:txBody>
        </p:sp>
      </p:grpSp>
      <p:sp>
        <p:nvSpPr>
          <p:cNvPr id="2" name="矩形 259" descr="7b0a20202020227461726765744d6f64756c65223a20226b6f6e6c696e65666f6e7473220a7d0a">
            <a:extLst>
              <a:ext uri="{FF2B5EF4-FFF2-40B4-BE49-F238E27FC236}">
                <a16:creationId xmlns:a16="http://schemas.microsoft.com/office/drawing/2014/main" id="{6551F162-4A1D-F199-F13E-C9BC2D9CEA7D}"/>
              </a:ext>
            </a:extLst>
          </p:cNvPr>
          <p:cNvSpPr>
            <a:spLocks noChangeArrowheads="1"/>
          </p:cNvSpPr>
          <p:nvPr/>
        </p:nvSpPr>
        <p:spPr bwMode="auto">
          <a:xfrm>
            <a:off x="332181" y="3758211"/>
            <a:ext cx="7128799" cy="677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buNone/>
            </a:pPr>
            <a:r>
              <a:rPr lang="en-US" altLang="zh-CN" sz="4400" b="1" cap="all" dirty="0">
                <a:solidFill>
                  <a:schemeClr val="bg1">
                    <a:alpha val="80000"/>
                  </a:schemeClr>
                </a:solidFill>
                <a:uFillTx/>
                <a:latin typeface="汉仪旗黑-60简" panose="00020600040101010101" charset="-122"/>
                <a:ea typeface="汉仪旗黑-60简" panose="00020600040101010101" charset="-122"/>
                <a:cs typeface="汉仪旗黑-60简" panose="00020600040101010101" charset="-122"/>
                <a:sym typeface="汉仪旗黑-60简" panose="00020600040101010101" charset="-122"/>
              </a:rPr>
              <a:t>Q&amp;A</a:t>
            </a:r>
          </a:p>
        </p:txBody>
      </p:sp>
    </p:spTree>
    <p:extLst>
      <p:ext uri="{BB962C8B-B14F-4D97-AF65-F5344CB8AC3E}">
        <p14:creationId xmlns:p14="http://schemas.microsoft.com/office/powerpoint/2010/main" val="2433621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AEA83989-FE96-E102-EE9E-14160F0592C3}"/>
              </a:ext>
            </a:extLst>
          </p:cNvPr>
          <p:cNvSpPr/>
          <p:nvPr/>
        </p:nvSpPr>
        <p:spPr>
          <a:xfrm>
            <a:off x="0" y="577525"/>
            <a:ext cx="12192000" cy="1191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标题 1">
            <a:extLst>
              <a:ext uri="{FF2B5EF4-FFF2-40B4-BE49-F238E27FC236}">
                <a16:creationId xmlns:a16="http://schemas.microsoft.com/office/drawing/2014/main" id="{12E197A0-BDA0-AB42-1E6A-281E321A776D}"/>
              </a:ext>
            </a:extLst>
          </p:cNvPr>
          <p:cNvSpPr txBox="1">
            <a:spLocks/>
          </p:cNvSpPr>
          <p:nvPr/>
        </p:nvSpPr>
        <p:spPr>
          <a:xfrm>
            <a:off x="487816" y="632614"/>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3600" b="1" i="0" u="none" strike="noStrike" kern="1200" cap="none" spc="0" normalizeH="0" baseline="0" noProof="0" dirty="0">
                <a:ln>
                  <a:noFill/>
                </a:ln>
                <a:solidFill>
                  <a:sysClr val="window" lastClr="FFFFFF"/>
                </a:solidFill>
                <a:effectLst/>
                <a:uLnTx/>
                <a:uFillTx/>
                <a:latin typeface="Trebuchet MS" panose="020B0603020202020204"/>
                <a:ea typeface="宋体" panose="02010600030101010101" pitchFamily="2" charset="-122"/>
                <a:cs typeface="+mj-cs"/>
              </a:rPr>
              <a:t>Research Background</a:t>
            </a:r>
            <a:endParaRPr kumimoji="0" lang="zh-CN" altLang="en-US" sz="3600" b="1" i="0" u="none" strike="noStrike" kern="1200" cap="none" spc="0" normalizeH="0" baseline="0" noProof="0" dirty="0">
              <a:ln>
                <a:noFill/>
              </a:ln>
              <a:solidFill>
                <a:sysClr val="window" lastClr="FFFFFF"/>
              </a:solidFill>
              <a:effectLst/>
              <a:uLnTx/>
              <a:uFillTx/>
              <a:latin typeface="Trebuchet MS" panose="020B0603020202020204"/>
              <a:ea typeface="宋体" panose="02010600030101010101" pitchFamily="2" charset="-122"/>
              <a:cs typeface="+mj-cs"/>
            </a:endParaRPr>
          </a:p>
        </p:txBody>
      </p:sp>
      <p:pic>
        <p:nvPicPr>
          <p:cNvPr id="8" name="图片 7">
            <a:extLst>
              <a:ext uri="{FF2B5EF4-FFF2-40B4-BE49-F238E27FC236}">
                <a16:creationId xmlns:a16="http://schemas.microsoft.com/office/drawing/2014/main" id="{59C1FA56-8842-9F69-547D-95D370082046}"/>
              </a:ext>
            </a:extLst>
          </p:cNvPr>
          <p:cNvPicPr>
            <a:picLocks noChangeAspect="1"/>
          </p:cNvPicPr>
          <p:nvPr/>
        </p:nvPicPr>
        <p:blipFill>
          <a:blip r:embed="rId2"/>
          <a:stretch>
            <a:fillRect/>
          </a:stretch>
        </p:blipFill>
        <p:spPr>
          <a:xfrm>
            <a:off x="905741" y="2493818"/>
            <a:ext cx="3429000" cy="3429000"/>
          </a:xfrm>
          <a:prstGeom prst="rect">
            <a:avLst/>
          </a:prstGeom>
        </p:spPr>
      </p:pic>
      <p:sp>
        <p:nvSpPr>
          <p:cNvPr id="5" name="Rectangle 3">
            <a:extLst>
              <a:ext uri="{FF2B5EF4-FFF2-40B4-BE49-F238E27FC236}">
                <a16:creationId xmlns:a16="http://schemas.microsoft.com/office/drawing/2014/main" id="{7574E60B-7F5E-13CE-7829-27F9FDC6D6E0}"/>
              </a:ext>
            </a:extLst>
          </p:cNvPr>
          <p:cNvSpPr>
            <a:spLocks noChangeArrowheads="1"/>
          </p:cNvSpPr>
          <p:nvPr/>
        </p:nvSpPr>
        <p:spPr bwMode="auto">
          <a:xfrm>
            <a:off x="4887061" y="2739943"/>
            <a:ext cx="6693195"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zh-CN" altLang="zh-CN" sz="1800" b="1" i="0" u="none" strike="noStrike" cap="none" normalizeH="0" baseline="0" dirty="0">
                <a:ln>
                  <a:noFill/>
                </a:ln>
                <a:solidFill>
                  <a:schemeClr val="tx1"/>
                </a:solidFill>
                <a:effectLst/>
                <a:latin typeface="Arial" panose="020B0604020202020204" pitchFamily="34" charset="0"/>
              </a:rPr>
              <a:t>Customer Service and Performance</a:t>
            </a:r>
            <a:r>
              <a:rPr kumimoji="0" lang="zh-CN" altLang="zh-CN" sz="1800" b="0" i="0" u="none" strike="noStrike" cap="none" normalizeH="0" baseline="0" dirty="0">
                <a:ln>
                  <a:noFill/>
                </a:ln>
                <a:solidFill>
                  <a:schemeClr val="tx1"/>
                </a:solidFill>
                <a:effectLst/>
                <a:latin typeface="Arial" panose="020B0604020202020204" pitchFamily="34" charset="0"/>
              </a:rPr>
              <a:t>: Good customer service drives satisfaction, loyalty, and company success.</a:t>
            </a:r>
            <a:endParaRPr kumimoji="0" lang="en-US" altLang="zh-CN"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kumimoji="0" lang="zh-CN" altLang="zh-CN"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zh-CN" altLang="zh-CN" sz="1800" b="1" i="0" u="none" strike="noStrike" cap="none" normalizeH="0" baseline="0" dirty="0">
                <a:ln>
                  <a:noFill/>
                </a:ln>
                <a:solidFill>
                  <a:schemeClr val="tx1"/>
                </a:solidFill>
                <a:effectLst/>
                <a:latin typeface="Arial" panose="020B0604020202020204" pitchFamily="34" charset="0"/>
              </a:rPr>
              <a:t>Customer Service in Government and Non-Profits</a:t>
            </a:r>
            <a:r>
              <a:rPr kumimoji="0" lang="zh-CN" altLang="zh-CN" sz="1800" b="0" i="0" u="none" strike="noStrike" cap="none" normalizeH="0" baseline="0" dirty="0">
                <a:ln>
                  <a:noFill/>
                </a:ln>
                <a:solidFill>
                  <a:schemeClr val="tx1"/>
                </a:solidFill>
                <a:effectLst/>
                <a:latin typeface="Arial" panose="020B0604020202020204" pitchFamily="34" charset="0"/>
              </a:rPr>
              <a:t>: Efficiently addressing public needs builds trust and satisfaction.</a:t>
            </a:r>
            <a:endParaRPr kumimoji="0" lang="en-US" altLang="zh-CN"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endParaRPr kumimoji="0" lang="zh-CN" altLang="zh-CN"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zh-CN" altLang="zh-CN" sz="1800" b="1" i="0" u="none" strike="noStrike" cap="none" normalizeH="0" baseline="0" dirty="0">
                <a:ln>
                  <a:noFill/>
                </a:ln>
                <a:solidFill>
                  <a:schemeClr val="tx1"/>
                </a:solidFill>
                <a:effectLst/>
                <a:latin typeface="Arial" panose="020B0604020202020204" pitchFamily="34" charset="0"/>
              </a:rPr>
              <a:t>Response Time Prediction</a:t>
            </a:r>
            <a:r>
              <a:rPr kumimoji="0" lang="zh-CN" altLang="zh-CN" sz="1800" b="0" i="0" u="none" strike="noStrike" cap="none" normalizeH="0" baseline="0" dirty="0">
                <a:ln>
                  <a:noFill/>
                </a:ln>
                <a:solidFill>
                  <a:schemeClr val="tx1"/>
                </a:solidFill>
                <a:effectLst/>
                <a:latin typeface="Arial" panose="020B0604020202020204" pitchFamily="34" charset="0"/>
              </a:rPr>
              <a:t>: Predicting response times improves satisfaction and efficiency by reducing delays.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00837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BD422-CA37-6805-9692-6167EC9F99CA}"/>
            </a:ext>
          </a:extLst>
        </p:cNvPr>
        <p:cNvGrpSpPr/>
        <p:nvPr/>
      </p:nvGrpSpPr>
      <p:grpSpPr>
        <a:xfrm>
          <a:off x="0" y="0"/>
          <a:ext cx="0" cy="0"/>
          <a:chOff x="0" y="0"/>
          <a:chExt cx="0" cy="0"/>
        </a:xfrm>
      </p:grpSpPr>
      <p:sp>
        <p:nvSpPr>
          <p:cNvPr id="6" name="矩形 5">
            <a:extLst>
              <a:ext uri="{FF2B5EF4-FFF2-40B4-BE49-F238E27FC236}">
                <a16:creationId xmlns:a16="http://schemas.microsoft.com/office/drawing/2014/main" id="{0AE60A6B-E6C1-2CC2-F242-9F01D72FE625}"/>
              </a:ext>
            </a:extLst>
          </p:cNvPr>
          <p:cNvSpPr/>
          <p:nvPr/>
        </p:nvSpPr>
        <p:spPr>
          <a:xfrm>
            <a:off x="0" y="577525"/>
            <a:ext cx="12192000" cy="1191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标题 1">
            <a:extLst>
              <a:ext uri="{FF2B5EF4-FFF2-40B4-BE49-F238E27FC236}">
                <a16:creationId xmlns:a16="http://schemas.microsoft.com/office/drawing/2014/main" id="{DDD7F2C9-C630-FE9D-64AF-4944E33C4E48}"/>
              </a:ext>
            </a:extLst>
          </p:cNvPr>
          <p:cNvSpPr txBox="1">
            <a:spLocks/>
          </p:cNvSpPr>
          <p:nvPr/>
        </p:nvSpPr>
        <p:spPr>
          <a:xfrm>
            <a:off x="487816" y="632614"/>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3600" b="1" i="0" u="none" strike="noStrike" kern="1200" cap="none" spc="0" normalizeH="0" baseline="0" noProof="0" dirty="0">
                <a:ln>
                  <a:noFill/>
                </a:ln>
                <a:solidFill>
                  <a:sysClr val="window" lastClr="FFFFFF"/>
                </a:solidFill>
                <a:effectLst/>
                <a:uLnTx/>
                <a:uFillTx/>
                <a:latin typeface="Trebuchet MS" panose="020B0603020202020204"/>
                <a:ea typeface="宋体" panose="02010600030101010101" pitchFamily="2" charset="-122"/>
                <a:cs typeface="+mj-cs"/>
              </a:rPr>
              <a:t>Related Work</a:t>
            </a:r>
            <a:endParaRPr kumimoji="0" lang="zh-CN" altLang="en-US" sz="3600" b="1" i="0" u="none" strike="noStrike" kern="1200" cap="none" spc="0" normalizeH="0" baseline="0" noProof="0" dirty="0">
              <a:ln>
                <a:noFill/>
              </a:ln>
              <a:solidFill>
                <a:sysClr val="window" lastClr="FFFFFF"/>
              </a:solidFill>
              <a:effectLst/>
              <a:uLnTx/>
              <a:uFillTx/>
              <a:latin typeface="Trebuchet MS" panose="020B0603020202020204"/>
              <a:ea typeface="宋体" panose="02010600030101010101" pitchFamily="2" charset="-122"/>
              <a:cs typeface="+mj-cs"/>
            </a:endParaRPr>
          </a:p>
        </p:txBody>
      </p:sp>
      <p:sp>
        <p:nvSpPr>
          <p:cNvPr id="3" name="文本框 2">
            <a:extLst>
              <a:ext uri="{FF2B5EF4-FFF2-40B4-BE49-F238E27FC236}">
                <a16:creationId xmlns:a16="http://schemas.microsoft.com/office/drawing/2014/main" id="{6AC9F672-92F4-AEC2-1B08-5E311E9378A0}"/>
              </a:ext>
            </a:extLst>
          </p:cNvPr>
          <p:cNvSpPr txBox="1"/>
          <p:nvPr/>
        </p:nvSpPr>
        <p:spPr>
          <a:xfrm>
            <a:off x="5111545" y="3004324"/>
            <a:ext cx="6256110" cy="2585323"/>
          </a:xfrm>
          <a:prstGeom prst="rect">
            <a:avLst/>
          </a:prstGeom>
          <a:noFill/>
        </p:spPr>
        <p:txBody>
          <a:bodyPr wrap="square">
            <a:spAutoFit/>
          </a:bodyPr>
          <a:lstStyle/>
          <a:p>
            <a:r>
              <a:rPr lang="en-US" altLang="zh-CN" b="1" dirty="0"/>
              <a:t>1.Time Prediction for Customer Service</a:t>
            </a:r>
          </a:p>
          <a:p>
            <a:pPr>
              <a:buFont typeface="Arial" panose="020B0604020202020204" pitchFamily="34" charset="0"/>
              <a:buChar char="•"/>
            </a:pPr>
            <a:r>
              <a:rPr lang="en-US" altLang="zh-CN" b="1" dirty="0"/>
              <a:t>Borg et al. (2020)</a:t>
            </a:r>
            <a:r>
              <a:rPr lang="en-US" altLang="zh-CN" dirty="0"/>
              <a:t> used Random Forest to predict email response times, improving efficiency, but without involving multiple departments, unlike our task.</a:t>
            </a:r>
          </a:p>
          <a:p>
            <a:pPr>
              <a:buFont typeface="Arial" panose="020B0604020202020204" pitchFamily="34" charset="0"/>
              <a:buChar char="•"/>
            </a:pPr>
            <a:endParaRPr lang="en-US" altLang="zh-CN" dirty="0"/>
          </a:p>
          <a:p>
            <a:pPr>
              <a:buFont typeface="Arial" panose="020B0604020202020204" pitchFamily="34" charset="0"/>
              <a:buChar char="•"/>
            </a:pPr>
            <a:r>
              <a:rPr lang="en-US" altLang="zh-CN" b="1" dirty="0"/>
              <a:t>Haw et al. (2022)</a:t>
            </a:r>
            <a:r>
              <a:rPr lang="en-US" altLang="zh-CN" dirty="0"/>
              <a:t> applied machine learning models (neural networks, AdaBoost, random forest) to predict ticket resolution times, enhancing customer service, but without predicting ticket flow paths.</a:t>
            </a:r>
          </a:p>
        </p:txBody>
      </p:sp>
      <p:pic>
        <p:nvPicPr>
          <p:cNvPr id="5" name="图片 4">
            <a:extLst>
              <a:ext uri="{FF2B5EF4-FFF2-40B4-BE49-F238E27FC236}">
                <a16:creationId xmlns:a16="http://schemas.microsoft.com/office/drawing/2014/main" id="{58CF85AD-48AC-4126-82BF-C462E7E2B6C7}"/>
              </a:ext>
            </a:extLst>
          </p:cNvPr>
          <p:cNvPicPr>
            <a:picLocks noChangeAspect="1"/>
          </p:cNvPicPr>
          <p:nvPr/>
        </p:nvPicPr>
        <p:blipFill>
          <a:blip r:embed="rId2"/>
          <a:stretch>
            <a:fillRect/>
          </a:stretch>
        </p:blipFill>
        <p:spPr>
          <a:xfrm>
            <a:off x="594014" y="2499014"/>
            <a:ext cx="3849832" cy="3849832"/>
          </a:xfrm>
          <a:prstGeom prst="rect">
            <a:avLst/>
          </a:prstGeom>
        </p:spPr>
      </p:pic>
    </p:spTree>
    <p:extLst>
      <p:ext uri="{BB962C8B-B14F-4D97-AF65-F5344CB8AC3E}">
        <p14:creationId xmlns:p14="http://schemas.microsoft.com/office/powerpoint/2010/main" val="40833366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93785-4703-5262-568C-E804510D649C}"/>
            </a:ext>
          </a:extLst>
        </p:cNvPr>
        <p:cNvGrpSpPr/>
        <p:nvPr/>
      </p:nvGrpSpPr>
      <p:grpSpPr>
        <a:xfrm>
          <a:off x="0" y="0"/>
          <a:ext cx="0" cy="0"/>
          <a:chOff x="0" y="0"/>
          <a:chExt cx="0" cy="0"/>
        </a:xfrm>
      </p:grpSpPr>
      <p:sp>
        <p:nvSpPr>
          <p:cNvPr id="6" name="矩形 5">
            <a:extLst>
              <a:ext uri="{FF2B5EF4-FFF2-40B4-BE49-F238E27FC236}">
                <a16:creationId xmlns:a16="http://schemas.microsoft.com/office/drawing/2014/main" id="{C030B6E4-FFF1-27CD-E34B-27957FC90BD4}"/>
              </a:ext>
            </a:extLst>
          </p:cNvPr>
          <p:cNvSpPr/>
          <p:nvPr/>
        </p:nvSpPr>
        <p:spPr>
          <a:xfrm>
            <a:off x="0" y="577525"/>
            <a:ext cx="12192000" cy="1191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标题 1">
            <a:extLst>
              <a:ext uri="{FF2B5EF4-FFF2-40B4-BE49-F238E27FC236}">
                <a16:creationId xmlns:a16="http://schemas.microsoft.com/office/drawing/2014/main" id="{A6CC6BCD-3C38-193F-38CA-A0FCC34C1B59}"/>
              </a:ext>
            </a:extLst>
          </p:cNvPr>
          <p:cNvSpPr txBox="1">
            <a:spLocks/>
          </p:cNvSpPr>
          <p:nvPr/>
        </p:nvSpPr>
        <p:spPr>
          <a:xfrm>
            <a:off x="487816" y="632614"/>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3600" b="1" i="0" u="none" strike="noStrike" kern="1200" cap="none" spc="0" normalizeH="0" baseline="0" noProof="0" dirty="0">
                <a:ln>
                  <a:noFill/>
                </a:ln>
                <a:solidFill>
                  <a:sysClr val="window" lastClr="FFFFFF"/>
                </a:solidFill>
                <a:effectLst/>
                <a:uLnTx/>
                <a:uFillTx/>
                <a:latin typeface="Trebuchet MS" panose="020B0603020202020204"/>
                <a:ea typeface="宋体" panose="02010600030101010101" pitchFamily="2" charset="-122"/>
                <a:cs typeface="+mj-cs"/>
              </a:rPr>
              <a:t>Related Work</a:t>
            </a:r>
            <a:endParaRPr kumimoji="0" lang="zh-CN" altLang="en-US" sz="3600" b="1" i="0" u="none" strike="noStrike" kern="1200" cap="none" spc="0" normalizeH="0" baseline="0" noProof="0" dirty="0">
              <a:ln>
                <a:noFill/>
              </a:ln>
              <a:solidFill>
                <a:sysClr val="window" lastClr="FFFFFF"/>
              </a:solidFill>
              <a:effectLst/>
              <a:uLnTx/>
              <a:uFillTx/>
              <a:latin typeface="Trebuchet MS" panose="020B0603020202020204"/>
              <a:ea typeface="宋体" panose="02010600030101010101" pitchFamily="2" charset="-122"/>
              <a:cs typeface="+mj-cs"/>
            </a:endParaRPr>
          </a:p>
        </p:txBody>
      </p:sp>
      <p:sp>
        <p:nvSpPr>
          <p:cNvPr id="3" name="文本框 2">
            <a:extLst>
              <a:ext uri="{FF2B5EF4-FFF2-40B4-BE49-F238E27FC236}">
                <a16:creationId xmlns:a16="http://schemas.microsoft.com/office/drawing/2014/main" id="{C8A5AC72-E0C5-47A6-1F65-986993AF885B}"/>
              </a:ext>
            </a:extLst>
          </p:cNvPr>
          <p:cNvSpPr txBox="1"/>
          <p:nvPr/>
        </p:nvSpPr>
        <p:spPr>
          <a:xfrm>
            <a:off x="5146181" y="3186484"/>
            <a:ext cx="6089856" cy="2031325"/>
          </a:xfrm>
          <a:prstGeom prst="rect">
            <a:avLst/>
          </a:prstGeom>
          <a:noFill/>
        </p:spPr>
        <p:txBody>
          <a:bodyPr wrap="square">
            <a:spAutoFit/>
          </a:bodyPr>
          <a:lstStyle/>
          <a:p>
            <a:r>
              <a:rPr lang="en-US" altLang="zh-CN" b="1" dirty="0"/>
              <a:t>2. Time Prediction for Traffic Trajectory Modeling</a:t>
            </a:r>
          </a:p>
          <a:p>
            <a:pPr>
              <a:buFont typeface="Arial" panose="020B0604020202020204" pitchFamily="34" charset="0"/>
              <a:buChar char="•"/>
            </a:pPr>
            <a:r>
              <a:rPr lang="en-US" altLang="zh-CN" dirty="0"/>
              <a:t>Traffic trajectory modeling predicts movement patterns and travel times using machine learning, similar to predicting department flow paths in customer service. Models like </a:t>
            </a:r>
            <a:r>
              <a:rPr lang="en-US" altLang="zh-CN" b="1" dirty="0" err="1"/>
              <a:t>MTNet</a:t>
            </a:r>
            <a:r>
              <a:rPr lang="en-US" altLang="zh-CN" dirty="0"/>
              <a:t>, </a:t>
            </a:r>
            <a:r>
              <a:rPr lang="en-US" altLang="zh-CN" b="1" dirty="0" err="1"/>
              <a:t>TrajForesee</a:t>
            </a:r>
            <a:r>
              <a:rPr lang="en-US" altLang="zh-CN" dirty="0"/>
              <a:t>, </a:t>
            </a:r>
            <a:r>
              <a:rPr lang="en-US" altLang="zh-CN" b="1" dirty="0" err="1"/>
              <a:t>TrajBERT</a:t>
            </a:r>
            <a:r>
              <a:rPr lang="en-US" altLang="zh-CN" dirty="0"/>
              <a:t>, and </a:t>
            </a:r>
            <a:r>
              <a:rPr lang="en-US" altLang="zh-CN" b="1" dirty="0"/>
              <a:t>DRPK</a:t>
            </a:r>
            <a:r>
              <a:rPr lang="en-US" altLang="zh-CN" dirty="0"/>
              <a:t> focus on predicting traffic trajectories, but our task involves department flow, not physical routes.</a:t>
            </a:r>
          </a:p>
        </p:txBody>
      </p:sp>
      <p:pic>
        <p:nvPicPr>
          <p:cNvPr id="3074" name="Picture 2">
            <a:extLst>
              <a:ext uri="{FF2B5EF4-FFF2-40B4-BE49-F238E27FC236}">
                <a16:creationId xmlns:a16="http://schemas.microsoft.com/office/drawing/2014/main" id="{E81A5CF8-B444-1A48-EF29-6B4DC8FF36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995" y="2293210"/>
            <a:ext cx="3932176" cy="3932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9273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4637D-8E8C-AC15-A0F6-EC977913DA5F}"/>
            </a:ext>
          </a:extLst>
        </p:cNvPr>
        <p:cNvGrpSpPr/>
        <p:nvPr/>
      </p:nvGrpSpPr>
      <p:grpSpPr>
        <a:xfrm>
          <a:off x="0" y="0"/>
          <a:ext cx="0" cy="0"/>
          <a:chOff x="0" y="0"/>
          <a:chExt cx="0" cy="0"/>
        </a:xfrm>
      </p:grpSpPr>
      <p:sp>
        <p:nvSpPr>
          <p:cNvPr id="6" name="矩形 5">
            <a:extLst>
              <a:ext uri="{FF2B5EF4-FFF2-40B4-BE49-F238E27FC236}">
                <a16:creationId xmlns:a16="http://schemas.microsoft.com/office/drawing/2014/main" id="{58151D10-657D-32C1-66C0-BF716322EEB8}"/>
              </a:ext>
            </a:extLst>
          </p:cNvPr>
          <p:cNvSpPr/>
          <p:nvPr/>
        </p:nvSpPr>
        <p:spPr>
          <a:xfrm>
            <a:off x="0" y="577525"/>
            <a:ext cx="12192000" cy="1191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标题 1">
            <a:extLst>
              <a:ext uri="{FF2B5EF4-FFF2-40B4-BE49-F238E27FC236}">
                <a16:creationId xmlns:a16="http://schemas.microsoft.com/office/drawing/2014/main" id="{48691C03-A372-A403-B214-D7BA77AFEFA8}"/>
              </a:ext>
            </a:extLst>
          </p:cNvPr>
          <p:cNvSpPr txBox="1">
            <a:spLocks/>
          </p:cNvSpPr>
          <p:nvPr/>
        </p:nvSpPr>
        <p:spPr>
          <a:xfrm>
            <a:off x="487816" y="632614"/>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3600" b="1" i="0" u="none" strike="noStrike" kern="1200" cap="none" spc="0" normalizeH="0" baseline="0" noProof="0" dirty="0">
                <a:ln>
                  <a:noFill/>
                </a:ln>
                <a:solidFill>
                  <a:sysClr val="window" lastClr="FFFFFF"/>
                </a:solidFill>
                <a:effectLst/>
                <a:uLnTx/>
                <a:uFillTx/>
                <a:latin typeface="Trebuchet MS" panose="020B0603020202020204"/>
                <a:ea typeface="宋体" panose="02010600030101010101" pitchFamily="2" charset="-122"/>
                <a:cs typeface="+mj-cs"/>
              </a:rPr>
              <a:t>Related Work</a:t>
            </a:r>
            <a:endParaRPr kumimoji="0" lang="zh-CN" altLang="en-US" sz="3600" b="1" i="0" u="none" strike="noStrike" kern="1200" cap="none" spc="0" normalizeH="0" baseline="0" noProof="0" dirty="0">
              <a:ln>
                <a:noFill/>
              </a:ln>
              <a:solidFill>
                <a:sysClr val="window" lastClr="FFFFFF"/>
              </a:solidFill>
              <a:effectLst/>
              <a:uLnTx/>
              <a:uFillTx/>
              <a:latin typeface="Trebuchet MS" panose="020B0603020202020204"/>
              <a:ea typeface="宋体" panose="02010600030101010101" pitchFamily="2" charset="-122"/>
              <a:cs typeface="+mj-cs"/>
            </a:endParaRPr>
          </a:p>
        </p:txBody>
      </p:sp>
      <p:sp>
        <p:nvSpPr>
          <p:cNvPr id="3" name="文本框 2">
            <a:extLst>
              <a:ext uri="{FF2B5EF4-FFF2-40B4-BE49-F238E27FC236}">
                <a16:creationId xmlns:a16="http://schemas.microsoft.com/office/drawing/2014/main" id="{67FFD42C-BBD7-C5EA-EE98-40604811BC94}"/>
              </a:ext>
            </a:extLst>
          </p:cNvPr>
          <p:cNvSpPr txBox="1"/>
          <p:nvPr/>
        </p:nvSpPr>
        <p:spPr>
          <a:xfrm>
            <a:off x="5449250" y="2609468"/>
            <a:ext cx="5992783" cy="3416320"/>
          </a:xfrm>
          <a:prstGeom prst="rect">
            <a:avLst/>
          </a:prstGeom>
          <a:noFill/>
        </p:spPr>
        <p:txBody>
          <a:bodyPr wrap="square">
            <a:spAutoFit/>
          </a:bodyPr>
          <a:lstStyle/>
          <a:p>
            <a:r>
              <a:rPr lang="en-US" altLang="zh-CN" b="1" dirty="0"/>
              <a:t>3. LSTM-related Models</a:t>
            </a:r>
          </a:p>
          <a:p>
            <a:pPr>
              <a:buFont typeface="Arial" panose="020B0604020202020204" pitchFamily="34" charset="0"/>
              <a:buChar char="•"/>
            </a:pPr>
            <a:r>
              <a:rPr lang="en-US" altLang="zh-CN" b="1" dirty="0"/>
              <a:t>LSTM</a:t>
            </a:r>
            <a:r>
              <a:rPr lang="en-US" altLang="zh-CN" dirty="0"/>
              <a:t> networks address issues in RNNs, making them effective for time series prediction.</a:t>
            </a:r>
          </a:p>
          <a:p>
            <a:pPr>
              <a:buFont typeface="Arial" panose="020B0604020202020204" pitchFamily="34" charset="0"/>
              <a:buChar char="•"/>
            </a:pPr>
            <a:endParaRPr lang="en-US" altLang="zh-CN" dirty="0"/>
          </a:p>
          <a:p>
            <a:pPr>
              <a:buFont typeface="Arial" panose="020B0604020202020204" pitchFamily="34" charset="0"/>
              <a:buChar char="•"/>
            </a:pPr>
            <a:r>
              <a:rPr lang="en-US" altLang="zh-CN" b="1" dirty="0" err="1"/>
              <a:t>Altché</a:t>
            </a:r>
            <a:r>
              <a:rPr lang="en-US" altLang="zh-CN" b="1" dirty="0"/>
              <a:t> et al. (2017)</a:t>
            </a:r>
            <a:r>
              <a:rPr lang="en-US" altLang="zh-CN" dirty="0"/>
              <a:t> combined LSTM with additional layers for better predictions.</a:t>
            </a:r>
          </a:p>
          <a:p>
            <a:pPr>
              <a:buFont typeface="Arial" panose="020B0604020202020204" pitchFamily="34" charset="0"/>
              <a:buChar char="•"/>
            </a:pPr>
            <a:endParaRPr lang="en-US" altLang="zh-CN" dirty="0"/>
          </a:p>
          <a:p>
            <a:pPr>
              <a:buFont typeface="Arial" panose="020B0604020202020204" pitchFamily="34" charset="0"/>
              <a:buChar char="•"/>
            </a:pPr>
            <a:r>
              <a:rPr lang="en-US" altLang="zh-CN" b="1" dirty="0"/>
              <a:t>Li et al. (2019)</a:t>
            </a:r>
            <a:r>
              <a:rPr lang="en-US" altLang="zh-CN" dirty="0"/>
              <a:t> added attention mechanisms to improve LSTM’s performance.</a:t>
            </a:r>
          </a:p>
          <a:p>
            <a:pPr>
              <a:buFont typeface="Arial" panose="020B0604020202020204" pitchFamily="34" charset="0"/>
              <a:buChar char="•"/>
            </a:pPr>
            <a:endParaRPr lang="en-US" altLang="zh-CN" dirty="0"/>
          </a:p>
          <a:p>
            <a:pPr>
              <a:buFont typeface="Arial" panose="020B0604020202020204" pitchFamily="34" charset="0"/>
              <a:buChar char="•"/>
            </a:pPr>
            <a:r>
              <a:rPr lang="en-US" altLang="zh-CN" b="1" dirty="0"/>
              <a:t>Cao et al. (2024)</a:t>
            </a:r>
            <a:r>
              <a:rPr lang="en-US" altLang="zh-CN" dirty="0"/>
              <a:t> proposed a hybrid LSTM-Transformer model, inspiring our approach for real-time predictions.</a:t>
            </a:r>
          </a:p>
        </p:txBody>
      </p:sp>
      <p:pic>
        <p:nvPicPr>
          <p:cNvPr id="4" name="图片 3">
            <a:extLst>
              <a:ext uri="{FF2B5EF4-FFF2-40B4-BE49-F238E27FC236}">
                <a16:creationId xmlns:a16="http://schemas.microsoft.com/office/drawing/2014/main" id="{590C9D0A-0852-B3CA-9126-ADA2AB0D9DA3}"/>
              </a:ext>
            </a:extLst>
          </p:cNvPr>
          <p:cNvPicPr>
            <a:picLocks noChangeAspect="1"/>
          </p:cNvPicPr>
          <p:nvPr/>
        </p:nvPicPr>
        <p:blipFill>
          <a:blip r:embed="rId2"/>
          <a:stretch>
            <a:fillRect/>
          </a:stretch>
        </p:blipFill>
        <p:spPr>
          <a:xfrm>
            <a:off x="544966" y="2381935"/>
            <a:ext cx="4240048" cy="3698100"/>
          </a:xfrm>
          <a:prstGeom prst="rect">
            <a:avLst/>
          </a:prstGeom>
        </p:spPr>
      </p:pic>
    </p:spTree>
    <p:extLst>
      <p:ext uri="{BB962C8B-B14F-4D97-AF65-F5344CB8AC3E}">
        <p14:creationId xmlns:p14="http://schemas.microsoft.com/office/powerpoint/2010/main" val="18429854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7812C-4ECB-80AE-C0CF-59073D3C4E6D}"/>
            </a:ext>
          </a:extLst>
        </p:cNvPr>
        <p:cNvGrpSpPr/>
        <p:nvPr/>
      </p:nvGrpSpPr>
      <p:grpSpPr>
        <a:xfrm>
          <a:off x="0" y="0"/>
          <a:ext cx="0" cy="0"/>
          <a:chOff x="0" y="0"/>
          <a:chExt cx="0" cy="0"/>
        </a:xfrm>
      </p:grpSpPr>
      <p:sp>
        <p:nvSpPr>
          <p:cNvPr id="6" name="矩形 5">
            <a:extLst>
              <a:ext uri="{FF2B5EF4-FFF2-40B4-BE49-F238E27FC236}">
                <a16:creationId xmlns:a16="http://schemas.microsoft.com/office/drawing/2014/main" id="{2672E86C-CD18-2399-875D-849D0CD0D3F8}"/>
              </a:ext>
            </a:extLst>
          </p:cNvPr>
          <p:cNvSpPr/>
          <p:nvPr/>
        </p:nvSpPr>
        <p:spPr>
          <a:xfrm>
            <a:off x="0" y="557283"/>
            <a:ext cx="12192000" cy="1191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标题 1">
            <a:extLst>
              <a:ext uri="{FF2B5EF4-FFF2-40B4-BE49-F238E27FC236}">
                <a16:creationId xmlns:a16="http://schemas.microsoft.com/office/drawing/2014/main" id="{B8402AAC-62A8-A9D9-6609-4750410F300A}"/>
              </a:ext>
            </a:extLst>
          </p:cNvPr>
          <p:cNvSpPr txBox="1">
            <a:spLocks/>
          </p:cNvSpPr>
          <p:nvPr/>
        </p:nvSpPr>
        <p:spPr>
          <a:xfrm>
            <a:off x="487816" y="632614"/>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3600" b="1" i="0" u="none" strike="noStrike" kern="1200" cap="none" spc="0" normalizeH="0" baseline="0" noProof="0" dirty="0">
                <a:ln>
                  <a:noFill/>
                </a:ln>
                <a:solidFill>
                  <a:sysClr val="window" lastClr="FFFFFF"/>
                </a:solidFill>
                <a:effectLst/>
                <a:uLnTx/>
                <a:uFillTx/>
                <a:latin typeface="Trebuchet MS" panose="020B0603020202020204"/>
                <a:ea typeface="宋体" panose="02010600030101010101" pitchFamily="2" charset="-122"/>
                <a:cs typeface="+mj-cs"/>
              </a:rPr>
              <a:t>Problem Formulation</a:t>
            </a:r>
            <a:endParaRPr kumimoji="0" lang="zh-CN" altLang="en-US" sz="3600" b="1" i="0" u="none" strike="noStrike" kern="1200" cap="none" spc="0" normalizeH="0" baseline="0" noProof="0" dirty="0">
              <a:ln>
                <a:noFill/>
              </a:ln>
              <a:solidFill>
                <a:sysClr val="window" lastClr="FFFFFF"/>
              </a:solidFill>
              <a:effectLst/>
              <a:uLnTx/>
              <a:uFillTx/>
              <a:latin typeface="Trebuchet MS" panose="020B0603020202020204"/>
              <a:ea typeface="宋体" panose="02010600030101010101" pitchFamily="2" charset="-122"/>
              <a:cs typeface="+mj-cs"/>
            </a:endParaRPr>
          </a:p>
        </p:txBody>
      </p:sp>
      <p:pic>
        <p:nvPicPr>
          <p:cNvPr id="11" name="图片 10">
            <a:extLst>
              <a:ext uri="{FF2B5EF4-FFF2-40B4-BE49-F238E27FC236}">
                <a16:creationId xmlns:a16="http://schemas.microsoft.com/office/drawing/2014/main" id="{B1FF8470-DE46-F08E-784A-EFCE3C6D98A7}"/>
              </a:ext>
            </a:extLst>
          </p:cNvPr>
          <p:cNvPicPr>
            <a:picLocks noChangeAspect="1"/>
          </p:cNvPicPr>
          <p:nvPr/>
        </p:nvPicPr>
        <p:blipFill>
          <a:blip r:embed="rId2"/>
          <a:stretch>
            <a:fillRect/>
          </a:stretch>
        </p:blipFill>
        <p:spPr>
          <a:xfrm>
            <a:off x="551139" y="2501938"/>
            <a:ext cx="5191167" cy="3203220"/>
          </a:xfrm>
          <a:prstGeom prst="rect">
            <a:avLst/>
          </a:prstGeom>
        </p:spPr>
      </p:pic>
      <p:pic>
        <p:nvPicPr>
          <p:cNvPr id="3" name="图片 2">
            <a:extLst>
              <a:ext uri="{FF2B5EF4-FFF2-40B4-BE49-F238E27FC236}">
                <a16:creationId xmlns:a16="http://schemas.microsoft.com/office/drawing/2014/main" id="{F320820E-23E4-3895-33BA-B7D47CC37D93}"/>
              </a:ext>
            </a:extLst>
          </p:cNvPr>
          <p:cNvPicPr>
            <a:picLocks noChangeAspect="1"/>
          </p:cNvPicPr>
          <p:nvPr/>
        </p:nvPicPr>
        <p:blipFill>
          <a:blip r:embed="rId3"/>
          <a:stretch>
            <a:fillRect/>
          </a:stretch>
        </p:blipFill>
        <p:spPr>
          <a:xfrm>
            <a:off x="7249452" y="4641111"/>
            <a:ext cx="3515216" cy="609685"/>
          </a:xfrm>
          <a:prstGeom prst="rect">
            <a:avLst/>
          </a:prstGeom>
        </p:spPr>
      </p:pic>
      <p:pic>
        <p:nvPicPr>
          <p:cNvPr id="8" name="图片 7">
            <a:extLst>
              <a:ext uri="{FF2B5EF4-FFF2-40B4-BE49-F238E27FC236}">
                <a16:creationId xmlns:a16="http://schemas.microsoft.com/office/drawing/2014/main" id="{4E3DD904-755C-48DD-0F56-33BCCAFE0AFF}"/>
              </a:ext>
            </a:extLst>
          </p:cNvPr>
          <p:cNvPicPr>
            <a:picLocks noChangeAspect="1"/>
          </p:cNvPicPr>
          <p:nvPr/>
        </p:nvPicPr>
        <p:blipFill>
          <a:blip r:embed="rId4"/>
          <a:stretch>
            <a:fillRect/>
          </a:stretch>
        </p:blipFill>
        <p:spPr>
          <a:xfrm>
            <a:off x="6739089" y="5575662"/>
            <a:ext cx="4373335" cy="377150"/>
          </a:xfrm>
          <a:prstGeom prst="rect">
            <a:avLst/>
          </a:prstGeom>
        </p:spPr>
      </p:pic>
      <mc:AlternateContent xmlns:mc="http://schemas.openxmlformats.org/markup-compatibility/2006">
        <mc:Choice xmlns:a14="http://schemas.microsoft.com/office/drawing/2010/main" Requires="a14">
          <p:sp>
            <p:nvSpPr>
              <p:cNvPr id="12" name="文本框 11">
                <a:extLst>
                  <a:ext uri="{FF2B5EF4-FFF2-40B4-BE49-F238E27FC236}">
                    <a16:creationId xmlns:a16="http://schemas.microsoft.com/office/drawing/2014/main" id="{E8089C94-E578-9020-DB4A-BE7E3BC28A54}"/>
                  </a:ext>
                </a:extLst>
              </p:cNvPr>
              <p:cNvSpPr txBox="1"/>
              <p:nvPr/>
            </p:nvSpPr>
            <p:spPr>
              <a:xfrm>
                <a:off x="6102776" y="2189214"/>
                <a:ext cx="5808568" cy="2031325"/>
              </a:xfrm>
              <a:prstGeom prst="rect">
                <a:avLst/>
              </a:prstGeom>
              <a:noFill/>
            </p:spPr>
            <p:txBody>
              <a:bodyPr wrap="square">
                <a:spAutoFit/>
              </a:bodyPr>
              <a:lstStyle/>
              <a:p>
                <a:r>
                  <a:rPr lang="zh-CN" altLang="en-US" dirty="0"/>
                  <a:t>     Consider a company with </a:t>
                </a:r>
                <a14:m>
                  <m:oMath xmlns:m="http://schemas.openxmlformats.org/officeDocument/2006/math">
                    <m:r>
                      <a:rPr lang="en-US" altLang="zh-CN" i="1" kern="100">
                        <a:latin typeface="Cambria Math" panose="02040503050406030204" pitchFamily="18" charset="0"/>
                        <a:cs typeface="Times New Roman" panose="02020603050405020304" pitchFamily="18" charset="0"/>
                      </a:rPr>
                      <m:t>𝑁</m:t>
                    </m:r>
                  </m:oMath>
                </a14:m>
                <a:r>
                  <a:rPr lang="zh-CN" altLang="en-US" dirty="0"/>
                  <a:t> departments, denoted as </a:t>
                </a:r>
                <a14:m>
                  <m:oMath xmlns:m="http://schemas.openxmlformats.org/officeDocument/2006/math">
                    <m:sSub>
                      <m:sSubPr>
                        <m:ctrl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b="0" i="1" kern="100" smtClean="0">
                            <a:latin typeface="Cambria Math" panose="02040503050406030204" pitchFamily="18" charset="0"/>
                            <a:ea typeface="等线" panose="02010600030101010101" pitchFamily="2" charset="-122"/>
                            <a:cs typeface="Times New Roman" panose="02020603050405020304" pitchFamily="18" charset="0"/>
                          </a:rPr>
                          <m:t>𝑑</m:t>
                        </m:r>
                      </m:e>
                      <m:sub>
                        <m:r>
                          <m:rPr>
                            <m:sty m:val="p"/>
                          </m:rP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i</m:t>
                        </m:r>
                      </m:sub>
                    </m:sSub>
                  </m:oMath>
                </a14:m>
                <a:r>
                  <a:rPr lang="zh-CN" altLang="en-US" dirty="0"/>
                  <a:t> where </a:t>
                </a:r>
                <a14:m>
                  <m:oMath xmlns:m="http://schemas.openxmlformats.org/officeDocument/2006/math">
                    <m:r>
                      <a:rPr lang="en-US" altLang="zh-CN" b="0" i="1" smtClean="0">
                        <a:latin typeface="Cambria Math" panose="02040503050406030204" pitchFamily="18" charset="0"/>
                      </a:rPr>
                      <m:t>𝑖</m:t>
                    </m:r>
                  </m:oMath>
                </a14:m>
                <a:r>
                  <a:rPr lang="zh-CN" altLang="en-US" dirty="0"/>
                  <a:t> ∈ {1, 2, . . . , </a:t>
                </a:r>
                <a14:m>
                  <m:oMath xmlns:m="http://schemas.openxmlformats.org/officeDocument/2006/math">
                    <m:r>
                      <a:rPr lang="en-US" altLang="zh-CN" i="1" kern="100">
                        <a:latin typeface="Cambria Math" panose="02040503050406030204" pitchFamily="18" charset="0"/>
                        <a:cs typeface="Times New Roman" panose="02020603050405020304" pitchFamily="18" charset="0"/>
                      </a:rPr>
                      <m:t>𝑁</m:t>
                    </m:r>
                  </m:oMath>
                </a14:m>
                <a:r>
                  <a:rPr lang="zh-CN" altLang="en-US" dirty="0"/>
                  <a:t> }.When a customer service request (ticket) is received, it needs to be processed bya subset of these departments. Let </a:t>
                </a:r>
                <a14:m>
                  <m:oMath xmlns:m="http://schemas.openxmlformats.org/officeDocument/2006/math">
                    <m:r>
                      <a:rPr lang="en-US" altLang="zh-CN" b="0" i="1" kern="100" smtClean="0">
                        <a:latin typeface="Cambria Math" panose="02040503050406030204" pitchFamily="18" charset="0"/>
                        <a:cs typeface="Times New Roman" panose="02020603050405020304" pitchFamily="18" charset="0"/>
                      </a:rPr>
                      <m:t>𝐾</m:t>
                    </m:r>
                  </m:oMath>
                </a14:m>
                <a:r>
                  <a:rPr lang="zh-CN" altLang="en-US" dirty="0"/>
                  <a:t> be the number of departments involved inprocessing a given ticket, with </a:t>
                </a:r>
                <a14:m>
                  <m:oMath xmlns:m="http://schemas.openxmlformats.org/officeDocument/2006/math">
                    <m:r>
                      <a:rPr lang="en-US" altLang="zh-CN" b="0" i="1" kern="100" smtClean="0">
                        <a:latin typeface="Cambria Math" panose="02040503050406030204" pitchFamily="18" charset="0"/>
                        <a:cs typeface="Times New Roman" panose="02020603050405020304" pitchFamily="18" charset="0"/>
                      </a:rPr>
                      <m:t>𝐾</m:t>
                    </m:r>
                  </m:oMath>
                </a14:m>
                <a:r>
                  <a:rPr lang="zh-CN" altLang="en-US" dirty="0"/>
                  <a:t>≤ </a:t>
                </a:r>
                <a14:m>
                  <m:oMath xmlns:m="http://schemas.openxmlformats.org/officeDocument/2006/math">
                    <m:r>
                      <a:rPr lang="en-US" altLang="zh-CN" b="0" i="1" kern="100" smtClean="0">
                        <a:latin typeface="Cambria Math" panose="02040503050406030204" pitchFamily="18" charset="0"/>
                        <a:cs typeface="Times New Roman" panose="02020603050405020304" pitchFamily="18" charset="0"/>
                      </a:rPr>
                      <m:t>𝑁</m:t>
                    </m:r>
                  </m:oMath>
                </a14:m>
                <a:r>
                  <a:rPr lang="zh-CN" altLang="en-US" dirty="0"/>
                  <a:t>. The sequence of departments throughwhich the ticket passes is denoted by</a:t>
                </a:r>
              </a:p>
            </p:txBody>
          </p:sp>
        </mc:Choice>
        <mc:Fallback>
          <p:sp>
            <p:nvSpPr>
              <p:cNvPr id="12" name="文本框 11">
                <a:extLst>
                  <a:ext uri="{FF2B5EF4-FFF2-40B4-BE49-F238E27FC236}">
                    <a16:creationId xmlns:a16="http://schemas.microsoft.com/office/drawing/2014/main" id="{E8089C94-E578-9020-DB4A-BE7E3BC28A54}"/>
                  </a:ext>
                </a:extLst>
              </p:cNvPr>
              <p:cNvSpPr txBox="1">
                <a:spLocks noRot="1" noChangeAspect="1" noMove="1" noResize="1" noEditPoints="1" noAdjustHandles="1" noChangeArrowheads="1" noChangeShapeType="1" noTextEdit="1"/>
              </p:cNvSpPr>
              <p:nvPr/>
            </p:nvSpPr>
            <p:spPr>
              <a:xfrm>
                <a:off x="6102776" y="2189214"/>
                <a:ext cx="5808568" cy="2031325"/>
              </a:xfrm>
              <a:prstGeom prst="rect">
                <a:avLst/>
              </a:prstGeom>
              <a:blipFill>
                <a:blip r:embed="rId5"/>
                <a:stretch>
                  <a:fillRect l="-839" t="-1502" r="-630" b="-390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777171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F5D39-0C7F-0258-A315-FF839119F462}"/>
            </a:ext>
          </a:extLst>
        </p:cNvPr>
        <p:cNvGrpSpPr/>
        <p:nvPr/>
      </p:nvGrpSpPr>
      <p:grpSpPr>
        <a:xfrm>
          <a:off x="0" y="0"/>
          <a:ext cx="0" cy="0"/>
          <a:chOff x="0" y="0"/>
          <a:chExt cx="0" cy="0"/>
        </a:xfrm>
      </p:grpSpPr>
      <p:sp>
        <p:nvSpPr>
          <p:cNvPr id="6" name="矩形 5">
            <a:extLst>
              <a:ext uri="{FF2B5EF4-FFF2-40B4-BE49-F238E27FC236}">
                <a16:creationId xmlns:a16="http://schemas.microsoft.com/office/drawing/2014/main" id="{6514B44E-BB70-C6BC-EFEF-0EF827CE1702}"/>
              </a:ext>
            </a:extLst>
          </p:cNvPr>
          <p:cNvSpPr/>
          <p:nvPr/>
        </p:nvSpPr>
        <p:spPr>
          <a:xfrm>
            <a:off x="0" y="577525"/>
            <a:ext cx="12192000" cy="1191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标题 1">
            <a:extLst>
              <a:ext uri="{FF2B5EF4-FFF2-40B4-BE49-F238E27FC236}">
                <a16:creationId xmlns:a16="http://schemas.microsoft.com/office/drawing/2014/main" id="{589138D5-2D1B-9BE5-35B6-C39E60CED61B}"/>
              </a:ext>
            </a:extLst>
          </p:cNvPr>
          <p:cNvSpPr txBox="1">
            <a:spLocks/>
          </p:cNvSpPr>
          <p:nvPr/>
        </p:nvSpPr>
        <p:spPr>
          <a:xfrm>
            <a:off x="487816" y="632614"/>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3600" b="1" i="0" u="none" strike="noStrike" kern="1200" cap="none" spc="0" normalizeH="0" baseline="0" noProof="0" dirty="0">
                <a:ln>
                  <a:noFill/>
                </a:ln>
                <a:solidFill>
                  <a:sysClr val="window" lastClr="FFFFFF"/>
                </a:solidFill>
                <a:effectLst/>
                <a:uLnTx/>
                <a:uFillTx/>
                <a:latin typeface="Trebuchet MS" panose="020B0603020202020204"/>
                <a:ea typeface="宋体" panose="02010600030101010101" pitchFamily="2" charset="-122"/>
                <a:cs typeface="+mj-cs"/>
              </a:rPr>
              <a:t>Problem Formulation</a:t>
            </a:r>
            <a:endParaRPr kumimoji="0" lang="zh-CN" altLang="en-US" sz="3600" b="1" i="0" u="none" strike="noStrike" kern="1200" cap="none" spc="0" normalizeH="0" baseline="0" noProof="0" dirty="0">
              <a:ln>
                <a:noFill/>
              </a:ln>
              <a:solidFill>
                <a:sysClr val="window" lastClr="FFFFFF"/>
              </a:solidFill>
              <a:effectLst/>
              <a:uLnTx/>
              <a:uFillTx/>
              <a:latin typeface="Trebuchet MS" panose="020B0603020202020204"/>
              <a:ea typeface="宋体" panose="02010600030101010101" pitchFamily="2" charset="-122"/>
              <a:cs typeface="+mj-cs"/>
            </a:endParaRP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323CC59C-52E2-BF8D-55CA-F68D1F629B87}"/>
                  </a:ext>
                </a:extLst>
              </p:cNvPr>
              <p:cNvSpPr txBox="1"/>
              <p:nvPr/>
            </p:nvSpPr>
            <p:spPr>
              <a:xfrm>
                <a:off x="2095944" y="2578832"/>
                <a:ext cx="8749266" cy="2919774"/>
              </a:xfrm>
              <a:prstGeom prst="rect">
                <a:avLst/>
              </a:prstGeom>
              <a:noFill/>
            </p:spPr>
            <p:txBody>
              <a:bodyPr wrap="square">
                <a:spAutoFit/>
              </a:bodyPr>
              <a:lstStyle/>
              <a:p>
                <a:pPr>
                  <a:lnSpc>
                    <a:spcPct val="115000"/>
                  </a:lnSpc>
                  <a:spcAft>
                    <a:spcPts val="800"/>
                  </a:spcAft>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To improve the accuracy of ticket processing time prediction and reduce the</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15000"/>
                  </a:lnSpc>
                  <a:spcAft>
                    <a:spcPts val="800"/>
                  </a:spcAft>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impact of sequence discrepancies, we propose a multi-task learning model to</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15000"/>
                  </a:lnSpc>
                  <a:spcAft>
                    <a:spcPts val="800"/>
                  </a:spcAft>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predict the following tasks:</a:t>
                </a:r>
              </a:p>
              <a:p>
                <a:pPr>
                  <a:lnSpc>
                    <a:spcPct val="115000"/>
                  </a:lnSpc>
                  <a:spcAft>
                    <a:spcPts val="800"/>
                  </a:spcAft>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15000"/>
                  </a:lnSpc>
                  <a:spcAft>
                    <a:spcPts val="800"/>
                  </a:spcAft>
                </a:pP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The next department </a:t>
                </a:r>
                <a14:m>
                  <m:oMath xmlns:m="http://schemas.openxmlformats.org/officeDocument/2006/math">
                    <m:sSub>
                      <m:sSubPr>
                        <m:ctrl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b="0" i="1" kern="100" smtClean="0">
                            <a:latin typeface="Cambria Math" panose="02040503050406030204" pitchFamily="18" charset="0"/>
                            <a:ea typeface="等线" panose="02010600030101010101" pitchFamily="2" charset="-122"/>
                            <a:cs typeface="Times New Roman" panose="02020603050405020304" pitchFamily="18" charset="0"/>
                          </a:rPr>
                          <m:t>𝑑</m:t>
                        </m:r>
                      </m:e>
                      <m:sub>
                        <m:r>
                          <a:rPr lang="en-US" altLang="zh-CN" sz="1800" b="0" i="1" kern="100" smtClean="0">
                            <a:effectLst/>
                            <a:latin typeface="Cambria Math" panose="02040503050406030204" pitchFamily="18" charset="0"/>
                            <a:ea typeface="等线" panose="02010600030101010101" pitchFamily="2" charset="-122"/>
                            <a:cs typeface="Times New Roman" panose="02020603050405020304" pitchFamily="18" charset="0"/>
                          </a:rPr>
                          <m:t>𝑛𝑒𝑥𝑡</m:t>
                        </m:r>
                      </m:sub>
                    </m:sSub>
                  </m:oMath>
                </a14:m>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in the sequence.</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15000"/>
                  </a:lnSpc>
                  <a:spcAft>
                    <a:spcPts val="800"/>
                  </a:spcAft>
                </a:pP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The processing time </a:t>
                </a:r>
                <a14:m>
                  <m:oMath xmlns:m="http://schemas.openxmlformats.org/officeDocument/2006/math">
                    <m:sSub>
                      <m:sSubPr>
                        <m:ctrl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lang="en-US" altLang="zh-CN" i="1" kern="100">
                            <a:latin typeface="Cambria Math" panose="02040503050406030204" pitchFamily="18" charset="0"/>
                            <a:ea typeface="等线" panose="02010600030101010101" pitchFamily="2" charset="-122"/>
                            <a:cs typeface="Times New Roman" panose="02020603050405020304" pitchFamily="18" charset="0"/>
                          </a:rPr>
                          <m:t>t</m:t>
                        </m:r>
                      </m:e>
                      <m:sub>
                        <m:r>
                          <a:rPr lang="en-US" altLang="zh-CN" sz="1800" b="0" i="1" kern="100" smtClean="0">
                            <a:effectLst/>
                            <a:latin typeface="Cambria Math" panose="02040503050406030204" pitchFamily="18" charset="0"/>
                            <a:ea typeface="等线" panose="02010600030101010101" pitchFamily="2" charset="-122"/>
                            <a:cs typeface="Times New Roman" panose="02020603050405020304" pitchFamily="18" charset="0"/>
                          </a:rPr>
                          <m:t>𝑑</m:t>
                        </m:r>
                      </m:sub>
                    </m:sSub>
                  </m:oMath>
                </a14:m>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for the current department.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15000"/>
                  </a:lnSpc>
                  <a:spcAft>
                    <a:spcPts val="800"/>
                  </a:spcAft>
                </a:pP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The total processing time </a:t>
                </a:r>
                <a14:m>
                  <m:oMath xmlns:m="http://schemas.openxmlformats.org/officeDocument/2006/math">
                    <m:r>
                      <m:rPr>
                        <m:sty m:val="p"/>
                      </m:rPr>
                      <a:rPr lang="en-US" altLang="zh-CN" i="1" kern="100" smtClean="0">
                        <a:latin typeface="Cambria Math" panose="02040503050406030204" pitchFamily="18" charset="0"/>
                        <a:ea typeface="等线" panose="02010600030101010101" pitchFamily="2" charset="-122"/>
                        <a:cs typeface="Times New Roman" panose="02020603050405020304" pitchFamily="18" charset="0"/>
                      </a:rPr>
                      <m:t>t</m:t>
                    </m:r>
                  </m:oMath>
                </a14:m>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for the ticket.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mc:Choice>
        <mc:Fallback xmlns="">
          <p:sp>
            <p:nvSpPr>
              <p:cNvPr id="3" name="文本框 2">
                <a:extLst>
                  <a:ext uri="{FF2B5EF4-FFF2-40B4-BE49-F238E27FC236}">
                    <a16:creationId xmlns:a16="http://schemas.microsoft.com/office/drawing/2014/main" id="{323CC59C-52E2-BF8D-55CA-F68D1F629B87}"/>
                  </a:ext>
                </a:extLst>
              </p:cNvPr>
              <p:cNvSpPr txBox="1">
                <a:spLocks noRot="1" noChangeAspect="1" noMove="1" noResize="1" noEditPoints="1" noAdjustHandles="1" noChangeArrowheads="1" noChangeShapeType="1" noTextEdit="1"/>
              </p:cNvSpPr>
              <p:nvPr/>
            </p:nvSpPr>
            <p:spPr>
              <a:xfrm>
                <a:off x="2095944" y="2578832"/>
                <a:ext cx="8749266" cy="2919774"/>
              </a:xfrm>
              <a:prstGeom prst="rect">
                <a:avLst/>
              </a:prstGeom>
              <a:blipFill>
                <a:blip r:embed="rId3"/>
                <a:stretch>
                  <a:fillRect l="-627" t="-209" b="-2296"/>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E72824F1-DE1C-DD22-876C-A4B874A5D2F0}"/>
              </a:ext>
            </a:extLst>
          </p:cNvPr>
          <p:cNvPicPr>
            <a:picLocks noChangeAspect="1"/>
          </p:cNvPicPr>
          <p:nvPr/>
        </p:nvPicPr>
        <p:blipFill>
          <a:blip r:embed="rId4"/>
          <a:stretch>
            <a:fillRect/>
          </a:stretch>
        </p:blipFill>
        <p:spPr>
          <a:xfrm>
            <a:off x="7523431" y="4123520"/>
            <a:ext cx="588477" cy="541227"/>
          </a:xfrm>
          <a:prstGeom prst="rect">
            <a:avLst/>
          </a:prstGeom>
        </p:spPr>
      </p:pic>
      <p:pic>
        <p:nvPicPr>
          <p:cNvPr id="10" name="图片 9">
            <a:extLst>
              <a:ext uri="{FF2B5EF4-FFF2-40B4-BE49-F238E27FC236}">
                <a16:creationId xmlns:a16="http://schemas.microsoft.com/office/drawing/2014/main" id="{589F6CBA-F17F-7A62-FA6D-29E1A9495F1F}"/>
              </a:ext>
            </a:extLst>
          </p:cNvPr>
          <p:cNvPicPr>
            <a:picLocks noChangeAspect="1"/>
          </p:cNvPicPr>
          <p:nvPr/>
        </p:nvPicPr>
        <p:blipFill>
          <a:blip r:embed="rId5"/>
          <a:stretch>
            <a:fillRect/>
          </a:stretch>
        </p:blipFill>
        <p:spPr>
          <a:xfrm>
            <a:off x="8354810" y="4123518"/>
            <a:ext cx="502499" cy="497971"/>
          </a:xfrm>
          <a:prstGeom prst="rect">
            <a:avLst/>
          </a:prstGeom>
        </p:spPr>
      </p:pic>
      <p:pic>
        <p:nvPicPr>
          <p:cNvPr id="11" name="图片 10">
            <a:extLst>
              <a:ext uri="{FF2B5EF4-FFF2-40B4-BE49-F238E27FC236}">
                <a16:creationId xmlns:a16="http://schemas.microsoft.com/office/drawing/2014/main" id="{0A08BCFD-5041-14C1-F3BF-463E26A3F31D}"/>
              </a:ext>
            </a:extLst>
          </p:cNvPr>
          <p:cNvPicPr>
            <a:picLocks noChangeAspect="1"/>
          </p:cNvPicPr>
          <p:nvPr/>
        </p:nvPicPr>
        <p:blipFill>
          <a:blip r:embed="rId5"/>
          <a:stretch>
            <a:fillRect/>
          </a:stretch>
        </p:blipFill>
        <p:spPr>
          <a:xfrm>
            <a:off x="9421676" y="4123519"/>
            <a:ext cx="502499" cy="497971"/>
          </a:xfrm>
          <a:prstGeom prst="rect">
            <a:avLst/>
          </a:prstGeom>
        </p:spPr>
      </p:pic>
      <p:cxnSp>
        <p:nvCxnSpPr>
          <p:cNvPr id="13" name="直接箭头连接符 12">
            <a:extLst>
              <a:ext uri="{FF2B5EF4-FFF2-40B4-BE49-F238E27FC236}">
                <a16:creationId xmlns:a16="http://schemas.microsoft.com/office/drawing/2014/main" id="{2598D06F-409E-B9E8-C52D-8FA7C25BE936}"/>
              </a:ext>
            </a:extLst>
          </p:cNvPr>
          <p:cNvCxnSpPr>
            <a:cxnSpLocks/>
          </p:cNvCxnSpPr>
          <p:nvPr/>
        </p:nvCxnSpPr>
        <p:spPr>
          <a:xfrm>
            <a:off x="7012132" y="4432762"/>
            <a:ext cx="57669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直接箭头连接符 13">
            <a:extLst>
              <a:ext uri="{FF2B5EF4-FFF2-40B4-BE49-F238E27FC236}">
                <a16:creationId xmlns:a16="http://schemas.microsoft.com/office/drawing/2014/main" id="{975DA802-303C-45EA-C75B-DD8DE38BA0C5}"/>
              </a:ext>
            </a:extLst>
          </p:cNvPr>
          <p:cNvCxnSpPr>
            <a:cxnSpLocks/>
          </p:cNvCxnSpPr>
          <p:nvPr/>
        </p:nvCxnSpPr>
        <p:spPr>
          <a:xfrm>
            <a:off x="8051272" y="4432762"/>
            <a:ext cx="33599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直接箭头连接符 20">
            <a:extLst>
              <a:ext uri="{FF2B5EF4-FFF2-40B4-BE49-F238E27FC236}">
                <a16:creationId xmlns:a16="http://schemas.microsoft.com/office/drawing/2014/main" id="{3FA1EAEB-2AF2-8C20-D91E-E445A95FD85A}"/>
              </a:ext>
            </a:extLst>
          </p:cNvPr>
          <p:cNvCxnSpPr>
            <a:cxnSpLocks/>
          </p:cNvCxnSpPr>
          <p:nvPr/>
        </p:nvCxnSpPr>
        <p:spPr>
          <a:xfrm>
            <a:off x="8857309" y="4432762"/>
            <a:ext cx="57669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6">
            <p14:nvContentPartPr>
              <p14:cNvPr id="23" name="墨迹 22">
                <a:extLst>
                  <a:ext uri="{FF2B5EF4-FFF2-40B4-BE49-F238E27FC236}">
                    <a16:creationId xmlns:a16="http://schemas.microsoft.com/office/drawing/2014/main" id="{3F8DA52F-AC71-BF78-25AC-2CA9A148A0E4}"/>
                  </a:ext>
                </a:extLst>
              </p14:cNvPr>
              <p14:cNvContentPartPr/>
              <p14:nvPr/>
            </p14:nvContentPartPr>
            <p14:xfrm>
              <a:off x="9731559" y="4317885"/>
              <a:ext cx="45719" cy="72969"/>
            </p14:xfrm>
          </p:contentPart>
        </mc:Choice>
        <mc:Fallback xmlns="">
          <p:pic>
            <p:nvPicPr>
              <p:cNvPr id="23" name="墨迹 22">
                <a:extLst>
                  <a:ext uri="{FF2B5EF4-FFF2-40B4-BE49-F238E27FC236}">
                    <a16:creationId xmlns:a16="http://schemas.microsoft.com/office/drawing/2014/main" id="{3F8DA52F-AC71-BF78-25AC-2CA9A148A0E4}"/>
                  </a:ext>
                </a:extLst>
              </p:cNvPr>
              <p:cNvPicPr/>
              <p:nvPr/>
            </p:nvPicPr>
            <p:blipFill>
              <a:blip r:embed="rId7"/>
              <a:stretch>
                <a:fillRect/>
              </a:stretch>
            </p:blipFill>
            <p:spPr>
              <a:xfrm>
                <a:off x="9725439" y="4311774"/>
                <a:ext cx="57959" cy="8519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4" name="墨迹 23">
                <a:extLst>
                  <a:ext uri="{FF2B5EF4-FFF2-40B4-BE49-F238E27FC236}">
                    <a16:creationId xmlns:a16="http://schemas.microsoft.com/office/drawing/2014/main" id="{5CA5CCE7-702E-83BB-84FC-DDD0FB15A8F5}"/>
                  </a:ext>
                </a:extLst>
              </p14:cNvPr>
              <p14:cNvContentPartPr/>
              <p14:nvPr/>
            </p14:nvContentPartPr>
            <p14:xfrm rot="6027906" flipV="1">
              <a:off x="9679777" y="4342587"/>
              <a:ext cx="88288" cy="45719"/>
            </p14:xfrm>
          </p:contentPart>
        </mc:Choice>
        <mc:Fallback xmlns="">
          <p:pic>
            <p:nvPicPr>
              <p:cNvPr id="24" name="墨迹 23">
                <a:extLst>
                  <a:ext uri="{FF2B5EF4-FFF2-40B4-BE49-F238E27FC236}">
                    <a16:creationId xmlns:a16="http://schemas.microsoft.com/office/drawing/2014/main" id="{5CA5CCE7-702E-83BB-84FC-DDD0FB15A8F5}"/>
                  </a:ext>
                </a:extLst>
              </p:cNvPr>
              <p:cNvPicPr/>
              <p:nvPr/>
            </p:nvPicPr>
            <p:blipFill>
              <a:blip r:embed="rId9"/>
              <a:stretch>
                <a:fillRect/>
              </a:stretch>
            </p:blipFill>
            <p:spPr>
              <a:xfrm rot="6027906" flipV="1">
                <a:off x="9673651" y="4336515"/>
                <a:ext cx="100540" cy="57863"/>
              </a:xfrm>
              <a:prstGeom prst="rect">
                <a:avLst/>
              </a:prstGeom>
            </p:spPr>
          </p:pic>
        </mc:Fallback>
      </mc:AlternateContent>
      <p:sp>
        <p:nvSpPr>
          <p:cNvPr id="22" name="文本框 21">
            <a:extLst>
              <a:ext uri="{FF2B5EF4-FFF2-40B4-BE49-F238E27FC236}">
                <a16:creationId xmlns:a16="http://schemas.microsoft.com/office/drawing/2014/main" id="{A0AE2517-08BD-6911-F285-1226515F1581}"/>
              </a:ext>
            </a:extLst>
          </p:cNvPr>
          <p:cNvSpPr txBox="1"/>
          <p:nvPr/>
        </p:nvSpPr>
        <p:spPr>
          <a:xfrm>
            <a:off x="9602470" y="4257724"/>
            <a:ext cx="242902" cy="215444"/>
          </a:xfrm>
          <a:prstGeom prst="rect">
            <a:avLst/>
          </a:prstGeom>
          <a:noFill/>
        </p:spPr>
        <p:txBody>
          <a:bodyPr wrap="square" rtlCol="0">
            <a:spAutoFit/>
          </a:bodyPr>
          <a:lstStyle/>
          <a:p>
            <a:r>
              <a:rPr lang="zh-CN" altLang="en-US" sz="800" b="1" dirty="0"/>
              <a:t>？</a:t>
            </a:r>
          </a:p>
        </p:txBody>
      </p:sp>
      <p:sp>
        <p:nvSpPr>
          <p:cNvPr id="26" name="文本框 25">
            <a:extLst>
              <a:ext uri="{FF2B5EF4-FFF2-40B4-BE49-F238E27FC236}">
                <a16:creationId xmlns:a16="http://schemas.microsoft.com/office/drawing/2014/main" id="{AADAFAB6-C4FD-A822-45A2-F53926105422}"/>
              </a:ext>
            </a:extLst>
          </p:cNvPr>
          <p:cNvSpPr txBox="1"/>
          <p:nvPr/>
        </p:nvSpPr>
        <p:spPr>
          <a:xfrm>
            <a:off x="8797735" y="4139641"/>
            <a:ext cx="1272540" cy="276999"/>
          </a:xfrm>
          <a:prstGeom prst="rect">
            <a:avLst/>
          </a:prstGeom>
          <a:noFill/>
        </p:spPr>
        <p:txBody>
          <a:bodyPr wrap="square">
            <a:spAutoFit/>
          </a:bodyPr>
          <a:lstStyle/>
          <a:p>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predict</a:t>
            </a:r>
            <a:endParaRPr lang="zh-CN" altLang="en-US" sz="1200" dirty="0"/>
          </a:p>
        </p:txBody>
      </p:sp>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4BF858BE-C220-3C57-C227-CD5ECCB9E7CA}"/>
                  </a:ext>
                </a:extLst>
              </p:cNvPr>
              <p:cNvSpPr txBox="1"/>
              <p:nvPr/>
            </p:nvSpPr>
            <p:spPr>
              <a:xfrm>
                <a:off x="7418070" y="4696063"/>
                <a:ext cx="85344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lang="en-US" altLang="zh-CN" i="1" kern="100">
                              <a:latin typeface="Cambria Math" panose="02040503050406030204" pitchFamily="18" charset="0"/>
                              <a:ea typeface="等线" panose="02010600030101010101" pitchFamily="2" charset="-122"/>
                              <a:cs typeface="Times New Roman" panose="02020603050405020304" pitchFamily="18" charset="0"/>
                            </a:rPr>
                            <m:t>t</m:t>
                          </m:r>
                        </m:e>
                        <m:sub>
                          <m:r>
                            <a:rPr lang="en-US" altLang="zh-CN" sz="1800" b="0" i="1" kern="100" smtClean="0">
                              <a:effectLst/>
                              <a:latin typeface="Cambria Math" panose="02040503050406030204" pitchFamily="18" charset="0"/>
                              <a:ea typeface="等线" panose="02010600030101010101" pitchFamily="2" charset="-122"/>
                              <a:cs typeface="Times New Roman" panose="02020603050405020304" pitchFamily="18" charset="0"/>
                            </a:rPr>
                            <m:t>1</m:t>
                          </m:r>
                        </m:sub>
                      </m:sSub>
                    </m:oMath>
                  </m:oMathPara>
                </a14:m>
                <a:endParaRPr lang="zh-CN" altLang="en-US" dirty="0"/>
              </a:p>
            </p:txBody>
          </p:sp>
        </mc:Choice>
        <mc:Fallback xmlns="">
          <p:sp>
            <p:nvSpPr>
              <p:cNvPr id="28" name="文本框 27">
                <a:extLst>
                  <a:ext uri="{FF2B5EF4-FFF2-40B4-BE49-F238E27FC236}">
                    <a16:creationId xmlns:a16="http://schemas.microsoft.com/office/drawing/2014/main" id="{4BF858BE-C220-3C57-C227-CD5ECCB9E7CA}"/>
                  </a:ext>
                </a:extLst>
              </p:cNvPr>
              <p:cNvSpPr txBox="1">
                <a:spLocks noRot="1" noChangeAspect="1" noMove="1" noResize="1" noEditPoints="1" noAdjustHandles="1" noChangeArrowheads="1" noChangeShapeType="1" noTextEdit="1"/>
              </p:cNvSpPr>
              <p:nvPr/>
            </p:nvSpPr>
            <p:spPr>
              <a:xfrm>
                <a:off x="7418070" y="4696063"/>
                <a:ext cx="853440" cy="369332"/>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0874D2F1-2A1A-EE33-097B-15D37DF52ED7}"/>
                  </a:ext>
                </a:extLst>
              </p:cNvPr>
              <p:cNvSpPr txBox="1"/>
              <p:nvPr/>
            </p:nvSpPr>
            <p:spPr>
              <a:xfrm>
                <a:off x="8234509" y="4696063"/>
                <a:ext cx="85344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lang="en-US" altLang="zh-CN" i="1" kern="100">
                              <a:latin typeface="Cambria Math" panose="02040503050406030204" pitchFamily="18" charset="0"/>
                              <a:ea typeface="等线" panose="02010600030101010101" pitchFamily="2" charset="-122"/>
                              <a:cs typeface="Times New Roman" panose="02020603050405020304" pitchFamily="18" charset="0"/>
                            </a:rPr>
                            <m:t>t</m:t>
                          </m:r>
                        </m:e>
                        <m:sub>
                          <m:r>
                            <a:rPr lang="en-US" altLang="zh-CN" sz="1800" b="0" i="1" kern="100" smtClean="0">
                              <a:effectLst/>
                              <a:latin typeface="Cambria Math" panose="02040503050406030204" pitchFamily="18" charset="0"/>
                              <a:ea typeface="等线" panose="02010600030101010101" pitchFamily="2" charset="-122"/>
                              <a:cs typeface="Times New Roman" panose="02020603050405020304" pitchFamily="18" charset="0"/>
                            </a:rPr>
                            <m:t>2</m:t>
                          </m:r>
                        </m:sub>
                      </m:sSub>
                    </m:oMath>
                  </m:oMathPara>
                </a14:m>
                <a:endParaRPr lang="zh-CN" altLang="en-US" dirty="0"/>
              </a:p>
            </p:txBody>
          </p:sp>
        </mc:Choice>
        <mc:Fallback xmlns="">
          <p:sp>
            <p:nvSpPr>
              <p:cNvPr id="29" name="文本框 28">
                <a:extLst>
                  <a:ext uri="{FF2B5EF4-FFF2-40B4-BE49-F238E27FC236}">
                    <a16:creationId xmlns:a16="http://schemas.microsoft.com/office/drawing/2014/main" id="{0874D2F1-2A1A-EE33-097B-15D37DF52ED7}"/>
                  </a:ext>
                </a:extLst>
              </p:cNvPr>
              <p:cNvSpPr txBox="1">
                <a:spLocks noRot="1" noChangeAspect="1" noMove="1" noResize="1" noEditPoints="1" noAdjustHandles="1" noChangeArrowheads="1" noChangeShapeType="1" noTextEdit="1"/>
              </p:cNvSpPr>
              <p:nvPr/>
            </p:nvSpPr>
            <p:spPr>
              <a:xfrm>
                <a:off x="8234509" y="4696063"/>
                <a:ext cx="853440" cy="369332"/>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10F82DE5-C516-46AF-E9B4-9F7FEA1AE750}"/>
                  </a:ext>
                </a:extLst>
              </p:cNvPr>
              <p:cNvSpPr txBox="1"/>
              <p:nvPr/>
            </p:nvSpPr>
            <p:spPr>
              <a:xfrm>
                <a:off x="9297201" y="4696063"/>
                <a:ext cx="85344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lang="en-US" altLang="zh-CN" i="1" kern="100">
                              <a:latin typeface="Cambria Math" panose="02040503050406030204" pitchFamily="18" charset="0"/>
                              <a:ea typeface="等线" panose="02010600030101010101" pitchFamily="2" charset="-122"/>
                              <a:cs typeface="Times New Roman" panose="02020603050405020304" pitchFamily="18" charset="0"/>
                            </a:rPr>
                            <m:t>t</m:t>
                          </m:r>
                        </m:e>
                        <m:sub>
                          <m:r>
                            <a:rPr lang="en-US" altLang="zh-CN" sz="1800" b="0" i="1" kern="100" smtClean="0">
                              <a:effectLst/>
                              <a:latin typeface="Cambria Math" panose="02040503050406030204" pitchFamily="18" charset="0"/>
                              <a:ea typeface="等线" panose="02010600030101010101" pitchFamily="2" charset="-122"/>
                              <a:cs typeface="Times New Roman" panose="02020603050405020304" pitchFamily="18" charset="0"/>
                            </a:rPr>
                            <m:t>3</m:t>
                          </m:r>
                        </m:sub>
                      </m:sSub>
                    </m:oMath>
                  </m:oMathPara>
                </a14:m>
                <a:endParaRPr lang="zh-CN" altLang="en-US" dirty="0"/>
              </a:p>
            </p:txBody>
          </p:sp>
        </mc:Choice>
        <mc:Fallback xmlns="">
          <p:sp>
            <p:nvSpPr>
              <p:cNvPr id="30" name="文本框 29">
                <a:extLst>
                  <a:ext uri="{FF2B5EF4-FFF2-40B4-BE49-F238E27FC236}">
                    <a16:creationId xmlns:a16="http://schemas.microsoft.com/office/drawing/2014/main" id="{10F82DE5-C516-46AF-E9B4-9F7FEA1AE750}"/>
                  </a:ext>
                </a:extLst>
              </p:cNvPr>
              <p:cNvSpPr txBox="1">
                <a:spLocks noRot="1" noChangeAspect="1" noMove="1" noResize="1" noEditPoints="1" noAdjustHandles="1" noChangeArrowheads="1" noChangeShapeType="1" noTextEdit="1"/>
              </p:cNvSpPr>
              <p:nvPr/>
            </p:nvSpPr>
            <p:spPr>
              <a:xfrm>
                <a:off x="9297201" y="4696063"/>
                <a:ext cx="853440" cy="369332"/>
              </a:xfrm>
              <a:prstGeom prst="rect">
                <a:avLst/>
              </a:prstGeom>
              <a:blipFill>
                <a:blip r:embed="rId12"/>
                <a:stretch>
                  <a:fillRect/>
                </a:stretch>
              </a:blipFill>
            </p:spPr>
            <p:txBody>
              <a:bodyPr/>
              <a:lstStyle/>
              <a:p>
                <a:r>
                  <a:rPr lang="zh-CN" altLang="en-US">
                    <a:noFill/>
                  </a:rPr>
                  <a:t> </a:t>
                </a:r>
              </a:p>
            </p:txBody>
          </p:sp>
        </mc:Fallback>
      </mc:AlternateContent>
      <p:cxnSp>
        <p:nvCxnSpPr>
          <p:cNvPr id="31" name="直接箭头连接符 30">
            <a:extLst>
              <a:ext uri="{FF2B5EF4-FFF2-40B4-BE49-F238E27FC236}">
                <a16:creationId xmlns:a16="http://schemas.microsoft.com/office/drawing/2014/main" id="{855D8893-889A-7CE5-0353-4F8AA7E310C5}"/>
              </a:ext>
            </a:extLst>
          </p:cNvPr>
          <p:cNvCxnSpPr>
            <a:cxnSpLocks/>
          </p:cNvCxnSpPr>
          <p:nvPr/>
        </p:nvCxnSpPr>
        <p:spPr>
          <a:xfrm>
            <a:off x="7418070" y="4890081"/>
            <a:ext cx="3276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3" name="直接箭头连接符 32">
            <a:extLst>
              <a:ext uri="{FF2B5EF4-FFF2-40B4-BE49-F238E27FC236}">
                <a16:creationId xmlns:a16="http://schemas.microsoft.com/office/drawing/2014/main" id="{7ECCC212-E85C-AA34-2640-C5E46FA7B711}"/>
              </a:ext>
            </a:extLst>
          </p:cNvPr>
          <p:cNvCxnSpPr>
            <a:cxnSpLocks/>
          </p:cNvCxnSpPr>
          <p:nvPr/>
        </p:nvCxnSpPr>
        <p:spPr>
          <a:xfrm>
            <a:off x="8082851" y="4880729"/>
            <a:ext cx="33599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4" name="直接箭头连接符 33">
            <a:extLst>
              <a:ext uri="{FF2B5EF4-FFF2-40B4-BE49-F238E27FC236}">
                <a16:creationId xmlns:a16="http://schemas.microsoft.com/office/drawing/2014/main" id="{B3E04829-B3E7-A253-067E-BDECA936C95E}"/>
              </a:ext>
            </a:extLst>
          </p:cNvPr>
          <p:cNvCxnSpPr>
            <a:cxnSpLocks/>
          </p:cNvCxnSpPr>
          <p:nvPr/>
        </p:nvCxnSpPr>
        <p:spPr>
          <a:xfrm>
            <a:off x="8874118" y="4880729"/>
            <a:ext cx="57669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5" name="文本框 34">
            <a:extLst>
              <a:ext uri="{FF2B5EF4-FFF2-40B4-BE49-F238E27FC236}">
                <a16:creationId xmlns:a16="http://schemas.microsoft.com/office/drawing/2014/main" id="{3B21C19B-F313-0E34-3AF2-36A61E11028B}"/>
              </a:ext>
            </a:extLst>
          </p:cNvPr>
          <p:cNvSpPr txBox="1"/>
          <p:nvPr/>
        </p:nvSpPr>
        <p:spPr>
          <a:xfrm>
            <a:off x="8818884" y="4603849"/>
            <a:ext cx="1272540" cy="276999"/>
          </a:xfrm>
          <a:prstGeom prst="rect">
            <a:avLst/>
          </a:prstGeom>
          <a:noFill/>
        </p:spPr>
        <p:txBody>
          <a:bodyPr wrap="square">
            <a:spAutoFit/>
          </a:bodyPr>
          <a:lstStyle/>
          <a:p>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predict</a:t>
            </a:r>
            <a:endParaRPr lang="zh-CN" altLang="en-US" sz="1200" dirty="0"/>
          </a:p>
        </p:txBody>
      </p:sp>
      <mc:AlternateContent xmlns:mc="http://schemas.openxmlformats.org/markup-compatibility/2006" xmlns:a14="http://schemas.microsoft.com/office/drawing/2010/main">
        <mc:Choice Requires="a14">
          <p:sp>
            <p:nvSpPr>
              <p:cNvPr id="36" name="文本框 35">
                <a:extLst>
                  <a:ext uri="{FF2B5EF4-FFF2-40B4-BE49-F238E27FC236}">
                    <a16:creationId xmlns:a16="http://schemas.microsoft.com/office/drawing/2014/main" id="{663B9B6C-50F5-0090-FF3D-67F4A149E451}"/>
                  </a:ext>
                </a:extLst>
              </p:cNvPr>
              <p:cNvSpPr txBox="1"/>
              <p:nvPr/>
            </p:nvSpPr>
            <p:spPr>
              <a:xfrm>
                <a:off x="9540777" y="3558799"/>
                <a:ext cx="85344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b="0" i="1" kern="100" smtClean="0">
                              <a:latin typeface="Cambria Math" panose="02040503050406030204" pitchFamily="18" charset="0"/>
                              <a:ea typeface="等线" panose="02010600030101010101" pitchFamily="2" charset="-122"/>
                              <a:cs typeface="Times New Roman" panose="02020603050405020304" pitchFamily="18" charset="0"/>
                            </a:rPr>
                            <m:t>𝑑</m:t>
                          </m:r>
                        </m:e>
                        <m:sub>
                          <m:r>
                            <a:rPr lang="en-US" altLang="zh-CN" sz="1800" b="0" i="1" kern="100" smtClean="0">
                              <a:effectLst/>
                              <a:latin typeface="Cambria Math" panose="02040503050406030204" pitchFamily="18" charset="0"/>
                              <a:ea typeface="等线" panose="02010600030101010101" pitchFamily="2" charset="-122"/>
                              <a:cs typeface="Times New Roman" panose="02020603050405020304" pitchFamily="18" charset="0"/>
                            </a:rPr>
                            <m:t>𝑛𝑒𝑥𝑡</m:t>
                          </m:r>
                        </m:sub>
                      </m:sSub>
                    </m:oMath>
                  </m:oMathPara>
                </a14:m>
                <a:endParaRPr lang="zh-CN" altLang="en-US" dirty="0"/>
              </a:p>
            </p:txBody>
          </p:sp>
        </mc:Choice>
        <mc:Fallback xmlns="">
          <p:sp>
            <p:nvSpPr>
              <p:cNvPr id="36" name="文本框 35">
                <a:extLst>
                  <a:ext uri="{FF2B5EF4-FFF2-40B4-BE49-F238E27FC236}">
                    <a16:creationId xmlns:a16="http://schemas.microsoft.com/office/drawing/2014/main" id="{663B9B6C-50F5-0090-FF3D-67F4A149E451}"/>
                  </a:ext>
                </a:extLst>
              </p:cNvPr>
              <p:cNvSpPr txBox="1">
                <a:spLocks noRot="1" noChangeAspect="1" noMove="1" noResize="1" noEditPoints="1" noAdjustHandles="1" noChangeArrowheads="1" noChangeShapeType="1" noTextEdit="1"/>
              </p:cNvSpPr>
              <p:nvPr/>
            </p:nvSpPr>
            <p:spPr>
              <a:xfrm>
                <a:off x="9540777" y="3558799"/>
                <a:ext cx="853440" cy="369332"/>
              </a:xfrm>
              <a:prstGeom prst="rect">
                <a:avLst/>
              </a:prstGeom>
              <a:blipFill>
                <a:blip r:embed="rId13"/>
                <a:stretch>
                  <a:fillRect/>
                </a:stretch>
              </a:blipFill>
            </p:spPr>
            <p:txBody>
              <a:bodyPr/>
              <a:lstStyle/>
              <a:p>
                <a:r>
                  <a:rPr lang="zh-CN" altLang="en-US">
                    <a:noFill/>
                  </a:rPr>
                  <a:t> </a:t>
                </a:r>
              </a:p>
            </p:txBody>
          </p:sp>
        </mc:Fallback>
      </mc:AlternateContent>
      <p:cxnSp>
        <p:nvCxnSpPr>
          <p:cNvPr id="37" name="直接箭头连接符 36">
            <a:extLst>
              <a:ext uri="{FF2B5EF4-FFF2-40B4-BE49-F238E27FC236}">
                <a16:creationId xmlns:a16="http://schemas.microsoft.com/office/drawing/2014/main" id="{6A2E50FA-6DE9-95B1-03D9-3C21209892DC}"/>
              </a:ext>
            </a:extLst>
          </p:cNvPr>
          <p:cNvCxnSpPr>
            <a:cxnSpLocks/>
          </p:cNvCxnSpPr>
          <p:nvPr/>
        </p:nvCxnSpPr>
        <p:spPr>
          <a:xfrm flipH="1">
            <a:off x="9845372" y="3962841"/>
            <a:ext cx="78803" cy="22815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EDF55C2E-F2B9-463F-EF2F-9228CC4F79F2}"/>
                  </a:ext>
                </a:extLst>
              </p:cNvPr>
              <p:cNvSpPr txBox="1"/>
              <p:nvPr/>
            </p:nvSpPr>
            <p:spPr>
              <a:xfrm>
                <a:off x="9840242" y="4444885"/>
                <a:ext cx="85344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lang="en-US" altLang="zh-CN" i="1" kern="100">
                              <a:latin typeface="Cambria Math" panose="02040503050406030204" pitchFamily="18" charset="0"/>
                              <a:ea typeface="等线" panose="02010600030101010101" pitchFamily="2" charset="-122"/>
                              <a:cs typeface="Times New Roman" panose="02020603050405020304" pitchFamily="18" charset="0"/>
                            </a:rPr>
                            <m:t>t</m:t>
                          </m:r>
                        </m:e>
                        <m:sub>
                          <m:r>
                            <a:rPr lang="en-US" altLang="zh-CN" sz="1800" b="0" i="1" kern="100" smtClean="0">
                              <a:effectLst/>
                              <a:latin typeface="Cambria Math" panose="02040503050406030204" pitchFamily="18" charset="0"/>
                              <a:ea typeface="等线" panose="02010600030101010101" pitchFamily="2" charset="-122"/>
                              <a:cs typeface="Times New Roman" panose="02020603050405020304" pitchFamily="18" charset="0"/>
                            </a:rPr>
                            <m:t>𝑑</m:t>
                          </m:r>
                        </m:sub>
                      </m:sSub>
                    </m:oMath>
                  </m:oMathPara>
                </a14:m>
                <a:endParaRPr lang="zh-CN" altLang="en-US" dirty="0"/>
              </a:p>
            </p:txBody>
          </p:sp>
        </mc:Choice>
        <mc:Fallback xmlns="">
          <p:sp>
            <p:nvSpPr>
              <p:cNvPr id="42" name="文本框 41">
                <a:extLst>
                  <a:ext uri="{FF2B5EF4-FFF2-40B4-BE49-F238E27FC236}">
                    <a16:creationId xmlns:a16="http://schemas.microsoft.com/office/drawing/2014/main" id="{EDF55C2E-F2B9-463F-EF2F-9228CC4F79F2}"/>
                  </a:ext>
                </a:extLst>
              </p:cNvPr>
              <p:cNvSpPr txBox="1">
                <a:spLocks noRot="1" noChangeAspect="1" noMove="1" noResize="1" noEditPoints="1" noAdjustHandles="1" noChangeArrowheads="1" noChangeShapeType="1" noTextEdit="1"/>
              </p:cNvSpPr>
              <p:nvPr/>
            </p:nvSpPr>
            <p:spPr>
              <a:xfrm>
                <a:off x="9840242" y="4444885"/>
                <a:ext cx="853440" cy="369332"/>
              </a:xfrm>
              <a:prstGeom prst="rect">
                <a:avLst/>
              </a:prstGeom>
              <a:blipFill>
                <a:blip r:embed="rId14"/>
                <a:stretch>
                  <a:fillRect/>
                </a:stretch>
              </a:blipFill>
            </p:spPr>
            <p:txBody>
              <a:bodyPr/>
              <a:lstStyle/>
              <a:p>
                <a:r>
                  <a:rPr lang="zh-CN" altLang="en-US">
                    <a:noFill/>
                  </a:rPr>
                  <a:t> </a:t>
                </a:r>
              </a:p>
            </p:txBody>
          </p:sp>
        </mc:Fallback>
      </mc:AlternateContent>
      <p:cxnSp>
        <p:nvCxnSpPr>
          <p:cNvPr id="43" name="直接箭头连接符 42">
            <a:extLst>
              <a:ext uri="{FF2B5EF4-FFF2-40B4-BE49-F238E27FC236}">
                <a16:creationId xmlns:a16="http://schemas.microsoft.com/office/drawing/2014/main" id="{43CBF833-BA26-4B44-0A02-0D451BB39D32}"/>
              </a:ext>
            </a:extLst>
          </p:cNvPr>
          <p:cNvCxnSpPr>
            <a:cxnSpLocks/>
          </p:cNvCxnSpPr>
          <p:nvPr/>
        </p:nvCxnSpPr>
        <p:spPr>
          <a:xfrm flipH="1">
            <a:off x="9825585" y="4651472"/>
            <a:ext cx="283722" cy="17637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50" name="组合 49">
            <a:extLst>
              <a:ext uri="{FF2B5EF4-FFF2-40B4-BE49-F238E27FC236}">
                <a16:creationId xmlns:a16="http://schemas.microsoft.com/office/drawing/2014/main" id="{47AAEE2B-5D99-464F-F476-6FADEADBCFF6}"/>
              </a:ext>
            </a:extLst>
          </p:cNvPr>
          <p:cNvGrpSpPr/>
          <p:nvPr/>
        </p:nvGrpSpPr>
        <p:grpSpPr>
          <a:xfrm>
            <a:off x="7451940" y="5316572"/>
            <a:ext cx="2232000" cy="402567"/>
            <a:chOff x="7451940" y="5043420"/>
            <a:chExt cx="2232000" cy="675720"/>
          </a:xfrm>
        </p:grpSpPr>
        <mc:AlternateContent xmlns:mc="http://schemas.openxmlformats.org/markup-compatibility/2006" xmlns:p14="http://schemas.microsoft.com/office/powerpoint/2010/main">
          <mc:Choice Requires="p14">
            <p:contentPart p14:bwMode="auto" r:id="rId15">
              <p14:nvContentPartPr>
                <p14:cNvPr id="47" name="墨迹 46">
                  <a:extLst>
                    <a:ext uri="{FF2B5EF4-FFF2-40B4-BE49-F238E27FC236}">
                      <a16:creationId xmlns:a16="http://schemas.microsoft.com/office/drawing/2014/main" id="{35E0DA16-8367-49A6-2108-A0767774FAE6}"/>
                    </a:ext>
                  </a:extLst>
                </p14:cNvPr>
                <p14:cNvContentPartPr/>
                <p14:nvPr/>
              </p14:nvContentPartPr>
              <p14:xfrm>
                <a:off x="7451940" y="5043420"/>
                <a:ext cx="2232000" cy="470160"/>
              </p14:xfrm>
            </p:contentPart>
          </mc:Choice>
          <mc:Fallback xmlns="">
            <p:pic>
              <p:nvPicPr>
                <p:cNvPr id="47" name="墨迹 46">
                  <a:extLst>
                    <a:ext uri="{FF2B5EF4-FFF2-40B4-BE49-F238E27FC236}">
                      <a16:creationId xmlns:a16="http://schemas.microsoft.com/office/drawing/2014/main" id="{35E0DA16-8367-49A6-2108-A0767774FAE6}"/>
                    </a:ext>
                  </a:extLst>
                </p:cNvPr>
                <p:cNvPicPr/>
                <p:nvPr/>
              </p:nvPicPr>
              <p:blipFill>
                <a:blip r:embed="rId16"/>
                <a:stretch>
                  <a:fillRect/>
                </a:stretch>
              </p:blipFill>
              <p:spPr>
                <a:xfrm>
                  <a:off x="7445820" y="5033147"/>
                  <a:ext cx="2244240" cy="490707"/>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8" name="墨迹 47">
                  <a:extLst>
                    <a:ext uri="{FF2B5EF4-FFF2-40B4-BE49-F238E27FC236}">
                      <a16:creationId xmlns:a16="http://schemas.microsoft.com/office/drawing/2014/main" id="{0E74A83E-6C18-BB88-BCAD-5F9D24D60AEC}"/>
                    </a:ext>
                  </a:extLst>
                </p14:cNvPr>
                <p14:cNvContentPartPr/>
                <p14:nvPr/>
              </p14:nvContentPartPr>
              <p14:xfrm>
                <a:off x="8610060" y="5531940"/>
                <a:ext cx="15840" cy="171360"/>
              </p14:xfrm>
            </p:contentPart>
          </mc:Choice>
          <mc:Fallback xmlns="">
            <p:pic>
              <p:nvPicPr>
                <p:cNvPr id="48" name="墨迹 47">
                  <a:extLst>
                    <a:ext uri="{FF2B5EF4-FFF2-40B4-BE49-F238E27FC236}">
                      <a16:creationId xmlns:a16="http://schemas.microsoft.com/office/drawing/2014/main" id="{0E74A83E-6C18-BB88-BCAD-5F9D24D60AEC}"/>
                    </a:ext>
                  </a:extLst>
                </p:cNvPr>
                <p:cNvPicPr/>
                <p:nvPr/>
              </p:nvPicPr>
              <p:blipFill>
                <a:blip r:embed="rId18"/>
                <a:stretch>
                  <a:fillRect/>
                </a:stretch>
              </p:blipFill>
              <p:spPr>
                <a:xfrm>
                  <a:off x="8603940" y="5521683"/>
                  <a:ext cx="28080" cy="191875"/>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9" name="墨迹 48">
                  <a:extLst>
                    <a:ext uri="{FF2B5EF4-FFF2-40B4-BE49-F238E27FC236}">
                      <a16:creationId xmlns:a16="http://schemas.microsoft.com/office/drawing/2014/main" id="{F4A67DAE-29E5-8E09-8653-B2524A932C71}"/>
                    </a:ext>
                  </a:extLst>
                </p14:cNvPr>
                <p14:cNvContentPartPr/>
                <p14:nvPr/>
              </p14:nvContentPartPr>
              <p14:xfrm>
                <a:off x="8530500" y="5618340"/>
                <a:ext cx="191880" cy="100800"/>
              </p14:xfrm>
            </p:contentPart>
          </mc:Choice>
          <mc:Fallback xmlns="">
            <p:pic>
              <p:nvPicPr>
                <p:cNvPr id="49" name="墨迹 48">
                  <a:extLst>
                    <a:ext uri="{FF2B5EF4-FFF2-40B4-BE49-F238E27FC236}">
                      <a16:creationId xmlns:a16="http://schemas.microsoft.com/office/drawing/2014/main" id="{F4A67DAE-29E5-8E09-8653-B2524A932C71}"/>
                    </a:ext>
                  </a:extLst>
                </p:cNvPr>
                <p:cNvPicPr/>
                <p:nvPr/>
              </p:nvPicPr>
              <p:blipFill>
                <a:blip r:embed="rId20"/>
                <a:stretch>
                  <a:fillRect/>
                </a:stretch>
              </p:blipFill>
              <p:spPr>
                <a:xfrm>
                  <a:off x="8524380" y="5608079"/>
                  <a:ext cx="204120" cy="121322"/>
                </a:xfrm>
                <a:prstGeom prst="rect">
                  <a:avLst/>
                </a:prstGeom>
              </p:spPr>
            </p:pic>
          </mc:Fallback>
        </mc:AlternateContent>
      </p:grpSp>
      <mc:AlternateContent xmlns:mc="http://schemas.openxmlformats.org/markup-compatibility/2006" xmlns:a14="http://schemas.microsoft.com/office/drawing/2010/main">
        <mc:Choice Requires="a14">
          <p:sp>
            <p:nvSpPr>
              <p:cNvPr id="52" name="文本框 51">
                <a:extLst>
                  <a:ext uri="{FF2B5EF4-FFF2-40B4-BE49-F238E27FC236}">
                    <a16:creationId xmlns:a16="http://schemas.microsoft.com/office/drawing/2014/main" id="{00EEAAD8-66E0-2393-8FAF-5B9FCE1E1420}"/>
                  </a:ext>
                </a:extLst>
              </p:cNvPr>
              <p:cNvSpPr txBox="1"/>
              <p:nvPr/>
            </p:nvSpPr>
            <p:spPr>
              <a:xfrm>
                <a:off x="8472174" y="5715950"/>
                <a:ext cx="34671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zh-CN" i="1" kern="100" smtClean="0">
                          <a:latin typeface="Cambria Math" panose="02040503050406030204" pitchFamily="18" charset="0"/>
                          <a:ea typeface="等线" panose="02010600030101010101" pitchFamily="2" charset="-122"/>
                          <a:cs typeface="Times New Roman" panose="02020603050405020304" pitchFamily="18" charset="0"/>
                        </a:rPr>
                        <m:t>t</m:t>
                      </m:r>
                    </m:oMath>
                  </m:oMathPara>
                </a14:m>
                <a:endParaRPr lang="zh-CN" altLang="en-US" dirty="0"/>
              </a:p>
            </p:txBody>
          </p:sp>
        </mc:Choice>
        <mc:Fallback xmlns="">
          <p:sp>
            <p:nvSpPr>
              <p:cNvPr id="52" name="文本框 51">
                <a:extLst>
                  <a:ext uri="{FF2B5EF4-FFF2-40B4-BE49-F238E27FC236}">
                    <a16:creationId xmlns:a16="http://schemas.microsoft.com/office/drawing/2014/main" id="{00EEAAD8-66E0-2393-8FAF-5B9FCE1E1420}"/>
                  </a:ext>
                </a:extLst>
              </p:cNvPr>
              <p:cNvSpPr txBox="1">
                <a:spLocks noRot="1" noChangeAspect="1" noMove="1" noResize="1" noEditPoints="1" noAdjustHandles="1" noChangeArrowheads="1" noChangeShapeType="1" noTextEdit="1"/>
              </p:cNvSpPr>
              <p:nvPr/>
            </p:nvSpPr>
            <p:spPr>
              <a:xfrm>
                <a:off x="8472174" y="5715950"/>
                <a:ext cx="346710" cy="369332"/>
              </a:xfrm>
              <a:prstGeom prst="rect">
                <a:avLst/>
              </a:prstGeom>
              <a:blipFill>
                <a:blip r:embed="rId21"/>
                <a:stretch>
                  <a:fillRect/>
                </a:stretch>
              </a:blipFill>
            </p:spPr>
            <p:txBody>
              <a:bodyPr/>
              <a:lstStyle/>
              <a:p>
                <a:r>
                  <a:rPr lang="zh-CN" altLang="en-US">
                    <a:noFill/>
                  </a:rPr>
                  <a:t> </a:t>
                </a:r>
              </a:p>
            </p:txBody>
          </p:sp>
        </mc:Fallback>
      </mc:AlternateContent>
      <p:pic>
        <p:nvPicPr>
          <p:cNvPr id="54" name="图片 53">
            <a:extLst>
              <a:ext uri="{FF2B5EF4-FFF2-40B4-BE49-F238E27FC236}">
                <a16:creationId xmlns:a16="http://schemas.microsoft.com/office/drawing/2014/main" id="{CB7A4AE0-F8D0-A7BE-24C3-6EE42BF222A9}"/>
              </a:ext>
            </a:extLst>
          </p:cNvPr>
          <p:cNvPicPr>
            <a:picLocks noChangeAspect="1"/>
          </p:cNvPicPr>
          <p:nvPr/>
        </p:nvPicPr>
        <p:blipFill>
          <a:blip r:embed="rId22"/>
          <a:stretch>
            <a:fillRect/>
          </a:stretch>
        </p:blipFill>
        <p:spPr>
          <a:xfrm>
            <a:off x="7205583" y="5062163"/>
            <a:ext cx="277257" cy="270267"/>
          </a:xfrm>
          <a:prstGeom prst="rect">
            <a:avLst/>
          </a:prstGeom>
        </p:spPr>
      </p:pic>
      <p:pic>
        <p:nvPicPr>
          <p:cNvPr id="55" name="图片 54">
            <a:extLst>
              <a:ext uri="{FF2B5EF4-FFF2-40B4-BE49-F238E27FC236}">
                <a16:creationId xmlns:a16="http://schemas.microsoft.com/office/drawing/2014/main" id="{97164A32-9B7F-5B7B-0628-2D917D452A28}"/>
              </a:ext>
            </a:extLst>
          </p:cNvPr>
          <p:cNvPicPr>
            <a:picLocks noChangeAspect="1"/>
          </p:cNvPicPr>
          <p:nvPr/>
        </p:nvPicPr>
        <p:blipFill>
          <a:blip r:embed="rId22"/>
          <a:stretch>
            <a:fillRect/>
          </a:stretch>
        </p:blipFill>
        <p:spPr>
          <a:xfrm>
            <a:off x="9602470" y="5044735"/>
            <a:ext cx="277257" cy="270267"/>
          </a:xfrm>
          <a:prstGeom prst="rect">
            <a:avLst/>
          </a:prstGeom>
        </p:spPr>
      </p:pic>
      <p:cxnSp>
        <p:nvCxnSpPr>
          <p:cNvPr id="56" name="直接箭头连接符 55">
            <a:extLst>
              <a:ext uri="{FF2B5EF4-FFF2-40B4-BE49-F238E27FC236}">
                <a16:creationId xmlns:a16="http://schemas.microsoft.com/office/drawing/2014/main" id="{853A10B1-A09C-9F9A-7C95-0A9394A0F03C}"/>
              </a:ext>
            </a:extLst>
          </p:cNvPr>
          <p:cNvCxnSpPr>
            <a:cxnSpLocks/>
          </p:cNvCxnSpPr>
          <p:nvPr/>
        </p:nvCxnSpPr>
        <p:spPr>
          <a:xfrm>
            <a:off x="7556442" y="5199028"/>
            <a:ext cx="35692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7" name="直接箭头连接符 56">
            <a:extLst>
              <a:ext uri="{FF2B5EF4-FFF2-40B4-BE49-F238E27FC236}">
                <a16:creationId xmlns:a16="http://schemas.microsoft.com/office/drawing/2014/main" id="{FD800E3F-407F-96C7-36DC-C588128309CB}"/>
              </a:ext>
            </a:extLst>
          </p:cNvPr>
          <p:cNvCxnSpPr>
            <a:cxnSpLocks/>
          </p:cNvCxnSpPr>
          <p:nvPr/>
        </p:nvCxnSpPr>
        <p:spPr>
          <a:xfrm>
            <a:off x="9193530" y="5197296"/>
            <a:ext cx="34724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8" name="文本框 57">
            <a:extLst>
              <a:ext uri="{FF2B5EF4-FFF2-40B4-BE49-F238E27FC236}">
                <a16:creationId xmlns:a16="http://schemas.microsoft.com/office/drawing/2014/main" id="{CADCB112-FD55-0836-DD1B-6BEA78983AAB}"/>
              </a:ext>
            </a:extLst>
          </p:cNvPr>
          <p:cNvSpPr txBox="1"/>
          <p:nvPr/>
        </p:nvSpPr>
        <p:spPr>
          <a:xfrm>
            <a:off x="7876545" y="5041368"/>
            <a:ext cx="1487761" cy="276999"/>
          </a:xfrm>
          <a:prstGeom prst="rect">
            <a:avLst/>
          </a:prstGeom>
          <a:noFill/>
        </p:spPr>
        <p:txBody>
          <a:bodyPr wrap="square">
            <a:spAutoFit/>
          </a:bodyPr>
          <a:lstStyle/>
          <a:p>
            <a:r>
              <a:rPr lang="en-US" altLang="zh-CN" sz="1200" kern="100" dirty="0">
                <a:latin typeface="等线" panose="02010600030101010101" pitchFamily="2" charset="-122"/>
                <a:ea typeface="等线" panose="02010600030101010101" pitchFamily="2" charset="-122"/>
                <a:cs typeface="Times New Roman" panose="02020603050405020304" pitchFamily="18" charset="0"/>
              </a:rPr>
              <a:t>w</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hole sequences</a:t>
            </a:r>
            <a:endParaRPr lang="zh-CN" altLang="en-US" sz="1200" dirty="0"/>
          </a:p>
        </p:txBody>
      </p:sp>
    </p:spTree>
    <p:extLst>
      <p:ext uri="{BB962C8B-B14F-4D97-AF65-F5344CB8AC3E}">
        <p14:creationId xmlns:p14="http://schemas.microsoft.com/office/powerpoint/2010/main" val="37501616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23701-36DD-0647-D230-B20F798E8333}"/>
            </a:ext>
          </a:extLst>
        </p:cNvPr>
        <p:cNvGrpSpPr/>
        <p:nvPr/>
      </p:nvGrpSpPr>
      <p:grpSpPr>
        <a:xfrm>
          <a:off x="0" y="0"/>
          <a:ext cx="0" cy="0"/>
          <a:chOff x="0" y="0"/>
          <a:chExt cx="0" cy="0"/>
        </a:xfrm>
      </p:grpSpPr>
      <p:sp>
        <p:nvSpPr>
          <p:cNvPr id="6" name="矩形 5">
            <a:extLst>
              <a:ext uri="{FF2B5EF4-FFF2-40B4-BE49-F238E27FC236}">
                <a16:creationId xmlns:a16="http://schemas.microsoft.com/office/drawing/2014/main" id="{2F7CCA2D-F97C-EDD9-3726-6E769AD0AF4A}"/>
              </a:ext>
            </a:extLst>
          </p:cNvPr>
          <p:cNvSpPr/>
          <p:nvPr/>
        </p:nvSpPr>
        <p:spPr>
          <a:xfrm>
            <a:off x="0" y="577525"/>
            <a:ext cx="12192000" cy="1191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标题 1">
            <a:extLst>
              <a:ext uri="{FF2B5EF4-FFF2-40B4-BE49-F238E27FC236}">
                <a16:creationId xmlns:a16="http://schemas.microsoft.com/office/drawing/2014/main" id="{B24D0D00-58E7-109E-C793-6F2804F286A2}"/>
              </a:ext>
            </a:extLst>
          </p:cNvPr>
          <p:cNvSpPr txBox="1">
            <a:spLocks/>
          </p:cNvSpPr>
          <p:nvPr/>
        </p:nvSpPr>
        <p:spPr>
          <a:xfrm>
            <a:off x="487816" y="632614"/>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zh-CN" b="1" dirty="0">
                <a:solidFill>
                  <a:sysClr val="window" lastClr="FFFFFF"/>
                </a:solidFill>
                <a:latin typeface="Trebuchet MS" panose="020B0603020202020204"/>
                <a:ea typeface="宋体" panose="02010600030101010101" pitchFamily="2" charset="-122"/>
              </a:rPr>
              <a:t>Proposed Method</a:t>
            </a:r>
            <a:endParaRPr kumimoji="0" lang="zh-CN" altLang="en-US" sz="3600" b="1" i="0" u="none" strike="noStrike" kern="1200" cap="none" spc="0" normalizeH="0" baseline="0" noProof="0" dirty="0">
              <a:ln>
                <a:noFill/>
              </a:ln>
              <a:solidFill>
                <a:sysClr val="window" lastClr="FFFFFF"/>
              </a:solidFill>
              <a:effectLst/>
              <a:uLnTx/>
              <a:uFillTx/>
              <a:latin typeface="Trebuchet MS" panose="020B0603020202020204"/>
              <a:ea typeface="宋体" panose="02010600030101010101" pitchFamily="2" charset="-122"/>
              <a:cs typeface="+mj-cs"/>
            </a:endParaRPr>
          </a:p>
        </p:txBody>
      </p:sp>
      <p:pic>
        <p:nvPicPr>
          <p:cNvPr id="3" name="图片 2">
            <a:extLst>
              <a:ext uri="{FF2B5EF4-FFF2-40B4-BE49-F238E27FC236}">
                <a16:creationId xmlns:a16="http://schemas.microsoft.com/office/drawing/2014/main" id="{65386979-DA33-8BEB-0D32-9C550EC558CA}"/>
              </a:ext>
            </a:extLst>
          </p:cNvPr>
          <p:cNvPicPr>
            <a:picLocks noChangeAspect="1"/>
          </p:cNvPicPr>
          <p:nvPr/>
        </p:nvPicPr>
        <p:blipFill>
          <a:blip r:embed="rId2"/>
          <a:stretch>
            <a:fillRect/>
          </a:stretch>
        </p:blipFill>
        <p:spPr>
          <a:xfrm>
            <a:off x="2036618" y="1865402"/>
            <a:ext cx="7636797" cy="4811424"/>
          </a:xfrm>
          <a:prstGeom prst="rect">
            <a:avLst/>
          </a:prstGeom>
        </p:spPr>
      </p:pic>
      <p:sp>
        <p:nvSpPr>
          <p:cNvPr id="2" name="矩形 1">
            <a:extLst>
              <a:ext uri="{FF2B5EF4-FFF2-40B4-BE49-F238E27FC236}">
                <a16:creationId xmlns:a16="http://schemas.microsoft.com/office/drawing/2014/main" id="{F87DF01D-B2D4-8B84-7E73-0712804FCE19}"/>
              </a:ext>
            </a:extLst>
          </p:cNvPr>
          <p:cNvSpPr/>
          <p:nvPr/>
        </p:nvSpPr>
        <p:spPr>
          <a:xfrm>
            <a:off x="1636568" y="6225387"/>
            <a:ext cx="8567305" cy="45144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n w="76200">
                <a:solidFill>
                  <a:schemeClr val="tx1"/>
                </a:solidFill>
              </a:ln>
            </a:endParaRPr>
          </a:p>
        </p:txBody>
      </p:sp>
      <p:cxnSp>
        <p:nvCxnSpPr>
          <p:cNvPr id="5" name="直接箭头连接符 4">
            <a:extLst>
              <a:ext uri="{FF2B5EF4-FFF2-40B4-BE49-F238E27FC236}">
                <a16:creationId xmlns:a16="http://schemas.microsoft.com/office/drawing/2014/main" id="{B931EE3C-04D3-2574-67E6-F3FA187BE1AB}"/>
              </a:ext>
            </a:extLst>
          </p:cNvPr>
          <p:cNvCxnSpPr/>
          <p:nvPr/>
        </p:nvCxnSpPr>
        <p:spPr>
          <a:xfrm>
            <a:off x="1137805" y="5953991"/>
            <a:ext cx="483177" cy="271395"/>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639F19B8-186C-1DA2-E7B0-6C511C5D70E1}"/>
                  </a:ext>
                </a:extLst>
              </p:cNvPr>
              <p:cNvSpPr txBox="1"/>
              <p:nvPr/>
            </p:nvSpPr>
            <p:spPr>
              <a:xfrm>
                <a:off x="487816" y="5584659"/>
                <a:ext cx="85344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zh-CN" i="1" kern="100">
                          <a:latin typeface="Cambria Math" panose="02040503050406030204" pitchFamily="18" charset="0"/>
                          <a:ea typeface="等线" panose="02010600030101010101" pitchFamily="2" charset="-122"/>
                          <a:cs typeface="Times New Roman" panose="02020603050405020304" pitchFamily="18" charset="0"/>
                        </a:rPr>
                        <m:t>input</m:t>
                      </m:r>
                    </m:oMath>
                  </m:oMathPara>
                </a14:m>
                <a:endParaRPr lang="zh-CN" altLang="en-US" dirty="0"/>
              </a:p>
            </p:txBody>
          </p:sp>
        </mc:Choice>
        <mc:Fallback xmlns="">
          <p:sp>
            <p:nvSpPr>
              <p:cNvPr id="8" name="文本框 7">
                <a:extLst>
                  <a:ext uri="{FF2B5EF4-FFF2-40B4-BE49-F238E27FC236}">
                    <a16:creationId xmlns:a16="http://schemas.microsoft.com/office/drawing/2014/main" id="{639F19B8-186C-1DA2-E7B0-6C511C5D70E1}"/>
                  </a:ext>
                </a:extLst>
              </p:cNvPr>
              <p:cNvSpPr txBox="1">
                <a:spLocks noRot="1" noChangeAspect="1" noMove="1" noResize="1" noEditPoints="1" noAdjustHandles="1" noChangeArrowheads="1" noChangeShapeType="1" noTextEdit="1"/>
              </p:cNvSpPr>
              <p:nvPr/>
            </p:nvSpPr>
            <p:spPr>
              <a:xfrm>
                <a:off x="487816" y="5584659"/>
                <a:ext cx="853440" cy="369332"/>
              </a:xfrm>
              <a:prstGeom prst="rect">
                <a:avLst/>
              </a:prstGeom>
              <a:blipFill>
                <a:blip r:embed="rId3"/>
                <a:stretch>
                  <a:fillRect b="-1147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06785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2318</TotalTime>
  <Words>867</Words>
  <Application>Microsoft Office PowerPoint</Application>
  <PresentationFormat>宽屏</PresentationFormat>
  <Paragraphs>84</Paragraphs>
  <Slides>21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21</vt:i4>
      </vt:variant>
    </vt:vector>
  </HeadingPairs>
  <TitlesOfParts>
    <vt:vector size="29" baseType="lpstr">
      <vt:lpstr>等线</vt:lpstr>
      <vt:lpstr>等线 Light</vt:lpstr>
      <vt:lpstr>汉仪旗黑-60简</vt:lpstr>
      <vt:lpstr>汉仪文黑-45简</vt:lpstr>
      <vt:lpstr>Arial</vt:lpstr>
      <vt:lpstr>Cambria Math</vt:lpstr>
      <vt:lpstr>Trebuchet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欣宇</dc:creator>
  <cp:lastModifiedBy>欣宇 杨</cp:lastModifiedBy>
  <cp:revision>63</cp:revision>
  <dcterms:created xsi:type="dcterms:W3CDTF">2023-07-27T05:47:58Z</dcterms:created>
  <dcterms:modified xsi:type="dcterms:W3CDTF">2024-12-03T08:22:36Z</dcterms:modified>
</cp:coreProperties>
</file>