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1" r:id="rId2"/>
    <p:sldId id="262" r:id="rId3"/>
    <p:sldId id="267" r:id="rId4"/>
    <p:sldId id="265" r:id="rId5"/>
    <p:sldId id="274" r:id="rId6"/>
    <p:sldId id="273" r:id="rId7"/>
    <p:sldId id="275" r:id="rId8"/>
    <p:sldId id="276" r:id="rId9"/>
    <p:sldId id="277" r:id="rId10"/>
    <p:sldId id="271" r:id="rId11"/>
    <p:sldId id="272" r:id="rId12"/>
    <p:sldId id="264" r:id="rId13"/>
    <p:sldId id="263"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2"/>
    <p:restoredTop sz="74891"/>
  </p:normalViewPr>
  <p:slideViewPr>
    <p:cSldViewPr snapToGrid="0" showGuides="1">
      <p:cViewPr>
        <p:scale>
          <a:sx n="119" d="100"/>
          <a:sy n="119" d="100"/>
        </p:scale>
        <p:origin x="1496" y="184"/>
      </p:cViewPr>
      <p:guideLst>
        <p:guide orient="horz" pos="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37D16-A745-5744-A280-48C26038AAA6}" type="datetimeFigureOut">
              <a:rPr kumimoji="1" lang="zh-CN" altLang="en-US" smtClean="0"/>
              <a:t>2023/10/9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B8D5D5-854A-7E4C-93B1-54B56170CE1B}" type="slidenum">
              <a:rPr kumimoji="1" lang="zh-CN" altLang="en-US" smtClean="0"/>
              <a:t>‹#›</a:t>
            </a:fld>
            <a:endParaRPr kumimoji="1" lang="zh-CN" altLang="en-US"/>
          </a:p>
        </p:txBody>
      </p:sp>
    </p:spTree>
    <p:extLst>
      <p:ext uri="{BB962C8B-B14F-4D97-AF65-F5344CB8AC3E}">
        <p14:creationId xmlns:p14="http://schemas.microsoft.com/office/powerpoint/2010/main" val="3882903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a:solidFill>
                  <a:srgbClr val="121212"/>
                </a:solidFill>
                <a:effectLst/>
                <a:latin typeface="-apple-system"/>
              </a:rPr>
              <a:t>相比图的特征，结构对于深度图学习而言或许更加重要。</a:t>
            </a:r>
            <a:endParaRPr lang="en-US" altLang="zh-CN" b="0" i="0">
              <a:solidFill>
                <a:srgbClr val="121212"/>
              </a:solidFill>
              <a:effectLst/>
              <a:latin typeface="-apple-system"/>
            </a:endParaRPr>
          </a:p>
          <a:p>
            <a:endParaRPr lang="en" altLang="zh-CN" b="0" i="0">
              <a:solidFill>
                <a:srgbClr val="222222"/>
              </a:solidFill>
              <a:effectLst/>
              <a:latin typeface="Arial" panose="020B0604020202020204" pitchFamily="34" charset="0"/>
            </a:endParaRPr>
          </a:p>
          <a:p>
            <a:r>
              <a:rPr lang="en" altLang="zh-CN" b="0" i="0">
                <a:solidFill>
                  <a:srgbClr val="222222"/>
                </a:solidFill>
                <a:effectLst/>
                <a:latin typeface="Arial" panose="020B0604020202020204" pitchFamily="34" charset="0"/>
              </a:rPr>
              <a:t>Sato R. Graph Neural Networks can Recover the Hidden Features Solely from the Graph Structure[J]. arXiv preprint arXiv:2301.10956, 2023.</a:t>
            </a:r>
          </a:p>
          <a:p>
            <a:endParaRPr kumimoji="1" lang="en" altLang="zh-CN" b="0" i="0">
              <a:solidFill>
                <a:srgbClr val="222222"/>
              </a:solidFill>
              <a:effectLst/>
              <a:latin typeface="Arial" panose="020B0604020202020204" pitchFamily="34" charset="0"/>
            </a:endParaRPr>
          </a:p>
          <a:p>
            <a:r>
              <a:rPr kumimoji="1" lang="en" altLang="zh-CN"/>
              <a:t>https://github.com/joisino/gnnrecover</a:t>
            </a:r>
            <a:endParaRPr kumimoji="1" lang="zh-CN" altLang="en-US" dirty="0"/>
          </a:p>
        </p:txBody>
      </p:sp>
      <p:sp>
        <p:nvSpPr>
          <p:cNvPr id="4" name="灯片编号占位符 3"/>
          <p:cNvSpPr>
            <a:spLocks noGrp="1"/>
          </p:cNvSpPr>
          <p:nvPr>
            <p:ph type="sldNum" sz="quarter" idx="5"/>
          </p:nvPr>
        </p:nvSpPr>
        <p:spPr/>
        <p:txBody>
          <a:bodyPr/>
          <a:lstStyle/>
          <a:p>
            <a:fld id="{33B8D5D5-854A-7E4C-93B1-54B56170CE1B}" type="slidenum">
              <a:rPr kumimoji="1" lang="zh-CN" altLang="en-US" smtClean="0"/>
              <a:t>1</a:t>
            </a:fld>
            <a:endParaRPr kumimoji="1" lang="zh-CN" altLang="en-US"/>
          </a:p>
        </p:txBody>
      </p:sp>
    </p:spTree>
    <p:extLst>
      <p:ext uri="{BB962C8B-B14F-4D97-AF65-F5344CB8AC3E}">
        <p14:creationId xmlns:p14="http://schemas.microsoft.com/office/powerpoint/2010/main" val="146051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33B8D5D5-854A-7E4C-93B1-54B56170CE1B}" type="slidenum">
              <a:rPr kumimoji="1" lang="zh-CN" altLang="en-US" smtClean="0"/>
              <a:t>2</a:t>
            </a:fld>
            <a:endParaRPr kumimoji="1" lang="zh-CN" altLang="en-US"/>
          </a:p>
        </p:txBody>
      </p:sp>
    </p:spTree>
    <p:extLst>
      <p:ext uri="{BB962C8B-B14F-4D97-AF65-F5344CB8AC3E}">
        <p14:creationId xmlns:p14="http://schemas.microsoft.com/office/powerpoint/2010/main" val="318468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121212"/>
                </a:solidFill>
                <a:effectLst/>
                <a:latin typeface="-apple-system"/>
              </a:rPr>
              <a:t>这篇文章证明了 </a:t>
            </a:r>
            <a:r>
              <a:rPr lang="en" altLang="zh-CN" b="0" i="0" dirty="0">
                <a:solidFill>
                  <a:srgbClr val="121212"/>
                </a:solidFill>
                <a:effectLst/>
                <a:latin typeface="-apple-system"/>
              </a:rPr>
              <a:t>GNN </a:t>
            </a:r>
            <a:r>
              <a:rPr lang="zh-CN" altLang="en-US" b="0" i="0" dirty="0">
                <a:solidFill>
                  <a:srgbClr val="121212"/>
                </a:solidFill>
                <a:effectLst/>
                <a:latin typeface="-apple-system"/>
              </a:rPr>
              <a:t>可以</a:t>
            </a:r>
            <a:r>
              <a:rPr lang="zh-CN" altLang="en-US" b="1" i="0" dirty="0">
                <a:solidFill>
                  <a:srgbClr val="121212"/>
                </a:solidFill>
                <a:effectLst/>
                <a:latin typeface="-apple-system"/>
              </a:rPr>
              <a:t>仅凭图的结构</a:t>
            </a:r>
            <a:r>
              <a:rPr lang="zh-CN" altLang="en-US" b="0" i="0" dirty="0">
                <a:solidFill>
                  <a:srgbClr val="121212"/>
                </a:solidFill>
                <a:effectLst/>
                <a:latin typeface="-apple-system"/>
              </a:rPr>
              <a:t>学习到藏匿于其中的高级知识，它们甚至可以</a:t>
            </a:r>
            <a:r>
              <a:rPr lang="zh-CN" altLang="en-US" b="1" i="0" dirty="0">
                <a:solidFill>
                  <a:srgbClr val="121212"/>
                </a:solidFill>
                <a:effectLst/>
                <a:latin typeface="-apple-system"/>
              </a:rPr>
              <a:t>帮助 </a:t>
            </a:r>
            <a:r>
              <a:rPr lang="en" altLang="zh-CN" b="1" i="0" dirty="0">
                <a:solidFill>
                  <a:srgbClr val="121212"/>
                </a:solidFill>
                <a:effectLst/>
                <a:latin typeface="-apple-system"/>
              </a:rPr>
              <a:t>GNN </a:t>
            </a:r>
            <a:r>
              <a:rPr lang="zh-CN" altLang="en-US" b="1" i="0" dirty="0">
                <a:solidFill>
                  <a:srgbClr val="121212"/>
                </a:solidFill>
                <a:effectLst/>
                <a:latin typeface="-apple-system"/>
              </a:rPr>
              <a:t>重构它从来没见过的特征</a:t>
            </a:r>
            <a:r>
              <a:rPr lang="zh-CN" altLang="en-US" b="0" i="0" dirty="0">
                <a:solidFill>
                  <a:srgbClr val="121212"/>
                </a:solidFill>
                <a:effectLst/>
                <a:latin typeface="-apple-system"/>
              </a:rPr>
              <a:t>。</a:t>
            </a:r>
            <a:endParaRPr lang="en-US" altLang="zh-CN" b="0" i="0" dirty="0">
              <a:solidFill>
                <a:srgbClr val="121212"/>
              </a:solidFill>
              <a:effectLst/>
              <a:latin typeface="-apple-system"/>
            </a:endParaRPr>
          </a:p>
          <a:p>
            <a:r>
              <a:rPr lang="zh-CN" altLang="en-US" b="0" i="0" dirty="0">
                <a:solidFill>
                  <a:srgbClr val="121212"/>
                </a:solidFill>
                <a:effectLst/>
                <a:latin typeface="-apple-system"/>
              </a:rPr>
              <a:t>这些被重构的特征可以是现实数据集中的各种特征，但在 </a:t>
            </a:r>
            <a:r>
              <a:rPr lang="en" altLang="zh-CN" b="0" i="0" dirty="0">
                <a:solidFill>
                  <a:srgbClr val="121212"/>
                </a:solidFill>
                <a:effectLst/>
                <a:latin typeface="-apple-system"/>
              </a:rPr>
              <a:t>GNN </a:t>
            </a:r>
            <a:r>
              <a:rPr lang="zh-CN" altLang="en-US" b="0" i="0" dirty="0">
                <a:solidFill>
                  <a:srgbClr val="121212"/>
                </a:solidFill>
                <a:effectLst/>
                <a:latin typeface="-apple-system"/>
              </a:rPr>
              <a:t>训练时它们都是</a:t>
            </a:r>
            <a:r>
              <a:rPr lang="zh-CN" altLang="en-US" b="1" i="0" dirty="0">
                <a:solidFill>
                  <a:srgbClr val="121212"/>
                </a:solidFill>
                <a:effectLst/>
                <a:latin typeface="-apple-system"/>
              </a:rPr>
              <a:t>不可见</a:t>
            </a:r>
            <a:r>
              <a:rPr lang="zh-CN" altLang="en-US" b="0" i="0" dirty="0">
                <a:solidFill>
                  <a:srgbClr val="121212"/>
                </a:solidFill>
                <a:effectLst/>
                <a:latin typeface="-apple-system"/>
              </a:rPr>
              <a:t>的。相反，在训练时，每个节点的特征仅由图本身的基本结构信息（如中心性）生成。</a:t>
            </a:r>
            <a:endParaRPr lang="en-US" altLang="zh-CN" b="0" i="0" dirty="0">
              <a:solidFill>
                <a:srgbClr val="121212"/>
              </a:solidFill>
              <a:effectLst/>
              <a:latin typeface="-apple-system"/>
            </a:endParaRPr>
          </a:p>
          <a:p>
            <a:r>
              <a:rPr lang="zh-CN" altLang="en-US" b="0" i="0" dirty="0">
                <a:solidFill>
                  <a:srgbClr val="121212"/>
                </a:solidFill>
                <a:effectLst/>
                <a:latin typeface="-apple-system"/>
              </a:rPr>
              <a:t>例如，仅将用户交易网络中每个节点的度作为特征，</a:t>
            </a:r>
            <a:r>
              <a:rPr lang="en" altLang="zh-CN" b="0" i="0" dirty="0">
                <a:solidFill>
                  <a:srgbClr val="121212"/>
                </a:solidFill>
                <a:effectLst/>
                <a:latin typeface="-apple-system"/>
              </a:rPr>
              <a:t>GNN </a:t>
            </a:r>
            <a:r>
              <a:rPr lang="zh-CN" altLang="en-US" b="0" i="0" dirty="0">
                <a:solidFill>
                  <a:srgbClr val="121212"/>
                </a:solidFill>
                <a:effectLst/>
                <a:latin typeface="-apple-system"/>
              </a:rPr>
              <a:t>能学习恢复各个用户的一些个人特征，这些特征可能甚至属于用户隐私。</a:t>
            </a:r>
            <a:endParaRPr kumimoji="1" lang="zh-CN" altLang="en-US" dirty="0"/>
          </a:p>
        </p:txBody>
      </p:sp>
      <p:sp>
        <p:nvSpPr>
          <p:cNvPr id="4" name="灯片编号占位符 3"/>
          <p:cNvSpPr>
            <a:spLocks noGrp="1"/>
          </p:cNvSpPr>
          <p:nvPr>
            <p:ph type="sldNum" sz="quarter" idx="5"/>
          </p:nvPr>
        </p:nvSpPr>
        <p:spPr/>
        <p:txBody>
          <a:bodyPr/>
          <a:lstStyle/>
          <a:p>
            <a:fld id="{33B8D5D5-854A-7E4C-93B1-54B56170CE1B}" type="slidenum">
              <a:rPr kumimoji="1" lang="zh-CN" altLang="en-US" smtClean="0"/>
              <a:t>3</a:t>
            </a:fld>
            <a:endParaRPr kumimoji="1" lang="zh-CN" altLang="en-US"/>
          </a:p>
        </p:txBody>
      </p:sp>
    </p:spTree>
    <p:extLst>
      <p:ext uri="{BB962C8B-B14F-4D97-AF65-F5344CB8AC3E}">
        <p14:creationId xmlns:p14="http://schemas.microsoft.com/office/powerpoint/2010/main" val="173644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121212"/>
                </a:solidFill>
                <a:effectLst/>
                <a:latin typeface="-apple-system"/>
              </a:rPr>
              <a:t>·</a:t>
            </a:r>
            <a:r>
              <a:rPr lang="zh-CN" altLang="en-US" b="0" i="0" dirty="0">
                <a:solidFill>
                  <a:srgbClr val="121212"/>
                </a:solidFill>
                <a:effectLst/>
                <a:latin typeface="-apple-system"/>
              </a:rPr>
              <a:t> 满足平移和旋转不变性的指标</a:t>
            </a:r>
            <a:endParaRPr lang="en-US" altLang="zh-CN" b="0" i="0" dirty="0">
              <a:solidFill>
                <a:srgbClr val="12121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12121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21212"/>
                </a:solidFill>
                <a:effectLst/>
                <a:latin typeface="-apple-system"/>
              </a:rPr>
              <a:t>因为有些东西我们没考虑到，比如谁能确，保学习出的特征空间和原始特征空间在</a:t>
            </a:r>
            <a:r>
              <a:rPr lang="zh-CN" altLang="en-US" b="1" i="0" dirty="0">
                <a:solidFill>
                  <a:srgbClr val="121212"/>
                </a:solidFill>
                <a:effectLst/>
                <a:latin typeface="-apple-system"/>
              </a:rPr>
              <a:t>位置</a:t>
            </a:r>
            <a:r>
              <a:rPr lang="zh-CN" altLang="en-US" b="0" i="0" dirty="0">
                <a:solidFill>
                  <a:srgbClr val="121212"/>
                </a:solidFill>
                <a:effectLst/>
                <a:latin typeface="-apple-system"/>
              </a:rPr>
              <a:t>和</a:t>
            </a:r>
            <a:r>
              <a:rPr lang="zh-CN" altLang="en-US" b="1" i="0" dirty="0">
                <a:solidFill>
                  <a:srgbClr val="121212"/>
                </a:solidFill>
                <a:effectLst/>
                <a:latin typeface="-apple-system"/>
              </a:rPr>
              <a:t>角度</a:t>
            </a:r>
            <a:r>
              <a:rPr lang="zh-CN" altLang="en-US" b="0" i="0" dirty="0">
                <a:solidFill>
                  <a:srgbClr val="121212"/>
                </a:solidFill>
                <a:effectLst/>
                <a:latin typeface="-apple-system"/>
              </a:rPr>
              <a:t>上都一致，（平移到另一个位置或者旋转一个角度），得到不同的</a:t>
            </a:r>
            <a:r>
              <a:rPr lang="en-US" altLang="zh-CN" b="0" i="0" dirty="0">
                <a:solidFill>
                  <a:srgbClr val="121212"/>
                </a:solidFill>
                <a:effectLst/>
                <a:latin typeface="-apple-system"/>
              </a:rPr>
              <a:t>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b="0" i="0" dirty="0">
              <a:solidFill>
                <a:srgbClr val="12121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21212"/>
                </a:solidFill>
                <a:effectLst/>
                <a:latin typeface="-apple-system"/>
              </a:rPr>
              <a:t>我们所讨论的特征恢复其实是一种特殊的</a:t>
            </a:r>
            <a:r>
              <a:rPr lang="zh-CN" altLang="en-US" b="1" i="0" dirty="0">
                <a:solidFill>
                  <a:srgbClr val="121212"/>
                </a:solidFill>
                <a:effectLst/>
                <a:latin typeface="-apple-system"/>
              </a:rPr>
              <a:t>图生成任务</a:t>
            </a:r>
            <a:r>
              <a:rPr lang="zh-CN" altLang="en-US" b="0" i="0" dirty="0">
                <a:solidFill>
                  <a:srgbClr val="121212"/>
                </a:solidFill>
                <a:effectLst/>
                <a:latin typeface="-apple-system"/>
              </a:rPr>
              <a:t>：学习目标数据（原始特征 �）的分布或流形 �</a:t>
            </a:r>
            <a:r>
              <a:rPr lang="en-US" altLang="zh-CN" b="0" i="0" dirty="0">
                <a:solidFill>
                  <a:srgbClr val="121212"/>
                </a:solidFill>
                <a:effectLst/>
                <a:latin typeface="-apple-system"/>
              </a:rPr>
              <a:t>(�)</a:t>
            </a:r>
            <a:r>
              <a:rPr lang="zh-CN" altLang="en-US" b="0" i="0" dirty="0">
                <a:solidFill>
                  <a:srgbClr val="121212"/>
                </a:solidFill>
                <a:effectLst/>
                <a:latin typeface="-apple-system"/>
              </a:rPr>
              <a:t>，它恒正、可微、对数梯度有界。考虑到 </a:t>
            </a:r>
            <a:r>
              <a:rPr lang="en" altLang="zh-CN" b="0" i="0" dirty="0">
                <a:solidFill>
                  <a:srgbClr val="121212"/>
                </a:solidFill>
                <a:effectLst/>
                <a:latin typeface="-apple-system"/>
              </a:rPr>
              <a:t>GNN </a:t>
            </a:r>
            <a:r>
              <a:rPr lang="zh-CN" altLang="en-US" b="0" i="0" dirty="0">
                <a:solidFill>
                  <a:srgbClr val="121212"/>
                </a:solidFill>
                <a:effectLst/>
                <a:latin typeface="-apple-system"/>
              </a:rPr>
              <a:t>完全没有除图结构外对真实特征的任何先验知识，如何获知真实特征的流形成为了一个大难题。有人可能会说，我们就不能</a:t>
            </a:r>
            <a:r>
              <a:rPr lang="zh-CN" altLang="en-US" b="1" i="0" dirty="0">
                <a:solidFill>
                  <a:srgbClr val="121212"/>
                </a:solidFill>
                <a:effectLst/>
                <a:latin typeface="-apple-system"/>
              </a:rPr>
              <a:t>利用我们手头的图结构进行特征度量学习</a:t>
            </a:r>
            <a:r>
              <a:rPr lang="zh-CN" altLang="en-US" b="0" i="0" dirty="0">
                <a:solidFill>
                  <a:srgbClr val="121212"/>
                </a:solidFill>
                <a:effectLst/>
                <a:latin typeface="-apple-system"/>
              </a:rPr>
              <a:t>吗？节点在图上隔得越远，特征的相关度越低。嗯，这的确是一个直观上合理的假设，但可惜它是不对的，因为节点在图上的最短路径距离（</a:t>
            </a:r>
            <a:r>
              <a:rPr lang="en" altLang="zh-CN" b="0" i="0" dirty="0">
                <a:solidFill>
                  <a:srgbClr val="121212"/>
                </a:solidFill>
                <a:effectLst/>
                <a:latin typeface="-apple-system"/>
              </a:rPr>
              <a:t>shortest path distance</a:t>
            </a:r>
            <a:r>
              <a:rPr lang="zh-CN" altLang="en" b="0" i="0" dirty="0">
                <a:solidFill>
                  <a:srgbClr val="121212"/>
                </a:solidFill>
                <a:effectLst/>
                <a:latin typeface="-apple-system"/>
              </a:rPr>
              <a:t>）</a:t>
            </a:r>
            <a:r>
              <a:rPr lang="zh-CN" altLang="en-US" b="0" i="0" dirty="0">
                <a:solidFill>
                  <a:srgbClr val="121212"/>
                </a:solidFill>
                <a:effectLst/>
                <a:latin typeface="-apple-system"/>
              </a:rPr>
              <a:t>与特征在流形上的分布并无直接联系。在特征空间中，两个离得很近的特征点却可能对应着图上距离很远（跳数很多）的两个节点。作者给出了一个反例：下图是一个 </a:t>
            </a:r>
            <a:r>
              <a:rPr lang="en" altLang="zh-CN" b="0" i="0" dirty="0">
                <a:solidFill>
                  <a:srgbClr val="121212"/>
                </a:solidFill>
                <a:effectLst/>
                <a:latin typeface="-apple-system"/>
              </a:rPr>
              <a:t>graph </a:t>
            </a:r>
            <a:r>
              <a:rPr lang="zh-CN" altLang="en-US" b="0" i="0" dirty="0">
                <a:solidFill>
                  <a:srgbClr val="121212"/>
                </a:solidFill>
                <a:effectLst/>
                <a:latin typeface="-apple-system"/>
              </a:rPr>
              <a:t>对应的特征空间，其中节点 </a:t>
            </a:r>
            <a:r>
              <a:rPr lang="en" altLang="zh-CN" b="0" i="0" dirty="0">
                <a:solidFill>
                  <a:srgbClr val="121212"/>
                </a:solidFill>
                <a:effectLst/>
                <a:latin typeface="-apple-system"/>
              </a:rPr>
              <a:t>A </a:t>
            </a:r>
            <a:r>
              <a:rPr lang="zh-CN" altLang="en-US" b="0" i="0" dirty="0">
                <a:solidFill>
                  <a:srgbClr val="121212"/>
                </a:solidFill>
                <a:effectLst/>
                <a:latin typeface="-apple-system"/>
              </a:rPr>
              <a:t>到 </a:t>
            </a:r>
            <a:r>
              <a:rPr lang="en" altLang="zh-CN" b="0" i="0" dirty="0">
                <a:solidFill>
                  <a:srgbClr val="121212"/>
                </a:solidFill>
                <a:effectLst/>
                <a:latin typeface="-apple-system"/>
              </a:rPr>
              <a:t>B </a:t>
            </a:r>
            <a:r>
              <a:rPr lang="zh-CN" altLang="en-US" b="0" i="0" dirty="0">
                <a:solidFill>
                  <a:srgbClr val="121212"/>
                </a:solidFill>
                <a:effectLst/>
                <a:latin typeface="-apple-system"/>
              </a:rPr>
              <a:t>的最短路径距离为 </a:t>
            </a:r>
            <a:r>
              <a:rPr lang="en-US" altLang="zh-CN" b="0" i="0" dirty="0">
                <a:solidFill>
                  <a:srgbClr val="121212"/>
                </a:solidFill>
                <a:effectLst/>
                <a:latin typeface="-apple-system"/>
              </a:rPr>
              <a:t>21 </a:t>
            </a:r>
            <a:r>
              <a:rPr lang="zh-CN" altLang="en-US" b="0" i="0" dirty="0">
                <a:solidFill>
                  <a:srgbClr val="121212"/>
                </a:solidFill>
                <a:effectLst/>
                <a:latin typeface="-apple-system"/>
              </a:rPr>
              <a:t>跳，</a:t>
            </a:r>
            <a:r>
              <a:rPr lang="en" altLang="zh-CN" b="0" i="0" dirty="0">
                <a:solidFill>
                  <a:srgbClr val="121212"/>
                </a:solidFill>
                <a:effectLst/>
                <a:latin typeface="-apple-system"/>
              </a:rPr>
              <a:t>A </a:t>
            </a:r>
            <a:r>
              <a:rPr lang="zh-CN" altLang="en-US" b="0" i="0" dirty="0">
                <a:solidFill>
                  <a:srgbClr val="121212"/>
                </a:solidFill>
                <a:effectLst/>
                <a:latin typeface="-apple-system"/>
              </a:rPr>
              <a:t>到 </a:t>
            </a:r>
            <a:r>
              <a:rPr lang="en" altLang="zh-CN" b="0" i="0" dirty="0">
                <a:solidFill>
                  <a:srgbClr val="121212"/>
                </a:solidFill>
                <a:effectLst/>
                <a:latin typeface="-apple-system"/>
              </a:rPr>
              <a:t>C </a:t>
            </a:r>
            <a:r>
              <a:rPr lang="zh-CN" altLang="en-US" b="0" i="0" dirty="0">
                <a:solidFill>
                  <a:srgbClr val="121212"/>
                </a:solidFill>
                <a:effectLst/>
                <a:latin typeface="-apple-system"/>
              </a:rPr>
              <a:t>的最短路径距离为 </a:t>
            </a:r>
            <a:r>
              <a:rPr lang="en-US" altLang="zh-CN" b="0" i="0" dirty="0">
                <a:solidFill>
                  <a:srgbClr val="121212"/>
                </a:solidFill>
                <a:effectLst/>
                <a:latin typeface="-apple-system"/>
              </a:rPr>
              <a:t>18 </a:t>
            </a:r>
            <a:r>
              <a:rPr lang="zh-CN" altLang="en-US" b="0" i="0" dirty="0">
                <a:solidFill>
                  <a:srgbClr val="121212"/>
                </a:solidFill>
                <a:effectLst/>
                <a:latin typeface="-apple-system"/>
              </a:rPr>
              <a:t>跳，但 </a:t>
            </a:r>
            <a:r>
              <a:rPr lang="en" altLang="zh-CN" b="0" i="0" dirty="0">
                <a:solidFill>
                  <a:srgbClr val="121212"/>
                </a:solidFill>
                <a:effectLst/>
                <a:latin typeface="-apple-system"/>
              </a:rPr>
              <a:t>A </a:t>
            </a:r>
            <a:r>
              <a:rPr lang="zh-CN" altLang="en-US" b="0" i="0" dirty="0">
                <a:solidFill>
                  <a:srgbClr val="121212"/>
                </a:solidFill>
                <a:effectLst/>
                <a:latin typeface="-apple-system"/>
              </a:rPr>
              <a:t>特征到 </a:t>
            </a:r>
            <a:r>
              <a:rPr lang="en" altLang="zh-CN" b="0" i="0" dirty="0">
                <a:solidFill>
                  <a:srgbClr val="121212"/>
                </a:solidFill>
                <a:effectLst/>
                <a:latin typeface="-apple-system"/>
              </a:rPr>
              <a:t>B </a:t>
            </a:r>
            <a:r>
              <a:rPr lang="zh-CN" altLang="en-US" b="0" i="0" dirty="0">
                <a:solidFill>
                  <a:srgbClr val="121212"/>
                </a:solidFill>
                <a:effectLst/>
                <a:latin typeface="-apple-system"/>
              </a:rPr>
              <a:t>特征的欧氏距离比到 </a:t>
            </a:r>
            <a:r>
              <a:rPr lang="en" altLang="zh-CN" b="0" i="0" dirty="0">
                <a:solidFill>
                  <a:srgbClr val="121212"/>
                </a:solidFill>
                <a:effectLst/>
                <a:latin typeface="-apple-system"/>
              </a:rPr>
              <a:t>C </a:t>
            </a:r>
            <a:r>
              <a:rPr lang="zh-CN" altLang="en-US" b="0" i="0" dirty="0">
                <a:solidFill>
                  <a:srgbClr val="121212"/>
                </a:solidFill>
                <a:effectLst/>
                <a:latin typeface="-apple-system"/>
              </a:rPr>
              <a:t>特征的欧氏距离短很多。</a:t>
            </a:r>
            <a:endParaRPr lang="en-US" altLang="zh-CN" b="0" i="0" dirty="0">
              <a:solidFill>
                <a:srgbClr val="12121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b="0" i="0" dirty="0">
              <a:solidFill>
                <a:srgbClr val="12121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21212"/>
                </a:solidFill>
                <a:effectLst/>
                <a:latin typeface="-apple-system"/>
              </a:rPr>
              <a:t>从这个例子中，我们可以发现，特征空间中两点的欧氏距离很大程度上取决于该特征点所在区域的密度，因为在高密度区域中，一跳对应的距离要短得多，节点 </a:t>
            </a:r>
            <a:r>
              <a:rPr lang="en" altLang="zh-CN" b="0" i="0" dirty="0">
                <a:solidFill>
                  <a:srgbClr val="121212"/>
                </a:solidFill>
                <a:effectLst/>
                <a:latin typeface="-apple-system"/>
              </a:rPr>
              <a:t>A </a:t>
            </a:r>
            <a:r>
              <a:rPr lang="zh-CN" altLang="en-US" b="0" i="0" dirty="0">
                <a:solidFill>
                  <a:srgbClr val="121212"/>
                </a:solidFill>
                <a:effectLst/>
                <a:latin typeface="-apple-system"/>
              </a:rPr>
              <a:t>和 </a:t>
            </a:r>
            <a:r>
              <a:rPr lang="en" altLang="zh-CN" b="0" i="0" dirty="0">
                <a:solidFill>
                  <a:srgbClr val="121212"/>
                </a:solidFill>
                <a:effectLst/>
                <a:latin typeface="-apple-system"/>
              </a:rPr>
              <a:t>B </a:t>
            </a:r>
            <a:r>
              <a:rPr lang="zh-CN" altLang="en-US" b="0" i="0" dirty="0">
                <a:solidFill>
                  <a:srgbClr val="121212"/>
                </a:solidFill>
                <a:effectLst/>
                <a:latin typeface="-apple-system"/>
              </a:rPr>
              <a:t>的特征同属于一个高密度区域，所以更多跳对应的特征距离更短。可是，对于看不到实际特征的 </a:t>
            </a:r>
            <a:r>
              <a:rPr lang="en" altLang="zh-CN" b="0" i="0" dirty="0">
                <a:solidFill>
                  <a:srgbClr val="121212"/>
                </a:solidFill>
                <a:effectLst/>
                <a:latin typeface="-apple-system"/>
              </a:rPr>
              <a:t>GNN</a:t>
            </a:r>
            <a:r>
              <a:rPr lang="zh-CN" altLang="en" b="0" i="0" dirty="0">
                <a:solidFill>
                  <a:srgbClr val="121212"/>
                </a:solidFill>
                <a:effectLst/>
                <a:latin typeface="-apple-system"/>
              </a:rPr>
              <a:t>，</a:t>
            </a:r>
            <a:r>
              <a:rPr lang="zh-CN" altLang="en-US" b="0" i="0" dirty="0">
                <a:solidFill>
                  <a:srgbClr val="121212"/>
                </a:solidFill>
                <a:effectLst/>
                <a:latin typeface="-apple-system"/>
              </a:rPr>
              <a:t>如何判断一个节点的特征是位于特征空间中的高密度区域，还是低密度区域？有人可能会说，用图结构提供的</a:t>
            </a:r>
            <a:r>
              <a:rPr lang="zh-CN" altLang="en-US" b="1" i="0" dirty="0">
                <a:solidFill>
                  <a:srgbClr val="121212"/>
                </a:solidFill>
                <a:effectLst/>
                <a:latin typeface="-apple-system"/>
              </a:rPr>
              <a:t>节点中心性</a:t>
            </a:r>
            <a:r>
              <a:rPr lang="zh-CN" altLang="en-US" b="0" i="0" dirty="0">
                <a:solidFill>
                  <a:srgbClr val="121212"/>
                </a:solidFill>
                <a:effectLst/>
                <a:latin typeface="-apple-system"/>
              </a:rPr>
              <a:t>来近似评估。度越大的节点，周围的节点越多，根据同质性假设，相近的特征也就越多。嗯，这的确也是一个直观上合理的假设，但可惜它也是不对的，因为特征的密度并不完全与结构相关。事实上，上图来自于一个 </a:t>
            </a:r>
            <a:r>
              <a:rPr lang="en-US" altLang="zh-CN" b="0" i="0" dirty="0">
                <a:solidFill>
                  <a:srgbClr val="121212"/>
                </a:solidFill>
                <a:effectLst/>
                <a:latin typeface="-apple-system"/>
              </a:rPr>
              <a:t>10 </a:t>
            </a:r>
            <a:r>
              <a:rPr lang="zh-CN" altLang="en-US" b="0" i="0" dirty="0">
                <a:solidFill>
                  <a:srgbClr val="121212"/>
                </a:solidFill>
                <a:effectLst/>
                <a:latin typeface="-apple-system"/>
              </a:rPr>
              <a:t>阶正则图（即所有节点的度相等，均为 </a:t>
            </a:r>
            <a:r>
              <a:rPr lang="en-US" altLang="zh-CN" b="0" i="0" dirty="0">
                <a:solidFill>
                  <a:srgbClr val="121212"/>
                </a:solidFill>
                <a:effectLst/>
                <a:latin typeface="-apple-system"/>
              </a:rPr>
              <a:t>10</a:t>
            </a:r>
            <a:r>
              <a:rPr lang="zh-CN" altLang="en-US" b="0" i="0" dirty="0">
                <a:solidFill>
                  <a:srgbClr val="121212"/>
                </a:solidFill>
                <a:effectLst/>
                <a:latin typeface="-apple-system"/>
              </a:rPr>
              <a:t>），但特征空间中出现了明显的密度差异区域，所以这一说法不攻自破了。</a:t>
            </a:r>
            <a:endParaRPr lang="en-US" altLang="zh-CN" b="0" i="0" dirty="0">
              <a:solidFill>
                <a:srgbClr val="12121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b="0" i="0" dirty="0">
              <a:solidFill>
                <a:srgbClr val="121212"/>
              </a:solidFill>
              <a:effectLst/>
              <a:latin typeface="-apple-system"/>
            </a:endParaRPr>
          </a:p>
          <a:p>
            <a:pPr algn="l"/>
            <a:r>
              <a:rPr lang="zh-CN" altLang="en-US" b="0" i="0" dirty="0">
                <a:solidFill>
                  <a:srgbClr val="121212"/>
                </a:solidFill>
                <a:effectLst/>
                <a:latin typeface="-apple-system"/>
              </a:rPr>
              <a:t>既然如此，从</a:t>
            </a:r>
            <a:r>
              <a:rPr lang="zh-CN" altLang="en-US" b="1" i="0" dirty="0">
                <a:solidFill>
                  <a:srgbClr val="121212"/>
                </a:solidFill>
                <a:effectLst/>
                <a:latin typeface="-apple-system"/>
              </a:rPr>
              <a:t>局部结构</a:t>
            </a:r>
            <a:r>
              <a:rPr lang="zh-CN" altLang="en-US" b="0" i="0" dirty="0">
                <a:solidFill>
                  <a:srgbClr val="121212"/>
                </a:solidFill>
                <a:effectLst/>
                <a:latin typeface="-apple-system"/>
              </a:rPr>
              <a:t>入手学习流形的密度似乎是不可行了。聪明的前人们找到了一种可行的方法：可以通过在无权图上进行</a:t>
            </a:r>
            <a:r>
              <a:rPr lang="zh-CN" altLang="en-US" b="1" i="0" dirty="0">
                <a:solidFill>
                  <a:srgbClr val="121212"/>
                </a:solidFill>
                <a:effectLst/>
                <a:latin typeface="-apple-system"/>
              </a:rPr>
              <a:t>随机游走</a:t>
            </a:r>
            <a:r>
              <a:rPr lang="zh-CN" altLang="en-US" b="0" i="0" dirty="0">
                <a:solidFill>
                  <a:srgbClr val="121212"/>
                </a:solidFill>
                <a:effectLst/>
                <a:latin typeface="-apple-system"/>
              </a:rPr>
              <a:t>估计特征的分布，因为当图中包含足够多的节点时随机游走过程渐进等价于在特征空间中的扩散过程 </a:t>
            </a:r>
            <a:r>
              <a:rPr lang="en-US" altLang="zh-CN" b="0" i="0" dirty="0">
                <a:solidFill>
                  <a:srgbClr val="121212"/>
                </a:solidFill>
                <a:effectLst/>
                <a:latin typeface="-apple-system"/>
              </a:rPr>
              <a:t>[1]</a:t>
            </a:r>
            <a:r>
              <a:rPr lang="zh-CN" altLang="en-US" b="0" i="0" dirty="0">
                <a:solidFill>
                  <a:srgbClr val="121212"/>
                </a:solidFill>
                <a:effectLst/>
                <a:latin typeface="-apple-system"/>
              </a:rPr>
              <a:t>。借助这一点，作者进行了一些理论研究，并得出结论：在图数据满足一些特定假设的前提下，</a:t>
            </a:r>
            <a:r>
              <a:rPr lang="en" altLang="zh-CN" b="0" i="0" dirty="0">
                <a:solidFill>
                  <a:srgbClr val="121212"/>
                </a:solidFill>
                <a:effectLst/>
                <a:latin typeface="-apple-system"/>
              </a:rPr>
              <a:t>GNN </a:t>
            </a:r>
            <a:r>
              <a:rPr lang="zh-CN" altLang="en-US" b="0" i="0" dirty="0">
                <a:solidFill>
                  <a:srgbClr val="121212"/>
                </a:solidFill>
                <a:effectLst/>
                <a:latin typeface="-apple-system"/>
              </a:rPr>
              <a:t>能够仅从其拓扑结构恢复原始的特征。</a:t>
            </a:r>
          </a:p>
          <a:p>
            <a:endParaRPr kumimoji="1" lang="en-US" altLang="zh-CN" b="0" i="0" dirty="0">
              <a:solidFill>
                <a:srgbClr val="121212"/>
              </a:solidFill>
              <a:effectLst/>
              <a:latin typeface="-apple-system"/>
            </a:endParaRPr>
          </a:p>
        </p:txBody>
      </p:sp>
      <p:sp>
        <p:nvSpPr>
          <p:cNvPr id="4" name="灯片编号占位符 3"/>
          <p:cNvSpPr>
            <a:spLocks noGrp="1"/>
          </p:cNvSpPr>
          <p:nvPr>
            <p:ph type="sldNum" sz="quarter" idx="5"/>
          </p:nvPr>
        </p:nvSpPr>
        <p:spPr/>
        <p:txBody>
          <a:bodyPr/>
          <a:lstStyle/>
          <a:p>
            <a:fld id="{33B8D5D5-854A-7E4C-93B1-54B56170CE1B}" type="slidenum">
              <a:rPr kumimoji="1" lang="zh-CN" altLang="en-US" smtClean="0"/>
              <a:t>5</a:t>
            </a:fld>
            <a:endParaRPr kumimoji="1" lang="zh-CN" altLang="en-US"/>
          </a:p>
        </p:txBody>
      </p:sp>
    </p:spTree>
    <p:extLst>
      <p:ext uri="{BB962C8B-B14F-4D97-AF65-F5344CB8AC3E}">
        <p14:creationId xmlns:p14="http://schemas.microsoft.com/office/powerpoint/2010/main" val="15046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121212"/>
                </a:solidFill>
                <a:effectLst/>
                <a:latin typeface="-apple-system"/>
              </a:rPr>
              <a:t>为得出上一节的结论，首先需要对所研究的图数据做一些假设。</a:t>
            </a:r>
          </a:p>
          <a:p>
            <a:pPr algn="l">
              <a:buFont typeface="Arial" panose="020B0604020202020204" pitchFamily="34" charset="0"/>
              <a:buChar char="•"/>
            </a:pPr>
            <a:r>
              <a:rPr lang="zh-CN" altLang="en-US" b="0" i="0" dirty="0">
                <a:solidFill>
                  <a:srgbClr val="121212"/>
                </a:solidFill>
                <a:effectLst/>
                <a:latin typeface="-apple-system"/>
              </a:rPr>
              <a:t>图足够大（节点数目足够大）。</a:t>
            </a:r>
          </a:p>
          <a:p>
            <a:pPr algn="l">
              <a:buFont typeface="Arial" panose="020B0604020202020204" pitchFamily="34" charset="0"/>
              <a:buChar char="•"/>
            </a:pPr>
            <a:r>
              <a:rPr lang="zh-CN" altLang="en-US" b="0" i="0" dirty="0">
                <a:solidFill>
                  <a:srgbClr val="121212"/>
                </a:solidFill>
                <a:effectLst/>
                <a:latin typeface="-apple-system"/>
              </a:rPr>
              <a:t>每个节点的原始特征是从 �</a:t>
            </a:r>
            <a:r>
              <a:rPr lang="en-US" altLang="zh-CN" b="0" i="0" dirty="0">
                <a:solidFill>
                  <a:srgbClr val="121212"/>
                </a:solidFill>
                <a:effectLst/>
                <a:latin typeface="-apple-system"/>
              </a:rPr>
              <a:t>(�) </a:t>
            </a:r>
            <a:r>
              <a:rPr lang="zh-CN" altLang="en-US" b="0" i="0" dirty="0">
                <a:solidFill>
                  <a:srgbClr val="121212"/>
                </a:solidFill>
                <a:effectLst/>
                <a:latin typeface="-apple-system"/>
              </a:rPr>
              <a:t>中 </a:t>
            </a:r>
            <a:r>
              <a:rPr lang="en" altLang="zh-CN" b="0" i="0" dirty="0" err="1">
                <a:solidFill>
                  <a:srgbClr val="121212"/>
                </a:solidFill>
                <a:effectLst/>
                <a:latin typeface="-apple-system"/>
              </a:rPr>
              <a:t>i.i.d</a:t>
            </a:r>
            <a:r>
              <a:rPr lang="en" altLang="zh-CN" b="0" i="0" dirty="0">
                <a:solidFill>
                  <a:srgbClr val="121212"/>
                </a:solidFill>
                <a:effectLst/>
                <a:latin typeface="-apple-system"/>
              </a:rPr>
              <a:t> </a:t>
            </a:r>
            <a:r>
              <a:rPr lang="zh-CN" altLang="en-US" b="0" i="0" dirty="0">
                <a:solidFill>
                  <a:srgbClr val="121212"/>
                </a:solidFill>
                <a:effectLst/>
                <a:latin typeface="-apple-system"/>
              </a:rPr>
              <a:t>采样的。</a:t>
            </a:r>
          </a:p>
          <a:p>
            <a:pPr algn="l">
              <a:buFont typeface="Arial" panose="020B0604020202020204" pitchFamily="34" charset="0"/>
              <a:buChar char="•"/>
            </a:pPr>
            <a:r>
              <a:rPr lang="zh-CN" altLang="en-US" b="0" i="0" dirty="0">
                <a:solidFill>
                  <a:srgbClr val="121212"/>
                </a:solidFill>
                <a:effectLst/>
                <a:latin typeface="-apple-system"/>
              </a:rPr>
              <a:t>图是类似于使用增量节点的方式生成的，即从一个节点开始迭代，每次向图中添加一个节点，并有条件地将该节点与图中某些其他节点进行连接。</a:t>
            </a:r>
          </a:p>
          <a:p>
            <a:pPr algn="l">
              <a:buFont typeface="Arial" panose="020B0604020202020204" pitchFamily="34" charset="0"/>
              <a:buChar char="•"/>
            </a:pPr>
            <a:r>
              <a:rPr lang="zh-CN" altLang="en-US" b="0" i="0" dirty="0">
                <a:solidFill>
                  <a:srgbClr val="121212"/>
                </a:solidFill>
                <a:effectLst/>
                <a:latin typeface="-apple-system"/>
              </a:rPr>
              <a:t>每次迭代都对应一个</a:t>
            </a:r>
            <a:r>
              <a:rPr lang="zh-CN" altLang="en-US" b="1" i="0" dirty="0">
                <a:solidFill>
                  <a:srgbClr val="121212"/>
                </a:solidFill>
                <a:effectLst/>
                <a:latin typeface="-apple-system"/>
              </a:rPr>
              <a:t>阈值函数 </a:t>
            </a:r>
            <a:r>
              <a:rPr lang="zh-CN" altLang="en-US" b="0" i="0" dirty="0">
                <a:solidFill>
                  <a:srgbClr val="121212"/>
                </a:solidFill>
                <a:effectLst/>
                <a:latin typeface="-apple-system"/>
              </a:rPr>
              <a:t>��</a:t>
            </a:r>
            <a:r>
              <a:rPr lang="en-US" altLang="zh-CN" b="0" i="0" dirty="0">
                <a:solidFill>
                  <a:srgbClr val="121212"/>
                </a:solidFill>
                <a:effectLst/>
                <a:latin typeface="-apple-system"/>
              </a:rPr>
              <a:t>(��)</a:t>
            </a:r>
            <a:r>
              <a:rPr lang="zh-CN" altLang="en-US" b="0" i="0" dirty="0">
                <a:solidFill>
                  <a:srgbClr val="121212"/>
                </a:solidFill>
                <a:effectLst/>
                <a:latin typeface="-apple-system"/>
              </a:rPr>
              <a:t>，它指示第 �−</a:t>
            </a:r>
            <a:r>
              <a:rPr lang="en-US" altLang="zh-CN" b="0" i="0" dirty="0">
                <a:solidFill>
                  <a:srgbClr val="121212"/>
                </a:solidFill>
                <a:effectLst/>
                <a:latin typeface="-apple-system"/>
              </a:rPr>
              <a:t>1 </a:t>
            </a:r>
            <a:r>
              <a:rPr lang="zh-CN" altLang="en-US" b="0" i="0" dirty="0">
                <a:solidFill>
                  <a:srgbClr val="121212"/>
                </a:solidFill>
                <a:effectLst/>
                <a:latin typeface="-apple-system"/>
              </a:rPr>
              <a:t>次迭代后（此时图中有 � 个节点）节点 � 存在指向其他节点的有向边的条件。当节点 � 和 � 满足欧氏距离小于该阈值时 </a:t>
            </a:r>
            <a:r>
              <a:rPr lang="en-US" altLang="zh-CN" b="0" i="0" dirty="0">
                <a:solidFill>
                  <a:srgbClr val="121212"/>
                </a:solidFill>
                <a:effectLst/>
                <a:latin typeface="-apple-system"/>
              </a:rPr>
              <a:t>‖��−��‖&lt;��(��)</a:t>
            </a:r>
            <a:r>
              <a:rPr lang="zh-CN" altLang="en-US" b="0" i="0" dirty="0">
                <a:solidFill>
                  <a:srgbClr val="121212"/>
                </a:solidFill>
                <a:effectLst/>
                <a:latin typeface="-apple-system"/>
              </a:rPr>
              <a:t>，存在边 �→� （即图结构中的邻接关系与节点特征的欧氏距离是挂钩的）。</a:t>
            </a:r>
          </a:p>
          <a:p>
            <a:pPr algn="l">
              <a:buFont typeface="Arial" panose="020B0604020202020204" pitchFamily="34" charset="0"/>
              <a:buChar char="•"/>
            </a:pPr>
            <a:r>
              <a:rPr lang="zh-CN" altLang="en-US" b="0" i="0" dirty="0">
                <a:solidFill>
                  <a:srgbClr val="121212"/>
                </a:solidFill>
                <a:effectLst/>
                <a:latin typeface="-apple-system"/>
              </a:rPr>
              <a:t>以及一些其他用于理论分析的假设（见原文 </a:t>
            </a:r>
            <a:r>
              <a:rPr lang="en-US" altLang="zh-CN" b="0" i="0" dirty="0">
                <a:solidFill>
                  <a:srgbClr val="121212"/>
                </a:solidFill>
                <a:effectLst/>
                <a:latin typeface="-apple-system"/>
              </a:rPr>
              <a:t>3.1 </a:t>
            </a:r>
            <a:r>
              <a:rPr lang="zh-CN" altLang="en-US" b="0" i="0" dirty="0">
                <a:solidFill>
                  <a:srgbClr val="121212"/>
                </a:solidFill>
                <a:effectLst/>
                <a:latin typeface="-apple-system"/>
              </a:rPr>
              <a:t>节）。</a:t>
            </a:r>
          </a:p>
          <a:p>
            <a:pPr algn="l"/>
            <a:r>
              <a:rPr lang="zh-CN" altLang="en-US" b="0" i="0" dirty="0">
                <a:solidFill>
                  <a:srgbClr val="121212"/>
                </a:solidFill>
                <a:effectLst/>
                <a:latin typeface="-apple-system"/>
              </a:rPr>
              <a:t>顺带一提，这一套假设是否温和？尽管作者声明“实际情况下图数据无需由不断添加单个节点生成”，但其他的假设仍有待讨论，尤其是对于链接的假设。</a:t>
            </a:r>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21212"/>
                </a:solidFill>
                <a:effectLst/>
                <a:latin typeface="-apple-system"/>
              </a:rPr>
              <a:t>这样的设计有它的考量：为使 </a:t>
            </a:r>
            <a:r>
              <a:rPr lang="en" altLang="zh-CN" b="0" i="0" dirty="0">
                <a:solidFill>
                  <a:srgbClr val="121212"/>
                </a:solidFill>
                <a:effectLst/>
                <a:latin typeface="-apple-system"/>
              </a:rPr>
              <a:t>GNN </a:t>
            </a:r>
            <a:r>
              <a:rPr lang="zh-CN" altLang="en-US" b="0" i="0" dirty="0">
                <a:solidFill>
                  <a:srgbClr val="121212"/>
                </a:solidFill>
                <a:effectLst/>
                <a:latin typeface="-apple-system"/>
              </a:rPr>
              <a:t>能够区分每个节点。直接用度作为节点特征会使得 </a:t>
            </a:r>
            <a:r>
              <a:rPr lang="en" altLang="zh-CN" b="0" i="0" dirty="0">
                <a:solidFill>
                  <a:srgbClr val="121212"/>
                </a:solidFill>
                <a:effectLst/>
                <a:latin typeface="-apple-system"/>
              </a:rPr>
              <a:t>GNN </a:t>
            </a:r>
            <a:r>
              <a:rPr lang="zh-CN" altLang="en-US" b="0" i="0" dirty="0">
                <a:solidFill>
                  <a:srgbClr val="121212"/>
                </a:solidFill>
                <a:effectLst/>
                <a:latin typeface="-apple-system"/>
              </a:rPr>
              <a:t>区分不出某些度相等的节点，从而陷入 </a:t>
            </a:r>
            <a:r>
              <a:rPr lang="en" altLang="zh-CN" b="0" i="0" dirty="0">
                <a:solidFill>
                  <a:srgbClr val="121212"/>
                </a:solidFill>
                <a:effectLst/>
                <a:latin typeface="-apple-system"/>
              </a:rPr>
              <a:t>trivial </a:t>
            </a:r>
            <a:r>
              <a:rPr lang="zh-CN" altLang="en-US" b="0" i="0" dirty="0">
                <a:solidFill>
                  <a:srgbClr val="121212"/>
                </a:solidFill>
                <a:effectLst/>
                <a:latin typeface="-apple-system"/>
              </a:rPr>
              <a:t>的表示学习，因此要手动给这些特征附上 </a:t>
            </a:r>
            <a:r>
              <a:rPr lang="en" altLang="zh-CN" b="0" i="0" dirty="0">
                <a:solidFill>
                  <a:srgbClr val="121212"/>
                </a:solidFill>
                <a:effectLst/>
                <a:latin typeface="-apple-system"/>
              </a:rPr>
              <a:t>id</a:t>
            </a:r>
            <a:r>
              <a:rPr lang="zh-CN" altLang="en" b="0" i="0" dirty="0">
                <a:solidFill>
                  <a:srgbClr val="121212"/>
                </a:solidFill>
                <a:effectLst/>
                <a:latin typeface="-apple-system"/>
              </a:rPr>
              <a:t>。</a:t>
            </a:r>
            <a:r>
              <a:rPr lang="zh-CN" altLang="en-US" b="0" i="0" dirty="0">
                <a:solidFill>
                  <a:srgbClr val="121212"/>
                </a:solidFill>
                <a:effectLst/>
                <a:latin typeface="-apple-system"/>
              </a:rPr>
              <a:t>直接用 </a:t>
            </a:r>
            <a:r>
              <a:rPr lang="en" altLang="zh-CN" b="0" i="0" dirty="0">
                <a:solidFill>
                  <a:srgbClr val="121212"/>
                </a:solidFill>
                <a:effectLst/>
                <a:latin typeface="-apple-system"/>
              </a:rPr>
              <a:t>one-hot </a:t>
            </a:r>
            <a:r>
              <a:rPr lang="zh-CN" altLang="en-US" b="0" i="0" dirty="0">
                <a:solidFill>
                  <a:srgbClr val="121212"/>
                </a:solidFill>
                <a:effectLst/>
                <a:latin typeface="-apple-system"/>
              </a:rPr>
              <a:t>的形式会导致维数爆炸：每添加一个节点，所有节点的维数就要 </a:t>
            </a:r>
            <a:r>
              <a:rPr lang="en-US" altLang="zh-CN" b="0" i="0" dirty="0">
                <a:solidFill>
                  <a:srgbClr val="121212"/>
                </a:solidFill>
                <a:effectLst/>
                <a:latin typeface="-apple-system"/>
              </a:rPr>
              <a:t>+1</a:t>
            </a:r>
            <a:r>
              <a:rPr lang="zh-CN" altLang="en-US" b="0" i="0" dirty="0">
                <a:solidFill>
                  <a:srgbClr val="121212"/>
                </a:solidFill>
                <a:effectLst/>
                <a:latin typeface="-apple-system"/>
              </a:rPr>
              <a:t>，对于足够大的图而言是不可接受的，只能挑一部分节点加以区分。因此，作者首先随机地从所有 � 个节点中抽出 � 个节点，形成 </a:t>
            </a:r>
            <a:r>
              <a:rPr lang="en" altLang="zh-CN" b="0" i="0" dirty="0">
                <a:solidFill>
                  <a:srgbClr val="121212"/>
                </a:solidFill>
                <a:effectLst/>
                <a:latin typeface="-apple-system"/>
              </a:rPr>
              <a:t>VIP </a:t>
            </a:r>
            <a:r>
              <a:rPr lang="zh-CN" altLang="en-US" b="0" i="0" dirty="0">
                <a:solidFill>
                  <a:srgbClr val="121212"/>
                </a:solidFill>
                <a:effectLst/>
                <a:latin typeface="-apple-system"/>
              </a:rPr>
              <a:t>节点集 �</a:t>
            </a:r>
            <a:r>
              <a:rPr lang="en-US" altLang="zh-CN" b="0" i="0" dirty="0">
                <a:solidFill>
                  <a:srgbClr val="121212"/>
                </a:solidFill>
                <a:effectLst/>
                <a:latin typeface="-apple-system"/>
              </a:rPr>
              <a:t>={��}</a:t>
            </a:r>
            <a:r>
              <a:rPr lang="zh-CN" altLang="en-US" b="0" i="0" dirty="0">
                <a:solidFill>
                  <a:srgbClr val="121212"/>
                </a:solidFill>
                <a:effectLst/>
                <a:latin typeface="-apple-system"/>
              </a:rPr>
              <a:t>，只有这里的节点才能享受到 </a:t>
            </a:r>
            <a:r>
              <a:rPr lang="en" altLang="zh-CN" b="0" i="0" dirty="0">
                <a:solidFill>
                  <a:srgbClr val="121212"/>
                </a:solidFill>
                <a:effectLst/>
                <a:latin typeface="-apple-system"/>
              </a:rPr>
              <a:t>one-hot </a:t>
            </a:r>
            <a:r>
              <a:rPr lang="zh-CN" altLang="en-US" b="0" i="0" dirty="0">
                <a:solidFill>
                  <a:srgbClr val="121212"/>
                </a:solidFill>
                <a:effectLst/>
                <a:latin typeface="-apple-system"/>
              </a:rPr>
              <a:t>式的编码 ��⊤，而其他的节点只能拼接一个零向量 </a:t>
            </a:r>
            <a:r>
              <a:rPr lang="en-US" altLang="zh-CN" b="0" i="0" dirty="0">
                <a:solidFill>
                  <a:srgbClr val="121212"/>
                </a:solidFill>
                <a:effectLst/>
                <a:latin typeface="-apple-system"/>
              </a:rPr>
              <a:t>0�⊤</a:t>
            </a:r>
            <a:r>
              <a:rPr lang="zh-CN" altLang="en-US" b="0" i="0" dirty="0">
                <a:solidFill>
                  <a:srgbClr val="121212"/>
                </a:solidFill>
                <a:effectLst/>
                <a:latin typeface="-apple-system"/>
              </a:rPr>
              <a:t>。最终，每个节点都拥有了一个 </a:t>
            </a:r>
            <a:r>
              <a:rPr lang="en-US" altLang="zh-CN" b="0" i="0" dirty="0">
                <a:solidFill>
                  <a:srgbClr val="121212"/>
                </a:solidFill>
                <a:effectLst/>
                <a:latin typeface="-apple-system"/>
              </a:rPr>
              <a:t>2+� </a:t>
            </a:r>
            <a:r>
              <a:rPr lang="zh-CN" altLang="en-US" b="0" i="0" dirty="0">
                <a:solidFill>
                  <a:srgbClr val="121212"/>
                </a:solidFill>
                <a:effectLst/>
                <a:latin typeface="-apple-system"/>
              </a:rPr>
              <a:t>维的向量特征</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err="1"/>
              <a:t>Z_v</a:t>
            </a:r>
            <a:r>
              <a:rPr kumimoji="1" lang="en-US" altLang="zh-CN" dirty="0"/>
              <a:t> is the hidden feature</a:t>
            </a:r>
            <a:endParaRPr lang="zh-CN" altLang="en-US" dirty="0"/>
          </a:p>
        </p:txBody>
      </p:sp>
      <p:sp>
        <p:nvSpPr>
          <p:cNvPr id="4" name="灯片编号占位符 3"/>
          <p:cNvSpPr>
            <a:spLocks noGrp="1"/>
          </p:cNvSpPr>
          <p:nvPr>
            <p:ph type="sldNum" sz="quarter" idx="5"/>
          </p:nvPr>
        </p:nvSpPr>
        <p:spPr/>
        <p:txBody>
          <a:bodyPr/>
          <a:lstStyle/>
          <a:p>
            <a:fld id="{33B8D5D5-854A-7E4C-93B1-54B56170CE1B}" type="slidenum">
              <a:rPr kumimoji="1" lang="zh-CN" altLang="en-US" smtClean="0"/>
              <a:t>6</a:t>
            </a:fld>
            <a:endParaRPr kumimoji="1" lang="zh-CN" altLang="en-US"/>
          </a:p>
        </p:txBody>
      </p:sp>
    </p:spTree>
    <p:extLst>
      <p:ext uri="{BB962C8B-B14F-4D97-AF65-F5344CB8AC3E}">
        <p14:creationId xmlns:p14="http://schemas.microsoft.com/office/powerpoint/2010/main" val="415942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121212"/>
                </a:solidFill>
                <a:effectLst/>
                <a:latin typeface="-apple-system"/>
              </a:rPr>
              <a:t>定理 </a:t>
            </a:r>
            <a:r>
              <a:rPr lang="en-US" altLang="zh-CN" b="0" i="0" dirty="0">
                <a:solidFill>
                  <a:srgbClr val="121212"/>
                </a:solidFill>
                <a:effectLst/>
                <a:latin typeface="-apple-system"/>
              </a:rPr>
              <a:t>4.1 </a:t>
            </a:r>
            <a:r>
              <a:rPr lang="zh-CN" altLang="en-US" b="0" i="0" dirty="0">
                <a:solidFill>
                  <a:srgbClr val="121212"/>
                </a:solidFill>
                <a:effectLst/>
                <a:latin typeface="-apple-system"/>
              </a:rPr>
              <a:t>和 </a:t>
            </a:r>
            <a:r>
              <a:rPr lang="en-US" altLang="zh-CN" b="0" i="0" dirty="0">
                <a:solidFill>
                  <a:srgbClr val="121212"/>
                </a:solidFill>
                <a:effectLst/>
                <a:latin typeface="-apple-system"/>
              </a:rPr>
              <a:t>4.2 </a:t>
            </a:r>
            <a:r>
              <a:rPr lang="zh-CN" altLang="en-US" b="0" i="0" dirty="0">
                <a:solidFill>
                  <a:srgbClr val="121212"/>
                </a:solidFill>
                <a:effectLst/>
                <a:latin typeface="-apple-system"/>
              </a:rPr>
              <a:t>证明了 </a:t>
            </a:r>
            <a:r>
              <a:rPr lang="en" altLang="zh-CN" b="0" i="0" dirty="0">
                <a:solidFill>
                  <a:srgbClr val="121212"/>
                </a:solidFill>
                <a:effectLst/>
                <a:latin typeface="-apple-system"/>
              </a:rPr>
              <a:t>GNN </a:t>
            </a:r>
            <a:r>
              <a:rPr lang="zh-CN" altLang="en-US" b="0" i="0" dirty="0">
                <a:solidFill>
                  <a:srgbClr val="121212"/>
                </a:solidFill>
                <a:effectLst/>
                <a:latin typeface="-apple-system"/>
              </a:rPr>
              <a:t>是阈值函数的一致估计量，即 </a:t>
            </a:r>
            <a:r>
              <a:rPr lang="en" altLang="zh-CN" b="0" i="0" dirty="0">
                <a:solidFill>
                  <a:srgbClr val="121212"/>
                </a:solidFill>
                <a:effectLst/>
                <a:latin typeface="-apple-system"/>
              </a:rPr>
              <a:t>GNN </a:t>
            </a:r>
            <a:r>
              <a:rPr lang="zh-CN" altLang="en-US" b="0" i="0" dirty="0">
                <a:solidFill>
                  <a:srgbClr val="121212"/>
                </a:solidFill>
                <a:effectLst/>
                <a:latin typeface="-apple-system"/>
              </a:rPr>
              <a:t>有能力恢复原始图数据的阈值函数（前提是该函数存在），且只需要有限数目的拟合函数即可完成：</a:t>
            </a:r>
          </a:p>
          <a:p>
            <a:r>
              <a:rPr lang="en" altLang="zh-CN" b="1" dirty="0">
                <a:effectLst/>
              </a:rPr>
              <a:t>Theorem 4.1</a:t>
            </a:r>
            <a:r>
              <a:rPr lang="en" altLang="zh-CN" dirty="0"/>
              <a:t> </a:t>
            </a:r>
            <a:r>
              <a:rPr lang="zh-CN" altLang="en-US" dirty="0"/>
              <a:t>在上一节的假设和构造特征下，对单个图 </a:t>
            </a:r>
            <a:r>
              <a:rPr lang="zh-CN" altLang="en-US" b="0" i="0" dirty="0">
                <a:effectLst/>
              </a:rPr>
              <a:t>��</a:t>
            </a:r>
            <a:r>
              <a:rPr lang="zh-CN" altLang="en-US" dirty="0"/>
              <a:t>，存在参数 </a:t>
            </a:r>
            <a:r>
              <a:rPr lang="zh-CN" altLang="en-US" b="0" i="0" dirty="0">
                <a:effectLst/>
              </a:rPr>
              <a:t>�</a:t>
            </a:r>
            <a:r>
              <a:rPr lang="en-US" altLang="zh-CN" b="0" i="0" dirty="0">
                <a:effectLst/>
              </a:rPr>
              <a:t>1,�2,⋯</a:t>
            </a:r>
            <a:r>
              <a:rPr lang="zh-CN" altLang="en-US" dirty="0"/>
              <a:t> 使 </a:t>
            </a:r>
            <a:r>
              <a:rPr lang="en" altLang="zh-CN" dirty="0"/>
              <a:t>GNN </a:t>
            </a:r>
            <a:r>
              <a:rPr lang="zh-CN" altLang="en-US" dirty="0"/>
              <a:t>的输出几乎必然收敛至阈值函数 </a:t>
            </a:r>
            <a:r>
              <a:rPr lang="zh-CN" altLang="en-US" b="0" i="0" dirty="0">
                <a:effectLst/>
              </a:rPr>
              <a:t>�</a:t>
            </a:r>
            <a:r>
              <a:rPr lang="en-US" altLang="zh-CN" b="0" i="0" dirty="0">
                <a:effectLst/>
              </a:rPr>
              <a:t>(��)</a:t>
            </a:r>
            <a:r>
              <a:rPr lang="zh-CN" altLang="en-US" dirty="0"/>
              <a:t>：</a:t>
            </a:r>
            <a:r>
              <a:rPr lang="en" altLang="zh-CN" b="0" i="0" dirty="0" err="1">
                <a:effectLst/>
              </a:rPr>
              <a:t>Pr</a:t>
            </a:r>
            <a:r>
              <a:rPr lang="en" altLang="zh-CN" b="0" i="0" dirty="0">
                <a:effectLst/>
              </a:rPr>
              <a:t>[�(�,��,�;��)→�→∞�(��)]=1����� �����</a:t>
            </a:r>
            <a:r>
              <a:rPr lang="en" altLang="zh-CN" b="0" i="0" dirty="0" err="1">
                <a:effectLst/>
              </a:rPr>
              <a:t>ℎ</a:t>
            </a:r>
            <a:r>
              <a:rPr lang="en" altLang="zh-CN" i="1" dirty="0"/>
              <a:t>.</a:t>
            </a:r>
            <a:r>
              <a:rPr lang="en" altLang="zh-CN" dirty="0"/>
              <a:t> </a:t>
            </a:r>
            <a:r>
              <a:rPr lang="zh-CN" altLang="en-US" dirty="0"/>
              <a:t>先证明 </a:t>
            </a:r>
            <a:r>
              <a:rPr lang="en" altLang="zh-CN" dirty="0"/>
              <a:t>GNN </a:t>
            </a:r>
            <a:r>
              <a:rPr lang="zh-CN" altLang="en-US" dirty="0"/>
              <a:t>能够模拟在图上的随机游走，等到随机游走达到平稳时，</a:t>
            </a:r>
            <a:r>
              <a:rPr lang="en" altLang="zh-CN" dirty="0"/>
              <a:t>GNN </a:t>
            </a:r>
            <a:r>
              <a:rPr lang="zh-CN" altLang="en-US" dirty="0"/>
              <a:t>可以重构阈值，因为它被视为随机游走的尺度</a:t>
            </a:r>
            <a:br>
              <a:rPr lang="zh-CN" altLang="en-US" dirty="0"/>
            </a:br>
            <a:br>
              <a:rPr lang="zh-CN" altLang="en-US" dirty="0"/>
            </a:br>
            <a:r>
              <a:rPr lang="en" altLang="zh-CN" b="1" dirty="0">
                <a:effectLst/>
              </a:rPr>
              <a:t>Theorem 4.2</a:t>
            </a:r>
            <a:r>
              <a:rPr lang="zh-CN" altLang="en" dirty="0"/>
              <a:t>（</a:t>
            </a:r>
            <a:r>
              <a:rPr lang="zh-CN" altLang="en-US" dirty="0"/>
              <a:t>简化版本） 一个 </a:t>
            </a:r>
            <a:r>
              <a:rPr lang="en-US" altLang="zh-CN" dirty="0"/>
              <a:t>5 </a:t>
            </a:r>
            <a:r>
              <a:rPr lang="zh-CN" altLang="en-US" dirty="0"/>
              <a:t>层的 </a:t>
            </a:r>
            <a:r>
              <a:rPr lang="en" altLang="zh-CN" dirty="0"/>
              <a:t>GNN </a:t>
            </a:r>
            <a:r>
              <a:rPr lang="zh-CN" altLang="en-US" dirty="0"/>
              <a:t>可满足 </a:t>
            </a:r>
            <a:r>
              <a:rPr lang="en" altLang="zh-CN" dirty="0"/>
              <a:t>Theorem 4.1</a:t>
            </a:r>
            <a:r>
              <a:rPr lang="zh-CN" altLang="en" dirty="0"/>
              <a:t>。</a:t>
            </a:r>
            <a:br>
              <a:rPr lang="zh-CN" altLang="en" dirty="0"/>
            </a:br>
            <a:r>
              <a:rPr lang="en" altLang="zh-CN" b="0" i="0" dirty="0">
                <a:effectLst/>
              </a:rPr>
              <a:t>����� �����</a:t>
            </a:r>
            <a:r>
              <a:rPr lang="en" altLang="zh-CN" b="0" i="0" dirty="0" err="1">
                <a:effectLst/>
              </a:rPr>
              <a:t>ℎ</a:t>
            </a:r>
            <a:r>
              <a:rPr lang="en" altLang="zh-CN" i="1" dirty="0"/>
              <a:t>.</a:t>
            </a:r>
            <a:r>
              <a:rPr lang="en" altLang="zh-CN" dirty="0"/>
              <a:t> Theorem 4.1 </a:t>
            </a:r>
            <a:r>
              <a:rPr lang="zh-CN" altLang="en-US" dirty="0"/>
              <a:t>中描述的网络的大多数层都被用于估计了随机游走平稳分布，它们可以归纳为一层网络的参数（无限逼近定理的又一次体现）</a:t>
            </a:r>
            <a:endParaRPr kumimoji="1" lang="zh-CN" altLang="en-US" dirty="0"/>
          </a:p>
        </p:txBody>
      </p:sp>
      <p:sp>
        <p:nvSpPr>
          <p:cNvPr id="4" name="灯片编号占位符 3"/>
          <p:cNvSpPr>
            <a:spLocks noGrp="1"/>
          </p:cNvSpPr>
          <p:nvPr>
            <p:ph type="sldNum" sz="quarter" idx="5"/>
          </p:nvPr>
        </p:nvSpPr>
        <p:spPr/>
        <p:txBody>
          <a:bodyPr/>
          <a:lstStyle/>
          <a:p>
            <a:fld id="{33B8D5D5-854A-7E4C-93B1-54B56170CE1B}" type="slidenum">
              <a:rPr kumimoji="1" lang="zh-CN" altLang="en-US" smtClean="0"/>
              <a:t>7</a:t>
            </a:fld>
            <a:endParaRPr kumimoji="1" lang="zh-CN" altLang="en-US"/>
          </a:p>
        </p:txBody>
      </p:sp>
    </p:spTree>
    <p:extLst>
      <p:ext uri="{BB962C8B-B14F-4D97-AF65-F5344CB8AC3E}">
        <p14:creationId xmlns:p14="http://schemas.microsoft.com/office/powerpoint/2010/main" val="84246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33B8D5D5-854A-7E4C-93B1-54B56170CE1B}" type="slidenum">
              <a:rPr kumimoji="1" lang="zh-CN" altLang="en-US" smtClean="0"/>
              <a:t>8</a:t>
            </a:fld>
            <a:endParaRPr kumimoji="1" lang="zh-CN" altLang="en-US"/>
          </a:p>
        </p:txBody>
      </p:sp>
    </p:spTree>
    <p:extLst>
      <p:ext uri="{BB962C8B-B14F-4D97-AF65-F5344CB8AC3E}">
        <p14:creationId xmlns:p14="http://schemas.microsoft.com/office/powerpoint/2010/main" val="388397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121212"/>
                </a:solidFill>
                <a:effectLst/>
                <a:latin typeface="-apple-system"/>
              </a:rPr>
              <a:t>作者定义了一套属于自己的 </a:t>
            </a:r>
            <a:r>
              <a:rPr lang="en" altLang="zh-CN" b="0" i="0" dirty="0">
                <a:solidFill>
                  <a:srgbClr val="121212"/>
                </a:solidFill>
                <a:effectLst/>
                <a:latin typeface="-apple-system"/>
              </a:rPr>
              <a:t>GNN </a:t>
            </a:r>
            <a:r>
              <a:rPr lang="zh-CN" altLang="en-US" b="0" i="0" dirty="0">
                <a:solidFill>
                  <a:srgbClr val="121212"/>
                </a:solidFill>
                <a:effectLst/>
                <a:latin typeface="-apple-system"/>
              </a:rPr>
              <a:t>网络，使用了在理论分析中使用的参数以及所提出的正交普鲁克距离作为 </a:t>
            </a:r>
            <a:r>
              <a:rPr lang="en" altLang="zh-CN" b="0" i="0" dirty="0">
                <a:solidFill>
                  <a:srgbClr val="121212"/>
                </a:solidFill>
                <a:effectLst/>
                <a:latin typeface="-apple-system"/>
              </a:rPr>
              <a:t>loss</a:t>
            </a:r>
            <a:r>
              <a:rPr lang="zh-CN" altLang="en" b="0" i="0" dirty="0">
                <a:solidFill>
                  <a:srgbClr val="121212"/>
                </a:solidFill>
                <a:effectLst/>
                <a:latin typeface="-apple-system"/>
              </a:rPr>
              <a:t>。</a:t>
            </a:r>
            <a:r>
              <a:rPr lang="zh-CN" altLang="en-US" b="0" i="0" dirty="0">
                <a:solidFill>
                  <a:srgbClr val="121212"/>
                </a:solidFill>
                <a:effectLst/>
                <a:latin typeface="-apple-system"/>
              </a:rPr>
              <a:t>实验在合成数据集 </a:t>
            </a:r>
            <a:r>
              <a:rPr lang="en" altLang="zh-CN" b="0" i="0" dirty="0">
                <a:solidFill>
                  <a:srgbClr val="121212"/>
                </a:solidFill>
                <a:effectLst/>
                <a:latin typeface="-apple-system"/>
              </a:rPr>
              <a:t>Two-Moon </a:t>
            </a:r>
            <a:r>
              <a:rPr lang="zh-CN" altLang="en-US" b="0" i="0" dirty="0">
                <a:solidFill>
                  <a:srgbClr val="121212"/>
                </a:solidFill>
                <a:effectLst/>
                <a:latin typeface="-apple-system"/>
              </a:rPr>
              <a:t>和现实数据集 </a:t>
            </a:r>
            <a:r>
              <a:rPr lang="en" altLang="zh-CN" b="0" i="0" dirty="0">
                <a:solidFill>
                  <a:srgbClr val="121212"/>
                </a:solidFill>
                <a:effectLst/>
                <a:latin typeface="-apple-system"/>
              </a:rPr>
              <a:t>Adult </a:t>
            </a:r>
            <a:r>
              <a:rPr lang="zh-CN" altLang="en-US" b="0" i="0" dirty="0">
                <a:solidFill>
                  <a:srgbClr val="121212"/>
                </a:solidFill>
                <a:effectLst/>
                <a:latin typeface="-apple-system"/>
              </a:rPr>
              <a:t>上进行，分为 </a:t>
            </a:r>
            <a:r>
              <a:rPr lang="en" altLang="zh-CN" b="0" i="0" dirty="0" err="1">
                <a:solidFill>
                  <a:srgbClr val="121212"/>
                </a:solidFill>
                <a:effectLst/>
                <a:latin typeface="-apple-system"/>
              </a:rPr>
              <a:t>transductive</a:t>
            </a:r>
            <a:r>
              <a:rPr lang="en" altLang="zh-CN" b="0" i="0" dirty="0">
                <a:solidFill>
                  <a:srgbClr val="121212"/>
                </a:solidFill>
                <a:effectLst/>
                <a:latin typeface="-apple-system"/>
              </a:rPr>
              <a:t> setting </a:t>
            </a:r>
            <a:r>
              <a:rPr lang="zh-CN" altLang="en-US" b="0" i="0" dirty="0">
                <a:solidFill>
                  <a:srgbClr val="121212"/>
                </a:solidFill>
                <a:effectLst/>
                <a:latin typeface="-apple-system"/>
              </a:rPr>
              <a:t>和 </a:t>
            </a:r>
            <a:r>
              <a:rPr lang="en" altLang="zh-CN" b="0" i="0" dirty="0">
                <a:solidFill>
                  <a:srgbClr val="121212"/>
                </a:solidFill>
                <a:effectLst/>
                <a:latin typeface="-apple-system"/>
              </a:rPr>
              <a:t>inductive setting</a:t>
            </a:r>
            <a:r>
              <a:rPr lang="zh-CN" altLang="en" b="0" i="0" dirty="0">
                <a:solidFill>
                  <a:srgbClr val="121212"/>
                </a:solidFill>
                <a:effectLst/>
                <a:latin typeface="-apple-system"/>
              </a:rPr>
              <a:t>：</a:t>
            </a:r>
            <a:r>
              <a:rPr lang="zh-CN" altLang="en-US" b="0" i="0" dirty="0">
                <a:solidFill>
                  <a:srgbClr val="121212"/>
                </a:solidFill>
                <a:effectLst/>
                <a:latin typeface="-apple-system"/>
              </a:rPr>
              <a:t>前者的训练节点和评估节点出自同一个 </a:t>
            </a:r>
            <a:r>
              <a:rPr lang="en" altLang="zh-CN" b="0" i="0" dirty="0">
                <a:solidFill>
                  <a:srgbClr val="121212"/>
                </a:solidFill>
                <a:effectLst/>
                <a:latin typeface="-apple-system"/>
              </a:rPr>
              <a:t>graph</a:t>
            </a:r>
            <a:r>
              <a:rPr lang="zh-CN" altLang="en" b="0" i="0" dirty="0">
                <a:solidFill>
                  <a:srgbClr val="121212"/>
                </a:solidFill>
                <a:effectLst/>
                <a:latin typeface="-apple-system"/>
              </a:rPr>
              <a:t>，</a:t>
            </a:r>
            <a:r>
              <a:rPr lang="zh-CN" altLang="en-US" b="0" i="0" dirty="0">
                <a:solidFill>
                  <a:srgbClr val="121212"/>
                </a:solidFill>
                <a:effectLst/>
                <a:latin typeface="-apple-system"/>
              </a:rPr>
              <a:t>而后者使用两个不同的数据集分别进行训练和评估。</a:t>
            </a:r>
          </a:p>
          <a:p>
            <a:br>
              <a:rPr lang="zh-CN" altLang="en-US" dirty="0"/>
            </a:br>
            <a:r>
              <a:rPr lang="zh-CN" altLang="en-US" b="0" i="0" dirty="0">
                <a:solidFill>
                  <a:srgbClr val="121212"/>
                </a:solidFill>
                <a:effectLst/>
                <a:latin typeface="-apple-system"/>
              </a:rPr>
              <a:t>从下面的结果图来看，</a:t>
            </a:r>
            <a:r>
              <a:rPr lang="en" altLang="zh-CN" b="0" i="0" dirty="0">
                <a:solidFill>
                  <a:srgbClr val="121212"/>
                </a:solidFill>
                <a:effectLst/>
                <a:latin typeface="-apple-system"/>
              </a:rPr>
              <a:t>GIN</a:t>
            </a:r>
            <a:r>
              <a:rPr lang="zh-CN" altLang="en" b="0" i="0" dirty="0">
                <a:solidFill>
                  <a:srgbClr val="121212"/>
                </a:solidFill>
                <a:effectLst/>
                <a:latin typeface="-apple-system"/>
              </a:rPr>
              <a:t>、</a:t>
            </a:r>
            <a:r>
              <a:rPr lang="en" altLang="zh-CN" b="0" i="0" dirty="0">
                <a:solidFill>
                  <a:srgbClr val="121212"/>
                </a:solidFill>
                <a:effectLst/>
                <a:latin typeface="-apple-system"/>
              </a:rPr>
              <a:t>GAT </a:t>
            </a:r>
            <a:r>
              <a:rPr lang="zh-CN" altLang="en-US" b="0" i="0" dirty="0">
                <a:solidFill>
                  <a:srgbClr val="121212"/>
                </a:solidFill>
                <a:effectLst/>
                <a:latin typeface="-apple-system"/>
              </a:rPr>
              <a:t>由于缺乏特定的先验，都没有很好地完成特征的恢复任务，只有所提出的方法做得比较好</a:t>
            </a:r>
            <a:endParaRPr lang="en-US" altLang="zh-CN" b="0" i="0" dirty="0">
              <a:solidFill>
                <a:srgbClr val="121212"/>
              </a:solidFill>
              <a:effectLst/>
              <a:latin typeface="-apple-system"/>
            </a:endParaRPr>
          </a:p>
          <a:p>
            <a:endParaRPr lang="en-US" altLang="zh-CN" b="0" i="0" dirty="0">
              <a:solidFill>
                <a:srgbClr val="121212"/>
              </a:solidFill>
              <a:effectLst/>
              <a:latin typeface="-apple-system"/>
            </a:endParaRPr>
          </a:p>
          <a:p>
            <a:r>
              <a:rPr lang="zh-CN" altLang="en-US" b="0" i="0" dirty="0">
                <a:solidFill>
                  <a:srgbClr val="121212"/>
                </a:solidFill>
                <a:effectLst/>
                <a:latin typeface="-apple-system"/>
              </a:rPr>
              <a:t>（但这能印证 “</a:t>
            </a:r>
            <a:r>
              <a:rPr lang="en" altLang="zh-CN" b="0" i="0" dirty="0">
                <a:solidFill>
                  <a:srgbClr val="121212"/>
                </a:solidFill>
                <a:effectLst/>
                <a:latin typeface="-apple-system"/>
              </a:rPr>
              <a:t>GNN </a:t>
            </a:r>
            <a:r>
              <a:rPr lang="zh-CN" altLang="en-US" b="0" i="0" dirty="0">
                <a:solidFill>
                  <a:srgbClr val="121212"/>
                </a:solidFill>
                <a:effectLst/>
                <a:latin typeface="-apple-system"/>
              </a:rPr>
              <a:t>能从结构恢复特征” 这一论点吗？这不是只能说明作者设计的框架对特征恢复效果比较好而已吗？我所期望的实验是在 </a:t>
            </a:r>
            <a:r>
              <a:rPr lang="en" altLang="zh-CN" b="0" i="0" dirty="0">
                <a:solidFill>
                  <a:srgbClr val="121212"/>
                </a:solidFill>
                <a:effectLst/>
                <a:latin typeface="-apple-system"/>
              </a:rPr>
              <a:t>GIN </a:t>
            </a:r>
            <a:r>
              <a:rPr lang="zh-CN" altLang="en-US" b="0" i="0" dirty="0">
                <a:solidFill>
                  <a:srgbClr val="121212"/>
                </a:solidFill>
                <a:effectLst/>
                <a:latin typeface="-apple-system"/>
              </a:rPr>
              <a:t>和 </a:t>
            </a:r>
            <a:r>
              <a:rPr lang="en" altLang="zh-CN" b="0" i="0" dirty="0">
                <a:solidFill>
                  <a:srgbClr val="121212"/>
                </a:solidFill>
                <a:effectLst/>
                <a:latin typeface="-apple-system"/>
              </a:rPr>
              <a:t>GAT </a:t>
            </a:r>
            <a:r>
              <a:rPr lang="zh-CN" altLang="en-US" b="0" i="0" dirty="0">
                <a:solidFill>
                  <a:srgbClr val="121212"/>
                </a:solidFill>
                <a:effectLst/>
                <a:latin typeface="-apple-system"/>
              </a:rPr>
              <a:t>上直接使用作者给出的 </a:t>
            </a:r>
            <a:r>
              <a:rPr lang="en" altLang="zh-CN" b="0" i="0" dirty="0">
                <a:solidFill>
                  <a:srgbClr val="121212"/>
                </a:solidFill>
                <a:effectLst/>
                <a:latin typeface="-apple-system"/>
              </a:rPr>
              <a:t>loss</a:t>
            </a:r>
            <a:r>
              <a:rPr lang="zh-CN" altLang="en" b="0" i="0" dirty="0">
                <a:solidFill>
                  <a:srgbClr val="121212"/>
                </a:solidFill>
                <a:effectLst/>
                <a:latin typeface="-apple-system"/>
              </a:rPr>
              <a:t>，</a:t>
            </a:r>
            <a:r>
              <a:rPr lang="zh-CN" altLang="en-US" b="0" i="0" dirty="0">
                <a:solidFill>
                  <a:srgbClr val="121212"/>
                </a:solidFill>
                <a:effectLst/>
                <a:latin typeface="-apple-system"/>
              </a:rPr>
              <a:t>能够显著改善它们的特征恢复结果，这样才更合理）。</a:t>
            </a:r>
            <a:endParaRPr lang="en-US" altLang="zh-CN" b="0" i="0" dirty="0">
              <a:solidFill>
                <a:srgbClr val="121212"/>
              </a:solidFill>
              <a:effectLst/>
              <a:latin typeface="-apple-system"/>
            </a:endParaRPr>
          </a:p>
          <a:p>
            <a:endParaRPr lang="en-US" altLang="zh-CN" b="0" i="0" dirty="0">
              <a:solidFill>
                <a:srgbClr val="121212"/>
              </a:solidFill>
              <a:effectLst/>
              <a:latin typeface="-apple-system"/>
            </a:endParaRPr>
          </a:p>
          <a:p>
            <a:r>
              <a:rPr lang="zh-CN" altLang="en-US" b="0" i="0" dirty="0">
                <a:solidFill>
                  <a:srgbClr val="121212"/>
                </a:solidFill>
                <a:effectLst/>
                <a:latin typeface="-apple-system"/>
              </a:rPr>
              <a:t>分为 </a:t>
            </a:r>
            <a:r>
              <a:rPr lang="en" altLang="zh-CN" b="0" i="0" dirty="0" err="1">
                <a:solidFill>
                  <a:srgbClr val="121212"/>
                </a:solidFill>
                <a:effectLst/>
                <a:latin typeface="-apple-system"/>
              </a:rPr>
              <a:t>transductive</a:t>
            </a:r>
            <a:r>
              <a:rPr lang="en" altLang="zh-CN" b="0" i="0" dirty="0">
                <a:solidFill>
                  <a:srgbClr val="121212"/>
                </a:solidFill>
                <a:effectLst/>
                <a:latin typeface="-apple-system"/>
              </a:rPr>
              <a:t> setting </a:t>
            </a:r>
            <a:r>
              <a:rPr lang="zh-CN" altLang="en-US" b="0" i="0" dirty="0">
                <a:solidFill>
                  <a:srgbClr val="121212"/>
                </a:solidFill>
                <a:effectLst/>
                <a:latin typeface="-apple-system"/>
              </a:rPr>
              <a:t>和 </a:t>
            </a:r>
            <a:r>
              <a:rPr lang="en" altLang="zh-CN" b="0" i="0" dirty="0">
                <a:solidFill>
                  <a:srgbClr val="121212"/>
                </a:solidFill>
                <a:effectLst/>
                <a:latin typeface="-apple-system"/>
              </a:rPr>
              <a:t>inductive setting</a:t>
            </a:r>
            <a:r>
              <a:rPr lang="zh-CN" altLang="en" b="0" i="0" dirty="0">
                <a:solidFill>
                  <a:srgbClr val="121212"/>
                </a:solidFill>
                <a:effectLst/>
                <a:latin typeface="-apple-system"/>
              </a:rPr>
              <a:t>：</a:t>
            </a:r>
            <a:r>
              <a:rPr lang="zh-CN" altLang="en-US" b="0" i="0" dirty="0">
                <a:solidFill>
                  <a:srgbClr val="121212"/>
                </a:solidFill>
                <a:effectLst/>
                <a:latin typeface="-apple-system"/>
              </a:rPr>
              <a:t>前者的训练节点和评估节点出自同一个 </a:t>
            </a:r>
            <a:r>
              <a:rPr lang="en" altLang="zh-CN" b="0" i="0" dirty="0">
                <a:solidFill>
                  <a:srgbClr val="121212"/>
                </a:solidFill>
                <a:effectLst/>
                <a:latin typeface="-apple-system"/>
              </a:rPr>
              <a:t>graph</a:t>
            </a:r>
            <a:r>
              <a:rPr lang="zh-CN" altLang="en" b="0" i="0" dirty="0">
                <a:solidFill>
                  <a:srgbClr val="121212"/>
                </a:solidFill>
                <a:effectLst/>
                <a:latin typeface="-apple-system"/>
              </a:rPr>
              <a:t>，</a:t>
            </a:r>
            <a:r>
              <a:rPr lang="zh-CN" altLang="en-US" b="0" i="0" dirty="0">
                <a:solidFill>
                  <a:srgbClr val="121212"/>
                </a:solidFill>
                <a:effectLst/>
                <a:latin typeface="-apple-system"/>
              </a:rPr>
              <a:t>而后者使用两个不同的数据集分别进行训练和评估。</a:t>
            </a:r>
            <a:endParaRPr kumimoji="1" lang="zh-CN" altLang="en-US" dirty="0"/>
          </a:p>
        </p:txBody>
      </p:sp>
      <p:sp>
        <p:nvSpPr>
          <p:cNvPr id="4" name="灯片编号占位符 3"/>
          <p:cNvSpPr>
            <a:spLocks noGrp="1"/>
          </p:cNvSpPr>
          <p:nvPr>
            <p:ph type="sldNum" sz="quarter" idx="5"/>
          </p:nvPr>
        </p:nvSpPr>
        <p:spPr/>
        <p:txBody>
          <a:bodyPr/>
          <a:lstStyle/>
          <a:p>
            <a:fld id="{33B8D5D5-854A-7E4C-93B1-54B56170CE1B}" type="slidenum">
              <a:rPr kumimoji="1" lang="zh-CN" altLang="en-US" smtClean="0"/>
              <a:t>10</a:t>
            </a:fld>
            <a:endParaRPr kumimoji="1" lang="zh-CN" altLang="en-US"/>
          </a:p>
        </p:txBody>
      </p:sp>
    </p:spTree>
    <p:extLst>
      <p:ext uri="{BB962C8B-B14F-4D97-AF65-F5344CB8AC3E}">
        <p14:creationId xmlns:p14="http://schemas.microsoft.com/office/powerpoint/2010/main" val="3779950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121212"/>
                </a:solidFill>
                <a:effectLst/>
                <a:latin typeface="-apple-system"/>
              </a:rPr>
              <a:t>另外，作者使用恢复的 </a:t>
            </a:r>
            <a:r>
              <a:rPr lang="en" altLang="zh-CN" b="0" i="0" dirty="0">
                <a:solidFill>
                  <a:srgbClr val="121212"/>
                </a:solidFill>
                <a:effectLst/>
                <a:latin typeface="-apple-system"/>
              </a:rPr>
              <a:t>feature </a:t>
            </a:r>
            <a:r>
              <a:rPr lang="zh-CN" altLang="en-US" b="0" i="0" dirty="0">
                <a:solidFill>
                  <a:srgbClr val="121212"/>
                </a:solidFill>
                <a:effectLst/>
                <a:latin typeface="-apple-system"/>
              </a:rPr>
              <a:t>作为新的 </a:t>
            </a:r>
            <a:r>
              <a:rPr lang="en" altLang="zh-CN" b="0" i="0" dirty="0">
                <a:solidFill>
                  <a:srgbClr val="121212"/>
                </a:solidFill>
                <a:effectLst/>
                <a:latin typeface="-apple-system"/>
              </a:rPr>
              <a:t>feature </a:t>
            </a:r>
            <a:r>
              <a:rPr lang="zh-CN" altLang="en-US" b="0" i="0" dirty="0">
                <a:solidFill>
                  <a:srgbClr val="121212"/>
                </a:solidFill>
                <a:effectLst/>
                <a:latin typeface="-apple-system"/>
              </a:rPr>
              <a:t>训练一个逻辑回归器预测节点的标签。结果发现这些 </a:t>
            </a:r>
            <a:r>
              <a:rPr lang="en" altLang="zh-CN" b="0" i="0" dirty="0">
                <a:solidFill>
                  <a:srgbClr val="121212"/>
                </a:solidFill>
                <a:effectLst/>
                <a:latin typeface="-apple-system"/>
              </a:rPr>
              <a:t>feature </a:t>
            </a:r>
            <a:r>
              <a:rPr lang="zh-CN" altLang="en-US" b="0" i="0" dirty="0">
                <a:solidFill>
                  <a:srgbClr val="121212"/>
                </a:solidFill>
                <a:effectLst/>
                <a:latin typeface="-apple-system"/>
              </a:rPr>
              <a:t>表现得也还不错，说明这一方法预训练的模型有望用于给无属性图生成更加有效的特征。</a:t>
            </a:r>
            <a:endParaRPr lang="en-US" altLang="zh-CN" b="0" i="0" dirty="0">
              <a:solidFill>
                <a:srgbClr val="121212"/>
              </a:solidFill>
              <a:effectLst/>
              <a:latin typeface="-apple-system"/>
            </a:endParaRPr>
          </a:p>
          <a:p>
            <a:endParaRPr lang="en-US" altLang="zh-CN" b="0" i="0" dirty="0">
              <a:solidFill>
                <a:srgbClr val="121212"/>
              </a:solidFill>
              <a:effectLst/>
              <a:latin typeface="-apple-system"/>
            </a:endParaRPr>
          </a:p>
          <a:p>
            <a:endParaRPr lang="en-US" altLang="zh-CN" b="0" i="0" dirty="0">
              <a:solidFill>
                <a:srgbClr val="121212"/>
              </a:solidFill>
              <a:effectLst/>
              <a:latin typeface="-apple-system"/>
            </a:endParaRPr>
          </a:p>
          <a:p>
            <a:r>
              <a:rPr kumimoji="1" lang="zh-CN" altLang="en-US" b="0" i="0" dirty="0">
                <a:solidFill>
                  <a:srgbClr val="121212"/>
                </a:solidFill>
                <a:effectLst/>
                <a:latin typeface="-apple-system"/>
              </a:rPr>
              <a:t>五、</a:t>
            </a:r>
            <a:endParaRPr kumimoji="1" lang="en-US" altLang="zh-CN" b="0" i="0" dirty="0">
              <a:solidFill>
                <a:srgbClr val="121212"/>
              </a:solidFill>
              <a:effectLst/>
              <a:latin typeface="-apple-system"/>
            </a:endParaRPr>
          </a:p>
          <a:p>
            <a:r>
              <a:rPr lang="zh-CN" altLang="en-US" b="0" i="0" dirty="0">
                <a:solidFill>
                  <a:srgbClr val="121212"/>
                </a:solidFill>
                <a:effectLst/>
                <a:latin typeface="-apple-system"/>
              </a:rPr>
              <a:t>传统的观念认为，</a:t>
            </a:r>
            <a:r>
              <a:rPr lang="en" altLang="zh-CN" b="0" i="0" dirty="0">
                <a:solidFill>
                  <a:srgbClr val="121212"/>
                </a:solidFill>
                <a:effectLst/>
                <a:latin typeface="-apple-system"/>
              </a:rPr>
              <a:t>GNN </a:t>
            </a:r>
            <a:r>
              <a:rPr lang="zh-CN" altLang="en-US" b="0" i="0" dirty="0">
                <a:solidFill>
                  <a:srgbClr val="121212"/>
                </a:solidFill>
                <a:effectLst/>
                <a:latin typeface="-apple-system"/>
              </a:rPr>
              <a:t>不能捕获图的全局特征。</a:t>
            </a:r>
            <a:endParaRPr lang="en-US" altLang="zh-CN" b="0" i="0" dirty="0">
              <a:solidFill>
                <a:srgbClr val="121212"/>
              </a:solidFill>
              <a:effectLst/>
              <a:latin typeface="-apple-system"/>
            </a:endParaRPr>
          </a:p>
          <a:p>
            <a:r>
              <a:rPr lang="zh-CN" altLang="en-US" b="0" i="0" dirty="0">
                <a:solidFill>
                  <a:srgbClr val="121212"/>
                </a:solidFill>
                <a:effectLst/>
                <a:latin typeface="-apple-system"/>
              </a:rPr>
              <a:t>因为信息的平滑滤波，多层 </a:t>
            </a:r>
            <a:r>
              <a:rPr lang="en" altLang="zh-CN" b="0" i="0" dirty="0">
                <a:solidFill>
                  <a:srgbClr val="121212"/>
                </a:solidFill>
                <a:effectLst/>
                <a:latin typeface="-apple-system"/>
              </a:rPr>
              <a:t>GNN </a:t>
            </a:r>
            <a:r>
              <a:rPr lang="zh-CN" altLang="en-US" b="0" i="0" dirty="0">
                <a:solidFill>
                  <a:srgbClr val="121212"/>
                </a:solidFill>
                <a:effectLst/>
                <a:latin typeface="-apple-system"/>
              </a:rPr>
              <a:t>的堆叠以学习更广的感受野的策略都由于过平滑问题而失败了。</a:t>
            </a:r>
            <a:endParaRPr lang="en-US" altLang="zh-CN" b="0" i="0" dirty="0">
              <a:solidFill>
                <a:srgbClr val="121212"/>
              </a:solidFill>
              <a:effectLst/>
              <a:latin typeface="-apple-system"/>
            </a:endParaRPr>
          </a:p>
          <a:p>
            <a:r>
              <a:rPr lang="zh-CN" altLang="en-US" b="0" i="0" dirty="0">
                <a:solidFill>
                  <a:srgbClr val="121212"/>
                </a:solidFill>
                <a:effectLst/>
                <a:latin typeface="-apple-system"/>
              </a:rPr>
              <a:t>不过，既然 </a:t>
            </a:r>
            <a:r>
              <a:rPr lang="en" altLang="zh-CN" b="0" i="0" dirty="0">
                <a:solidFill>
                  <a:srgbClr val="121212"/>
                </a:solidFill>
                <a:effectLst/>
                <a:latin typeface="-apple-system"/>
              </a:rPr>
              <a:t>GNN </a:t>
            </a:r>
            <a:r>
              <a:rPr lang="zh-CN" altLang="en-US" b="0" i="0" dirty="0">
                <a:solidFill>
                  <a:srgbClr val="121212"/>
                </a:solidFill>
                <a:effectLst/>
                <a:latin typeface="-apple-system"/>
              </a:rPr>
              <a:t>只能学习到局部的拓扑结构，那为何能够恢复整体的数据流形？</a:t>
            </a:r>
            <a:endParaRPr lang="en-US" altLang="zh-CN" b="0" i="0" dirty="0">
              <a:solidFill>
                <a:srgbClr val="121212"/>
              </a:solidFill>
              <a:effectLst/>
              <a:latin typeface="-apple-system"/>
            </a:endParaRPr>
          </a:p>
          <a:p>
            <a:r>
              <a:rPr lang="zh-CN" altLang="en-US" b="0" i="0" dirty="0">
                <a:solidFill>
                  <a:srgbClr val="121212"/>
                </a:solidFill>
                <a:effectLst/>
                <a:latin typeface="-apple-system"/>
              </a:rPr>
              <a:t>浅层 </a:t>
            </a:r>
            <a:r>
              <a:rPr lang="en" altLang="zh-CN" b="0" i="0" dirty="0">
                <a:solidFill>
                  <a:srgbClr val="121212"/>
                </a:solidFill>
                <a:effectLst/>
                <a:latin typeface="-apple-system"/>
              </a:rPr>
              <a:t>GNN </a:t>
            </a:r>
            <a:r>
              <a:rPr lang="zh-CN" altLang="en-US" b="0" i="0" dirty="0">
                <a:solidFill>
                  <a:srgbClr val="121212"/>
                </a:solidFill>
                <a:effectLst/>
                <a:latin typeface="-apple-system"/>
              </a:rPr>
              <a:t>真的不能捕获图的全局特征吗？</a:t>
            </a:r>
            <a:endParaRPr lang="en-US" altLang="zh-CN" b="0" i="0" dirty="0">
              <a:solidFill>
                <a:srgbClr val="121212"/>
              </a:solidFill>
              <a:effectLst/>
              <a:latin typeface="-apple-system"/>
            </a:endParaRPr>
          </a:p>
          <a:p>
            <a:r>
              <a:rPr lang="zh-CN" altLang="en-US" b="0" i="0" dirty="0">
                <a:solidFill>
                  <a:srgbClr val="121212"/>
                </a:solidFill>
                <a:effectLst/>
                <a:latin typeface="-apple-system"/>
              </a:rPr>
              <a:t>另外，基于图的拓扑结构构造的特征真的完全是冗余的吗？</a:t>
            </a:r>
            <a:endParaRPr lang="en-US" altLang="zh-CN" b="0" i="0" dirty="0">
              <a:solidFill>
                <a:srgbClr val="121212"/>
              </a:solidFill>
              <a:effectLst/>
              <a:latin typeface="-apple-system"/>
            </a:endParaRPr>
          </a:p>
          <a:p>
            <a:r>
              <a:rPr lang="zh-CN" altLang="en-US" b="0" i="0" dirty="0">
                <a:solidFill>
                  <a:srgbClr val="121212"/>
                </a:solidFill>
                <a:effectLst/>
                <a:latin typeface="-apple-system"/>
              </a:rPr>
              <a:t>如果用它们强化图的原始特征，会导致 </a:t>
            </a:r>
            <a:r>
              <a:rPr lang="en" altLang="zh-CN" b="0" i="0" dirty="0">
                <a:solidFill>
                  <a:srgbClr val="121212"/>
                </a:solidFill>
                <a:effectLst/>
                <a:latin typeface="-apple-system"/>
              </a:rPr>
              <a:t>GNN </a:t>
            </a:r>
            <a:r>
              <a:rPr lang="zh-CN" altLang="en-US" b="0" i="0" dirty="0">
                <a:solidFill>
                  <a:srgbClr val="121212"/>
                </a:solidFill>
                <a:effectLst/>
                <a:latin typeface="-apple-system"/>
              </a:rPr>
              <a:t>的学习能力发生怎样的变化</a:t>
            </a:r>
            <a:endParaRPr lang="en-US" altLang="zh-CN" b="0" i="0" dirty="0">
              <a:solidFill>
                <a:srgbClr val="121212"/>
              </a:solidFill>
              <a:effectLst/>
              <a:latin typeface="-apple-system"/>
            </a:endParaRPr>
          </a:p>
          <a:p>
            <a:r>
              <a:rPr lang="zh-CN" altLang="en-US" b="0" i="0" dirty="0">
                <a:solidFill>
                  <a:srgbClr val="121212"/>
                </a:solidFill>
                <a:effectLst/>
                <a:latin typeface="-apple-system"/>
              </a:rPr>
              <a:t>？这些问题，只能留给后续的理论和经验工作回答了</a:t>
            </a:r>
            <a:endParaRPr kumimoji="1" lang="zh-CN" altLang="en-US" dirty="0"/>
          </a:p>
        </p:txBody>
      </p:sp>
      <p:sp>
        <p:nvSpPr>
          <p:cNvPr id="4" name="灯片编号占位符 3"/>
          <p:cNvSpPr>
            <a:spLocks noGrp="1"/>
          </p:cNvSpPr>
          <p:nvPr>
            <p:ph type="sldNum" sz="quarter" idx="5"/>
          </p:nvPr>
        </p:nvSpPr>
        <p:spPr/>
        <p:txBody>
          <a:bodyPr/>
          <a:lstStyle/>
          <a:p>
            <a:fld id="{33B8D5D5-854A-7E4C-93B1-54B56170CE1B}" type="slidenum">
              <a:rPr kumimoji="1" lang="zh-CN" altLang="en-US" smtClean="0"/>
              <a:t>11</a:t>
            </a:fld>
            <a:endParaRPr kumimoji="1" lang="zh-CN" altLang="en-US"/>
          </a:p>
        </p:txBody>
      </p:sp>
    </p:spTree>
    <p:extLst>
      <p:ext uri="{BB962C8B-B14F-4D97-AF65-F5344CB8AC3E}">
        <p14:creationId xmlns:p14="http://schemas.microsoft.com/office/powerpoint/2010/main" val="112959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6AF299-99BF-0397-5A84-869499DBC0F2}"/>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DBB9CF3E-32AE-92BC-FE10-F842BE3022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DB43DA9F-F5C8-F324-B664-1B9185FC0999}"/>
              </a:ext>
            </a:extLst>
          </p:cNvPr>
          <p:cNvSpPr>
            <a:spLocks noGrp="1"/>
          </p:cNvSpPr>
          <p:nvPr>
            <p:ph type="dt" sz="half" idx="10"/>
          </p:nvPr>
        </p:nvSpPr>
        <p:spPr/>
        <p:txBody>
          <a:bodyPr/>
          <a:lstStyle/>
          <a:p>
            <a:fld id="{2F1F4FE1-63E4-5548-B9EB-517149462EB7}" type="datetimeFigureOut">
              <a:rPr kumimoji="1" lang="zh-CN" altLang="en-US" smtClean="0"/>
              <a:t>2023/10/9</a:t>
            </a:fld>
            <a:endParaRPr kumimoji="1" lang="zh-CN" altLang="en-US"/>
          </a:p>
        </p:txBody>
      </p:sp>
      <p:sp>
        <p:nvSpPr>
          <p:cNvPr id="5" name="页脚占位符 4">
            <a:extLst>
              <a:ext uri="{FF2B5EF4-FFF2-40B4-BE49-F238E27FC236}">
                <a16:creationId xmlns:a16="http://schemas.microsoft.com/office/drawing/2014/main" id="{F31AAD07-2188-E2FA-0E64-DEBA8E11561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86B0A58-252A-827C-67CE-B1580115C836}"/>
              </a:ext>
            </a:extLst>
          </p:cNvPr>
          <p:cNvSpPr>
            <a:spLocks noGrp="1"/>
          </p:cNvSpPr>
          <p:nvPr>
            <p:ph type="sldNum" sz="quarter" idx="12"/>
          </p:nvPr>
        </p:nvSpPr>
        <p:spPr/>
        <p:txBody>
          <a:bodyPr/>
          <a:lstStyle/>
          <a:p>
            <a:fld id="{6A0FBDA5-D740-9E4F-9C51-A82C7B22CE4A}" type="slidenum">
              <a:rPr kumimoji="1" lang="zh-CN" altLang="en-US" smtClean="0"/>
              <a:t>‹#›</a:t>
            </a:fld>
            <a:endParaRPr kumimoji="1" lang="zh-CN" altLang="en-US"/>
          </a:p>
        </p:txBody>
      </p:sp>
    </p:spTree>
    <p:extLst>
      <p:ext uri="{BB962C8B-B14F-4D97-AF65-F5344CB8AC3E}">
        <p14:creationId xmlns:p14="http://schemas.microsoft.com/office/powerpoint/2010/main" val="325615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F2B1E1-2C4A-0351-AF68-6040F106595F}"/>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06193BD5-5747-28C7-0E20-0237843BF4DE}"/>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CBCD03B-0AD4-0C2D-AF89-BA8620A13EA3}"/>
              </a:ext>
            </a:extLst>
          </p:cNvPr>
          <p:cNvSpPr>
            <a:spLocks noGrp="1"/>
          </p:cNvSpPr>
          <p:nvPr>
            <p:ph type="dt" sz="half" idx="10"/>
          </p:nvPr>
        </p:nvSpPr>
        <p:spPr/>
        <p:txBody>
          <a:bodyPr/>
          <a:lstStyle/>
          <a:p>
            <a:fld id="{2F1F4FE1-63E4-5548-B9EB-517149462EB7}" type="datetimeFigureOut">
              <a:rPr kumimoji="1" lang="zh-CN" altLang="en-US" smtClean="0"/>
              <a:t>2023/10/9</a:t>
            </a:fld>
            <a:endParaRPr kumimoji="1" lang="zh-CN" altLang="en-US"/>
          </a:p>
        </p:txBody>
      </p:sp>
      <p:sp>
        <p:nvSpPr>
          <p:cNvPr id="5" name="页脚占位符 4">
            <a:extLst>
              <a:ext uri="{FF2B5EF4-FFF2-40B4-BE49-F238E27FC236}">
                <a16:creationId xmlns:a16="http://schemas.microsoft.com/office/drawing/2014/main" id="{B44C2413-B9EA-128D-E41A-A513E330F16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B194748-5057-AB00-F6BC-5485D193196E}"/>
              </a:ext>
            </a:extLst>
          </p:cNvPr>
          <p:cNvSpPr>
            <a:spLocks noGrp="1"/>
          </p:cNvSpPr>
          <p:nvPr>
            <p:ph type="sldNum" sz="quarter" idx="12"/>
          </p:nvPr>
        </p:nvSpPr>
        <p:spPr/>
        <p:txBody>
          <a:bodyPr/>
          <a:lstStyle/>
          <a:p>
            <a:fld id="{6A0FBDA5-D740-9E4F-9C51-A82C7B22CE4A}" type="slidenum">
              <a:rPr kumimoji="1" lang="zh-CN" altLang="en-US" smtClean="0"/>
              <a:t>‹#›</a:t>
            </a:fld>
            <a:endParaRPr kumimoji="1" lang="zh-CN" altLang="en-US"/>
          </a:p>
        </p:txBody>
      </p:sp>
    </p:spTree>
    <p:extLst>
      <p:ext uri="{BB962C8B-B14F-4D97-AF65-F5344CB8AC3E}">
        <p14:creationId xmlns:p14="http://schemas.microsoft.com/office/powerpoint/2010/main" val="354362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7B8B2ED-91F8-CD2F-F4B3-9D50415EC72D}"/>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F539539A-7FA5-6742-1A24-2C4799582981}"/>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FA1ACDB-AF9E-B40E-475A-6CD121F6069E}"/>
              </a:ext>
            </a:extLst>
          </p:cNvPr>
          <p:cNvSpPr>
            <a:spLocks noGrp="1"/>
          </p:cNvSpPr>
          <p:nvPr>
            <p:ph type="dt" sz="half" idx="10"/>
          </p:nvPr>
        </p:nvSpPr>
        <p:spPr/>
        <p:txBody>
          <a:bodyPr/>
          <a:lstStyle/>
          <a:p>
            <a:fld id="{2F1F4FE1-63E4-5548-B9EB-517149462EB7}" type="datetimeFigureOut">
              <a:rPr kumimoji="1" lang="zh-CN" altLang="en-US" smtClean="0"/>
              <a:t>2023/10/9</a:t>
            </a:fld>
            <a:endParaRPr kumimoji="1" lang="zh-CN" altLang="en-US"/>
          </a:p>
        </p:txBody>
      </p:sp>
      <p:sp>
        <p:nvSpPr>
          <p:cNvPr id="5" name="页脚占位符 4">
            <a:extLst>
              <a:ext uri="{FF2B5EF4-FFF2-40B4-BE49-F238E27FC236}">
                <a16:creationId xmlns:a16="http://schemas.microsoft.com/office/drawing/2014/main" id="{A3809DF1-49BC-7A7B-0DAD-0DB140B7FD1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AB5A851-07A4-5899-5A69-CD056152ED95}"/>
              </a:ext>
            </a:extLst>
          </p:cNvPr>
          <p:cNvSpPr>
            <a:spLocks noGrp="1"/>
          </p:cNvSpPr>
          <p:nvPr>
            <p:ph type="sldNum" sz="quarter" idx="12"/>
          </p:nvPr>
        </p:nvSpPr>
        <p:spPr/>
        <p:txBody>
          <a:bodyPr/>
          <a:lstStyle/>
          <a:p>
            <a:fld id="{6A0FBDA5-D740-9E4F-9C51-A82C7B22CE4A}" type="slidenum">
              <a:rPr kumimoji="1" lang="zh-CN" altLang="en-US" smtClean="0"/>
              <a:t>‹#›</a:t>
            </a:fld>
            <a:endParaRPr kumimoji="1" lang="zh-CN" altLang="en-US"/>
          </a:p>
        </p:txBody>
      </p:sp>
    </p:spTree>
    <p:extLst>
      <p:ext uri="{BB962C8B-B14F-4D97-AF65-F5344CB8AC3E}">
        <p14:creationId xmlns:p14="http://schemas.microsoft.com/office/powerpoint/2010/main" val="204175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EBF414-01BA-0369-C5EF-C60FAD161B95}"/>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E317290-7F9D-C547-3925-5DB53360E974}"/>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648A331-8F4A-8F77-9DAD-28AAAF5C13F5}"/>
              </a:ext>
            </a:extLst>
          </p:cNvPr>
          <p:cNvSpPr>
            <a:spLocks noGrp="1"/>
          </p:cNvSpPr>
          <p:nvPr>
            <p:ph type="dt" sz="half" idx="10"/>
          </p:nvPr>
        </p:nvSpPr>
        <p:spPr/>
        <p:txBody>
          <a:bodyPr/>
          <a:lstStyle/>
          <a:p>
            <a:fld id="{2F1F4FE1-63E4-5548-B9EB-517149462EB7}" type="datetimeFigureOut">
              <a:rPr kumimoji="1" lang="zh-CN" altLang="en-US" smtClean="0"/>
              <a:t>2023/10/9</a:t>
            </a:fld>
            <a:endParaRPr kumimoji="1" lang="zh-CN" altLang="en-US"/>
          </a:p>
        </p:txBody>
      </p:sp>
      <p:sp>
        <p:nvSpPr>
          <p:cNvPr id="5" name="页脚占位符 4">
            <a:extLst>
              <a:ext uri="{FF2B5EF4-FFF2-40B4-BE49-F238E27FC236}">
                <a16:creationId xmlns:a16="http://schemas.microsoft.com/office/drawing/2014/main" id="{4523ADAD-523C-9552-A54E-141B06B5E97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16157FB-B62D-8178-19CF-C37EC7FD882C}"/>
              </a:ext>
            </a:extLst>
          </p:cNvPr>
          <p:cNvSpPr>
            <a:spLocks noGrp="1"/>
          </p:cNvSpPr>
          <p:nvPr>
            <p:ph type="sldNum" sz="quarter" idx="12"/>
          </p:nvPr>
        </p:nvSpPr>
        <p:spPr/>
        <p:txBody>
          <a:bodyPr/>
          <a:lstStyle/>
          <a:p>
            <a:fld id="{6A0FBDA5-D740-9E4F-9C51-A82C7B22CE4A}" type="slidenum">
              <a:rPr kumimoji="1" lang="zh-CN" altLang="en-US" smtClean="0"/>
              <a:t>‹#›</a:t>
            </a:fld>
            <a:endParaRPr kumimoji="1" lang="zh-CN" altLang="en-US"/>
          </a:p>
        </p:txBody>
      </p:sp>
    </p:spTree>
    <p:extLst>
      <p:ext uri="{BB962C8B-B14F-4D97-AF65-F5344CB8AC3E}">
        <p14:creationId xmlns:p14="http://schemas.microsoft.com/office/powerpoint/2010/main" val="144268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667205-D140-EE24-AF4F-FA7B9A1E9D16}"/>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5D75745C-FDCE-D063-FCE3-50C625F79E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BEC827AF-852A-797C-E45A-757291CB9E63}"/>
              </a:ext>
            </a:extLst>
          </p:cNvPr>
          <p:cNvSpPr>
            <a:spLocks noGrp="1"/>
          </p:cNvSpPr>
          <p:nvPr>
            <p:ph type="dt" sz="half" idx="10"/>
          </p:nvPr>
        </p:nvSpPr>
        <p:spPr/>
        <p:txBody>
          <a:bodyPr/>
          <a:lstStyle/>
          <a:p>
            <a:fld id="{2F1F4FE1-63E4-5548-B9EB-517149462EB7}" type="datetimeFigureOut">
              <a:rPr kumimoji="1" lang="zh-CN" altLang="en-US" smtClean="0"/>
              <a:t>2023/10/9</a:t>
            </a:fld>
            <a:endParaRPr kumimoji="1" lang="zh-CN" altLang="en-US"/>
          </a:p>
        </p:txBody>
      </p:sp>
      <p:sp>
        <p:nvSpPr>
          <p:cNvPr id="5" name="页脚占位符 4">
            <a:extLst>
              <a:ext uri="{FF2B5EF4-FFF2-40B4-BE49-F238E27FC236}">
                <a16:creationId xmlns:a16="http://schemas.microsoft.com/office/drawing/2014/main" id="{9A28EB50-B3D0-57CD-4014-65869DCC302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0D9831A-DC1F-38D1-948B-01DCAC7503E4}"/>
              </a:ext>
            </a:extLst>
          </p:cNvPr>
          <p:cNvSpPr>
            <a:spLocks noGrp="1"/>
          </p:cNvSpPr>
          <p:nvPr>
            <p:ph type="sldNum" sz="quarter" idx="12"/>
          </p:nvPr>
        </p:nvSpPr>
        <p:spPr/>
        <p:txBody>
          <a:bodyPr/>
          <a:lstStyle/>
          <a:p>
            <a:fld id="{6A0FBDA5-D740-9E4F-9C51-A82C7B22CE4A}" type="slidenum">
              <a:rPr kumimoji="1" lang="zh-CN" altLang="en-US" smtClean="0"/>
              <a:t>‹#›</a:t>
            </a:fld>
            <a:endParaRPr kumimoji="1" lang="zh-CN" altLang="en-US"/>
          </a:p>
        </p:txBody>
      </p:sp>
    </p:spTree>
    <p:extLst>
      <p:ext uri="{BB962C8B-B14F-4D97-AF65-F5344CB8AC3E}">
        <p14:creationId xmlns:p14="http://schemas.microsoft.com/office/powerpoint/2010/main" val="300208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3F5253-CA91-A02C-33C9-6799D5932F7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9338E92E-5AD6-8FBC-B1B4-7827F0C914DB}"/>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51909C1A-B526-3EDA-1EBB-F0C03B582C05}"/>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C9B88837-72ED-B688-93F4-FCC1BBE5E554}"/>
              </a:ext>
            </a:extLst>
          </p:cNvPr>
          <p:cNvSpPr>
            <a:spLocks noGrp="1"/>
          </p:cNvSpPr>
          <p:nvPr>
            <p:ph type="dt" sz="half" idx="10"/>
          </p:nvPr>
        </p:nvSpPr>
        <p:spPr/>
        <p:txBody>
          <a:bodyPr/>
          <a:lstStyle/>
          <a:p>
            <a:fld id="{2F1F4FE1-63E4-5548-B9EB-517149462EB7}" type="datetimeFigureOut">
              <a:rPr kumimoji="1" lang="zh-CN" altLang="en-US" smtClean="0"/>
              <a:t>2023/10/9</a:t>
            </a:fld>
            <a:endParaRPr kumimoji="1" lang="zh-CN" altLang="en-US"/>
          </a:p>
        </p:txBody>
      </p:sp>
      <p:sp>
        <p:nvSpPr>
          <p:cNvPr id="6" name="页脚占位符 5">
            <a:extLst>
              <a:ext uri="{FF2B5EF4-FFF2-40B4-BE49-F238E27FC236}">
                <a16:creationId xmlns:a16="http://schemas.microsoft.com/office/drawing/2014/main" id="{E3533D6B-E7DF-FBC0-9AFE-F6890EC8CFD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6A4BA69-A517-EA3A-C2DB-078ED120F2B4}"/>
              </a:ext>
            </a:extLst>
          </p:cNvPr>
          <p:cNvSpPr>
            <a:spLocks noGrp="1"/>
          </p:cNvSpPr>
          <p:nvPr>
            <p:ph type="sldNum" sz="quarter" idx="12"/>
          </p:nvPr>
        </p:nvSpPr>
        <p:spPr/>
        <p:txBody>
          <a:bodyPr/>
          <a:lstStyle/>
          <a:p>
            <a:fld id="{6A0FBDA5-D740-9E4F-9C51-A82C7B22CE4A}" type="slidenum">
              <a:rPr kumimoji="1" lang="zh-CN" altLang="en-US" smtClean="0"/>
              <a:t>‹#›</a:t>
            </a:fld>
            <a:endParaRPr kumimoji="1" lang="zh-CN" altLang="en-US"/>
          </a:p>
        </p:txBody>
      </p:sp>
    </p:spTree>
    <p:extLst>
      <p:ext uri="{BB962C8B-B14F-4D97-AF65-F5344CB8AC3E}">
        <p14:creationId xmlns:p14="http://schemas.microsoft.com/office/powerpoint/2010/main" val="99289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675495-DA0C-6B47-F48A-CB00578758CB}"/>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EA4E86E-8D18-6CC7-8C10-FABC95515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354ACFDB-1338-9B81-00F7-0D743F17F9B6}"/>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70F67660-7CB5-37A3-F0E0-55FA5E0EB5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67C0647D-45B0-FDB4-1577-DACF4EC355B6}"/>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B89AD7E3-7DC4-3F6A-2ECA-8B90131398E0}"/>
              </a:ext>
            </a:extLst>
          </p:cNvPr>
          <p:cNvSpPr>
            <a:spLocks noGrp="1"/>
          </p:cNvSpPr>
          <p:nvPr>
            <p:ph type="dt" sz="half" idx="10"/>
          </p:nvPr>
        </p:nvSpPr>
        <p:spPr/>
        <p:txBody>
          <a:bodyPr/>
          <a:lstStyle/>
          <a:p>
            <a:fld id="{2F1F4FE1-63E4-5548-B9EB-517149462EB7}" type="datetimeFigureOut">
              <a:rPr kumimoji="1" lang="zh-CN" altLang="en-US" smtClean="0"/>
              <a:t>2023/10/9</a:t>
            </a:fld>
            <a:endParaRPr kumimoji="1" lang="zh-CN" altLang="en-US"/>
          </a:p>
        </p:txBody>
      </p:sp>
      <p:sp>
        <p:nvSpPr>
          <p:cNvPr id="8" name="页脚占位符 7">
            <a:extLst>
              <a:ext uri="{FF2B5EF4-FFF2-40B4-BE49-F238E27FC236}">
                <a16:creationId xmlns:a16="http://schemas.microsoft.com/office/drawing/2014/main" id="{3E2FC23E-F355-CAFF-303B-6E5763D57856}"/>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E13A4B7E-AD7E-1416-BC96-D11F5B13899D}"/>
              </a:ext>
            </a:extLst>
          </p:cNvPr>
          <p:cNvSpPr>
            <a:spLocks noGrp="1"/>
          </p:cNvSpPr>
          <p:nvPr>
            <p:ph type="sldNum" sz="quarter" idx="12"/>
          </p:nvPr>
        </p:nvSpPr>
        <p:spPr/>
        <p:txBody>
          <a:bodyPr/>
          <a:lstStyle/>
          <a:p>
            <a:fld id="{6A0FBDA5-D740-9E4F-9C51-A82C7B22CE4A}" type="slidenum">
              <a:rPr kumimoji="1" lang="zh-CN" altLang="en-US" smtClean="0"/>
              <a:t>‹#›</a:t>
            </a:fld>
            <a:endParaRPr kumimoji="1" lang="zh-CN" altLang="en-US"/>
          </a:p>
        </p:txBody>
      </p:sp>
    </p:spTree>
    <p:extLst>
      <p:ext uri="{BB962C8B-B14F-4D97-AF65-F5344CB8AC3E}">
        <p14:creationId xmlns:p14="http://schemas.microsoft.com/office/powerpoint/2010/main" val="121593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D10661-DAC3-47B6-2074-678680C62AA4}"/>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94863F29-23DC-FE88-4009-1449DCDC1B20}"/>
              </a:ext>
            </a:extLst>
          </p:cNvPr>
          <p:cNvSpPr>
            <a:spLocks noGrp="1"/>
          </p:cNvSpPr>
          <p:nvPr>
            <p:ph type="dt" sz="half" idx="10"/>
          </p:nvPr>
        </p:nvSpPr>
        <p:spPr/>
        <p:txBody>
          <a:bodyPr/>
          <a:lstStyle/>
          <a:p>
            <a:fld id="{2F1F4FE1-63E4-5548-B9EB-517149462EB7}" type="datetimeFigureOut">
              <a:rPr kumimoji="1" lang="zh-CN" altLang="en-US" smtClean="0"/>
              <a:t>2023/10/9</a:t>
            </a:fld>
            <a:endParaRPr kumimoji="1" lang="zh-CN" altLang="en-US"/>
          </a:p>
        </p:txBody>
      </p:sp>
      <p:sp>
        <p:nvSpPr>
          <p:cNvPr id="4" name="页脚占位符 3">
            <a:extLst>
              <a:ext uri="{FF2B5EF4-FFF2-40B4-BE49-F238E27FC236}">
                <a16:creationId xmlns:a16="http://schemas.microsoft.com/office/drawing/2014/main" id="{8FB43FB3-9F2A-97F1-4C32-55F7D42DB876}"/>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616CA77D-3453-9A05-0126-35889DE6751A}"/>
              </a:ext>
            </a:extLst>
          </p:cNvPr>
          <p:cNvSpPr>
            <a:spLocks noGrp="1"/>
          </p:cNvSpPr>
          <p:nvPr>
            <p:ph type="sldNum" sz="quarter" idx="12"/>
          </p:nvPr>
        </p:nvSpPr>
        <p:spPr/>
        <p:txBody>
          <a:bodyPr/>
          <a:lstStyle/>
          <a:p>
            <a:fld id="{6A0FBDA5-D740-9E4F-9C51-A82C7B22CE4A}" type="slidenum">
              <a:rPr kumimoji="1" lang="zh-CN" altLang="en-US" smtClean="0"/>
              <a:t>‹#›</a:t>
            </a:fld>
            <a:endParaRPr kumimoji="1" lang="zh-CN" altLang="en-US"/>
          </a:p>
        </p:txBody>
      </p:sp>
    </p:spTree>
    <p:extLst>
      <p:ext uri="{BB962C8B-B14F-4D97-AF65-F5344CB8AC3E}">
        <p14:creationId xmlns:p14="http://schemas.microsoft.com/office/powerpoint/2010/main" val="326364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A1BF2F5-6023-ABFD-999F-32AD5520DD8E}"/>
              </a:ext>
            </a:extLst>
          </p:cNvPr>
          <p:cNvSpPr>
            <a:spLocks noGrp="1"/>
          </p:cNvSpPr>
          <p:nvPr>
            <p:ph type="dt" sz="half" idx="10"/>
          </p:nvPr>
        </p:nvSpPr>
        <p:spPr/>
        <p:txBody>
          <a:bodyPr/>
          <a:lstStyle/>
          <a:p>
            <a:fld id="{2F1F4FE1-63E4-5548-B9EB-517149462EB7}" type="datetimeFigureOut">
              <a:rPr kumimoji="1" lang="zh-CN" altLang="en-US" smtClean="0"/>
              <a:t>2023/10/9</a:t>
            </a:fld>
            <a:endParaRPr kumimoji="1" lang="zh-CN" altLang="en-US"/>
          </a:p>
        </p:txBody>
      </p:sp>
      <p:sp>
        <p:nvSpPr>
          <p:cNvPr id="3" name="页脚占位符 2">
            <a:extLst>
              <a:ext uri="{FF2B5EF4-FFF2-40B4-BE49-F238E27FC236}">
                <a16:creationId xmlns:a16="http://schemas.microsoft.com/office/drawing/2014/main" id="{544B6873-4E4D-2C41-D253-1F030B2B4B49}"/>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69E91819-5969-F74D-EFED-8A982CFD2964}"/>
              </a:ext>
            </a:extLst>
          </p:cNvPr>
          <p:cNvSpPr>
            <a:spLocks noGrp="1"/>
          </p:cNvSpPr>
          <p:nvPr>
            <p:ph type="sldNum" sz="quarter" idx="12"/>
          </p:nvPr>
        </p:nvSpPr>
        <p:spPr/>
        <p:txBody>
          <a:bodyPr/>
          <a:lstStyle/>
          <a:p>
            <a:fld id="{6A0FBDA5-D740-9E4F-9C51-A82C7B22CE4A}" type="slidenum">
              <a:rPr kumimoji="1" lang="zh-CN" altLang="en-US" smtClean="0"/>
              <a:t>‹#›</a:t>
            </a:fld>
            <a:endParaRPr kumimoji="1" lang="zh-CN" altLang="en-US"/>
          </a:p>
        </p:txBody>
      </p:sp>
    </p:spTree>
    <p:extLst>
      <p:ext uri="{BB962C8B-B14F-4D97-AF65-F5344CB8AC3E}">
        <p14:creationId xmlns:p14="http://schemas.microsoft.com/office/powerpoint/2010/main" val="70807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56C345-A7D4-29EC-DC81-91C9683B096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B38CFC94-C509-DF9F-24E9-D6C164D6D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1ECAB11B-82A9-1A4B-03DD-328C1C8F2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4704D23C-BE4B-5025-D4FD-1AD7D41C9328}"/>
              </a:ext>
            </a:extLst>
          </p:cNvPr>
          <p:cNvSpPr>
            <a:spLocks noGrp="1"/>
          </p:cNvSpPr>
          <p:nvPr>
            <p:ph type="dt" sz="half" idx="10"/>
          </p:nvPr>
        </p:nvSpPr>
        <p:spPr/>
        <p:txBody>
          <a:bodyPr/>
          <a:lstStyle/>
          <a:p>
            <a:fld id="{2F1F4FE1-63E4-5548-B9EB-517149462EB7}" type="datetimeFigureOut">
              <a:rPr kumimoji="1" lang="zh-CN" altLang="en-US" smtClean="0"/>
              <a:t>2023/10/9</a:t>
            </a:fld>
            <a:endParaRPr kumimoji="1" lang="zh-CN" altLang="en-US"/>
          </a:p>
        </p:txBody>
      </p:sp>
      <p:sp>
        <p:nvSpPr>
          <p:cNvPr id="6" name="页脚占位符 5">
            <a:extLst>
              <a:ext uri="{FF2B5EF4-FFF2-40B4-BE49-F238E27FC236}">
                <a16:creationId xmlns:a16="http://schemas.microsoft.com/office/drawing/2014/main" id="{66014919-812E-6FD2-6AAC-E30EBBF123F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29932CF-7D82-A1EC-7112-B308DA954F9E}"/>
              </a:ext>
            </a:extLst>
          </p:cNvPr>
          <p:cNvSpPr>
            <a:spLocks noGrp="1"/>
          </p:cNvSpPr>
          <p:nvPr>
            <p:ph type="sldNum" sz="quarter" idx="12"/>
          </p:nvPr>
        </p:nvSpPr>
        <p:spPr/>
        <p:txBody>
          <a:bodyPr/>
          <a:lstStyle/>
          <a:p>
            <a:fld id="{6A0FBDA5-D740-9E4F-9C51-A82C7B22CE4A}" type="slidenum">
              <a:rPr kumimoji="1" lang="zh-CN" altLang="en-US" smtClean="0"/>
              <a:t>‹#›</a:t>
            </a:fld>
            <a:endParaRPr kumimoji="1" lang="zh-CN" altLang="en-US"/>
          </a:p>
        </p:txBody>
      </p:sp>
    </p:spTree>
    <p:extLst>
      <p:ext uri="{BB962C8B-B14F-4D97-AF65-F5344CB8AC3E}">
        <p14:creationId xmlns:p14="http://schemas.microsoft.com/office/powerpoint/2010/main" val="173569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A9FFD6-3743-A4FD-9A4B-6F2B09C97B6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5C9DCF63-62F7-D76E-5FD4-8C1CD17407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2E445E2F-42F8-4686-49B8-7F1C73B6A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72DBCA76-DB7F-6F57-041F-B4A437A348F5}"/>
              </a:ext>
            </a:extLst>
          </p:cNvPr>
          <p:cNvSpPr>
            <a:spLocks noGrp="1"/>
          </p:cNvSpPr>
          <p:nvPr>
            <p:ph type="dt" sz="half" idx="10"/>
          </p:nvPr>
        </p:nvSpPr>
        <p:spPr/>
        <p:txBody>
          <a:bodyPr/>
          <a:lstStyle/>
          <a:p>
            <a:fld id="{2F1F4FE1-63E4-5548-B9EB-517149462EB7}" type="datetimeFigureOut">
              <a:rPr kumimoji="1" lang="zh-CN" altLang="en-US" smtClean="0"/>
              <a:t>2023/10/9</a:t>
            </a:fld>
            <a:endParaRPr kumimoji="1" lang="zh-CN" altLang="en-US"/>
          </a:p>
        </p:txBody>
      </p:sp>
      <p:sp>
        <p:nvSpPr>
          <p:cNvPr id="6" name="页脚占位符 5">
            <a:extLst>
              <a:ext uri="{FF2B5EF4-FFF2-40B4-BE49-F238E27FC236}">
                <a16:creationId xmlns:a16="http://schemas.microsoft.com/office/drawing/2014/main" id="{D690BAA2-3F35-835F-2C2D-9C2F3AF3049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45DA1D4E-0659-A3E8-7FCE-4F25FE10FCBB}"/>
              </a:ext>
            </a:extLst>
          </p:cNvPr>
          <p:cNvSpPr>
            <a:spLocks noGrp="1"/>
          </p:cNvSpPr>
          <p:nvPr>
            <p:ph type="sldNum" sz="quarter" idx="12"/>
          </p:nvPr>
        </p:nvSpPr>
        <p:spPr/>
        <p:txBody>
          <a:bodyPr/>
          <a:lstStyle/>
          <a:p>
            <a:fld id="{6A0FBDA5-D740-9E4F-9C51-A82C7B22CE4A}" type="slidenum">
              <a:rPr kumimoji="1" lang="zh-CN" altLang="en-US" smtClean="0"/>
              <a:t>‹#›</a:t>
            </a:fld>
            <a:endParaRPr kumimoji="1" lang="zh-CN" altLang="en-US"/>
          </a:p>
        </p:txBody>
      </p:sp>
    </p:spTree>
    <p:extLst>
      <p:ext uri="{BB962C8B-B14F-4D97-AF65-F5344CB8AC3E}">
        <p14:creationId xmlns:p14="http://schemas.microsoft.com/office/powerpoint/2010/main" val="318720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406201A-E7B3-6246-941F-1106A37E6A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19285339-D01B-AC62-1D7B-0D414208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BF03F89-9E09-1685-0853-3476694C39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F4FE1-63E4-5548-B9EB-517149462EB7}" type="datetimeFigureOut">
              <a:rPr kumimoji="1" lang="zh-CN" altLang="en-US" smtClean="0"/>
              <a:t>2023/10/9</a:t>
            </a:fld>
            <a:endParaRPr kumimoji="1" lang="zh-CN" altLang="en-US"/>
          </a:p>
        </p:txBody>
      </p:sp>
      <p:sp>
        <p:nvSpPr>
          <p:cNvPr id="5" name="页脚占位符 4">
            <a:extLst>
              <a:ext uri="{FF2B5EF4-FFF2-40B4-BE49-F238E27FC236}">
                <a16:creationId xmlns:a16="http://schemas.microsoft.com/office/drawing/2014/main" id="{306F7FA0-8333-E29B-CFBF-BBE9FC000B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F767F801-D0BA-88C5-4161-4B6A75D94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FBDA5-D740-9E4F-9C51-A82C7B22CE4A}" type="slidenum">
              <a:rPr kumimoji="1" lang="zh-CN" altLang="en-US" smtClean="0"/>
              <a:t>‹#›</a:t>
            </a:fld>
            <a:endParaRPr kumimoji="1" lang="zh-CN" altLang="en-US"/>
          </a:p>
        </p:txBody>
      </p:sp>
    </p:spTree>
    <p:extLst>
      <p:ext uri="{BB962C8B-B14F-4D97-AF65-F5344CB8AC3E}">
        <p14:creationId xmlns:p14="http://schemas.microsoft.com/office/powerpoint/2010/main" val="3488552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istill.pub/2021/gnn-intr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E3D893CF-8A18-5444-385D-FC93AFA1A2BD}"/>
              </a:ext>
            </a:extLst>
          </p:cNvPr>
          <p:cNvSpPr txBox="1"/>
          <p:nvPr/>
        </p:nvSpPr>
        <p:spPr>
          <a:xfrm>
            <a:off x="844062" y="899323"/>
            <a:ext cx="10328030" cy="1754326"/>
          </a:xfrm>
          <a:prstGeom prst="rect">
            <a:avLst/>
          </a:prstGeom>
          <a:noFill/>
        </p:spPr>
        <p:txBody>
          <a:bodyPr wrap="square">
            <a:spAutoFit/>
          </a:bodyPr>
          <a:lstStyle/>
          <a:p>
            <a:pPr algn="ctr"/>
            <a:r>
              <a:rPr lang="en" altLang="zh-CN" sz="3600" b="0" i="0" dirty="0">
                <a:solidFill>
                  <a:srgbClr val="0F1419"/>
                </a:solidFill>
                <a:effectLst/>
                <a:latin typeface="TwitterChirp"/>
              </a:rPr>
              <a:t>Graph Neural Networks </a:t>
            </a:r>
          </a:p>
          <a:p>
            <a:pPr algn="ctr"/>
            <a:r>
              <a:rPr lang="en" altLang="zh-CN" sz="3600" b="0" i="0" dirty="0">
                <a:solidFill>
                  <a:srgbClr val="0F1419"/>
                </a:solidFill>
                <a:effectLst/>
                <a:latin typeface="TwitterChirp"/>
              </a:rPr>
              <a:t>can Recover the Hidden Features </a:t>
            </a:r>
          </a:p>
          <a:p>
            <a:pPr algn="ctr"/>
            <a:r>
              <a:rPr lang="en" altLang="zh-CN" sz="3600" b="0" i="0" dirty="0">
                <a:solidFill>
                  <a:srgbClr val="0F1419"/>
                </a:solidFill>
                <a:effectLst/>
                <a:latin typeface="TwitterChirp"/>
              </a:rPr>
              <a:t>Solely from the Graph Structure</a:t>
            </a:r>
            <a:r>
              <a:rPr lang="en-US" altLang="zh-CN" sz="3600" dirty="0">
                <a:solidFill>
                  <a:srgbClr val="121212"/>
                </a:solidFill>
                <a:latin typeface="-apple-system"/>
              </a:rPr>
              <a:t> (ICML 2023)</a:t>
            </a:r>
            <a:endParaRPr lang="zh-CN" altLang="en-US" sz="3600" dirty="0"/>
          </a:p>
        </p:txBody>
      </p:sp>
      <p:sp>
        <p:nvSpPr>
          <p:cNvPr id="7" name="文本框 6">
            <a:extLst>
              <a:ext uri="{FF2B5EF4-FFF2-40B4-BE49-F238E27FC236}">
                <a16:creationId xmlns:a16="http://schemas.microsoft.com/office/drawing/2014/main" id="{057EFF59-B573-D72F-1B1C-31FAC297AA68}"/>
              </a:ext>
            </a:extLst>
          </p:cNvPr>
          <p:cNvSpPr txBox="1"/>
          <p:nvPr/>
        </p:nvSpPr>
        <p:spPr>
          <a:xfrm>
            <a:off x="2130343" y="5497012"/>
            <a:ext cx="7931313" cy="1068049"/>
          </a:xfrm>
          <a:prstGeom prst="rect">
            <a:avLst/>
          </a:prstGeom>
          <a:noFill/>
        </p:spPr>
        <p:txBody>
          <a:bodyPr wrap="square">
            <a:spAutoFit/>
          </a:bodyPr>
          <a:lstStyle/>
          <a:p>
            <a:pPr algn="dist">
              <a:lnSpc>
                <a:spcPct val="120000"/>
              </a:lnSpc>
            </a:pPr>
            <a:r>
              <a:rPr lang="en" altLang="zh-CN" b="1" i="0" dirty="0">
                <a:solidFill>
                  <a:srgbClr val="1F2328"/>
                </a:solidFill>
                <a:effectLst/>
                <a:latin typeface="-apple-system"/>
              </a:rPr>
              <a:t>GNNs </a:t>
            </a:r>
            <a:r>
              <a:rPr lang="en" altLang="zh-CN" b="0" i="0" dirty="0">
                <a:solidFill>
                  <a:srgbClr val="1F2328"/>
                </a:solidFill>
                <a:effectLst/>
                <a:latin typeface="-apple-system"/>
              </a:rPr>
              <a:t>can create completely new and useful node features even when the input node </a:t>
            </a:r>
            <a:r>
              <a:rPr lang="en" altLang="zh-CN" b="0" i="0" dirty="0" err="1">
                <a:solidFill>
                  <a:srgbClr val="1F2328"/>
                </a:solidFill>
                <a:effectLst/>
                <a:latin typeface="-apple-system"/>
              </a:rPr>
              <a:t>fatures</a:t>
            </a:r>
            <a:r>
              <a:rPr lang="en" altLang="zh-CN" b="0" i="0" dirty="0">
                <a:solidFill>
                  <a:srgbClr val="1F2328"/>
                </a:solidFill>
                <a:effectLst/>
                <a:latin typeface="-apple-system"/>
              </a:rPr>
              <a:t> are uninformative, by absorbing information from the graph structure.</a:t>
            </a:r>
            <a:r>
              <a:rPr lang="zh-CN" altLang="en-US" b="0" i="0" dirty="0">
                <a:solidFill>
                  <a:srgbClr val="1F2328"/>
                </a:solidFill>
                <a:effectLst/>
                <a:latin typeface="-apple-system"/>
              </a:rPr>
              <a:t>  </a:t>
            </a:r>
            <a:endParaRPr lang="en-US" altLang="zh-CN" b="0" i="0" dirty="0">
              <a:solidFill>
                <a:srgbClr val="1F2328"/>
              </a:solidFill>
              <a:effectLst/>
              <a:latin typeface="-apple-system"/>
            </a:endParaRPr>
          </a:p>
          <a:p>
            <a:pPr>
              <a:lnSpc>
                <a:spcPct val="120000"/>
              </a:lnSpc>
            </a:pPr>
            <a:r>
              <a:rPr lang="en" altLang="zh-CN" dirty="0">
                <a:solidFill>
                  <a:srgbClr val="1F2328"/>
                </a:solidFill>
                <a:latin typeface="-apple-system"/>
              </a:rPr>
              <a:t>Code: https://</a:t>
            </a:r>
            <a:r>
              <a:rPr lang="en" altLang="zh-CN" dirty="0" err="1">
                <a:solidFill>
                  <a:srgbClr val="1F2328"/>
                </a:solidFill>
                <a:latin typeface="-apple-system"/>
              </a:rPr>
              <a:t>github.com</a:t>
            </a:r>
            <a:r>
              <a:rPr lang="en" altLang="zh-CN" dirty="0">
                <a:solidFill>
                  <a:srgbClr val="1F2328"/>
                </a:solidFill>
                <a:latin typeface="-apple-system"/>
              </a:rPr>
              <a:t>/</a:t>
            </a:r>
            <a:r>
              <a:rPr lang="en" altLang="zh-CN" dirty="0" err="1">
                <a:solidFill>
                  <a:srgbClr val="1F2328"/>
                </a:solidFill>
                <a:latin typeface="-apple-system"/>
              </a:rPr>
              <a:t>joisino</a:t>
            </a:r>
            <a:r>
              <a:rPr lang="en" altLang="zh-CN" dirty="0">
                <a:solidFill>
                  <a:srgbClr val="1F2328"/>
                </a:solidFill>
                <a:latin typeface="-apple-system"/>
              </a:rPr>
              <a:t>/</a:t>
            </a:r>
            <a:r>
              <a:rPr lang="en" altLang="zh-CN" dirty="0" err="1">
                <a:solidFill>
                  <a:srgbClr val="1F2328"/>
                </a:solidFill>
                <a:latin typeface="-apple-system"/>
              </a:rPr>
              <a:t>gnnrecover</a:t>
            </a:r>
            <a:endParaRPr lang="zh-CN" altLang="en-US" dirty="0">
              <a:solidFill>
                <a:srgbClr val="1F2328"/>
              </a:solidFill>
              <a:latin typeface="-apple-system"/>
            </a:endParaRPr>
          </a:p>
        </p:txBody>
      </p:sp>
      <p:sp>
        <p:nvSpPr>
          <p:cNvPr id="8" name="副标题 2">
            <a:extLst>
              <a:ext uri="{FF2B5EF4-FFF2-40B4-BE49-F238E27FC236}">
                <a16:creationId xmlns:a16="http://schemas.microsoft.com/office/drawing/2014/main" id="{61459A80-11F9-025E-CD2B-2728D37E4ACB}"/>
              </a:ext>
            </a:extLst>
          </p:cNvPr>
          <p:cNvSpPr txBox="1">
            <a:spLocks/>
          </p:cNvSpPr>
          <p:nvPr/>
        </p:nvSpPr>
        <p:spPr>
          <a:xfrm>
            <a:off x="2743199" y="3034397"/>
            <a:ext cx="6705601" cy="646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 altLang="zh-CN" sz="2000" b="0" i="0" dirty="0" err="1">
                <a:solidFill>
                  <a:srgbClr val="121212"/>
                </a:solidFill>
                <a:effectLst/>
                <a:latin typeface="-apple-system"/>
              </a:rPr>
              <a:t>Ryoma</a:t>
            </a:r>
            <a:r>
              <a:rPr lang="en" altLang="zh-CN" sz="2000" b="0" i="0" dirty="0">
                <a:solidFill>
                  <a:srgbClr val="121212"/>
                </a:solidFill>
                <a:effectLst/>
                <a:latin typeface="-apple-system"/>
              </a:rPr>
              <a:t> Sato, RIKEN AIP (Kyoto University)</a:t>
            </a:r>
            <a:endParaRPr kumimoji="1" lang="en-US" altLang="zh-CN" sz="2000" dirty="0"/>
          </a:p>
        </p:txBody>
      </p:sp>
      <p:pic>
        <p:nvPicPr>
          <p:cNvPr id="1030" name="Picture 6">
            <a:extLst>
              <a:ext uri="{FF2B5EF4-FFF2-40B4-BE49-F238E27FC236}">
                <a16:creationId xmlns:a16="http://schemas.microsoft.com/office/drawing/2014/main" id="{8B139C41-3121-48BD-43A0-251C0F4CE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199" y="3724714"/>
            <a:ext cx="6383868" cy="159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124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标题 1">
            <a:extLst>
              <a:ext uri="{FF2B5EF4-FFF2-40B4-BE49-F238E27FC236}">
                <a16:creationId xmlns:a16="http://schemas.microsoft.com/office/drawing/2014/main" id="{4E267F9D-33C3-0B8D-3345-0F6A538CCBA5}"/>
              </a:ext>
            </a:extLst>
          </p:cNvPr>
          <p:cNvSpPr>
            <a:spLocks noGrp="1"/>
          </p:cNvSpPr>
          <p:nvPr>
            <p:ph type="title"/>
          </p:nvPr>
        </p:nvSpPr>
        <p:spPr>
          <a:xfrm>
            <a:off x="612648" y="762438"/>
            <a:ext cx="3429000" cy="694966"/>
          </a:xfrm>
        </p:spPr>
        <p:txBody>
          <a:bodyPr anchor="b">
            <a:normAutofit fontScale="90000"/>
          </a:bodyPr>
          <a:lstStyle/>
          <a:p>
            <a:r>
              <a:rPr kumimoji="1" lang="en" altLang="zh-CN" sz="4800" b="1" dirty="0"/>
              <a:t>Experiments</a:t>
            </a:r>
            <a:endParaRPr kumimoji="1" lang="zh-CN" altLang="en-US" sz="4800" b="1" dirty="0"/>
          </a:p>
        </p:txBody>
      </p:sp>
      <p:sp>
        <p:nvSpPr>
          <p:cNvPr id="2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220B580-F11D-0A78-AFB3-B97E93D9719F}"/>
              </a:ext>
            </a:extLst>
          </p:cNvPr>
          <p:cNvSpPr>
            <a:spLocks noGrp="1"/>
          </p:cNvSpPr>
          <p:nvPr>
            <p:ph idx="1"/>
          </p:nvPr>
        </p:nvSpPr>
        <p:spPr>
          <a:xfrm>
            <a:off x="630936" y="2807208"/>
            <a:ext cx="3429000" cy="3410712"/>
          </a:xfrm>
        </p:spPr>
        <p:txBody>
          <a:bodyPr anchor="t">
            <a:normAutofit/>
          </a:bodyPr>
          <a:lstStyle/>
          <a:p>
            <a:r>
              <a:rPr lang="en" altLang="zh-CN" b="0" i="0" dirty="0" err="1">
                <a:solidFill>
                  <a:srgbClr val="121212"/>
                </a:solidFill>
                <a:effectLst/>
                <a:latin typeface="-apple-system"/>
              </a:rPr>
              <a:t>Transductive</a:t>
            </a:r>
            <a:r>
              <a:rPr lang="en" altLang="zh-CN" b="0" i="0" dirty="0">
                <a:solidFill>
                  <a:srgbClr val="121212"/>
                </a:solidFill>
                <a:effectLst/>
                <a:latin typeface="-apple-system"/>
              </a:rPr>
              <a:t> setting</a:t>
            </a:r>
          </a:p>
          <a:p>
            <a:endParaRPr lang="en" dirty="0">
              <a:solidFill>
                <a:srgbClr val="121212"/>
              </a:solidFill>
              <a:latin typeface="-apple-system"/>
            </a:endParaRPr>
          </a:p>
          <a:p>
            <a:r>
              <a:rPr lang="en" altLang="zh-CN" b="0" i="0" dirty="0">
                <a:solidFill>
                  <a:srgbClr val="121212"/>
                </a:solidFill>
                <a:effectLst/>
                <a:latin typeface="-apple-system"/>
              </a:rPr>
              <a:t>Inductive setting</a:t>
            </a:r>
          </a:p>
          <a:p>
            <a:endParaRPr lang="en-US" sz="4800" dirty="0"/>
          </a:p>
        </p:txBody>
      </p:sp>
      <p:pic>
        <p:nvPicPr>
          <p:cNvPr id="4" name="内容占位符 3">
            <a:extLst>
              <a:ext uri="{FF2B5EF4-FFF2-40B4-BE49-F238E27FC236}">
                <a16:creationId xmlns:a16="http://schemas.microsoft.com/office/drawing/2014/main" id="{7BEE62A0-4EA0-CD03-0CDF-D45D8AF7F3C3}"/>
              </a:ext>
            </a:extLst>
          </p:cNvPr>
          <p:cNvPicPr>
            <a:picLocks noChangeAspect="1"/>
          </p:cNvPicPr>
          <p:nvPr/>
        </p:nvPicPr>
        <p:blipFill>
          <a:blip r:embed="rId3"/>
          <a:stretch>
            <a:fillRect/>
          </a:stretch>
        </p:blipFill>
        <p:spPr>
          <a:xfrm>
            <a:off x="4654296" y="762438"/>
            <a:ext cx="6903720" cy="5333123"/>
          </a:xfrm>
          <a:prstGeom prst="rect">
            <a:avLst/>
          </a:prstGeom>
        </p:spPr>
      </p:pic>
      <p:pic>
        <p:nvPicPr>
          <p:cNvPr id="7" name="图片 6">
            <a:extLst>
              <a:ext uri="{FF2B5EF4-FFF2-40B4-BE49-F238E27FC236}">
                <a16:creationId xmlns:a16="http://schemas.microsoft.com/office/drawing/2014/main" id="{2D1DFC0F-6CA9-A425-818B-46E8A9026EC2}"/>
              </a:ext>
            </a:extLst>
          </p:cNvPr>
          <p:cNvPicPr>
            <a:picLocks noChangeAspect="1"/>
          </p:cNvPicPr>
          <p:nvPr/>
        </p:nvPicPr>
        <p:blipFill>
          <a:blip r:embed="rId4"/>
          <a:stretch>
            <a:fillRect/>
          </a:stretch>
        </p:blipFill>
        <p:spPr>
          <a:xfrm>
            <a:off x="721590" y="4885342"/>
            <a:ext cx="3571921" cy="393239"/>
          </a:xfrm>
          <a:prstGeom prst="rect">
            <a:avLst/>
          </a:prstGeom>
        </p:spPr>
      </p:pic>
      <p:pic>
        <p:nvPicPr>
          <p:cNvPr id="8" name="图片 7">
            <a:extLst>
              <a:ext uri="{FF2B5EF4-FFF2-40B4-BE49-F238E27FC236}">
                <a16:creationId xmlns:a16="http://schemas.microsoft.com/office/drawing/2014/main" id="{576E17A1-EC4E-67B1-2404-50D2795F818B}"/>
              </a:ext>
            </a:extLst>
          </p:cNvPr>
          <p:cNvPicPr>
            <a:picLocks noChangeAspect="1"/>
          </p:cNvPicPr>
          <p:nvPr/>
        </p:nvPicPr>
        <p:blipFill>
          <a:blip r:embed="rId5"/>
          <a:stretch>
            <a:fillRect/>
          </a:stretch>
        </p:blipFill>
        <p:spPr>
          <a:xfrm>
            <a:off x="721590" y="5608978"/>
            <a:ext cx="983096" cy="278544"/>
          </a:xfrm>
          <a:prstGeom prst="rect">
            <a:avLst/>
          </a:prstGeom>
        </p:spPr>
      </p:pic>
    </p:spTree>
    <p:extLst>
      <p:ext uri="{BB962C8B-B14F-4D97-AF65-F5344CB8AC3E}">
        <p14:creationId xmlns:p14="http://schemas.microsoft.com/office/powerpoint/2010/main" val="173974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37">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Freeform: Shape 39">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41">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标题 1">
            <a:extLst>
              <a:ext uri="{FF2B5EF4-FFF2-40B4-BE49-F238E27FC236}">
                <a16:creationId xmlns:a16="http://schemas.microsoft.com/office/drawing/2014/main" id="{4E267F9D-33C3-0B8D-3345-0F6A538CCBA5}"/>
              </a:ext>
            </a:extLst>
          </p:cNvPr>
          <p:cNvSpPr>
            <a:spLocks noGrp="1"/>
          </p:cNvSpPr>
          <p:nvPr>
            <p:ph type="title"/>
          </p:nvPr>
        </p:nvSpPr>
        <p:spPr>
          <a:xfrm>
            <a:off x="438913" y="859536"/>
            <a:ext cx="4832802" cy="1243584"/>
          </a:xfrm>
        </p:spPr>
        <p:txBody>
          <a:bodyPr>
            <a:normAutofit/>
          </a:bodyPr>
          <a:lstStyle/>
          <a:p>
            <a:r>
              <a:rPr kumimoji="1" lang="en" altLang="zh-CN" sz="3400" b="1" dirty="0"/>
              <a:t>Conclusion</a:t>
            </a:r>
            <a:endParaRPr kumimoji="1" lang="zh-CN" altLang="en-US" sz="3400" b="1" dirty="0"/>
          </a:p>
        </p:txBody>
      </p:sp>
      <p:sp>
        <p:nvSpPr>
          <p:cNvPr id="63" name="Rectangle 43">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4" name="Rectangle 4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内容占位符 4">
            <a:extLst>
              <a:ext uri="{FF2B5EF4-FFF2-40B4-BE49-F238E27FC236}">
                <a16:creationId xmlns:a16="http://schemas.microsoft.com/office/drawing/2014/main" id="{1506D7F3-FBAC-C8A9-5CAE-14318588A7B0}"/>
              </a:ext>
            </a:extLst>
          </p:cNvPr>
          <p:cNvSpPr>
            <a:spLocks noGrp="1"/>
          </p:cNvSpPr>
          <p:nvPr>
            <p:ph idx="1"/>
          </p:nvPr>
        </p:nvSpPr>
        <p:spPr>
          <a:xfrm>
            <a:off x="438912" y="2512611"/>
            <a:ext cx="5159615" cy="3664351"/>
          </a:xfrm>
        </p:spPr>
        <p:txBody>
          <a:bodyPr>
            <a:normAutofit/>
          </a:bodyPr>
          <a:lstStyle/>
          <a:p>
            <a:r>
              <a:rPr lang="en" altLang="zh-CN" sz="1800" dirty="0"/>
              <a:t>Observation 1. Recovery Succeeded.</a:t>
            </a:r>
          </a:p>
          <a:p>
            <a:r>
              <a:rPr lang="en" altLang="zh-CN" sz="1800" dirty="0"/>
              <a:t>Observation 2. Existing GNNs are mediocre.</a:t>
            </a:r>
            <a:r>
              <a:rPr lang="zh-CN" altLang="en-US" sz="1800" dirty="0"/>
              <a:t> </a:t>
            </a:r>
            <a:r>
              <a:rPr lang="en" altLang="zh-CN" sz="1800" dirty="0"/>
              <a:t>These results </a:t>
            </a:r>
            <a:r>
              <a:rPr lang="en" altLang="zh-CN" sz="1800" dirty="0" err="1"/>
              <a:t>highligt</a:t>
            </a:r>
            <a:r>
              <a:rPr lang="en" altLang="zh-CN" sz="1800" dirty="0"/>
              <a:t> the importance of </a:t>
            </a:r>
            <a:r>
              <a:rPr lang="en" altLang="zh-CN" sz="1800" b="1" dirty="0"/>
              <a:t>inductive biases</a:t>
            </a:r>
            <a:r>
              <a:rPr lang="en" altLang="zh-CN" sz="1800" dirty="0"/>
              <a:t> of GNNs to exploit the hidden features.</a:t>
            </a:r>
          </a:p>
          <a:p>
            <a:r>
              <a:rPr lang="en" altLang="zh-CN" sz="1800" dirty="0"/>
              <a:t>Observation 3. </a:t>
            </a:r>
            <a:r>
              <a:rPr lang="en" altLang="zh-CN" sz="1800" dirty="0" err="1"/>
              <a:t>tSNE</a:t>
            </a:r>
            <a:r>
              <a:rPr lang="en" altLang="zh-CN" sz="1800" dirty="0"/>
              <a:t> fails.</a:t>
            </a:r>
          </a:p>
          <a:p>
            <a:r>
              <a:rPr lang="en" altLang="zh-CN" sz="1800" dirty="0"/>
              <a:t>Observation 4. Recovery Succeeded in the Inductive Setting.</a:t>
            </a:r>
            <a:r>
              <a:rPr lang="zh-CN" altLang="en-US" sz="1800" dirty="0"/>
              <a:t> </a:t>
            </a:r>
            <a:r>
              <a:rPr lang="en" altLang="zh-CN" sz="1800" dirty="0"/>
              <a:t>The ability of recovery can </a:t>
            </a:r>
            <a:r>
              <a:rPr lang="en" altLang="zh-CN" sz="1800" b="1" dirty="0"/>
              <a:t>be transferred to other graph sizes </a:t>
            </a:r>
            <a:r>
              <a:rPr lang="en" altLang="zh-CN" sz="1800" dirty="0"/>
              <a:t>as long as the law of </a:t>
            </a:r>
            <a:r>
              <a:rPr lang="en" altLang="zh-CN" sz="1800" b="1" dirty="0"/>
              <a:t>data generation </a:t>
            </a:r>
            <a:r>
              <a:rPr lang="en" altLang="zh-CN" sz="1800" dirty="0"/>
              <a:t>is the same.</a:t>
            </a:r>
          </a:p>
          <a:p>
            <a:r>
              <a:rPr lang="en" altLang="zh-CN" sz="1800" dirty="0"/>
              <a:t>GNNs work well (somewhat unexpectedly) in such a challenging situation.</a:t>
            </a:r>
          </a:p>
          <a:p>
            <a:endParaRPr lang="zh-CN" altLang="en-US" sz="1800" dirty="0"/>
          </a:p>
        </p:txBody>
      </p:sp>
      <p:pic>
        <p:nvPicPr>
          <p:cNvPr id="8" name="图片 7">
            <a:extLst>
              <a:ext uri="{FF2B5EF4-FFF2-40B4-BE49-F238E27FC236}">
                <a16:creationId xmlns:a16="http://schemas.microsoft.com/office/drawing/2014/main" id="{4AD1230C-6B4D-6DFD-EB54-1519A2D3A203}"/>
              </a:ext>
            </a:extLst>
          </p:cNvPr>
          <p:cNvPicPr>
            <a:picLocks noChangeAspect="1"/>
          </p:cNvPicPr>
          <p:nvPr/>
        </p:nvPicPr>
        <p:blipFill>
          <a:blip r:embed="rId3"/>
          <a:stretch>
            <a:fillRect/>
          </a:stretch>
        </p:blipFill>
        <p:spPr>
          <a:xfrm>
            <a:off x="5710627" y="2203350"/>
            <a:ext cx="6369273" cy="3232404"/>
          </a:xfrm>
          <a:prstGeom prst="rect">
            <a:avLst/>
          </a:prstGeom>
        </p:spPr>
      </p:pic>
    </p:spTree>
    <p:extLst>
      <p:ext uri="{BB962C8B-B14F-4D97-AF65-F5344CB8AC3E}">
        <p14:creationId xmlns:p14="http://schemas.microsoft.com/office/powerpoint/2010/main" val="388477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766A78-F372-DBD8-8998-AF6E0D2C6CBB}"/>
              </a:ext>
            </a:extLst>
          </p:cNvPr>
          <p:cNvSpPr>
            <a:spLocks noGrp="1"/>
          </p:cNvSpPr>
          <p:nvPr>
            <p:ph type="title"/>
          </p:nvPr>
        </p:nvSpPr>
        <p:spPr/>
        <p:txBody>
          <a:bodyPr/>
          <a:lstStyle/>
          <a:p>
            <a:r>
              <a:rPr lang="en" altLang="zh-CN" b="0" i="0" dirty="0">
                <a:solidFill>
                  <a:srgbClr val="374151"/>
                </a:solidFill>
                <a:effectLst/>
                <a:latin typeface="Söhne"/>
              </a:rPr>
              <a:t>Inspirations</a:t>
            </a:r>
          </a:p>
        </p:txBody>
      </p:sp>
      <p:sp>
        <p:nvSpPr>
          <p:cNvPr id="3" name="内容占位符 2">
            <a:extLst>
              <a:ext uri="{FF2B5EF4-FFF2-40B4-BE49-F238E27FC236}">
                <a16:creationId xmlns:a16="http://schemas.microsoft.com/office/drawing/2014/main" id="{2A734F32-8A53-6BF2-AB95-CF8CA644A828}"/>
              </a:ext>
            </a:extLst>
          </p:cNvPr>
          <p:cNvSpPr>
            <a:spLocks noGrp="1"/>
          </p:cNvSpPr>
          <p:nvPr>
            <p:ph idx="1"/>
          </p:nvPr>
        </p:nvSpPr>
        <p:spPr/>
        <p:txBody>
          <a:bodyPr>
            <a:normAutofit/>
          </a:bodyPr>
          <a:lstStyle/>
          <a:p>
            <a:pPr>
              <a:lnSpc>
                <a:spcPct val="150000"/>
              </a:lnSpc>
            </a:pPr>
            <a:endParaRPr kumimoji="1" lang="en" altLang="zh-CN" sz="2500" dirty="0">
              <a:solidFill>
                <a:srgbClr val="374151"/>
              </a:solidFill>
              <a:latin typeface="Söhne"/>
            </a:endParaRPr>
          </a:p>
          <a:p>
            <a:pPr>
              <a:lnSpc>
                <a:spcPct val="150000"/>
              </a:lnSpc>
            </a:pPr>
            <a:r>
              <a:rPr kumimoji="1" lang="en" altLang="zh-CN" sz="2500" dirty="0"/>
              <a:t>The graph is generated by connecting nodes with similar hidden features</a:t>
            </a:r>
          </a:p>
          <a:p>
            <a:pPr>
              <a:lnSpc>
                <a:spcPct val="150000"/>
              </a:lnSpc>
            </a:pPr>
            <a:r>
              <a:rPr kumimoji="1" lang="en" altLang="zh-CN" sz="2500" dirty="0"/>
              <a:t>A simple idea -&gt; effective experiments -&gt; a complete proof = top-tier conference paper.</a:t>
            </a:r>
          </a:p>
          <a:p>
            <a:pPr>
              <a:lnSpc>
                <a:spcPct val="150000"/>
              </a:lnSpc>
            </a:pPr>
            <a:r>
              <a:rPr lang="en-US" altLang="zh-CN" sz="2500" dirty="0"/>
              <a:t>GNN: The intuition that this graph needs to be sufficiently large, and the sparse assumption</a:t>
            </a:r>
            <a:endParaRPr lang="en" altLang="zh-CN" sz="2500" dirty="0"/>
          </a:p>
        </p:txBody>
      </p:sp>
    </p:spTree>
    <p:extLst>
      <p:ext uri="{BB962C8B-B14F-4D97-AF65-F5344CB8AC3E}">
        <p14:creationId xmlns:p14="http://schemas.microsoft.com/office/powerpoint/2010/main" val="2372431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2DC5E8-6528-AA69-2298-516B58CAC261}"/>
              </a:ext>
            </a:extLst>
          </p:cNvPr>
          <p:cNvSpPr>
            <a:spLocks noGrp="1"/>
          </p:cNvSpPr>
          <p:nvPr>
            <p:ph type="title"/>
          </p:nvPr>
        </p:nvSpPr>
        <p:spPr/>
        <p:txBody>
          <a:bodyPr/>
          <a:lstStyle/>
          <a:p>
            <a:r>
              <a:rPr kumimoji="1" lang="en-US" altLang="zh-CN" dirty="0"/>
              <a:t>Reference</a:t>
            </a:r>
            <a:endParaRPr kumimoji="1" lang="zh-CN" altLang="en-US" dirty="0"/>
          </a:p>
        </p:txBody>
      </p:sp>
      <p:sp>
        <p:nvSpPr>
          <p:cNvPr id="3" name="内容占位符 2">
            <a:extLst>
              <a:ext uri="{FF2B5EF4-FFF2-40B4-BE49-F238E27FC236}">
                <a16:creationId xmlns:a16="http://schemas.microsoft.com/office/drawing/2014/main" id="{BDFC61EC-194F-F552-EC5C-42BB3E2CD340}"/>
              </a:ext>
            </a:extLst>
          </p:cNvPr>
          <p:cNvSpPr>
            <a:spLocks noGrp="1"/>
          </p:cNvSpPr>
          <p:nvPr>
            <p:ph idx="1"/>
          </p:nvPr>
        </p:nvSpPr>
        <p:spPr>
          <a:xfrm>
            <a:off x="838200" y="1517651"/>
            <a:ext cx="10515600" cy="4351338"/>
          </a:xfrm>
        </p:spPr>
        <p:txBody>
          <a:bodyPr/>
          <a:lstStyle/>
          <a:p>
            <a:pPr algn="l"/>
            <a:r>
              <a:rPr lang="en" altLang="zh-CN" b="0" i="0" dirty="0">
                <a:solidFill>
                  <a:srgbClr val="121212"/>
                </a:solidFill>
                <a:effectLst/>
                <a:latin typeface="-apple-system"/>
              </a:rPr>
              <a:t>Hashimoto T, Sun Y, </a:t>
            </a:r>
            <a:r>
              <a:rPr lang="en" altLang="zh-CN" b="0" i="0" dirty="0" err="1">
                <a:solidFill>
                  <a:srgbClr val="121212"/>
                </a:solidFill>
                <a:effectLst/>
                <a:latin typeface="-apple-system"/>
              </a:rPr>
              <a:t>Jaakkola</a:t>
            </a:r>
            <a:r>
              <a:rPr lang="en" altLang="zh-CN" b="0" i="0" dirty="0">
                <a:solidFill>
                  <a:srgbClr val="121212"/>
                </a:solidFill>
                <a:effectLst/>
                <a:latin typeface="-apple-system"/>
              </a:rPr>
              <a:t> T. Metric recovery from directed unweighted graphs. In </a:t>
            </a:r>
            <a:r>
              <a:rPr lang="en" altLang="zh-CN" b="0" i="1" dirty="0">
                <a:solidFill>
                  <a:srgbClr val="121212"/>
                </a:solidFill>
                <a:effectLst/>
                <a:latin typeface="-apple-system"/>
              </a:rPr>
              <a:t>AISTATS</a:t>
            </a:r>
            <a:r>
              <a:rPr lang="en" altLang="zh-CN" b="0" i="0" dirty="0">
                <a:solidFill>
                  <a:srgbClr val="121212"/>
                </a:solidFill>
                <a:effectLst/>
                <a:latin typeface="-apple-system"/>
              </a:rPr>
              <a:t>, 2015: 342-350.</a:t>
            </a:r>
          </a:p>
          <a:p>
            <a:r>
              <a:rPr kumimoji="1" lang="en" altLang="zh-CN" dirty="0">
                <a:hlinkClick r:id="rId2"/>
              </a:rPr>
              <a:t>https://distill.pub/2021/gnn-intro/</a:t>
            </a:r>
            <a:endParaRPr kumimoji="1" lang="en" altLang="zh-CN" dirty="0"/>
          </a:p>
        </p:txBody>
      </p:sp>
      <p:sp>
        <p:nvSpPr>
          <p:cNvPr id="4" name="标题 1">
            <a:extLst>
              <a:ext uri="{FF2B5EF4-FFF2-40B4-BE49-F238E27FC236}">
                <a16:creationId xmlns:a16="http://schemas.microsoft.com/office/drawing/2014/main" id="{1E52D50B-B8B9-C20A-2005-EB76EC81D3B0}"/>
              </a:ext>
            </a:extLst>
          </p:cNvPr>
          <p:cNvSpPr txBox="1">
            <a:spLocks/>
          </p:cNvSpPr>
          <p:nvPr/>
        </p:nvSpPr>
        <p:spPr>
          <a:xfrm>
            <a:off x="838200" y="30305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kumimoji="1" lang="zh-CN" altLang="en-US" dirty="0"/>
          </a:p>
        </p:txBody>
      </p:sp>
      <p:sp>
        <p:nvSpPr>
          <p:cNvPr id="5" name="内容占位符 2">
            <a:extLst>
              <a:ext uri="{FF2B5EF4-FFF2-40B4-BE49-F238E27FC236}">
                <a16:creationId xmlns:a16="http://schemas.microsoft.com/office/drawing/2014/main" id="{202B5690-61F2-A017-D066-A43641A1543C}"/>
              </a:ext>
            </a:extLst>
          </p:cNvPr>
          <p:cNvSpPr txBox="1">
            <a:spLocks/>
          </p:cNvSpPr>
          <p:nvPr/>
        </p:nvSpPr>
        <p:spPr>
          <a:xfrm>
            <a:off x="519112" y="3429000"/>
            <a:ext cx="10834688" cy="2838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20000"/>
              </a:lnSpc>
              <a:buNone/>
            </a:pPr>
            <a:r>
              <a:rPr kumimoji="1" lang="en-US" altLang="zh-CN" sz="2200" b="1" dirty="0"/>
              <a:t>Graph</a:t>
            </a:r>
            <a:r>
              <a:rPr kumimoji="1" lang="zh-CN" altLang="en-US" sz="2200" b="1" dirty="0"/>
              <a:t> </a:t>
            </a:r>
            <a:r>
              <a:rPr kumimoji="1" lang="en-US" altLang="zh-CN" sz="2200" b="1" dirty="0"/>
              <a:t>&amp;</a:t>
            </a:r>
            <a:r>
              <a:rPr kumimoji="1" lang="zh-CN" altLang="en-US" sz="2200" b="1" dirty="0"/>
              <a:t> </a:t>
            </a:r>
            <a:r>
              <a:rPr kumimoji="1" lang="en-US" altLang="zh-CN" sz="2200" b="1" dirty="0"/>
              <a:t>DA</a:t>
            </a:r>
            <a:endParaRPr lang="en" altLang="zh-CN" sz="3500" b="1" dirty="0">
              <a:solidFill>
                <a:srgbClr val="000000"/>
              </a:solidFill>
              <a:latin typeface="Microsoft YaHei" panose="020B0503020204020204" pitchFamily="34" charset="-122"/>
              <a:ea typeface="Microsoft YaHei" panose="020B0503020204020204" pitchFamily="34" charset="-122"/>
            </a:endParaRPr>
          </a:p>
          <a:p>
            <a:pPr lvl="1">
              <a:lnSpc>
                <a:spcPct val="120000"/>
              </a:lnSpc>
            </a:pPr>
            <a:r>
              <a:rPr lang="en" altLang="zh-CN" sz="2100" dirty="0">
                <a:solidFill>
                  <a:srgbClr val="000000"/>
                </a:solidFill>
                <a:latin typeface="Microsoft YaHei" panose="020B0503020204020204" pitchFamily="34" charset="-122"/>
                <a:ea typeface="Microsoft YaHei" panose="020B0503020204020204" pitchFamily="34" charset="-122"/>
              </a:rPr>
              <a:t>Curriculum Graph Co-Teaching for Multi-Target Domain Adaptation</a:t>
            </a:r>
          </a:p>
          <a:p>
            <a:pPr lvl="1">
              <a:lnSpc>
                <a:spcPct val="120000"/>
              </a:lnSpc>
            </a:pPr>
            <a:r>
              <a:rPr lang="en" altLang="zh-CN" sz="2100" dirty="0">
                <a:solidFill>
                  <a:srgbClr val="2E3743"/>
                </a:solidFill>
                <a:latin typeface="Microsoft YaHei" panose="020B0503020204020204" pitchFamily="34" charset="-122"/>
                <a:ea typeface="Microsoft YaHei" panose="020B0503020204020204" pitchFamily="34" charset="-122"/>
              </a:rPr>
              <a:t>Graph Optimal Transport for Cross-Domain </a:t>
            </a:r>
            <a:r>
              <a:rPr lang="en" altLang="zh-CN" sz="2100" dirty="0" err="1">
                <a:solidFill>
                  <a:srgbClr val="2E3743"/>
                </a:solidFill>
                <a:latin typeface="Microsoft YaHei" panose="020B0503020204020204" pitchFamily="34" charset="-122"/>
                <a:ea typeface="Microsoft YaHei" panose="020B0503020204020204" pitchFamily="34" charset="-122"/>
              </a:rPr>
              <a:t>Alignment</a:t>
            </a:r>
            <a:r>
              <a:rPr lang="en" altLang="zh-CN" sz="2100" dirty="0" err="1">
                <a:solidFill>
                  <a:srgbClr val="000000"/>
                </a:solidFill>
                <a:latin typeface="Microsoft YaHei" panose="020B0503020204020204" pitchFamily="34" charset="-122"/>
                <a:ea typeface="Microsoft YaHei" panose="020B0503020204020204" pitchFamily="34" charset="-122"/>
              </a:rPr>
              <a:t>rs</a:t>
            </a:r>
            <a:endParaRPr kumimoji="1" lang="en-US" altLang="zh-CN" sz="2100" dirty="0">
              <a:latin typeface="Microsoft YaHei" panose="020B0503020204020204" pitchFamily="34" charset="-122"/>
              <a:ea typeface="Microsoft YaHei" panose="020B0503020204020204" pitchFamily="34" charset="-122"/>
            </a:endParaRPr>
          </a:p>
          <a:p>
            <a:pPr lvl="1">
              <a:lnSpc>
                <a:spcPct val="120000"/>
              </a:lnSpc>
            </a:pPr>
            <a:r>
              <a:rPr kumimoji="1" lang="en" altLang="zh-CN" sz="2100" dirty="0" err="1">
                <a:latin typeface="Microsoft YaHei" panose="020B0503020204020204" pitchFamily="34" charset="-122"/>
                <a:ea typeface="Microsoft YaHei" panose="020B0503020204020204" pitchFamily="34" charset="-122"/>
              </a:rPr>
              <a:t>Gcan</a:t>
            </a:r>
            <a:r>
              <a:rPr kumimoji="1" lang="en" altLang="zh-CN" sz="2100" dirty="0">
                <a:latin typeface="Microsoft YaHei" panose="020B0503020204020204" pitchFamily="34" charset="-122"/>
                <a:ea typeface="Microsoft YaHei" panose="020B0503020204020204" pitchFamily="34" charset="-122"/>
              </a:rPr>
              <a:t>: graph convolutional adversarial network for unsupervised domain adaptation</a:t>
            </a:r>
          </a:p>
          <a:p>
            <a:pPr lvl="1">
              <a:lnSpc>
                <a:spcPct val="120000"/>
              </a:lnSpc>
            </a:pPr>
            <a:r>
              <a:rPr kumimoji="1" lang="en" altLang="zh-CN" sz="2100" dirty="0">
                <a:latin typeface="Microsoft YaHei" panose="020B0503020204020204" pitchFamily="34" charset="-122"/>
                <a:ea typeface="Microsoft YaHei" panose="020B0503020204020204" pitchFamily="34" charset="-122"/>
              </a:rPr>
              <a:t>Progressive graph learning for open-set domain adaptation</a:t>
            </a:r>
          </a:p>
        </p:txBody>
      </p:sp>
    </p:spTree>
    <p:extLst>
      <p:ext uri="{BB962C8B-B14F-4D97-AF65-F5344CB8AC3E}">
        <p14:creationId xmlns:p14="http://schemas.microsoft.com/office/powerpoint/2010/main" val="1162202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0994128-E77A-B748-819C-AB65B45AF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44" y="1893723"/>
            <a:ext cx="9442936" cy="21480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D56B1A9-3C85-FB35-6511-419137E37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413" y="4842510"/>
            <a:ext cx="10515599" cy="201549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3F0B3210-7A46-A968-B6F3-017948710CA1}"/>
              </a:ext>
            </a:extLst>
          </p:cNvPr>
          <p:cNvSpPr>
            <a:spLocks noGrp="1"/>
          </p:cNvSpPr>
          <p:nvPr>
            <p:ph type="title"/>
          </p:nvPr>
        </p:nvSpPr>
        <p:spPr>
          <a:xfrm>
            <a:off x="1176416" y="1014982"/>
            <a:ext cx="10515600" cy="1325563"/>
          </a:xfrm>
        </p:spPr>
        <p:txBody>
          <a:bodyPr>
            <a:normAutofit/>
          </a:bodyPr>
          <a:lstStyle/>
          <a:p>
            <a:pPr>
              <a:lnSpc>
                <a:spcPct val="100000"/>
              </a:lnSpc>
            </a:pPr>
            <a:r>
              <a:rPr lang="en" altLang="zh-CN" sz="2000" b="1" i="0" dirty="0">
                <a:solidFill>
                  <a:srgbClr val="1F2328"/>
                </a:solidFill>
                <a:effectLst/>
                <a:latin typeface="-apple-system"/>
              </a:rPr>
              <a:t>Traditional View of GNNs(Rich Node Features)</a:t>
            </a:r>
            <a:br>
              <a:rPr lang="en" altLang="zh-CN" sz="2000" dirty="0">
                <a:solidFill>
                  <a:srgbClr val="1F2328"/>
                </a:solidFill>
                <a:latin typeface="-apple-system"/>
              </a:rPr>
            </a:br>
            <a:r>
              <a:rPr lang="en" altLang="zh-CN" sz="2000" dirty="0">
                <a:solidFill>
                  <a:srgbClr val="1F2328"/>
                </a:solidFill>
                <a:latin typeface="-apple-system"/>
                <a:ea typeface="+mn-ea"/>
                <a:cs typeface="+mn-cs"/>
              </a:rPr>
              <a:t>GNNs filter features by mixing them with neighboring nodes. </a:t>
            </a:r>
            <a:endParaRPr lang="zh-CN" altLang="en-US" sz="2000" dirty="0">
              <a:solidFill>
                <a:srgbClr val="1F2328"/>
              </a:solidFill>
              <a:latin typeface="-apple-system"/>
              <a:ea typeface="+mn-ea"/>
              <a:cs typeface="+mn-cs"/>
            </a:endParaRPr>
          </a:p>
        </p:txBody>
      </p:sp>
      <p:sp>
        <p:nvSpPr>
          <p:cNvPr id="5" name="文本框 4">
            <a:extLst>
              <a:ext uri="{FF2B5EF4-FFF2-40B4-BE49-F238E27FC236}">
                <a16:creationId xmlns:a16="http://schemas.microsoft.com/office/drawing/2014/main" id="{60D1A076-8354-30AE-DF2F-8AAE2F9522BD}"/>
              </a:ext>
            </a:extLst>
          </p:cNvPr>
          <p:cNvSpPr txBox="1"/>
          <p:nvPr/>
        </p:nvSpPr>
        <p:spPr>
          <a:xfrm>
            <a:off x="1176413" y="4317968"/>
            <a:ext cx="10515599" cy="707886"/>
          </a:xfrm>
          <a:prstGeom prst="rect">
            <a:avLst/>
          </a:prstGeom>
          <a:noFill/>
        </p:spPr>
        <p:txBody>
          <a:bodyPr wrap="square">
            <a:spAutoFit/>
          </a:bodyPr>
          <a:lstStyle/>
          <a:p>
            <a:pPr algn="l"/>
            <a:r>
              <a:rPr lang="en" altLang="zh-CN" sz="2000" b="1" dirty="0">
                <a:solidFill>
                  <a:srgbClr val="1F2328"/>
                </a:solidFill>
                <a:latin typeface="-apple-system"/>
                <a:ea typeface="+mj-ea"/>
                <a:cs typeface="+mj-cs"/>
              </a:rPr>
              <a:t>Traditional View (Uninformative Features)</a:t>
            </a:r>
          </a:p>
          <a:p>
            <a:pPr algn="l"/>
            <a:r>
              <a:rPr lang="en" altLang="zh-CN" sz="2000" dirty="0">
                <a:solidFill>
                  <a:srgbClr val="1F2328"/>
                </a:solidFill>
                <a:latin typeface="-apple-system"/>
              </a:rPr>
              <a:t>If the features are garbage, the outputs are also garbage.</a:t>
            </a:r>
          </a:p>
        </p:txBody>
      </p:sp>
      <p:pic>
        <p:nvPicPr>
          <p:cNvPr id="7" name="图片 6">
            <a:extLst>
              <a:ext uri="{FF2B5EF4-FFF2-40B4-BE49-F238E27FC236}">
                <a16:creationId xmlns:a16="http://schemas.microsoft.com/office/drawing/2014/main" id="{F0C3D5E5-4EA6-EF58-9983-6972EB1AEC5F}"/>
              </a:ext>
            </a:extLst>
          </p:cNvPr>
          <p:cNvPicPr>
            <a:picLocks noChangeAspect="1"/>
          </p:cNvPicPr>
          <p:nvPr/>
        </p:nvPicPr>
        <p:blipFill>
          <a:blip r:embed="rId5"/>
          <a:stretch>
            <a:fillRect/>
          </a:stretch>
        </p:blipFill>
        <p:spPr>
          <a:xfrm>
            <a:off x="6768825" y="3219029"/>
            <a:ext cx="1272209" cy="298174"/>
          </a:xfrm>
          <a:prstGeom prst="rect">
            <a:avLst/>
          </a:prstGeom>
        </p:spPr>
      </p:pic>
      <p:sp>
        <p:nvSpPr>
          <p:cNvPr id="8" name="标题 1">
            <a:extLst>
              <a:ext uri="{FF2B5EF4-FFF2-40B4-BE49-F238E27FC236}">
                <a16:creationId xmlns:a16="http://schemas.microsoft.com/office/drawing/2014/main" id="{09FCF6C9-9854-0C14-EED8-ABB3FDD2445A}"/>
              </a:ext>
            </a:extLst>
          </p:cNvPr>
          <p:cNvSpPr txBox="1">
            <a:spLocks/>
          </p:cNvSpPr>
          <p:nvPr/>
        </p:nvSpPr>
        <p:spPr>
          <a:xfrm>
            <a:off x="640080" y="6061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b="1" dirty="0">
                <a:solidFill>
                  <a:srgbClr val="121212"/>
                </a:solidFill>
                <a:latin typeface="-apple-system"/>
              </a:rPr>
              <a:t>Overview</a:t>
            </a:r>
            <a:endParaRPr lang="zh-CN" altLang="en-US" b="1" dirty="0">
              <a:solidFill>
                <a:srgbClr val="121212"/>
              </a:solidFill>
              <a:latin typeface="-apple-system"/>
            </a:endParaRPr>
          </a:p>
        </p:txBody>
      </p:sp>
    </p:spTree>
    <p:extLst>
      <p:ext uri="{BB962C8B-B14F-4D97-AF65-F5344CB8AC3E}">
        <p14:creationId xmlns:p14="http://schemas.microsoft.com/office/powerpoint/2010/main" val="282108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内容占位符 12" descr="图表&#10;&#10;描述已自动生成">
            <a:extLst>
              <a:ext uri="{FF2B5EF4-FFF2-40B4-BE49-F238E27FC236}">
                <a16:creationId xmlns:a16="http://schemas.microsoft.com/office/drawing/2014/main" id="{E15EDEFC-7087-FDDE-B4A6-CEBEB86FCE99}"/>
              </a:ext>
            </a:extLst>
          </p:cNvPr>
          <p:cNvPicPr>
            <a:picLocks noGrp="1" noChangeAspect="1"/>
          </p:cNvPicPr>
          <p:nvPr>
            <p:ph idx="1"/>
          </p:nvPr>
        </p:nvPicPr>
        <p:blipFill>
          <a:blip r:embed="rId3"/>
          <a:stretch>
            <a:fillRect/>
          </a:stretch>
        </p:blipFill>
        <p:spPr>
          <a:xfrm>
            <a:off x="4038599" y="1189037"/>
            <a:ext cx="7186613" cy="2155825"/>
          </a:xfrm>
        </p:spPr>
      </p:pic>
      <p:pic>
        <p:nvPicPr>
          <p:cNvPr id="14" name="内容占位符 7" descr="图表&#10;&#10;描述已自动生成">
            <a:extLst>
              <a:ext uri="{FF2B5EF4-FFF2-40B4-BE49-F238E27FC236}">
                <a16:creationId xmlns:a16="http://schemas.microsoft.com/office/drawing/2014/main" id="{72AB642D-7849-A564-DD44-3668D9AB6E99}"/>
              </a:ext>
            </a:extLst>
          </p:cNvPr>
          <p:cNvPicPr>
            <a:picLocks noChangeAspect="1"/>
          </p:cNvPicPr>
          <p:nvPr/>
        </p:nvPicPr>
        <p:blipFill>
          <a:blip r:embed="rId4"/>
          <a:stretch>
            <a:fillRect/>
          </a:stretch>
        </p:blipFill>
        <p:spPr>
          <a:xfrm>
            <a:off x="4038598" y="3857332"/>
            <a:ext cx="7186613" cy="2109788"/>
          </a:xfrm>
          <a:prstGeom prst="rect">
            <a:avLst/>
          </a:prstGeom>
        </p:spPr>
      </p:pic>
      <p:sp>
        <p:nvSpPr>
          <p:cNvPr id="2" name="标题 1">
            <a:extLst>
              <a:ext uri="{FF2B5EF4-FFF2-40B4-BE49-F238E27FC236}">
                <a16:creationId xmlns:a16="http://schemas.microsoft.com/office/drawing/2014/main" id="{E58AE777-3EA6-6313-093C-0FE2B3BCE65D}"/>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altLang="zh-CN" sz="1800" b="1" kern="1200" dirty="0">
                <a:solidFill>
                  <a:schemeClr val="bg1"/>
                </a:solidFill>
                <a:latin typeface="+mj-lt"/>
                <a:ea typeface="+mj-ea"/>
                <a:cs typeface="+mj-cs"/>
              </a:rPr>
              <a:t>Can GNNs utilize the graph information without the aid of node features?</a:t>
            </a:r>
          </a:p>
        </p:txBody>
      </p:sp>
      <p:sp>
        <p:nvSpPr>
          <p:cNvPr id="17" name="标题 1">
            <a:extLst>
              <a:ext uri="{FF2B5EF4-FFF2-40B4-BE49-F238E27FC236}">
                <a16:creationId xmlns:a16="http://schemas.microsoft.com/office/drawing/2014/main" id="{F145DDCD-EA80-20B0-521E-52B095E7AD5E}"/>
              </a:ext>
            </a:extLst>
          </p:cNvPr>
          <p:cNvSpPr txBox="1">
            <a:spLocks/>
          </p:cNvSpPr>
          <p:nvPr/>
        </p:nvSpPr>
        <p:spPr>
          <a:xfrm>
            <a:off x="640080" y="6061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b="1" dirty="0">
                <a:solidFill>
                  <a:srgbClr val="121212"/>
                </a:solidFill>
                <a:latin typeface="-apple-system"/>
              </a:rPr>
              <a:t>Research question</a:t>
            </a:r>
            <a:endParaRPr lang="zh-CN" altLang="en-US" b="1" dirty="0">
              <a:solidFill>
                <a:srgbClr val="121212"/>
              </a:solidFill>
              <a:latin typeface="-apple-system"/>
            </a:endParaRPr>
          </a:p>
        </p:txBody>
      </p:sp>
    </p:spTree>
    <p:extLst>
      <p:ext uri="{BB962C8B-B14F-4D97-AF65-F5344CB8AC3E}">
        <p14:creationId xmlns:p14="http://schemas.microsoft.com/office/powerpoint/2010/main" val="198717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BC1796C9-D130-F514-394B-3D22011DBDB6}"/>
              </a:ext>
            </a:extLst>
          </p:cNvPr>
          <p:cNvSpPr>
            <a:spLocks noGrp="1"/>
          </p:cNvSpPr>
          <p:nvPr>
            <p:ph type="title"/>
          </p:nvPr>
        </p:nvSpPr>
        <p:spPr>
          <a:xfrm>
            <a:off x="1008184" y="174032"/>
            <a:ext cx="10175631" cy="1111843"/>
          </a:xfrm>
        </p:spPr>
        <p:txBody>
          <a:bodyPr anchor="ctr">
            <a:normAutofit/>
          </a:bodyPr>
          <a:lstStyle/>
          <a:p>
            <a:r>
              <a:rPr lang="en-US" altLang="zh-CN" b="1" dirty="0">
                <a:solidFill>
                  <a:srgbClr val="121212"/>
                </a:solidFill>
                <a:latin typeface="-apple-system"/>
              </a:rPr>
              <a:t>Problem Setting</a:t>
            </a:r>
            <a:endParaRPr lang="zh-CN" altLang="en-US" b="1" dirty="0">
              <a:solidFill>
                <a:srgbClr val="121212"/>
              </a:solidFill>
              <a:latin typeface="-apple-system"/>
            </a:endParaRPr>
          </a:p>
        </p:txBody>
      </p:sp>
      <p:sp>
        <p:nvSpPr>
          <p:cNvPr id="3" name="内容占位符 2">
            <a:extLst>
              <a:ext uri="{FF2B5EF4-FFF2-40B4-BE49-F238E27FC236}">
                <a16:creationId xmlns:a16="http://schemas.microsoft.com/office/drawing/2014/main" id="{C89B52A2-B79D-3F7E-5E8C-9C1B367397F9}"/>
              </a:ext>
            </a:extLst>
          </p:cNvPr>
          <p:cNvSpPr>
            <a:spLocks noGrp="1"/>
          </p:cNvSpPr>
          <p:nvPr>
            <p:ph idx="1"/>
          </p:nvPr>
        </p:nvSpPr>
        <p:spPr>
          <a:xfrm>
            <a:off x="1008184" y="1459907"/>
            <a:ext cx="10175630" cy="767904"/>
          </a:xfrm>
        </p:spPr>
        <p:txBody>
          <a:bodyPr anchor="ctr">
            <a:normAutofit/>
          </a:bodyPr>
          <a:lstStyle/>
          <a:p>
            <a:r>
              <a:rPr lang="en" altLang="zh-CN" sz="1600" b="0" i="0" dirty="0">
                <a:effectLst/>
                <a:latin typeface="-apple-system"/>
              </a:rPr>
              <a:t>Showed that GNNs create informative node features by themselves even when the input features are uninformative by absorbing information from the underlying graph. Therefore, GNNs work even when the input node features are uninformative.</a:t>
            </a:r>
            <a:endParaRPr kumimoji="1" lang="zh-CN" altLang="en-US" sz="1600" dirty="0"/>
          </a:p>
        </p:txBody>
      </p:sp>
      <p:pic>
        <p:nvPicPr>
          <p:cNvPr id="3074" name="Picture 2">
            <a:extLst>
              <a:ext uri="{FF2B5EF4-FFF2-40B4-BE49-F238E27FC236}">
                <a16:creationId xmlns:a16="http://schemas.microsoft.com/office/drawing/2014/main" id="{4C6E2F7B-1F2F-5CF2-C64B-7C9BD8A769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5154" y="2672350"/>
            <a:ext cx="10515595" cy="336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908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内容占位符 4">
            <a:extLst>
              <a:ext uri="{FF2B5EF4-FFF2-40B4-BE49-F238E27FC236}">
                <a16:creationId xmlns:a16="http://schemas.microsoft.com/office/drawing/2014/main" id="{FA97704C-F8AB-8331-750C-E8CA526967BF}"/>
              </a:ext>
            </a:extLst>
          </p:cNvPr>
          <p:cNvPicPr>
            <a:picLocks noGrp="1" noChangeAspect="1"/>
          </p:cNvPicPr>
          <p:nvPr>
            <p:ph idx="1"/>
          </p:nvPr>
        </p:nvPicPr>
        <p:blipFill>
          <a:blip r:embed="rId3"/>
          <a:stretch>
            <a:fillRect/>
          </a:stretch>
        </p:blipFill>
        <p:spPr>
          <a:xfrm>
            <a:off x="6582282" y="785101"/>
            <a:ext cx="5116889" cy="5065719"/>
          </a:xfrm>
          <a:prstGeom prst="rect">
            <a:avLst/>
          </a:prstGeom>
        </p:spPr>
      </p:pic>
      <p:sp>
        <p:nvSpPr>
          <p:cNvPr id="2" name="标题 1">
            <a:extLst>
              <a:ext uri="{FF2B5EF4-FFF2-40B4-BE49-F238E27FC236}">
                <a16:creationId xmlns:a16="http://schemas.microsoft.com/office/drawing/2014/main" id="{C16A950A-C28F-8CC3-DA80-57C22B9A4E80}"/>
              </a:ext>
            </a:extLst>
          </p:cNvPr>
          <p:cNvSpPr>
            <a:spLocks noGrp="1"/>
          </p:cNvSpPr>
          <p:nvPr>
            <p:ph type="title"/>
          </p:nvPr>
        </p:nvSpPr>
        <p:spPr>
          <a:xfrm>
            <a:off x="681186" y="666093"/>
            <a:ext cx="7673876" cy="2387600"/>
          </a:xfrm>
        </p:spPr>
        <p:txBody>
          <a:bodyPr vert="horz" lIns="91440" tIns="45720" rIns="91440" bIns="45720" rtlCol="0" anchor="t">
            <a:normAutofit/>
          </a:bodyPr>
          <a:lstStyle/>
          <a:p>
            <a:r>
              <a:rPr lang="en-US" altLang="zh-CN" b="1" dirty="0">
                <a:solidFill>
                  <a:srgbClr val="121212"/>
                </a:solidFill>
                <a:latin typeface="-apple-system"/>
              </a:rPr>
              <a:t>Why Is Recovery</a:t>
            </a:r>
            <a:br>
              <a:rPr lang="en-US" altLang="zh-CN" b="1" dirty="0">
                <a:solidFill>
                  <a:srgbClr val="121212"/>
                </a:solidFill>
                <a:latin typeface="-apple-system"/>
              </a:rPr>
            </a:br>
            <a:r>
              <a:rPr lang="en-US" altLang="zh-CN" b="1" dirty="0">
                <a:solidFill>
                  <a:srgbClr val="121212"/>
                </a:solidFill>
                <a:latin typeface="-apple-system"/>
              </a:rPr>
              <a:t> Challenging?</a:t>
            </a:r>
          </a:p>
        </p:txBody>
      </p:sp>
      <p:sp>
        <p:nvSpPr>
          <p:cNvPr id="8" name="内容占位符 2">
            <a:extLst>
              <a:ext uri="{FF2B5EF4-FFF2-40B4-BE49-F238E27FC236}">
                <a16:creationId xmlns:a16="http://schemas.microsoft.com/office/drawing/2014/main" id="{57810F8F-F5F2-3EE8-5149-7FA45256D439}"/>
              </a:ext>
            </a:extLst>
          </p:cNvPr>
          <p:cNvSpPr txBox="1">
            <a:spLocks/>
          </p:cNvSpPr>
          <p:nvPr/>
        </p:nvSpPr>
        <p:spPr>
          <a:xfrm>
            <a:off x="838200" y="2092035"/>
            <a:ext cx="10515600" cy="4084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 altLang="zh-CN" dirty="0">
                <a:solidFill>
                  <a:srgbClr val="121212"/>
                </a:solidFill>
                <a:latin typeface="-apple-system"/>
              </a:rPr>
              <a:t>Recovery</a:t>
            </a:r>
            <a:r>
              <a:rPr kumimoji="1" lang="zh-CN" altLang="en-US" dirty="0">
                <a:solidFill>
                  <a:srgbClr val="121212"/>
                </a:solidFill>
                <a:latin typeface="-apple-system"/>
              </a:rPr>
              <a:t> </a:t>
            </a:r>
            <a:r>
              <a:rPr kumimoji="1" lang="en-US" altLang="zh-CN" dirty="0">
                <a:solidFill>
                  <a:srgbClr val="121212"/>
                </a:solidFill>
                <a:latin typeface="-apple-system"/>
              </a:rPr>
              <a:t>vs</a:t>
            </a:r>
            <a:r>
              <a:rPr kumimoji="1" lang="zh-CN" altLang="en-US" dirty="0">
                <a:solidFill>
                  <a:srgbClr val="121212"/>
                </a:solidFill>
                <a:latin typeface="-apple-system"/>
              </a:rPr>
              <a:t> </a:t>
            </a:r>
            <a:r>
              <a:rPr lang="en" altLang="zh-CN" dirty="0">
                <a:solidFill>
                  <a:srgbClr val="121212"/>
                </a:solidFill>
                <a:latin typeface="-apple-system"/>
              </a:rPr>
              <a:t>reconstruction</a:t>
            </a:r>
          </a:p>
        </p:txBody>
      </p:sp>
      <p:pic>
        <p:nvPicPr>
          <p:cNvPr id="9" name="图片 8">
            <a:extLst>
              <a:ext uri="{FF2B5EF4-FFF2-40B4-BE49-F238E27FC236}">
                <a16:creationId xmlns:a16="http://schemas.microsoft.com/office/drawing/2014/main" id="{70D82645-D69C-28C2-0072-65883E8018FC}"/>
              </a:ext>
            </a:extLst>
          </p:cNvPr>
          <p:cNvPicPr>
            <a:picLocks noChangeAspect="1"/>
          </p:cNvPicPr>
          <p:nvPr/>
        </p:nvPicPr>
        <p:blipFill>
          <a:blip r:embed="rId4"/>
          <a:stretch>
            <a:fillRect/>
          </a:stretch>
        </p:blipFill>
        <p:spPr>
          <a:xfrm>
            <a:off x="959884" y="2879027"/>
            <a:ext cx="1125274" cy="341601"/>
          </a:xfrm>
          <a:prstGeom prst="rect">
            <a:avLst/>
          </a:prstGeom>
        </p:spPr>
      </p:pic>
      <p:sp>
        <p:nvSpPr>
          <p:cNvPr id="11" name="文本框 10">
            <a:extLst>
              <a:ext uri="{FF2B5EF4-FFF2-40B4-BE49-F238E27FC236}">
                <a16:creationId xmlns:a16="http://schemas.microsoft.com/office/drawing/2014/main" id="{C2CA5A69-61F6-6E01-619E-14F0794903CE}"/>
              </a:ext>
            </a:extLst>
          </p:cNvPr>
          <p:cNvSpPr txBox="1"/>
          <p:nvPr/>
        </p:nvSpPr>
        <p:spPr>
          <a:xfrm>
            <a:off x="959884" y="3504123"/>
            <a:ext cx="6096000" cy="523220"/>
          </a:xfrm>
          <a:prstGeom prst="rect">
            <a:avLst/>
          </a:prstGeom>
          <a:noFill/>
        </p:spPr>
        <p:txBody>
          <a:bodyPr wrap="square">
            <a:spAutoFit/>
          </a:bodyPr>
          <a:lstStyle/>
          <a:p>
            <a:r>
              <a:rPr lang="en" altLang="zh-CN" sz="2800" dirty="0">
                <a:solidFill>
                  <a:srgbClr val="121212"/>
                </a:solidFill>
                <a:latin typeface="-apple-system"/>
              </a:rPr>
              <a:t>Orthogonal Procrustes distance</a:t>
            </a:r>
            <a:endParaRPr lang="zh-CN" altLang="en-US" sz="2800" dirty="0">
              <a:solidFill>
                <a:srgbClr val="121212"/>
              </a:solidFill>
              <a:latin typeface="-apple-system"/>
            </a:endParaRPr>
          </a:p>
        </p:txBody>
      </p:sp>
      <p:pic>
        <p:nvPicPr>
          <p:cNvPr id="16" name="图片 15">
            <a:extLst>
              <a:ext uri="{FF2B5EF4-FFF2-40B4-BE49-F238E27FC236}">
                <a16:creationId xmlns:a16="http://schemas.microsoft.com/office/drawing/2014/main" id="{F021ACD1-887D-9E61-7F74-075E289BC0CE}"/>
              </a:ext>
            </a:extLst>
          </p:cNvPr>
          <p:cNvPicPr>
            <a:picLocks noChangeAspect="1"/>
          </p:cNvPicPr>
          <p:nvPr/>
        </p:nvPicPr>
        <p:blipFill rotWithShape="1">
          <a:blip r:embed="rId5"/>
          <a:srcRect t="33233"/>
          <a:stretch/>
        </p:blipFill>
        <p:spPr>
          <a:xfrm>
            <a:off x="834205" y="5254049"/>
            <a:ext cx="6009099" cy="1100043"/>
          </a:xfrm>
          <a:prstGeom prst="rect">
            <a:avLst/>
          </a:prstGeom>
        </p:spPr>
      </p:pic>
      <p:pic>
        <p:nvPicPr>
          <p:cNvPr id="18" name="图片 17">
            <a:extLst>
              <a:ext uri="{FF2B5EF4-FFF2-40B4-BE49-F238E27FC236}">
                <a16:creationId xmlns:a16="http://schemas.microsoft.com/office/drawing/2014/main" id="{A6AB363D-A095-C881-8643-0CA54D48F9D5}"/>
              </a:ext>
            </a:extLst>
          </p:cNvPr>
          <p:cNvPicPr>
            <a:picLocks noChangeAspect="1"/>
          </p:cNvPicPr>
          <p:nvPr/>
        </p:nvPicPr>
        <p:blipFill>
          <a:blip r:embed="rId6"/>
          <a:stretch>
            <a:fillRect/>
          </a:stretch>
        </p:blipFill>
        <p:spPr>
          <a:xfrm>
            <a:off x="982905" y="4359711"/>
            <a:ext cx="4734096" cy="658103"/>
          </a:xfrm>
          <a:prstGeom prst="rect">
            <a:avLst/>
          </a:prstGeom>
        </p:spPr>
      </p:pic>
    </p:spTree>
    <p:extLst>
      <p:ext uri="{BB962C8B-B14F-4D97-AF65-F5344CB8AC3E}">
        <p14:creationId xmlns:p14="http://schemas.microsoft.com/office/powerpoint/2010/main" val="270955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F0092E-1582-ED60-3497-945FA02FBBD1}"/>
              </a:ext>
            </a:extLst>
          </p:cNvPr>
          <p:cNvSpPr>
            <a:spLocks noGrp="1"/>
          </p:cNvSpPr>
          <p:nvPr>
            <p:ph type="title"/>
          </p:nvPr>
        </p:nvSpPr>
        <p:spPr/>
        <p:txBody>
          <a:bodyPr/>
          <a:lstStyle/>
          <a:p>
            <a:r>
              <a:rPr kumimoji="1" lang="en" altLang="zh-CN" b="1" dirty="0"/>
              <a:t>Assumptions and problem formulation</a:t>
            </a:r>
            <a:endParaRPr kumimoji="1" lang="zh-CN" altLang="en-US" b="1" dirty="0"/>
          </a:p>
        </p:txBody>
      </p:sp>
      <p:pic>
        <p:nvPicPr>
          <p:cNvPr id="4" name="内容占位符 3">
            <a:extLst>
              <a:ext uri="{FF2B5EF4-FFF2-40B4-BE49-F238E27FC236}">
                <a16:creationId xmlns:a16="http://schemas.microsoft.com/office/drawing/2014/main" id="{12C9ED60-9733-E1B4-1649-60EAFE7AE89F}"/>
              </a:ext>
            </a:extLst>
          </p:cNvPr>
          <p:cNvPicPr>
            <a:picLocks noGrp="1"/>
          </p:cNvPicPr>
          <p:nvPr>
            <p:ph idx="1"/>
          </p:nvPr>
        </p:nvPicPr>
        <p:blipFill>
          <a:blip r:embed="rId3"/>
          <a:stretch>
            <a:fillRect/>
          </a:stretch>
        </p:blipFill>
        <p:spPr>
          <a:xfrm>
            <a:off x="8522976" y="2534263"/>
            <a:ext cx="2585317" cy="393953"/>
          </a:xfrm>
          <a:prstGeom prst="rect">
            <a:avLst/>
          </a:prstGeom>
        </p:spPr>
      </p:pic>
      <p:pic>
        <p:nvPicPr>
          <p:cNvPr id="8" name="图片 7">
            <a:extLst>
              <a:ext uri="{FF2B5EF4-FFF2-40B4-BE49-F238E27FC236}">
                <a16:creationId xmlns:a16="http://schemas.microsoft.com/office/drawing/2014/main" id="{5A52DA94-738C-9B94-5A9A-B66C6A17D031}"/>
              </a:ext>
            </a:extLst>
          </p:cNvPr>
          <p:cNvPicPr>
            <a:picLocks/>
          </p:cNvPicPr>
          <p:nvPr/>
        </p:nvPicPr>
        <p:blipFill>
          <a:blip r:embed="rId4"/>
          <a:stretch>
            <a:fillRect/>
          </a:stretch>
        </p:blipFill>
        <p:spPr>
          <a:xfrm>
            <a:off x="8287312" y="1780689"/>
            <a:ext cx="2511451" cy="369331"/>
          </a:xfrm>
          <a:prstGeom prst="rect">
            <a:avLst/>
          </a:prstGeom>
        </p:spPr>
      </p:pic>
      <p:sp>
        <p:nvSpPr>
          <p:cNvPr id="14" name="文本框 13">
            <a:extLst>
              <a:ext uri="{FF2B5EF4-FFF2-40B4-BE49-F238E27FC236}">
                <a16:creationId xmlns:a16="http://schemas.microsoft.com/office/drawing/2014/main" id="{8E68E0CC-3711-6944-1582-6327CE70F80C}"/>
              </a:ext>
            </a:extLst>
          </p:cNvPr>
          <p:cNvSpPr txBox="1"/>
          <p:nvPr/>
        </p:nvSpPr>
        <p:spPr>
          <a:xfrm>
            <a:off x="838200" y="1780689"/>
            <a:ext cx="6405530" cy="4524315"/>
          </a:xfrm>
          <a:prstGeom prst="rect">
            <a:avLst/>
          </a:prstGeom>
          <a:noFill/>
        </p:spPr>
        <p:txBody>
          <a:bodyPr wrap="square">
            <a:spAutoFit/>
          </a:bodyPr>
          <a:lstStyle/>
          <a:p>
            <a:pPr marL="285750" indent="-285750" algn="l">
              <a:buFont typeface="Arial" panose="020B0604020202020204" pitchFamily="34" charset="0"/>
              <a:buChar char="•"/>
            </a:pPr>
            <a:r>
              <a:rPr lang="en" altLang="zh-CN" b="0" i="0" dirty="0">
                <a:solidFill>
                  <a:srgbClr val="000000"/>
                </a:solidFill>
                <a:effectLst/>
                <a:latin typeface="Söhne"/>
              </a:rPr>
              <a:t>The graph is sufficiently large (with a large enough number of nodes). </a:t>
            </a:r>
          </a:p>
          <a:p>
            <a:pPr marL="285750" indent="-285750" algn="l">
              <a:buFont typeface="Arial" panose="020B0604020202020204" pitchFamily="34" charset="0"/>
              <a:buChar char="•"/>
            </a:pPr>
            <a:r>
              <a:rPr lang="en" altLang="zh-CN" b="0" i="0" dirty="0">
                <a:solidFill>
                  <a:srgbClr val="000000"/>
                </a:solidFill>
                <a:effectLst/>
                <a:latin typeface="Söhne"/>
              </a:rPr>
              <a:t>Each node's original feature is </a:t>
            </a:r>
            <a:r>
              <a:rPr lang="en" altLang="zh-CN" b="0" i="0" dirty="0" err="1">
                <a:solidFill>
                  <a:srgbClr val="000000"/>
                </a:solidFill>
                <a:effectLst/>
                <a:latin typeface="Söhne"/>
              </a:rPr>
              <a:t>i.i.d</a:t>
            </a:r>
            <a:r>
              <a:rPr lang="en" altLang="zh-CN" b="0" i="0" dirty="0">
                <a:solidFill>
                  <a:srgbClr val="000000"/>
                </a:solidFill>
                <a:effectLst/>
                <a:latin typeface="Söhne"/>
              </a:rPr>
              <a:t> sampled from  p(z). </a:t>
            </a:r>
          </a:p>
          <a:p>
            <a:pPr marL="285750" indent="-285750" algn="l">
              <a:buFont typeface="Arial" panose="020B0604020202020204" pitchFamily="34" charset="0"/>
              <a:buChar char="•"/>
            </a:pPr>
            <a:r>
              <a:rPr lang="en" altLang="zh-CN" b="0" i="0" dirty="0">
                <a:solidFill>
                  <a:srgbClr val="000000"/>
                </a:solidFill>
                <a:effectLst/>
                <a:latin typeface="Söhne"/>
              </a:rPr>
              <a:t>The graph is generated in an incremental node manner, that is, starting from one node and iterating, adding one node to the graph each time, and conditionally connecting this node to some other nodes in the graph.</a:t>
            </a:r>
          </a:p>
          <a:p>
            <a:pPr marL="285750" indent="-285750" algn="l">
              <a:buFont typeface="Arial" panose="020B0604020202020204" pitchFamily="34" charset="0"/>
              <a:buChar char="•"/>
            </a:pPr>
            <a:r>
              <a:rPr lang="en" altLang="zh-CN" b="0" i="0" dirty="0">
                <a:solidFill>
                  <a:srgbClr val="000000"/>
                </a:solidFill>
                <a:effectLst/>
                <a:latin typeface="Söhne"/>
              </a:rPr>
              <a:t> Each iteration corresponds to a threshold function </a:t>
            </a:r>
            <a:r>
              <a:rPr lang="en-US" altLang="zh-CN" b="0" i="1" dirty="0" err="1">
                <a:solidFill>
                  <a:srgbClr val="000000"/>
                </a:solidFill>
                <a:effectLst/>
                <a:latin typeface="KaTeX_Math"/>
              </a:rPr>
              <a:t>s_n</a:t>
            </a:r>
            <a:r>
              <a:rPr lang="en-US" altLang="zh-CN" b="0" i="1" dirty="0">
                <a:solidFill>
                  <a:srgbClr val="000000"/>
                </a:solidFill>
                <a:effectLst/>
                <a:latin typeface="KaTeX_Math"/>
              </a:rPr>
              <a:t>(z_</a:t>
            </a:r>
            <a:r>
              <a:rPr lang="en" altLang="zh-CN" b="0" i="1" dirty="0">
                <a:solidFill>
                  <a:srgbClr val="000000"/>
                </a:solidFill>
                <a:effectLst/>
                <a:latin typeface="KaTeX_Math"/>
              </a:rPr>
              <a:t>t)</a:t>
            </a:r>
            <a:r>
              <a:rPr lang="en" altLang="zh-CN" b="0" i="0" dirty="0">
                <a:solidFill>
                  <a:srgbClr val="000000"/>
                </a:solidFill>
                <a:effectLst/>
                <a:latin typeface="KaTeX_Main"/>
              </a:rPr>
              <a:t>​</a:t>
            </a:r>
            <a:r>
              <a:rPr lang="en" altLang="zh-CN" b="0" i="0" dirty="0">
                <a:solidFill>
                  <a:srgbClr val="000000"/>
                </a:solidFill>
                <a:effectLst/>
                <a:latin typeface="Söhne"/>
              </a:rPr>
              <a:t>, which indicates the condition for node </a:t>
            </a:r>
            <a:r>
              <a:rPr lang="en" altLang="zh-CN" b="0" i="1" dirty="0" err="1">
                <a:solidFill>
                  <a:srgbClr val="000000"/>
                </a:solidFill>
                <a:effectLst/>
                <a:latin typeface="KaTeX_Math"/>
              </a:rPr>
              <a:t>i</a:t>
            </a:r>
            <a:r>
              <a:rPr lang="en" altLang="zh-CN" b="0" i="0" dirty="0">
                <a:solidFill>
                  <a:srgbClr val="000000"/>
                </a:solidFill>
                <a:effectLst/>
                <a:latin typeface="Söhne"/>
              </a:rPr>
              <a:t> to have directed edges to other nodes after the </a:t>
            </a:r>
            <a:r>
              <a:rPr lang="en" altLang="zh-CN" b="0" i="1" dirty="0">
                <a:solidFill>
                  <a:srgbClr val="000000"/>
                </a:solidFill>
                <a:effectLst/>
                <a:latin typeface="KaTeX_Math"/>
              </a:rPr>
              <a:t>t</a:t>
            </a:r>
            <a:r>
              <a:rPr lang="en" altLang="zh-CN" b="0" i="0" dirty="0">
                <a:solidFill>
                  <a:srgbClr val="000000"/>
                </a:solidFill>
                <a:effectLst/>
                <a:latin typeface="Söhne"/>
              </a:rPr>
              <a:t>-</a:t>
            </a:r>
            <a:r>
              <a:rPr lang="en" altLang="zh-CN" b="0" i="0" dirty="0" err="1">
                <a:solidFill>
                  <a:srgbClr val="000000"/>
                </a:solidFill>
                <a:effectLst/>
                <a:latin typeface="Söhne"/>
              </a:rPr>
              <a:t>th</a:t>
            </a:r>
            <a:r>
              <a:rPr lang="en" altLang="zh-CN" b="0" i="0" dirty="0">
                <a:solidFill>
                  <a:srgbClr val="000000"/>
                </a:solidFill>
                <a:effectLst/>
                <a:latin typeface="Söhne"/>
              </a:rPr>
              <a:t> iteration (at this time there are </a:t>
            </a:r>
            <a:r>
              <a:rPr lang="en" altLang="zh-CN" b="0" i="0" dirty="0">
                <a:solidFill>
                  <a:srgbClr val="000000"/>
                </a:solidFill>
                <a:effectLst/>
                <a:latin typeface="KaTeX_Main"/>
              </a:rPr>
              <a:t>�</a:t>
            </a:r>
            <a:r>
              <a:rPr lang="en" altLang="zh-CN" b="0" i="1" dirty="0">
                <a:solidFill>
                  <a:srgbClr val="000000"/>
                </a:solidFill>
                <a:effectLst/>
                <a:latin typeface="KaTeX_Math"/>
              </a:rPr>
              <a:t>t</a:t>
            </a:r>
            <a:r>
              <a:rPr lang="en" altLang="zh-CN" b="0" i="0" dirty="0">
                <a:solidFill>
                  <a:srgbClr val="000000"/>
                </a:solidFill>
                <a:effectLst/>
                <a:latin typeface="Söhne"/>
              </a:rPr>
              <a:t> nodes in the graph). </a:t>
            </a:r>
            <a:r>
              <a:rPr lang="en" altLang="zh-CN" dirty="0">
                <a:solidFill>
                  <a:srgbClr val="000000"/>
                </a:solidFill>
                <a:latin typeface="Söhne"/>
              </a:rPr>
              <a:t> </a:t>
            </a:r>
          </a:p>
          <a:p>
            <a:pPr marL="285750" indent="-285750" algn="l">
              <a:buFont typeface="Arial" panose="020B0604020202020204" pitchFamily="34" charset="0"/>
              <a:buChar char="•"/>
            </a:pPr>
            <a:r>
              <a:rPr lang="en" altLang="zh-CN" b="0" i="0" dirty="0">
                <a:solidFill>
                  <a:srgbClr val="000000"/>
                </a:solidFill>
                <a:effectLst/>
                <a:latin typeface="Söhne"/>
              </a:rPr>
              <a:t>When nodes </a:t>
            </a:r>
            <a:r>
              <a:rPr lang="en" altLang="zh-CN" dirty="0">
                <a:solidFill>
                  <a:srgbClr val="000000"/>
                </a:solidFill>
                <a:latin typeface="KaTeX_Main"/>
              </a:rPr>
              <a:t> </a:t>
            </a:r>
            <a:r>
              <a:rPr lang="en" altLang="zh-CN" b="0" i="1" dirty="0" err="1">
                <a:solidFill>
                  <a:srgbClr val="000000"/>
                </a:solidFill>
                <a:effectLst/>
                <a:latin typeface="KaTeX_Math"/>
              </a:rPr>
              <a:t>i</a:t>
            </a:r>
            <a:r>
              <a:rPr lang="en" altLang="zh-CN" b="0" i="0" dirty="0">
                <a:solidFill>
                  <a:srgbClr val="000000"/>
                </a:solidFill>
                <a:effectLst/>
                <a:latin typeface="Söhne"/>
              </a:rPr>
              <a:t> and </a:t>
            </a:r>
            <a:r>
              <a:rPr lang="en" altLang="zh-CN" dirty="0">
                <a:solidFill>
                  <a:srgbClr val="000000"/>
                </a:solidFill>
                <a:latin typeface="KaTeX_Main"/>
              </a:rPr>
              <a:t> </a:t>
            </a:r>
            <a:r>
              <a:rPr lang="en" altLang="zh-CN" b="0" i="1" dirty="0">
                <a:solidFill>
                  <a:srgbClr val="000000"/>
                </a:solidFill>
                <a:effectLst/>
                <a:latin typeface="KaTeX_Math"/>
              </a:rPr>
              <a:t>j</a:t>
            </a:r>
            <a:r>
              <a:rPr lang="en" altLang="zh-CN" b="0" i="0" dirty="0">
                <a:solidFill>
                  <a:srgbClr val="000000"/>
                </a:solidFill>
                <a:effectLst/>
                <a:latin typeface="Söhne"/>
              </a:rPr>
              <a:t> satisfy that their Euclidean distance is less than this threshold </a:t>
            </a:r>
            <a:r>
              <a:rPr lang="en" altLang="zh-CN" b="0" i="0" dirty="0">
                <a:solidFill>
                  <a:srgbClr val="000000"/>
                </a:solidFill>
                <a:effectLst/>
                <a:latin typeface="KaTeX_Main"/>
              </a:rPr>
              <a:t>​</a:t>
            </a:r>
            <a:r>
              <a:rPr lang="en" altLang="zh-CN" b="0" i="0" dirty="0">
                <a:solidFill>
                  <a:srgbClr val="000000"/>
                </a:solidFill>
                <a:effectLst/>
                <a:latin typeface="Söhne"/>
              </a:rPr>
              <a:t>, there exists an (i.e., the adjacency relationship in the graph structure is tied to the Euclidean distance of node features).</a:t>
            </a:r>
            <a:br>
              <a:rPr lang="en" altLang="zh-CN" b="0" i="0" dirty="0">
                <a:solidFill>
                  <a:srgbClr val="000000"/>
                </a:solidFill>
                <a:effectLst/>
                <a:latin typeface="Söhne"/>
              </a:rPr>
            </a:br>
            <a:endParaRPr lang="en" altLang="zh-CN" b="0" i="0" dirty="0">
              <a:solidFill>
                <a:srgbClr val="000000"/>
              </a:solidFill>
              <a:effectLst/>
              <a:latin typeface="Söhne"/>
            </a:endParaRPr>
          </a:p>
        </p:txBody>
      </p:sp>
      <p:pic>
        <p:nvPicPr>
          <p:cNvPr id="15" name="图片 14">
            <a:extLst>
              <a:ext uri="{FF2B5EF4-FFF2-40B4-BE49-F238E27FC236}">
                <a16:creationId xmlns:a16="http://schemas.microsoft.com/office/drawing/2014/main" id="{AB64CE1A-F2EF-6D2F-DBF8-1DB4A44F97AB}"/>
              </a:ext>
            </a:extLst>
          </p:cNvPr>
          <p:cNvPicPr>
            <a:picLocks noChangeAspect="1"/>
          </p:cNvPicPr>
          <p:nvPr/>
        </p:nvPicPr>
        <p:blipFill>
          <a:blip r:embed="rId5"/>
          <a:stretch>
            <a:fillRect/>
          </a:stretch>
        </p:blipFill>
        <p:spPr>
          <a:xfrm>
            <a:off x="7399754" y="3105180"/>
            <a:ext cx="4792246" cy="1357281"/>
          </a:xfrm>
          <a:prstGeom prst="rect">
            <a:avLst/>
          </a:prstGeom>
        </p:spPr>
      </p:pic>
      <p:pic>
        <p:nvPicPr>
          <p:cNvPr id="16" name="图片 15">
            <a:extLst>
              <a:ext uri="{FF2B5EF4-FFF2-40B4-BE49-F238E27FC236}">
                <a16:creationId xmlns:a16="http://schemas.microsoft.com/office/drawing/2014/main" id="{77E3D7FA-C835-BA8C-AFB9-5F9C36D22D23}"/>
              </a:ext>
            </a:extLst>
          </p:cNvPr>
          <p:cNvPicPr>
            <a:picLocks noChangeAspect="1"/>
          </p:cNvPicPr>
          <p:nvPr/>
        </p:nvPicPr>
        <p:blipFill>
          <a:blip r:embed="rId6"/>
          <a:stretch>
            <a:fillRect/>
          </a:stretch>
        </p:blipFill>
        <p:spPr>
          <a:xfrm>
            <a:off x="7466134" y="4597415"/>
            <a:ext cx="4699000" cy="1282700"/>
          </a:xfrm>
          <a:prstGeom prst="rect">
            <a:avLst/>
          </a:prstGeom>
        </p:spPr>
      </p:pic>
    </p:spTree>
    <p:extLst>
      <p:ext uri="{BB962C8B-B14F-4D97-AF65-F5344CB8AC3E}">
        <p14:creationId xmlns:p14="http://schemas.microsoft.com/office/powerpoint/2010/main" val="245510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A5EAD64-801E-798B-DE39-663C909E203F}"/>
              </a:ext>
            </a:extLst>
          </p:cNvPr>
          <p:cNvSpPr>
            <a:spLocks noGrp="1"/>
          </p:cNvSpPr>
          <p:nvPr>
            <p:ph type="title"/>
          </p:nvPr>
        </p:nvSpPr>
        <p:spPr>
          <a:xfrm>
            <a:off x="838198" y="547815"/>
            <a:ext cx="5167185" cy="1680519"/>
          </a:xfrm>
        </p:spPr>
        <p:txBody>
          <a:bodyPr>
            <a:normAutofit/>
          </a:bodyPr>
          <a:lstStyle/>
          <a:p>
            <a:r>
              <a:rPr lang="en" altLang="zh-CN" sz="4000" b="1" dirty="0">
                <a:latin typeface="-apple-system"/>
              </a:rPr>
              <a:t>Main Results</a:t>
            </a:r>
            <a:endParaRPr lang="zh-CN" altLang="en-US" sz="4000" b="1" dirty="0">
              <a:latin typeface="-apple-system"/>
            </a:endParaRPr>
          </a:p>
        </p:txBody>
      </p:sp>
      <p:sp>
        <p:nvSpPr>
          <p:cNvPr id="3" name="内容占位符 2">
            <a:extLst>
              <a:ext uri="{FF2B5EF4-FFF2-40B4-BE49-F238E27FC236}">
                <a16:creationId xmlns:a16="http://schemas.microsoft.com/office/drawing/2014/main" id="{C1C22C9F-F4D2-BFE3-C4C6-869A585F6B14}"/>
              </a:ext>
            </a:extLst>
          </p:cNvPr>
          <p:cNvSpPr>
            <a:spLocks noGrp="1"/>
          </p:cNvSpPr>
          <p:nvPr>
            <p:ph idx="1"/>
          </p:nvPr>
        </p:nvSpPr>
        <p:spPr>
          <a:xfrm>
            <a:off x="838198" y="2233223"/>
            <a:ext cx="5178960" cy="1680519"/>
          </a:xfrm>
        </p:spPr>
        <p:txBody>
          <a:bodyPr anchor="ctr">
            <a:normAutofit/>
          </a:bodyPr>
          <a:lstStyle/>
          <a:p>
            <a:r>
              <a:rPr kumimoji="1" lang="en" altLang="zh-CN" sz="2000" dirty="0"/>
              <a:t>The key idea is that GNNs can simulate random walks on graphs</a:t>
            </a:r>
            <a:r>
              <a:rPr kumimoji="1" lang="en-US" altLang="zh-CN" sz="2000" dirty="0"/>
              <a:t>.</a:t>
            </a:r>
          </a:p>
          <a:p>
            <a:r>
              <a:rPr kumimoji="1" lang="en" altLang="zh-CN" sz="2000" dirty="0"/>
              <a:t>Once the stationary distribution of random walks is estimated, we can recover the scale from it</a:t>
            </a:r>
            <a:r>
              <a:rPr kumimoji="1" lang="en-US" altLang="zh-CN" sz="2000" dirty="0"/>
              <a:t>.</a:t>
            </a:r>
          </a:p>
        </p:txBody>
      </p:sp>
      <p:pic>
        <p:nvPicPr>
          <p:cNvPr id="5" name="图片 4">
            <a:extLst>
              <a:ext uri="{FF2B5EF4-FFF2-40B4-BE49-F238E27FC236}">
                <a16:creationId xmlns:a16="http://schemas.microsoft.com/office/drawing/2014/main" id="{DF6DEF01-FFB4-8398-3046-454E32180E5A}"/>
              </a:ext>
            </a:extLst>
          </p:cNvPr>
          <p:cNvPicPr>
            <a:picLocks noChangeAspect="1"/>
          </p:cNvPicPr>
          <p:nvPr/>
        </p:nvPicPr>
        <p:blipFill>
          <a:blip r:embed="rId4"/>
          <a:stretch>
            <a:fillRect/>
          </a:stretch>
        </p:blipFill>
        <p:spPr>
          <a:xfrm>
            <a:off x="6186619" y="464647"/>
            <a:ext cx="5167185" cy="3449095"/>
          </a:xfrm>
          <a:prstGeom prst="rect">
            <a:avLst/>
          </a:prstGeom>
        </p:spPr>
      </p:pic>
      <p:pic>
        <p:nvPicPr>
          <p:cNvPr id="4" name="图片 3">
            <a:extLst>
              <a:ext uri="{FF2B5EF4-FFF2-40B4-BE49-F238E27FC236}">
                <a16:creationId xmlns:a16="http://schemas.microsoft.com/office/drawing/2014/main" id="{E984740A-9120-721E-A2D3-8D48E4A272D0}"/>
              </a:ext>
            </a:extLst>
          </p:cNvPr>
          <p:cNvPicPr>
            <a:picLocks noChangeAspect="1"/>
          </p:cNvPicPr>
          <p:nvPr/>
        </p:nvPicPr>
        <p:blipFill>
          <a:blip r:embed="rId5"/>
          <a:stretch>
            <a:fillRect/>
          </a:stretch>
        </p:blipFill>
        <p:spPr>
          <a:xfrm>
            <a:off x="849973" y="4155368"/>
            <a:ext cx="5167185" cy="1924776"/>
          </a:xfrm>
          <a:prstGeom prst="rect">
            <a:avLst/>
          </a:prstGeom>
        </p:spPr>
      </p:pic>
      <p:sp>
        <p:nvSpPr>
          <p:cNvPr id="7" name="文本框 6">
            <a:extLst>
              <a:ext uri="{FF2B5EF4-FFF2-40B4-BE49-F238E27FC236}">
                <a16:creationId xmlns:a16="http://schemas.microsoft.com/office/drawing/2014/main" id="{25B3F5EF-19E8-BF6F-61E9-FB5017336006}"/>
              </a:ext>
            </a:extLst>
          </p:cNvPr>
          <p:cNvSpPr txBox="1"/>
          <p:nvPr/>
        </p:nvSpPr>
        <p:spPr>
          <a:xfrm>
            <a:off x="6322219" y="4036646"/>
            <a:ext cx="5436394" cy="2585323"/>
          </a:xfrm>
          <a:prstGeom prst="rect">
            <a:avLst/>
          </a:prstGeom>
          <a:noFill/>
        </p:spPr>
        <p:txBody>
          <a:bodyPr wrap="square">
            <a:spAutoFit/>
          </a:bodyPr>
          <a:lstStyle/>
          <a:p>
            <a:r>
              <a:rPr lang="en-US" altLang="zh-CN" dirty="0"/>
              <a:t>T</a:t>
            </a:r>
            <a:r>
              <a:rPr lang="zh-CN" altLang="en-US" dirty="0"/>
              <a:t>hese functions are the same regardless of the graph size. Therefore, in theory, one can fit these functions using small graphs and apply the resulting model to large graphs as long as the underlying </a:t>
            </a:r>
            <a:r>
              <a:rPr lang="zh-CN" altLang="en-US" b="1" dirty="0"/>
              <a:t>law for the generation process</a:t>
            </a:r>
            <a:r>
              <a:rPr lang="en-US" altLang="zh-CN" b="1" dirty="0"/>
              <a:t>.</a:t>
            </a:r>
          </a:p>
          <a:p>
            <a:endParaRPr lang="en-US" altLang="zh-CN" dirty="0"/>
          </a:p>
          <a:p>
            <a:r>
              <a:rPr lang="en" altLang="zh-CN" dirty="0"/>
              <a:t>The construction of these layers (i.e., the computation of the stationary distribution) can also be used</a:t>
            </a:r>
            <a:r>
              <a:rPr lang="zh-CN" altLang="en-US" dirty="0"/>
              <a:t> </a:t>
            </a:r>
            <a:r>
              <a:rPr lang="en" altLang="zh-CN" dirty="0"/>
              <a:t>for introducing </a:t>
            </a:r>
            <a:r>
              <a:rPr lang="en" altLang="zh-CN" b="1" dirty="0"/>
              <a:t>indicative biases </a:t>
            </a:r>
            <a:r>
              <a:rPr lang="en" altLang="zh-CN" dirty="0"/>
              <a:t>to GNN architectures.</a:t>
            </a:r>
            <a:endParaRPr lang="zh-CN" altLang="en-US" dirty="0"/>
          </a:p>
        </p:txBody>
      </p:sp>
    </p:spTree>
    <p:extLst>
      <p:ext uri="{BB962C8B-B14F-4D97-AF65-F5344CB8AC3E}">
        <p14:creationId xmlns:p14="http://schemas.microsoft.com/office/powerpoint/2010/main" val="29646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A2F9F-D276-50A6-7E1E-65BC317DE202}"/>
              </a:ext>
            </a:extLst>
          </p:cNvPr>
          <p:cNvSpPr>
            <a:spLocks noGrp="1"/>
          </p:cNvSpPr>
          <p:nvPr>
            <p:ph type="title"/>
          </p:nvPr>
        </p:nvSpPr>
        <p:spPr/>
        <p:txBody>
          <a:bodyPr/>
          <a:lstStyle/>
          <a:p>
            <a:r>
              <a:rPr lang="en" altLang="zh-CN" sz="4400" b="1" dirty="0">
                <a:latin typeface="-apple-system"/>
              </a:rPr>
              <a:t>Main Results</a:t>
            </a:r>
            <a:endParaRPr kumimoji="1" lang="zh-CN" altLang="en-US" dirty="0"/>
          </a:p>
        </p:txBody>
      </p:sp>
      <p:sp>
        <p:nvSpPr>
          <p:cNvPr id="3" name="内容占位符 2">
            <a:extLst>
              <a:ext uri="{FF2B5EF4-FFF2-40B4-BE49-F238E27FC236}">
                <a16:creationId xmlns:a16="http://schemas.microsoft.com/office/drawing/2014/main" id="{04B31500-737B-0D31-31BF-CF3CF316F826}"/>
              </a:ext>
            </a:extLst>
          </p:cNvPr>
          <p:cNvSpPr>
            <a:spLocks noGrp="1"/>
          </p:cNvSpPr>
          <p:nvPr>
            <p:ph idx="1"/>
          </p:nvPr>
        </p:nvSpPr>
        <p:spPr/>
        <p:txBody>
          <a:bodyPr/>
          <a:lstStyle/>
          <a:p>
            <a:r>
              <a:rPr kumimoji="1" lang="en" altLang="zh-CN" dirty="0"/>
              <a:t>Introduce the measure of discrepancy of features.</a:t>
            </a:r>
          </a:p>
          <a:p>
            <a:endParaRPr kumimoji="1" lang="zh-CN" altLang="en-US" dirty="0"/>
          </a:p>
        </p:txBody>
      </p:sp>
      <p:pic>
        <p:nvPicPr>
          <p:cNvPr id="4" name="图片 3">
            <a:extLst>
              <a:ext uri="{FF2B5EF4-FFF2-40B4-BE49-F238E27FC236}">
                <a16:creationId xmlns:a16="http://schemas.microsoft.com/office/drawing/2014/main" id="{00C9B83B-FEFF-8619-66AB-0A50D50C3A84}"/>
              </a:ext>
            </a:extLst>
          </p:cNvPr>
          <p:cNvPicPr>
            <a:picLocks noChangeAspect="1"/>
          </p:cNvPicPr>
          <p:nvPr/>
        </p:nvPicPr>
        <p:blipFill>
          <a:blip r:embed="rId3"/>
          <a:stretch>
            <a:fillRect/>
          </a:stretch>
        </p:blipFill>
        <p:spPr>
          <a:xfrm>
            <a:off x="838200" y="2806699"/>
            <a:ext cx="5117637" cy="2879726"/>
          </a:xfrm>
          <a:prstGeom prst="rect">
            <a:avLst/>
          </a:prstGeom>
        </p:spPr>
      </p:pic>
      <p:sp>
        <p:nvSpPr>
          <p:cNvPr id="7" name="文本框 6">
            <a:extLst>
              <a:ext uri="{FF2B5EF4-FFF2-40B4-BE49-F238E27FC236}">
                <a16:creationId xmlns:a16="http://schemas.microsoft.com/office/drawing/2014/main" id="{9F2D9364-CCA4-B056-FC2F-C1B6E3395E01}"/>
              </a:ext>
            </a:extLst>
          </p:cNvPr>
          <p:cNvSpPr txBox="1"/>
          <p:nvPr/>
        </p:nvSpPr>
        <p:spPr>
          <a:xfrm>
            <a:off x="6236165" y="2806698"/>
            <a:ext cx="5117635" cy="1754326"/>
          </a:xfrm>
          <a:prstGeom prst="rect">
            <a:avLst/>
          </a:prstGeom>
          <a:noFill/>
        </p:spPr>
        <p:txBody>
          <a:bodyPr wrap="square" rtlCol="0">
            <a:spAutoFit/>
          </a:bodyPr>
          <a:lstStyle/>
          <a:p>
            <a:r>
              <a:rPr kumimoji="1" lang="en-US" altLang="zh-CN" dirty="0"/>
              <a:t>Orthogonal Procrustes distance</a:t>
            </a:r>
            <a:r>
              <a:rPr kumimoji="1" lang="zh-CN" altLang="en-US" dirty="0"/>
              <a:t>：</a:t>
            </a:r>
            <a:endParaRPr kumimoji="1" lang="en-US" altLang="zh-CN" dirty="0"/>
          </a:p>
          <a:p>
            <a:endParaRPr kumimoji="1" lang="en-US" altLang="zh-CN" dirty="0"/>
          </a:p>
          <a:p>
            <a:r>
              <a:rPr kumimoji="1" lang="en-US" altLang="zh-CN" dirty="0"/>
              <a:t>The distance is the minimum average distance between two features after rigid transformation</a:t>
            </a:r>
          </a:p>
          <a:p>
            <a:endParaRPr kumimoji="1" lang="en-US" altLang="zh-CN" dirty="0"/>
          </a:p>
          <a:p>
            <a:endParaRPr kumimoji="1" lang="zh-CN" altLang="en-US" dirty="0"/>
          </a:p>
        </p:txBody>
      </p:sp>
    </p:spTree>
    <p:extLst>
      <p:ext uri="{BB962C8B-B14F-4D97-AF65-F5344CB8AC3E}">
        <p14:creationId xmlns:p14="http://schemas.microsoft.com/office/powerpoint/2010/main" val="386382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715595-88D0-52C0-28FC-D8891E5C79BA}"/>
              </a:ext>
            </a:extLst>
          </p:cNvPr>
          <p:cNvSpPr>
            <a:spLocks noGrp="1"/>
          </p:cNvSpPr>
          <p:nvPr>
            <p:ph type="title"/>
          </p:nvPr>
        </p:nvSpPr>
        <p:spPr/>
        <p:txBody>
          <a:bodyPr/>
          <a:lstStyle/>
          <a:p>
            <a:r>
              <a:rPr lang="en" altLang="zh-CN" sz="4400" b="1" dirty="0">
                <a:latin typeface="-apple-system"/>
              </a:rPr>
              <a:t>Main Results</a:t>
            </a:r>
            <a:endParaRPr kumimoji="1" lang="zh-CN" altLang="en-US" dirty="0"/>
          </a:p>
        </p:txBody>
      </p:sp>
      <p:pic>
        <p:nvPicPr>
          <p:cNvPr id="4" name="内容占位符 3" descr="文本, 信件&#10;&#10;描述已自动生成">
            <a:extLst>
              <a:ext uri="{FF2B5EF4-FFF2-40B4-BE49-F238E27FC236}">
                <a16:creationId xmlns:a16="http://schemas.microsoft.com/office/drawing/2014/main" id="{7B52510D-B2C8-B63B-DCC2-D1C08F9EF0D1}"/>
              </a:ext>
            </a:extLst>
          </p:cNvPr>
          <p:cNvPicPr>
            <a:picLocks noGrp="1" noChangeAspect="1"/>
          </p:cNvPicPr>
          <p:nvPr>
            <p:ph idx="1"/>
          </p:nvPr>
        </p:nvPicPr>
        <p:blipFill>
          <a:blip r:embed="rId2"/>
          <a:stretch>
            <a:fillRect/>
          </a:stretch>
        </p:blipFill>
        <p:spPr>
          <a:xfrm>
            <a:off x="6837218" y="1742066"/>
            <a:ext cx="4516582" cy="4414759"/>
          </a:xfrm>
          <a:prstGeom prst="rect">
            <a:avLst/>
          </a:prstGeom>
        </p:spPr>
      </p:pic>
      <p:pic>
        <p:nvPicPr>
          <p:cNvPr id="5" name="图片 4" descr="文本, 信件&#10;&#10;描述已自动生成">
            <a:extLst>
              <a:ext uri="{FF2B5EF4-FFF2-40B4-BE49-F238E27FC236}">
                <a16:creationId xmlns:a16="http://schemas.microsoft.com/office/drawing/2014/main" id="{5F70C4E5-14FD-9186-6A22-3329C1EC52EC}"/>
              </a:ext>
            </a:extLst>
          </p:cNvPr>
          <p:cNvPicPr>
            <a:picLocks noChangeAspect="1"/>
          </p:cNvPicPr>
          <p:nvPr/>
        </p:nvPicPr>
        <p:blipFill>
          <a:blip r:embed="rId3"/>
          <a:stretch>
            <a:fillRect/>
          </a:stretch>
        </p:blipFill>
        <p:spPr>
          <a:xfrm>
            <a:off x="690191" y="1742067"/>
            <a:ext cx="5523574" cy="3292728"/>
          </a:xfrm>
          <a:prstGeom prst="rect">
            <a:avLst/>
          </a:prstGeom>
        </p:spPr>
      </p:pic>
      <p:pic>
        <p:nvPicPr>
          <p:cNvPr id="6" name="图片 5">
            <a:extLst>
              <a:ext uri="{FF2B5EF4-FFF2-40B4-BE49-F238E27FC236}">
                <a16:creationId xmlns:a16="http://schemas.microsoft.com/office/drawing/2014/main" id="{1DA1B33F-EC77-4166-9462-A98C15B40C6E}"/>
              </a:ext>
            </a:extLst>
          </p:cNvPr>
          <p:cNvPicPr>
            <a:picLocks noChangeAspect="1"/>
          </p:cNvPicPr>
          <p:nvPr/>
        </p:nvPicPr>
        <p:blipFill>
          <a:blip r:embed="rId4"/>
          <a:stretch>
            <a:fillRect/>
          </a:stretch>
        </p:blipFill>
        <p:spPr>
          <a:xfrm>
            <a:off x="690190" y="5376401"/>
            <a:ext cx="5692507" cy="897574"/>
          </a:xfrm>
          <a:prstGeom prst="rect">
            <a:avLst/>
          </a:prstGeom>
        </p:spPr>
      </p:pic>
    </p:spTree>
    <p:extLst>
      <p:ext uri="{BB962C8B-B14F-4D97-AF65-F5344CB8AC3E}">
        <p14:creationId xmlns:p14="http://schemas.microsoft.com/office/powerpoint/2010/main" val="158554413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2049</TotalTime>
  <Words>2516</Words>
  <Application>Microsoft Macintosh PowerPoint</Application>
  <PresentationFormat>宽屏</PresentationFormat>
  <Paragraphs>114</Paragraphs>
  <Slides>13</Slides>
  <Notes>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-apple-system</vt:lpstr>
      <vt:lpstr>KaTeX_Main</vt:lpstr>
      <vt:lpstr>KaTeX_Math</vt:lpstr>
      <vt:lpstr>Söhne</vt:lpstr>
      <vt:lpstr>TwitterChirp</vt:lpstr>
      <vt:lpstr>等线</vt:lpstr>
      <vt:lpstr>等线 Light</vt:lpstr>
      <vt:lpstr>微软雅黑</vt:lpstr>
      <vt:lpstr>Arial</vt:lpstr>
      <vt:lpstr>Calibri</vt:lpstr>
      <vt:lpstr>Office 主题​​</vt:lpstr>
      <vt:lpstr>PowerPoint 演示文稿</vt:lpstr>
      <vt:lpstr>Traditional View of GNNs(Rich Node Features) GNNs filter features by mixing them with neighboring nodes. </vt:lpstr>
      <vt:lpstr>Can GNNs utilize the graph information without the aid of node features?</vt:lpstr>
      <vt:lpstr>Problem Setting</vt:lpstr>
      <vt:lpstr>Why Is Recovery  Challenging?</vt:lpstr>
      <vt:lpstr>Assumptions and problem formulation</vt:lpstr>
      <vt:lpstr>Main Results</vt:lpstr>
      <vt:lpstr>Main Results</vt:lpstr>
      <vt:lpstr>Main Results</vt:lpstr>
      <vt:lpstr>Experiments</vt:lpstr>
      <vt:lpstr>Conclusion</vt:lpstr>
      <vt:lpstr>Inspirations</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Gcan: graph convolutional adversarial network for unsupervised domain adaptation</dc:title>
  <dc:creator>A5344</dc:creator>
  <cp:lastModifiedBy>A5344</cp:lastModifiedBy>
  <cp:revision>101</cp:revision>
  <dcterms:created xsi:type="dcterms:W3CDTF">2023-09-17T16:27:14Z</dcterms:created>
  <dcterms:modified xsi:type="dcterms:W3CDTF">2023-10-10T01:23:19Z</dcterms:modified>
</cp:coreProperties>
</file>