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72" r:id="rId11"/>
    <p:sldId id="264" r:id="rId12"/>
    <p:sldId id="265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1"/>
    <p:restoredTop sz="94620"/>
  </p:normalViewPr>
  <p:slideViewPr>
    <p:cSldViewPr snapToGrid="0" snapToObjects="1">
      <p:cViewPr varScale="1">
        <p:scale>
          <a:sx n="58" d="100"/>
          <a:sy n="58" d="100"/>
        </p:scale>
        <p:origin x="216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7EF-9CFA-DE4B-98F0-EF0164CA0818}" type="datetimeFigureOut">
              <a:rPr kumimoji="1" lang="zh-CN" altLang="en-US" smtClean="0"/>
              <a:t>2020/4/4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860-E8D5-2A46-8E25-49CAB0D34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4632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7EF-9CFA-DE4B-98F0-EF0164CA0818}" type="datetimeFigureOut">
              <a:rPr kumimoji="1" lang="zh-CN" altLang="en-US" smtClean="0"/>
              <a:t>2020/4/4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860-E8D5-2A46-8E25-49CAB0D34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202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7EF-9CFA-DE4B-98F0-EF0164CA0818}" type="datetimeFigureOut">
              <a:rPr kumimoji="1" lang="zh-CN" altLang="en-US" smtClean="0"/>
              <a:t>2020/4/4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860-E8D5-2A46-8E25-49CAB0D34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616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7EF-9CFA-DE4B-98F0-EF0164CA0818}" type="datetimeFigureOut">
              <a:rPr kumimoji="1" lang="zh-CN" altLang="en-US" smtClean="0"/>
              <a:t>2020/4/4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860-E8D5-2A46-8E25-49CAB0D34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346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7EF-9CFA-DE4B-98F0-EF0164CA0818}" type="datetimeFigureOut">
              <a:rPr kumimoji="1" lang="zh-CN" altLang="en-US" smtClean="0"/>
              <a:t>2020/4/4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860-E8D5-2A46-8E25-49CAB0D34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6050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7EF-9CFA-DE4B-98F0-EF0164CA0818}" type="datetimeFigureOut">
              <a:rPr kumimoji="1" lang="zh-CN" altLang="en-US" smtClean="0"/>
              <a:t>2020/4/4</a:t>
            </a:fld>
            <a:endParaRPr kumimoji="1"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860-E8D5-2A46-8E25-49CAB0D34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340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7EF-9CFA-DE4B-98F0-EF0164CA0818}" type="datetimeFigureOut">
              <a:rPr kumimoji="1" lang="zh-CN" altLang="en-US" smtClean="0"/>
              <a:t>2020/4/4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860-E8D5-2A46-8E25-49CAB0D34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8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7EF-9CFA-DE4B-98F0-EF0164CA0818}" type="datetimeFigureOut">
              <a:rPr kumimoji="1" lang="zh-CN" altLang="en-US" smtClean="0"/>
              <a:t>2020/4/4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860-E8D5-2A46-8E25-49CAB0D34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637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7EF-9CFA-DE4B-98F0-EF0164CA0818}" type="datetimeFigureOut">
              <a:rPr kumimoji="1" lang="zh-CN" altLang="en-US" smtClean="0"/>
              <a:t>2020/4/4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860-E8D5-2A46-8E25-49CAB0D34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753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67EF-9CFA-DE4B-98F0-EF0164CA0818}" type="datetimeFigureOut">
              <a:rPr kumimoji="1" lang="zh-CN" altLang="en-US" smtClean="0"/>
              <a:t>2020/4/4</a:t>
            </a:fld>
            <a:endParaRPr kumimoji="1"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860-E8D5-2A46-8E25-49CAB0D34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164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C3267EF-9CFA-DE4B-98F0-EF0164CA0818}" type="datetimeFigureOut">
              <a:rPr kumimoji="1" lang="zh-CN" altLang="en-US" smtClean="0"/>
              <a:t>2020/4/4</a:t>
            </a:fld>
            <a:endParaRPr kumimoji="1"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860-E8D5-2A46-8E25-49CAB0D34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249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3267EF-9CFA-DE4B-98F0-EF0164CA0818}" type="datetimeFigureOut">
              <a:rPr kumimoji="1" lang="zh-CN" altLang="en-US" smtClean="0"/>
              <a:t>2020/4/4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BA10860-E8D5-2A46-8E25-49CAB0D345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543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328DEC-A646-DA40-AD66-F839903D6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" altLang="zh-CN" sz="3600" dirty="0"/>
              <a:t>Author2Vec: Learning Author Representations by Combining Content and Link Information </a:t>
            </a:r>
            <a:br>
              <a:rPr lang="en" altLang="zh-CN" sz="3600" dirty="0"/>
            </a:br>
            <a:endParaRPr kumimoji="1" lang="zh-CN" altLang="en-US" sz="36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52FDA7-D21F-A840-B40D-98E0207AB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4248" y="4418617"/>
            <a:ext cx="7891272" cy="1069848"/>
          </a:xfrm>
        </p:spPr>
        <p:txBody>
          <a:bodyPr/>
          <a:lstStyle/>
          <a:p>
            <a:pPr algn="ctr"/>
            <a:r>
              <a:rPr kumimoji="1" lang="en-US" altLang="zh-CN" dirty="0"/>
              <a:t>Presenter: Calvin Chan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352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29B39B-3781-224E-A6EB-A93A6BFC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Some variables definition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B05237A-1992-954D-A58D-8B3E11F2B6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panose="02040503050406030204" pitchFamily="18" charset="0"/>
                      </a:rPr>
                      <m:t>G</m:t>
                    </m:r>
                    <m:r>
                      <a:rPr kumimoji="1" lang="en-US" altLang="zh-CN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panose="02040503050406030204" pitchFamily="18" charset="0"/>
                      </a:rPr>
                      <m:t>is</m:t>
                    </m:r>
                    <m:r>
                      <a:rPr kumimoji="1" lang="en-US" altLang="zh-CN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panose="02040503050406030204" pitchFamily="18" charset="0"/>
                      </a:rPr>
                      <m:t>the</m:t>
                    </m:r>
                    <m:r>
                      <a:rPr kumimoji="1" lang="en-US" altLang="zh-CN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panose="02040503050406030204" pitchFamily="18" charset="0"/>
                      </a:rPr>
                      <m:t>graph</m:t>
                    </m:r>
                    <m:r>
                      <a:rPr kumimoji="1" lang="en-US" altLang="zh-CN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panose="02040503050406030204" pitchFamily="18" charset="0"/>
                      </a:rPr>
                      <m:t>representation</m:t>
                    </m:r>
                    <m:r>
                      <a:rPr kumimoji="1" lang="en-US" altLang="zh-CN" i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panose="02040503050406030204" pitchFamily="18" charset="0"/>
                      </a:rPr>
                      <m:t>V</m:t>
                    </m:r>
                    <m:r>
                      <a:rPr kumimoji="1" lang="en-US" altLang="zh-CN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panose="02040503050406030204" pitchFamily="18" charset="0"/>
                      </a:rPr>
                      <m:t>is</m:t>
                    </m:r>
                    <m:r>
                      <a:rPr kumimoji="1" lang="en-US" altLang="zh-CN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panose="02040503050406030204" pitchFamily="18" charset="0"/>
                      </a:rPr>
                      <m:t>the</m:t>
                    </m:r>
                    <m:r>
                      <a:rPr kumimoji="1" lang="en-US" altLang="zh-CN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panose="02040503050406030204" pitchFamily="18" charset="0"/>
                      </a:rPr>
                      <m:t>vertices</m:t>
                    </m:r>
                    <m:r>
                      <a:rPr kumimoji="1" lang="en-US" altLang="zh-CN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panose="02040503050406030204" pitchFamily="18" charset="0"/>
                      </a:rPr>
                      <m:t>representation</m:t>
                    </m:r>
                    <m:r>
                      <a:rPr kumimoji="1" lang="en-US" altLang="zh-CN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edges representation.</a:t>
                </a:r>
              </a:p>
              <a:p>
                <a14:m>
                  <m:oMath xmlns:m="http://schemas.openxmlformats.org/officeDocument/2006/math">
                    <m:r>
                      <a:rPr lang="zh-CN" altLang="zh-CN" i="1"/>
                      <m:t> </m:t>
                    </m:r>
                    <m:r>
                      <a:rPr lang="en-US" altLang="zh-CN" i="1"/>
                      <m:t>𝑒</m:t>
                    </m:r>
                    <m:r>
                      <a:rPr lang="en-US" altLang="zh-CN" i="1"/>
                      <m:t> = &lt;</m:t>
                    </m:r>
                    <m:r>
                      <a:rPr lang="en-US" altLang="zh-CN" i="1"/>
                      <m:t>𝑢</m:t>
                    </m:r>
                    <m:r>
                      <a:rPr lang="en-US" altLang="zh-CN" i="1"/>
                      <m:t>,</m:t>
                    </m:r>
                    <m:r>
                      <a:rPr lang="en-US" altLang="zh-CN" i="1"/>
                      <m:t>𝑣</m:t>
                    </m:r>
                    <m:r>
                      <a:rPr lang="en-US" altLang="zh-CN" i="1"/>
                      <m:t>&gt;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relationship between author u and author 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total number of paper published by author u</a:t>
                </a: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a:rPr lang="en-US" altLang="zh-CN" i="1"/>
                          <m:t>𝑃</m:t>
                        </m:r>
                      </m:e>
                      <m:sub>
                        <m:r>
                          <a:rPr lang="en-US" altLang="zh-CN" i="1"/>
                          <m:t>𝑢</m:t>
                        </m:r>
                      </m:sub>
                    </m:sSub>
                    <m:r>
                      <a:rPr lang="en-US" altLang="zh-CN" i="1"/>
                      <m:t> = </m:t>
                    </m:r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a:rPr lang="en-US" altLang="zh-CN" i="1"/>
                          <m:t>𝑃</m:t>
                        </m:r>
                      </m:e>
                      <m:sub>
                        <m:r>
                          <a:rPr lang="en-US" altLang="zh-CN" i="1"/>
                          <m:t>𝑢</m:t>
                        </m:r>
                        <m:r>
                          <a:rPr lang="en-US" altLang="zh-CN" i="1"/>
                          <m:t>1</m:t>
                        </m:r>
                      </m:sub>
                    </m:sSub>
                    <m:r>
                      <a:rPr lang="en-US" altLang="zh-CN" i="1"/>
                      <m:t>,…</m:t>
                    </m:r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a:rPr lang="en-US" altLang="zh-CN" i="1"/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zh-CN" altLang="zh-CN" i="1"/>
                            </m:ctrlPr>
                          </m:sSubPr>
                          <m:e>
                            <m:r>
                              <a:rPr lang="en-US" altLang="zh-CN" i="1"/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CN" altLang="zh-CN" i="1"/>
                                </m:ctrlPr>
                              </m:sSubPr>
                              <m:e>
                                <m:r>
                                  <a:rPr lang="en-US" altLang="zh-CN" i="1"/>
                                  <m:t>𝑁</m:t>
                                </m:r>
                              </m:e>
                              <m:sub>
                                <m:r>
                                  <a:rPr lang="en-US" altLang="zh-CN" i="1"/>
                                  <m:t>𝑝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/>
                  <a:t>represent the set of papers which are published by author 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a:rPr lang="en-US" altLang="zh-CN" i="1"/>
                          <m:t>𝑣</m:t>
                        </m:r>
                      </m:e>
                      <m:sub>
                        <m:r>
                          <a:rPr lang="en-US" altLang="zh-CN" i="1"/>
                          <m:t>𝑢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dirty="0"/>
                  <a:t> author u vector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dirty="0"/>
                  <a:t> paper p vector</a:t>
                </a:r>
              </a:p>
              <a:p>
                <a:r>
                  <a:rPr kumimoji="1" lang="en-US" altLang="zh-CN" dirty="0"/>
                  <a:t>Positive training sets: </a:t>
                </a:r>
                <a:r>
                  <a:rPr lang="en-US" altLang="zh-CN" dirty="0"/>
                  <a:t>p is published by u </a:t>
                </a:r>
              </a:p>
              <a:p>
                <a:r>
                  <a:rPr kumimoji="1" lang="en-US" altLang="zh-CN" dirty="0"/>
                  <a:t>Negative training sets: </a:t>
                </a:r>
                <a:r>
                  <a:rPr lang="en-US" altLang="zh-CN" dirty="0"/>
                  <a:t>p is not published by u,</a:t>
                </a:r>
                <a:r>
                  <a:rPr lang="zh-CN" altLang="zh-CN" dirty="0"/>
                  <a:t> 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B05237A-1992-954D-A58D-8B3E11F2B6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4" t="-408" b="-1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4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ED1C5-538A-944F-A23E-585360E4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Context-Info Model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ABBC67D-973A-1E48-86F6-7A95AAD93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79" y="2426419"/>
            <a:ext cx="4470400" cy="2667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6F529C-BA71-3243-80C8-776071D7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123" y="5169639"/>
            <a:ext cx="4864100" cy="673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424097D-69E3-E347-9BAC-2744EEB09F38}"/>
                  </a:ext>
                </a:extLst>
              </p:cNvPr>
              <p:cNvSpPr txBox="1"/>
              <p:nvPr/>
            </p:nvSpPr>
            <p:spPr>
              <a:xfrm>
                <a:off x="6287223" y="2426419"/>
                <a:ext cx="541469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altLang="zh-CN" dirty="0"/>
                  <a:t>Purpose: push the author representations closer to her content, and away from irrelevant content. </a:t>
                </a:r>
              </a:p>
              <a:p>
                <a:endParaRPr lang="en" altLang="zh-CN" dirty="0"/>
              </a:p>
              <a:p>
                <a:r>
                  <a:rPr lang="en" altLang="zh-CN" dirty="0"/>
                  <a:t>We predict the author-paper relationship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altLang="zh-CN" dirty="0"/>
                  <a:t>, taking the value l ∈ [1,2], where ‘1’ and ‘2’ denote the negative and positive input pair respectively. </a:t>
                </a:r>
              </a:p>
              <a:p>
                <a:endParaRPr lang="en" altLang="zh-CN" dirty="0"/>
              </a:p>
              <a:p>
                <a:r>
                  <a:rPr lang="en" altLang="zh-CN" dirty="0"/>
                  <a:t>We predict using a neural network that considers both the angle and the distance between the input pair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" altLang="zh-CN" dirty="0"/>
                  <a:t>): </a:t>
                </a:r>
              </a:p>
              <a:p>
                <a:endParaRPr lang="en" altLang="zh-CN" dirty="0"/>
              </a:p>
              <a:p>
                <a:endParaRPr lang="en" altLang="zh-CN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424097D-69E3-E347-9BAC-2744EEB09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223" y="2426419"/>
                <a:ext cx="5414691" cy="3416320"/>
              </a:xfrm>
              <a:prstGeom prst="rect">
                <a:avLst/>
              </a:prstGeom>
              <a:blipFill>
                <a:blip r:embed="rId4"/>
                <a:stretch>
                  <a:fillRect l="-703" t="-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86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F4A8D0-48FA-8146-992E-48A3C11D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Link-Info Model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7F5E8D7-E6EC-0F4E-99B5-66C33152F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179" y="2486025"/>
            <a:ext cx="4876800" cy="2679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CD17179-A786-0A49-92B2-9971520A7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579" y="5165725"/>
            <a:ext cx="4597400" cy="622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62B6E4D-1684-1848-9339-C9D41EE449D8}"/>
                  </a:ext>
                </a:extLst>
              </p:cNvPr>
              <p:cNvSpPr txBox="1"/>
              <p:nvPr/>
            </p:nvSpPr>
            <p:spPr>
              <a:xfrm>
                <a:off x="7458075" y="2486025"/>
                <a:ext cx="2443163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altLang="zh-CN" dirty="0"/>
                  <a:t>Purposes: effectively pushes the authors who share similar network structure closer in vector space from the irrelevant authors. </a:t>
                </a:r>
              </a:p>
              <a:p>
                <a:endParaRPr lang="en" altLang="zh-CN" dirty="0"/>
              </a:p>
              <a:p>
                <a:r>
                  <a:rPr lang="en" altLang="zh-CN" dirty="0"/>
                  <a:t>We predict the author-author relationship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altLang="zh-CN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" altLang="zh-CN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" altLang="zh-CN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altLang="zh-CN" dirty="0"/>
                  <a:t> using a different neural network.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62B6E4D-1684-1848-9339-C9D41EE4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075" y="2486025"/>
                <a:ext cx="2443163" cy="3693319"/>
              </a:xfrm>
              <a:prstGeom prst="rect">
                <a:avLst/>
              </a:prstGeom>
              <a:blipFill>
                <a:blip r:embed="rId4"/>
                <a:stretch>
                  <a:fillRect l="-1546" t="-685" r="-4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26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D1D1D9-2394-8548-A5F6-BF781207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57BFE8-F5D0-B349-BD8C-82A702FA8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Citation Network Dataset (CND)</a:t>
            </a:r>
          </a:p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711810 computer science papers (along with abstracts) </a:t>
            </a:r>
          </a:p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by a total of 500361 authors</a:t>
            </a:r>
          </a:p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paper is tagged with one of the 24 computer science fields. </a:t>
            </a:r>
          </a:p>
          <a:p>
            <a:r>
              <a:rPr lang="e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Link Prediction</a:t>
            </a:r>
          </a:p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Clustering</a:t>
            </a:r>
          </a:p>
          <a:p>
            <a:r>
              <a:rPr lang="e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Details:</a:t>
            </a:r>
          </a:p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target function:</a:t>
            </a:r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87E5EC-7205-3348-8B75-249EE1861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933" y="5893308"/>
            <a:ext cx="17780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9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3DB56-237F-FD47-A600-45D12362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Link Prediction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B5D6B5-9C7C-0248-814E-03D4F372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CND data: 1990-2009</a:t>
            </a:r>
          </a:p>
          <a:p>
            <a:r>
              <a:rPr lang="en" altLang="zh-CN" dirty="0"/>
              <a:t>Last year is used for testing and the remaining as training. </a:t>
            </a:r>
          </a:p>
          <a:p>
            <a:r>
              <a:rPr lang="en" altLang="zh-CN" dirty="0"/>
              <a:t>positive classes: author pairs who co-authored in the training years. </a:t>
            </a:r>
          </a:p>
          <a:p>
            <a:r>
              <a:rPr lang="en" altLang="zh-CN" dirty="0"/>
              <a:t>Test set: the pair of authors who did not publish together in the training years, but in the test year.</a:t>
            </a:r>
          </a:p>
          <a:p>
            <a:r>
              <a:rPr lang="en" altLang="zh-CN" dirty="0"/>
              <a:t>resulting dataset : 2485764 training pairs + 15342 test pairs </a:t>
            </a:r>
          </a:p>
          <a:p>
            <a:r>
              <a:rPr lang="en" altLang="zh-CN" dirty="0"/>
              <a:t>logistic regression: solve this binary classification problem</a:t>
            </a:r>
          </a:p>
          <a:p>
            <a:endParaRPr lang="en" altLang="zh-CN" dirty="0"/>
          </a:p>
          <a:p>
            <a:endParaRPr lang="en" altLang="zh-CN" dirty="0"/>
          </a:p>
          <a:p>
            <a:pPr marL="0" indent="0">
              <a:buNone/>
            </a:pPr>
            <a:endParaRPr lang="en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27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97D43C-1457-5C4D-AAC4-516E686D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Clustering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AA887F-167F-824F-BB97-922F39A88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K-Means algorithm (with k=24, denoting the number of computer science fields)</a:t>
            </a:r>
          </a:p>
          <a:p>
            <a:endParaRPr lang="en" altLang="zh-CN" dirty="0"/>
          </a:p>
          <a:p>
            <a:endParaRPr lang="en" altLang="zh-CN" dirty="0"/>
          </a:p>
          <a:p>
            <a:r>
              <a:rPr lang="en" altLang="zh-CN" dirty="0"/>
              <a:t>associate a field to each author by picking the field in which the author publishes the most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961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9911B-4604-1846-8DA7-DFE01326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Performance Comparison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B8E81FA-62B3-174B-99B7-FC1F768D5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590" y="2673264"/>
            <a:ext cx="5543525" cy="22065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704B038-2ED9-554D-A340-26CD8005759E}"/>
              </a:ext>
            </a:extLst>
          </p:cNvPr>
          <p:cNvSpPr txBox="1"/>
          <p:nvPr/>
        </p:nvSpPr>
        <p:spPr>
          <a:xfrm>
            <a:off x="7003794" y="2673264"/>
            <a:ext cx="5188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 dirty="0"/>
              <a:t>Content-info: Lack of link information, not good enough. 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Link-Info: Lack of global content view, not good enough.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Author2vec: content view + link view = better result</a:t>
            </a:r>
          </a:p>
          <a:p>
            <a:pPr marL="342900" indent="-342900">
              <a:buAutoNum type="arabicPeriod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3717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A05EC-B520-DE4E-BDCB-382504EE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3A27E0-C979-C84A-AAF5-F072B3713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4800" dirty="0"/>
              <a:t>Thanks!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4029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84867-F089-2844-8F4C-0584E192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970" y="1117973"/>
            <a:ext cx="7729728" cy="1188720"/>
          </a:xfrm>
        </p:spPr>
        <p:txBody>
          <a:bodyPr/>
          <a:lstStyle/>
          <a:p>
            <a:r>
              <a:rPr kumimoji="1" lang="en-US" altLang="zh-CN" dirty="0"/>
              <a:t>Pre-knowledge(</a:t>
            </a:r>
            <a:r>
              <a:rPr kumimoji="1" lang="en-US" altLang="zh-CN" dirty="0" err="1"/>
              <a:t>Deepwalk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0496628-B7C7-704E-8D2D-32B4E519C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zh-CN" b="0" i="1" dirty="0"/>
                  <a:t>Definition of a graph:</a:t>
                </a:r>
              </a:p>
              <a:p>
                <a:pPr marL="0" indent="0">
                  <a:buNone/>
                </a:pPr>
                <a:r>
                  <a:rPr kumimoji="1" lang="en-US" altLang="zh-CN" b="0" dirty="0"/>
                  <a:t>G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𝑔𝑟𝑎𝑝h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𝑟𝑒𝑝𝑟𝑒𝑠𝑒𝑛𝑡𝑎𝑡𝑖𝑜𝑛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𝑣𝑒𝑟𝑡𝑖𝑐𝑒𝑠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𝑟𝑒𝑝𝑟𝑒𝑠𝑒𝑛𝑡𝑎𝑡𝑖𝑜𝑛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edges representation.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r>
                  <a:rPr kumimoji="1" lang="en-US" altLang="zh-CN" b="0" i="1" dirty="0">
                    <a:ea typeface="Cambria Math" panose="02040503050406030204" pitchFamily="18" charset="0"/>
                  </a:rPr>
                  <a:t>Characteristics of the graphs</a:t>
                </a:r>
                <a:r>
                  <a:rPr kumimoji="1" lang="en-US" altLang="zh-CN" b="0" i="1" dirty="0"/>
                  <a:t>:</a:t>
                </a:r>
              </a:p>
              <a:p>
                <a:pPr marL="457200" indent="-457200">
                  <a:buAutoNum type="arabicPeriod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 is dynamic. </a:t>
                </a:r>
              </a:p>
              <a:p>
                <a:pPr marL="457200" indent="-457200">
                  <a:buAutoNum type="arabicPeriod"/>
                </a:pPr>
                <a:r>
                  <a:rPr kumimoji="1"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Nodes with similar structures have similar vector representation.</a:t>
                </a:r>
              </a:p>
              <a:p>
                <a:pPr marL="457200" indent="-457200">
                  <a:buAutoNum type="arabicPeriod"/>
                </a:pPr>
                <a:r>
                  <a:rPr kumimoji="1"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Representation of nodes should be low-dimensional.</a:t>
                </a:r>
              </a:p>
              <a:p>
                <a:endParaRPr kumimoji="1" lang="en-US" altLang="zh-CN" b="0" i="1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b="0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b="0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0496628-B7C7-704E-8D2D-32B4E519C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224" b="-1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9D76CD8-135A-0A40-96DC-7F364F6B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39" y="1005307"/>
            <a:ext cx="2128382" cy="18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5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A6F127-59A8-7B4F-89DF-DDF39A51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Pre-knowledge(</a:t>
            </a:r>
            <a:r>
              <a:rPr kumimoji="1" lang="en-US" altLang="zh-CN" dirty="0" err="1"/>
              <a:t>Deepwalk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E7AACF-69EE-A74D-989C-7980BFCC2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8131302" cy="4050792"/>
          </a:xfrm>
        </p:spPr>
        <p:txBody>
          <a:bodyPr/>
          <a:lstStyle/>
          <a:p>
            <a:r>
              <a:rPr kumimoji="1" lang="en-US" altLang="zh-CN" i="1" dirty="0">
                <a:ea typeface="Cambria Math" panose="02040503050406030204" pitchFamily="18" charset="0"/>
                <a:cs typeface="Times New Roman" panose="02020603050405020304" pitchFamily="18" charset="0"/>
              </a:rPr>
              <a:t>What is node representation</a:t>
            </a:r>
            <a:r>
              <a:rPr kumimoji="1" lang="en-US" altLang="zh-CN" i="1" dirty="0">
                <a:ea typeface="Cambria Math" panose="02040503050406030204" pitchFamily="18" charset="0"/>
              </a:rPr>
              <a:t>:</a:t>
            </a:r>
          </a:p>
          <a:p>
            <a:pPr marL="0" indent="0">
              <a:buNone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word embedding to represent a node to a vector, and random walk to perform the node sequences. </a:t>
            </a:r>
          </a:p>
          <a:p>
            <a:pPr marL="0" indent="0">
              <a:buNone/>
            </a:pP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85D4E8-EECF-8D49-A564-7666BB16E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181" y="3171824"/>
            <a:ext cx="4574408" cy="30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E8BFA2-C640-904F-A940-45F7D385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Pre-knowledge(</a:t>
            </a:r>
            <a:r>
              <a:rPr kumimoji="1" lang="en-US" altLang="zh-CN" dirty="0" err="1"/>
              <a:t>Deepwalk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8AA53F-4A17-DF48-9AAE-002E15D1A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i="1" dirty="0">
                    <a:ea typeface="Cambria Math" panose="02040503050406030204" pitchFamily="18" charset="0"/>
                  </a:rPr>
                  <a:t>Word vector model: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kumimoji="1" lang="en-US" altLang="zh-CN" dirty="0"/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zh-CN" dirty="0"/>
                  <a:t>), where w represents the word.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Optimization target: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⁡{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=&gt;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⁡{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where v represents the node.</a:t>
                </a:r>
              </a:p>
              <a:p>
                <a:pPr marL="0" indent="0">
                  <a:buNone/>
                </a:pPr>
                <a:endParaRPr kumimoji="1"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8AA53F-4A17-DF48-9AAE-002E15D1A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7" t="-8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43C37A3-A021-304E-92E1-A2C694FE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449" y="3344485"/>
            <a:ext cx="47371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9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1D92CD-9CDF-214A-BC9A-8F683064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Pre-knowledge(</a:t>
            </a:r>
            <a:r>
              <a:rPr kumimoji="1" lang="en-US" altLang="zh-CN" dirty="0" err="1"/>
              <a:t>Deepwalk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FDEA01-28A0-A14B-B3BD-3990E116F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i="1" dirty="0"/>
              <a:t>Projection:</a:t>
            </a:r>
          </a:p>
          <a:p>
            <a:endParaRPr kumimoji="1" lang="en-US" altLang="zh-CN" i="1" dirty="0"/>
          </a:p>
          <a:p>
            <a:endParaRPr kumimoji="1" lang="en-US" altLang="zh-CN" i="1" dirty="0"/>
          </a:p>
          <a:p>
            <a:endParaRPr kumimoji="1" lang="en-US" altLang="zh-CN" i="1" dirty="0"/>
          </a:p>
          <a:p>
            <a:r>
              <a:rPr kumimoji="1" lang="en-US" altLang="zh-CN" i="1" dirty="0"/>
              <a:t>Final Optimization Target:</a:t>
            </a:r>
          </a:p>
          <a:p>
            <a:endParaRPr kumimoji="1" lang="zh-CN" altLang="en-US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DB80CB-2EEA-6340-91A6-859754E39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36" y="4770271"/>
            <a:ext cx="4025900" cy="647700"/>
          </a:xfrm>
          <a:prstGeom prst="rect">
            <a:avLst/>
          </a:prstGeom>
        </p:spPr>
      </p:pic>
      <p:pic>
        <p:nvPicPr>
          <p:cNvPr id="6" name="图片 5" descr="图片包含 游戏机, 画&#10;&#10;描述已自动生成">
            <a:extLst>
              <a:ext uri="{FF2B5EF4-FFF2-40B4-BE49-F238E27FC236}">
                <a16:creationId xmlns:a16="http://schemas.microsoft.com/office/drawing/2014/main" id="{006CC0DC-0B54-3C48-8901-619BEFB08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2987331"/>
            <a:ext cx="39751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9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7F17A-0A56-5E40-BE73-D7B546FB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18836"/>
            <a:ext cx="7729728" cy="118872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Pre-knowledge(</a:t>
            </a:r>
            <a:r>
              <a:rPr kumimoji="1" lang="en-US" altLang="zh-CN" dirty="0" err="1"/>
              <a:t>Deepwalk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F5FD4E-9475-BE45-BCC3-6D44CBF9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>
            <a:normAutofit/>
          </a:bodyPr>
          <a:lstStyle/>
          <a:p>
            <a:r>
              <a:rPr kumimoji="1" lang="en-US" altLang="zh-CN" i="1" dirty="0" err="1"/>
              <a:t>SkipGram</a:t>
            </a:r>
            <a:r>
              <a:rPr kumimoji="1" lang="en-US" altLang="zh-CN" i="1" dirty="0"/>
              <a:t> Model:</a:t>
            </a:r>
          </a:p>
          <a:p>
            <a:pPr marL="457200" indent="-457200">
              <a:buAutoNum type="arabicPeriod"/>
            </a:pPr>
            <a:r>
              <a:rPr kumimoji="1" lang="en-US" altLang="zh-CN" dirty="0"/>
              <a:t>It does not use context to predict missing word, but use missing word to predict context.</a:t>
            </a:r>
          </a:p>
          <a:p>
            <a:pPr marL="457200" indent="-457200">
              <a:buAutoNum type="arabicPeriod"/>
            </a:pPr>
            <a:r>
              <a:rPr kumimoji="1" lang="en-US" altLang="zh-CN" dirty="0"/>
              <a:t>Considering both left and right windows.</a:t>
            </a:r>
          </a:p>
          <a:p>
            <a:r>
              <a:rPr kumimoji="1" lang="en-US" altLang="zh-CN" i="1" dirty="0"/>
              <a:t>After </a:t>
            </a:r>
            <a:r>
              <a:rPr kumimoji="1" lang="en-US" altLang="zh-CN" i="1" dirty="0" err="1"/>
              <a:t>SkipGram</a:t>
            </a:r>
            <a:r>
              <a:rPr kumimoji="1" lang="en-US" altLang="zh-CN" i="1" dirty="0"/>
              <a:t> mode, the final optimization target become:</a:t>
            </a:r>
          </a:p>
          <a:p>
            <a:endParaRPr kumimoji="1"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4B462B-A257-F243-9B58-4A54121D4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44576"/>
            <a:ext cx="5384800" cy="4803468"/>
          </a:xfrm>
          <a:prstGeom prst="rect">
            <a:avLst/>
          </a:prstGeom>
        </p:spPr>
      </p:pic>
      <p:pic>
        <p:nvPicPr>
          <p:cNvPr id="7" name="图片 6" descr="图片包含 游戏机, 钟表&#10;&#10;描述已自动生成">
            <a:extLst>
              <a:ext uri="{FF2B5EF4-FFF2-40B4-BE49-F238E27FC236}">
                <a16:creationId xmlns:a16="http://schemas.microsoft.com/office/drawing/2014/main" id="{CD315872-CDFD-6942-A128-B39C34B43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95" y="4963165"/>
            <a:ext cx="5023305" cy="99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5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0442A8-EFED-7143-9B8F-B8889125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Pre-knowledge(</a:t>
            </a:r>
            <a:r>
              <a:rPr kumimoji="1" lang="en-US" altLang="zh-CN" dirty="0" err="1"/>
              <a:t>Deepwalk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89B78C5-C0C4-AA40-96C2-B0EA7C7D8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865" y="2636130"/>
            <a:ext cx="4454013" cy="30567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FCFEAAD-AD26-6C43-8DE6-56A15A0EBFB1}"/>
              </a:ext>
            </a:extLst>
          </p:cNvPr>
          <p:cNvSpPr txBox="1"/>
          <p:nvPr/>
        </p:nvSpPr>
        <p:spPr>
          <a:xfrm>
            <a:off x="1487027" y="2266798"/>
            <a:ext cx="2534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/>
              <a:t>SkipGram</a:t>
            </a:r>
            <a:r>
              <a:rPr kumimoji="1" lang="en-US" altLang="zh-CN" sz="2000" dirty="0"/>
              <a:t> Algorithm:</a:t>
            </a:r>
            <a:endParaRPr kumimoji="1"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A151D1A-9AE1-704F-A546-5A3B299FCCAC}"/>
              </a:ext>
            </a:extLst>
          </p:cNvPr>
          <p:cNvSpPr txBox="1"/>
          <p:nvPr/>
        </p:nvSpPr>
        <p:spPr>
          <a:xfrm>
            <a:off x="7138220" y="2180387"/>
            <a:ext cx="233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DeepWalk</a:t>
            </a:r>
            <a:r>
              <a:rPr kumimoji="1" lang="en-US" altLang="zh-CN" dirty="0"/>
              <a:t> Algorithm: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CFB3CD1-6954-4440-93C1-F104D6CF8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124" y="2666908"/>
            <a:ext cx="4795606" cy="30481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4D97798-A0E0-404B-BBEB-5B3695F3A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124" y="5793626"/>
            <a:ext cx="2698340" cy="66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4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E5A0F-FA76-AA49-87A4-271DC823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Author2vec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9E267C-0DD2-B643-993E-225317D8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 is the research problem the paper attempts address?</a:t>
            </a:r>
            <a:endParaRPr lang="zh-CN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Conventional Method 				Modern  Method</a:t>
            </a:r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0A9D21D-FB37-1641-9D35-073B0225464B}"/>
              </a:ext>
            </a:extLst>
          </p:cNvPr>
          <p:cNvSpPr/>
          <p:nvPr/>
        </p:nvSpPr>
        <p:spPr>
          <a:xfrm>
            <a:off x="2122518" y="3968475"/>
            <a:ext cx="1952367" cy="69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DeepWalk,etc</a:t>
            </a:r>
            <a:endParaRPr kumimoji="1" lang="zh-CN" altLang="en-US" dirty="0"/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DFCB65C1-BB56-0846-96AA-A157E4EB6554}"/>
              </a:ext>
            </a:extLst>
          </p:cNvPr>
          <p:cNvCxnSpPr/>
          <p:nvPr/>
        </p:nvCxnSpPr>
        <p:spPr>
          <a:xfrm>
            <a:off x="4420707" y="3817465"/>
            <a:ext cx="20106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DD2F0043-1FA7-3B4F-970D-8E73767C2043}"/>
              </a:ext>
            </a:extLst>
          </p:cNvPr>
          <p:cNvSpPr txBox="1"/>
          <p:nvPr/>
        </p:nvSpPr>
        <p:spPr>
          <a:xfrm>
            <a:off x="4111092" y="4055241"/>
            <a:ext cx="27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Suffers from link sparsity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21D93E-9E16-6049-B37C-91800A08FEEC}"/>
              </a:ext>
            </a:extLst>
          </p:cNvPr>
          <p:cNvSpPr txBox="1"/>
          <p:nvPr/>
        </p:nvSpPr>
        <p:spPr>
          <a:xfrm>
            <a:off x="4384744" y="3317445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After Improvement</a:t>
            </a:r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733D356-5AF6-9445-9DE6-EE3C61CDAD8E}"/>
              </a:ext>
            </a:extLst>
          </p:cNvPr>
          <p:cNvSpPr/>
          <p:nvPr/>
        </p:nvSpPr>
        <p:spPr>
          <a:xfrm>
            <a:off x="7219950" y="3817465"/>
            <a:ext cx="1952367" cy="698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Author2vec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643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AB3D93-DE11-2F40-8808-B488B5A9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Author2vec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38B4DC-1449-B44F-AD9A-3BB5E7F72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 are the claimed contributions of the paper?</a:t>
            </a:r>
            <a:endParaRPr lang="zh-CN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 proposes a new model called ‘Author2vec’ to learn low-dimensional author representation such that authors who write similar content and share similar network structure are closer in a vector space.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9470554"/>
      </p:ext>
    </p:extLst>
  </p:cSld>
  <p:clrMapOvr>
    <a:masterClrMapping/>
  </p:clrMapOvr>
</p:sld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包裹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{925AC0F3-B7F6-D647-B1A5-AE9CD502C037}tf10001120</Template>
  <TotalTime>431</TotalTime>
  <Words>710</Words>
  <Application>Microsoft Macintosh PowerPoint</Application>
  <PresentationFormat>宽屏</PresentationFormat>
  <Paragraphs>107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Gill Sans MT</vt:lpstr>
      <vt:lpstr>Times New Roman</vt:lpstr>
      <vt:lpstr>包裹</vt:lpstr>
      <vt:lpstr>Author2Vec: Learning Author Representations by Combining Content and Link Information  </vt:lpstr>
      <vt:lpstr>Pre-knowledge(Deepwalk)</vt:lpstr>
      <vt:lpstr>Pre-knowledge(Deepwalk)</vt:lpstr>
      <vt:lpstr>Pre-knowledge(Deepwalk)</vt:lpstr>
      <vt:lpstr>Pre-knowledge(Deepwalk)</vt:lpstr>
      <vt:lpstr>Pre-knowledge(Deepwalk)</vt:lpstr>
      <vt:lpstr>Pre-knowledge(Deepwalk)</vt:lpstr>
      <vt:lpstr>Author2vec</vt:lpstr>
      <vt:lpstr>Author2vec</vt:lpstr>
      <vt:lpstr>Some variables definition</vt:lpstr>
      <vt:lpstr>Context-Info Model</vt:lpstr>
      <vt:lpstr>Link-Info Model</vt:lpstr>
      <vt:lpstr>Experiment </vt:lpstr>
      <vt:lpstr>Link Prediction</vt:lpstr>
      <vt:lpstr>Clustering</vt:lpstr>
      <vt:lpstr>Performance Comparison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Author2Vec: Learning Author Representations by Combining Content and Link Information  </dc:title>
  <dc:creator>1051345660@qq.com</dc:creator>
  <cp:lastModifiedBy>1051345660@qq.com</cp:lastModifiedBy>
  <cp:revision>15</cp:revision>
  <dcterms:created xsi:type="dcterms:W3CDTF">2020-04-04T17:55:53Z</dcterms:created>
  <dcterms:modified xsi:type="dcterms:W3CDTF">2020-04-05T01:07:37Z</dcterms:modified>
</cp:coreProperties>
</file>