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63" r:id="rId2"/>
    <p:sldId id="374" r:id="rId3"/>
    <p:sldId id="375" r:id="rId4"/>
    <p:sldId id="365" r:id="rId5"/>
    <p:sldId id="366" r:id="rId6"/>
    <p:sldId id="367" r:id="rId7"/>
    <p:sldId id="364" r:id="rId8"/>
    <p:sldId id="369" r:id="rId9"/>
    <p:sldId id="368" r:id="rId10"/>
    <p:sldId id="371" r:id="rId11"/>
    <p:sldId id="372" r:id="rId12"/>
    <p:sldId id="356" r:id="rId13"/>
    <p:sldId id="361" r:id="rId14"/>
    <p:sldId id="376" r:id="rId15"/>
    <p:sldId id="377" r:id="rId16"/>
    <p:sldId id="378" r:id="rId17"/>
    <p:sldId id="379" r:id="rId18"/>
    <p:sldId id="380" r:id="rId19"/>
    <p:sldId id="37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7122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43"/>
  </p:normalViewPr>
  <p:slideViewPr>
    <p:cSldViewPr snapToGrid="0">
      <p:cViewPr>
        <p:scale>
          <a:sx n="77" d="100"/>
          <a:sy n="77" d="100"/>
        </p:scale>
        <p:origin x="59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9T06:03:43.468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transparency" value="94"/>
    </inkml:brush>
  </inkml:definitions>
  <inkml:trace contextRef="#ctx0" brushRef="#br0">382 257 24575,'-7'3'0,"-9"15"0,9-4 0,-7 10 0,6-10 0,1-1 0,1-5 0,0 2 0,7-8 0,2 0 0,18-6 0,-5 0 0,6-4 0,-10 2 0,2-6 0,-4 7 0,3-7 0,-8 9 0,1 0 0,-6 3 0,-5 9 0,-16 6 0,-4 1 0,-1 4 0,3-3 0,0-2 0,1-1 0,14-5 0,-9-2 0,14-2 0,-3-5 0,-1 5 0,-5 0 0,3 0 0,-2 3 0,7-3 0,-1 2 0,12-4 0,4 1 0,11-4 0,-1 0 0,17-16 0,-20 9 0,13-12 0,-24 14 0,4-3 0,-5 5 0,-11-3 0,-3 5 0,-16-1 0,6 2 0,-14 0 0,16 0 0,-7 0 0,16 0 0,3 0 0,15-3 0,-3 3 0,38-14 0,-24 8 0,14-5 0,-20 6 0,-13 8 0,0 1 0,-31 23 0,9-7 0,-11 9 0,17-14 0,-11 3 0,13-8 0,-9 5 0,7-6 0,3-3 0,-3 2 0,5-4 0,2-1 0,1 0 0,2-1 0,45-11 0,-19 1 0,5 3 0,4-3 0,-4-3 0,-2-1 0,8-2 0,-7 2 0,0-3 0,2-9 0,-2 0 0,3-5 0,-3 4 0,-1 0 0,-3-3 0,-10 15 0,1-6 0,-10 18 0,-7-1 0,-4 5 0,-6 0 0,-7 6 0,-12 9 0,12-7 0,-8 5 0,16-8 0,4-5 0,5 0 0,10-13 0,15-6 0,3-2 0,1-7 0,-1 7 0,0-1 0,-1-3 0,-12 14 0,4-6 0,-15 13 0,-4-1 0,-7 2 0,-1 0 0,-21 7 0,17-2 0,-12 5 0,20-5 0,7-26 0,7 5 0,6-24 0,3 13 0,15-10 0,-16 14 0,9-5 0,-17 20 0,1 0 0,-2 5 0,6 8 0,-4-1 0,2 8 0,-1-6 0,3 7 0,-3-7 0,2 3 0,-7-6 0,-5 6 0,-3-5 0,-9 11 0,-9 5 0,-1 1 0,-4 9 0,2-5 0,1-1 0,5-1 0,-2 2 0,8-10 0,-1 2 0,12-12 0,-2-1 0,12-10 0,0-3 0,11-11 0,3-3 0,-1 0 0,-3 3 0,2-2 0,-2 3 0,-13 11 0,4-3 0,-6 3 0,1 1 0,-4 1 0,-2 3 0,-3-4 0,-9 4 0,5-2 0,-4 2 0,9 5 0,-1 7 0,-11 44 0,5-22 0,1-1 0,0 0 0,-2-4 0,-9 9 0,4-9 0,-7 2 0,7-16 0,-13 7 0,13-11 0,-7 7 0,17-10 0,6-2 0,10-1 0,25-12 0,13-8 0,-21 5 0,0-1 0,1 1 0,-2 0 0,7-12 0,9-3 0,-20 12 0,2-6 0,-16 19 0,-4-1 0,-31 3 0,10-1 0,-28 2 0,13 11 0,1 2 0,-3-4 0,4 6 0,2 1 0,8-6 0,13-7 0,9-9 0,19-15 0,14-10 0,3-3 0,-15 17 0,-1-1 0,15-13 0,-2 1 0,8 0 0,-22 16 0,9-8 0,-24 22 0,4-5 0,-8 6 0,-5 3 0,-21 19 0,-8 7 0,-4 1 0,3 0 0,-2 0 0,13-13 0,3-2 0,-2 0 0,-4 5 0,20-18 0,9-1 0,3-2 0,14 0 0,8-8 0,1-2 0,5 0 0,-5-2 0,-3 0 0,-9 3 0,0-2 0,-5 5 0,-5 1 0,-16 5 0,-14 16 0,-4 6 0,-11 3 0,7 0 0,1 0 0,4-4 0,-1 2 0,15-13 0,-4 3 0,13-9 0,1-1 0,4 1 0,9 2 0,4-1 0,9 5 0,2 1 0,1-2 0,15 11 0,-23-12 0,-12-3 0,2 0 0,-17-3 0,-36-2 0,13 0 0,2 0 0,0 0 0,0 0 0,-7 0 0,16 0 0,-2 0 0,56 9 0,-16-4 0,8 1 0,1 1 0,-6-1 0,7 2 0,-14-1 0,4-2 0,-38-3 0,5-2 0,-25-3 0,15-3 0,-13-7 0,19 3 0,3 2 0,23 6 0,11 7 0,26 22 0,-21-13 0,14 14 0,-26-18 0,-8-5 0,-5-19 0,-1 6 0,-8-20 0,11 12 0,4 17 0,6 4 0,5 18 0,0 8 0,-7-2 0,0 0 0,2 5 0,1 19 0,-8-38 0,0 0 0,-3-26 0,-6 1 0,2-26 0,-10-12 0,10 22 0,-4-12 0,8 32 0,9 11 0,-5 3 0,10 12 0,-7 1 0,5 17 0,-7-15 0,3 11 0,-8-23 0,0 1 0,-19-26 0,10 10 0,-15-26 0,16 16 0,-10-17 0,13 13 0,-9-7 0,12 18 0,-1 2 0,7 2 0,8 7 0,5 6 0,1 3 0,7 11 0,-15-13 0,8 6 0,-13-15 0,-5-32 0,-2 10 0,-4-28 0,3 22 0,-2-9 0,4 13 0,-1-5 0,2 19 0,0 1 0,2 4 0,2 1 0,19 23 0,-12-5 0,12 23 0,-20-8 0,-3 0 0,3 4 0,-3 19 0,0-43 0,-4 1 0,-1-8 0,-3 3 0,-1-7 0,-6-13 0,3 2 0,-3-9 0,7 3 0,3-8 0,1 8 0,2-10 0,2 15 0,7-19 0,-1 15 0,4-10 0,10 18 0,-9 5 0,10 1 0,-11 2 0,2 22 0,-5-9 0,0 22 0,-7-16 0,0 19 0,0-16 0,0 12 0,-3-16 0,-12 16 0,4-13 0,-10 13 0,7-15 0,-19 21 0,14-19 0,-15 18 0,9-9 0,10-14 0,-8 10 0,20-21 0,-6 4 0,6-3 0,-3 3 0,-10 6 0,2-1 0,-6 5 0,4-4 0,1 3 0,3-8 0,1 5 0,6-12 0,16-13 0,-2 2 0,17-14 0,-8 6 0,12-8 0,-13 9 0,3 2 0,-13 8 0,-32 13 0,9 2 0,-25 6 0,17-2 0,-4-3 0,0-1 0,-4-1 0,5-1 0,-3-1 0,1-4 0,2-3 0,-5 0 0,5 0 0,1 0 0,9 0 0,-2 0 0,10 0 0,-5 0 0,7 0 0,-10 0 0,5 0 0,-5 0 0,10 0 0,1 0 0,5 0 0,4 0 0,5 0 0,20 8 0,-12-4 0,10 7 0,-10-5 0,3 2 0,-6-4 0,3 1 0,-12-3 0,5-2 0,-7 2 0,-7-2 0,-22 0 0,6 0 0,-9 0 0,21 0 0,-5 0 0,9 0 0,2 2 0,45 19 0,-13-7 0,-1-2 0,1 0 0,-2 1 0,3-1 0,-13-5 0,2 1 0,-14-8 0,-1 0 0,-37-3 0,12-4 0,-30 0 0,20-4 0,-16-1 0,17 7 0,-12-3 0,11 5 0,14 3 0,-7-5 0,17 4 0,2-1 0,16 2 0,1 3 0,12 0 0,15 11 0,-18-6 0,12 3 0,-1-8 0,-15-3 0,16 0 0,-19 0 0,11-5 0,-12-5 0,7-1 0,-11-3 0,2-8 0,-3 9 0,-1-6 0,-3 12 0,-3 2 0,-3 2 0,-3 1 0,-8 2 0,0 0 0,-15 0 0,14 0 0,-7 2 0,17-1 0,1 3 0,1-1 0,4 1 0,27-1 0,-9-1 0,22-2 0,-18 0 0,26-17 0,-22 4 0,15-11 0,-26 0 0,-8 14 0,-16 0 0,-7 19 0,-13 4 0,9 2 0,-4 1 0,12-6 0,-4 2 0,10-7 0,4 0 0,3-4 0,6-5 0,10-9 0,-1-3 0,3-3 0,-1-1 0,0-3 0,16-11 0,-24 16 0,8-11 0,-11 13 0,5-12 0,-5 15 0,-5 8 0,-10 21 0,-2 0 0,-15 22 0,11-19 0,-9 13 0,11-15 0,-5 4 0,13-13 0,-11 6 0,6-4 0,-9 7 0,-6 3 0,12-9 0,-8 6 0,15-12 0,-1 0 0,31-8 0,-12 1 0,30-8 0,-19 2 0,-2-2 0,4-1 0,13-7 0,-31 8 0,5-18 0,-5 9 0,3-14 0,-8 11 0,3-13 0,-4 13 0,1-8 0,-5 19 0,0-2 0,0 5 0,2 0 0,-14 31 0,6-9 0,-12 24 0,3-18 0,-4 14 0,3-15 0,-1 8 0,6-13 0,-16 16 0,9-8 0,-10 8 0,5-8 0,14-13 0,-5 6 0,10-10 0,1-1 0,-1-1 0,-12 4 0,6-3 0,-6 3 0,9-4 0,-2 2 0,5-3 0,24-19 0,2 1 0,12-16 0,-5 0 0,-9 2 0,-2-1 0,7-9 0,-6 8 0,-2 2 0,-5 4 0,2-16 0,-4 15 0,1-10 0,-6 19 0,5-10 0,-6 8 0,5-5 0,-8 11 0,8-14 0,-5 12 0,3-9 0,-2 17 0,-5 1 0,4 4 0,-3-4 0,1 5 0,-2-3 0,2 0 0,-2-2 0,4-9 0,-3 6 0,3-4 0,-3 9 0,1-2 0,0 1 0,0 1 0,2 1 0,1 4 0,19-11 0,-9 7 0,16-8 0,-17 7 0,5-1 0,-10 3 0,5 0 0,-10 3 0,-1 2 0,-1 1 0,-2 1 0,0 1 0,0-1 0,0 1 0,0 0 0,-3 2 0,-9 17 0,2-9 0,-5 12 0,8-19 0,2 4 0,2-20 0,1 3 0,5-17 0,0 4 0,7-12 0,-4 14 0,4-7 0,-8 18 0,2 0 0,-3 0 0,1 0 0,0 3 0,-2 1 0,2 16 0,-2-5 0,0 13 0,0-11 0,0 12 0,0-14 0,0 8 0,0-14 0,0 1 0,0-2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9T06:04:08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9T06:15:41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24575,'39'35'0,"0"0"0,13 25 0,-7-2 0,-17-13 0,7 26 0,-1 1 0,-12-20 0,6 14 0,-1-4 0,-12-31 0,13 35 0,-24-56 0,-4-5 0,0-49 0,0 22 0,-13-68 0,10 67 0,-23-70 0,19 69 0,-11-37 0,17 54 0,81-14 0,-36 13 0,33-9 0,-1 0 0,-35 6 0,32-12 0,-67 23 0,2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9T06:15:44.6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transparency" value="114"/>
    </inkml:brush>
  </inkml:definitions>
  <inkml:trace contextRef="#ctx0" brushRef="#br0">1 118 24575,'0'-13'0,"0"-7"0,0 9 0,7-17 0,-1 20 0,36-7 0,-22 15 0,63 4 0,-54-3 0,29 6 0,1 0 0,-20-5 0,21 7 0,-1 0 0,-25-7 0,40 11 0,-51-12 0,6 3 0,-4-4 0,-13 0 0,7 0 0,-3-8 0,-1-2 0,27-16 0,-23 10 0,18-2 0,-28 14 0,31 4 0,-19 0 0,51 0 0,-46 0 0,42 0 0,-48 0 0,28 0 0,-35 4 0,30 17 0,-24-8 0,29 26 0,-33-26 0,8 10 0,-23-15 0,0 43 0,0-22 0,-4 26 0,-1 2 0,-2-19 0,-19 38 0,9-61 0,-72-2 0,48-9 0,-25-4 0,-1 0 0,24 5 0,-8 1 0,2 2 0,17 4 0,-46 30 0,53-15 0,-15 9 0,33 39 0,7-42 0,15 24 0,5 1 0,-3-22 0,30 6 0,7-6 0,-15-22 0,19 0 0,-2-5 0,-26-9 0,25 0 0,-46 0 0,3 0 0,-4 0 0,0 0 0,16 0 0,-11 0 0,11 0 0,-16 0 0,4 0 0,-3 0 0,18 0 0,-15 0 0,8 0 0,-16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9T06:15:46.5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transparency" value="114"/>
    </inkml:brush>
  </inkml:definitions>
  <inkml:trace contextRef="#ctx0" brushRef="#br0">676 599 24575,'-47'-31'0,"-10"-7"0,0 2 0,14 8 0,-15-5 0,6 2 0,33 21 0,-44 1 0,41 5 0,-67 4 0,60 0 0,-46 0 0,53-25 0,-4 5 0,17-28 0,7-10 0,1-23 0,-4-13 0,5 45 0,0 45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9T06:15:54.0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transparency" value="114"/>
    </inkml:brush>
  </inkml:definitions>
  <inkml:trace contextRef="#ctx0" brushRef="#br0">496 477 24575,'0'-33'0,"-13"-22"0,10 30 0,-27-52 0,26 54 0,-13-32 0,17 37 0,0-1 0,-4-32 0,3 29 0,-7-29 0,7 36 0,-10 2 0,6 6 0,-19 3 0,13-1 0,-1 1 0,73 64 0,-33-37 0,24 29 0,0 1 0,-25-25 0,25 33 0,-41-46 0,4 2 0,-14-11 0,40 8 0,-23-3 0,61 21 0,-57-20 0,21 6 0,-34-15 0,-1-3 0,0 0 0,3 0 0,-29 9 0,11-3 0,-58 25 0,44-22 0,-26 16 0,38-25 0,-7 4 0,7-4 0,-2 0 0,67-4 0,-31-2 0,53-5 0,4-13 0,-44 15 0,57-18 0,-76 24 0,14-9 0,-17 11 0,-5-2 0,25-1 0,-23 3 0,16-3 0,-17 4 0,-6 3 0,5-2 0,-6 6 0,3-2 0,9 24 0,-11-16 0,10 12 0,-15-18 0,10 31 0,-9-21 0,10 29 0,-14-40 0,1-2 0,-33-13 0,20-1 0,-23-3 0,16-3 0,1 5 0,-35-22 0,33 19 0,-29-15 0,41 23 0,-26-2 0,17 8 0,-35 0 0,30 0 0,-44 0 0,8 13 0,13-6 0,-7 10 0,47-12 0,-10-1 0,-20-4 0,16 0 0,-34 0 0,30 0 0,-1 0 0,-25 4 0,24-3 0,-48 7 0,49-7 0,-12 4 0,30-5 0,-1 0 0,-44 0 0,24 0 0,-24 0 0,0 0 0,22 0 0,-23-4 0,61 0 0,4-5 0,40-8 0,-24 9 0,60-14 0,-58 20 0,29-11 0,-13 8 0,-20-5 0,20 4 0,3-6 0,-26 6 0,32-8 0,-43 6 0,2 3 0,-11 1 0,-5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9T06:17:03.7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transparency" value="125"/>
    </inkml:brush>
  </inkml:definitions>
  <inkml:trace contextRef="#ctx0" brushRef="#br0">1 0 24575,'89'6'0,"-1"1"0,1-1 0,-7 0 0,-3 0 0,-14-1 0,10 0 0,13 8 0,-65-11 0,53 10 0,-60-7 0,26 4 0,-37-1 0,3 0 0,-12 0 0,0 0 0,-13 0 0,7-3 0,-14-1 0,9-4 0,-42 0 0,29 0 0,-60 0 0,65 0 0,-34 0 0,16-13 0,10 6 0,-15-10 0,31 12 0,-5-3 0,11 7 0,-42-15 0,32 8 0,-33-5 0,35 5 0,6 3 0,3 0 0,28 2 0,-8 3 0,11 0 0,-2 0 0,-5 0 0,10 0 0,32 0 0,-29 0 0,59 0 0,-62 0 0,33 0 0,-42 0 0,6 0 0,15 0 0,-18 0 0,34 0 0,-37 0 0,6 0 0,-19-4 0,0-1 0,-4 1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9T06:17:06.1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transparency" value="125"/>
    </inkml:brush>
  </inkml:definitions>
  <inkml:trace contextRef="#ctx0" brushRef="#br0">61 178 24575,'19'0'0,"40"0"0,-35 0 0,37 0 0,-66 0 0,9 0 0,-29 0 0,-19-17 0,17 8 0,-28-24 0,38 25 0,-3-15 0,15 13 0,2-3 0,-1 1 0,3 4 0,-11-12 0,10 9 0,-5-2 0,11 14 0,30 37 0,-13-18 0,52 41 0,-46-42 0,61 21 0,-59-33 0,27 0 0,2-1 0,-25-6 0,22 0 0,-1 0 0,-26 0 0,21 0 0,-28 0 0,-15 0 0,6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9T06:17:09.9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transparency" value="125"/>
    </inkml:brush>
  </inkml:definitions>
  <inkml:trace contextRef="#ctx0" brushRef="#br0">60 148 24575,'4'17'0,"8"32"0,-10-27 0,7 26 0,-9-22 0,0-10 0,0 8 0,0 42 0,0-38 0,0 26 0,0-1 0,0-30 0,-8 29 0,3-46 0,20-6 0,-9-6 0,26-6 0,-23 4 0,3 3 0,36-41 0,-25 21 0,14-10 0,0 0 0,-17 11 0,9-5 0,-25 5 0,-4 11 0,0-44 0,0 40 0,-4-25 0,3 33 0,-10 4 0,-19-11 0,7 9 0,-41-24 0,43 19 0,-21-9 0,36 12 0,-5 5 0,6-3 0,0 2 0,-13-11 0,7 2 0,-14-10 0,8 10 0,-9-18 0,10 19 0,6-1 0,16 16 0,46 40 0,-24-25 0,36 42 0,-51-45 0,10 14 0,-22-20 0,29 56 0,-14-31 0,10 20 0,-1 0 0,-11-25 0,7 27 0,-21-44 0,-42 18 0,27-17 0,-32 6 0,35-15 0,10-30 0,-1 16 0,21-56 0,-7 50 0,2-46 0,-9 49 0,-4-15 0,0 32 0,0-5 0,0 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89B13-0A06-4186-B572-2A7744E8B258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22142-0C59-4E07-AA1C-EAE50334DA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14.This is the overview of skeleton extraction. The main algorithm can be viewed as three phases. T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he first three correspond to topology extraction. </a:t>
            </a:r>
          </a:p>
          <a:p>
            <a:r>
              <a:rPr lang="en-US" altLang="zh-CN" dirty="0">
                <a:sym typeface="+mn-ea"/>
              </a:rPr>
              <a:t>Specifically, (a), Given a raw scan, randomly sample a subset as initial skeleton. Through the optimal transport process, these points are iteratively projected and merged onto a skeleton points.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 (d) and (e) represent the topology checking, it is to check the symmetric of the skeleton, and merge the incorrect cycles.  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The last one is geometry optimization,  to obtain a smooth skeleton.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14.This is the overview of skeleton extraction. The main algorithm can be viewed as three phases. T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he first three correspond to topology extraction. </a:t>
            </a:r>
          </a:p>
          <a:p>
            <a:r>
              <a:rPr lang="en-US" altLang="zh-CN" dirty="0">
                <a:sym typeface="+mn-ea"/>
              </a:rPr>
              <a:t>Specifically, (a), Given a raw scan, randomly sample a subset as initial skeleton. Through the optimal transport process, these points are iteratively projected and merged onto a skeleton points.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 (d) and (e) represent the topology checking, it is to check the symmetric of the skeleton, and merge the incorrect cycles.  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The last one is geometry optimization,  to obtain a smooth skeleton.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573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14.This is the overview of skeleton extraction. The main algorithm can be viewed as three phases. T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he first three correspond to topology extraction. </a:t>
            </a:r>
          </a:p>
          <a:p>
            <a:r>
              <a:rPr lang="en-US" altLang="zh-CN" dirty="0">
                <a:sym typeface="+mn-ea"/>
              </a:rPr>
              <a:t>Specifically, (a), Given a raw scan, randomly sample a subset as initial skeleton. Through the optimal transport process, these points are iteratively projected and merged onto a skeleton points.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 (d) and (e) represent the topology checking, it is to check the symmetric of the skeleton, and merge the incorrect cycles.  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The last one is geometry optimization,  to obtain a smooth skeleton.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057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14.This is the overview of skeleton extraction. The main algorithm can be viewed as three phases. T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he first three correspond to topology extraction. </a:t>
            </a:r>
          </a:p>
          <a:p>
            <a:r>
              <a:rPr lang="en-US" altLang="zh-CN" dirty="0">
                <a:sym typeface="+mn-ea"/>
              </a:rPr>
              <a:t>Specifically, (a), Given a raw scan, randomly sample a subset as initial skeleton. Through the optimal transport process, these points are iteratively projected and merged onto a skeleton points.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 (d) and (e) represent the topology checking, it is to check the symmetric of the skeleton, and merge the incorrect cycles.  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The last one is geometry optimization,  to obtain a smooth skeleton.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849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abdominal aortic aneurysm</a:t>
            </a:r>
            <a:r>
              <a:rPr lang="zh-CN" altLang="en-US" sz="1200" dirty="0"/>
              <a:t>数据集</a:t>
            </a:r>
            <a:endParaRPr lang="en-US" altLang="zh-CN" sz="1200" dirty="0"/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72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abdominal aortic aneurysm</a:t>
            </a:r>
            <a:r>
              <a:rPr lang="zh-CN" altLang="en-US" sz="1200" dirty="0"/>
              <a:t>数据集</a:t>
            </a:r>
            <a:endParaRPr lang="en-US" altLang="zh-CN" sz="1200" dirty="0"/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05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14.This is the overview of skeleton extraction. The main algorithm can be viewed as three phases. T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he first three correspond to topology extraction. </a:t>
            </a:r>
          </a:p>
          <a:p>
            <a:r>
              <a:rPr lang="en-US" altLang="zh-CN" dirty="0">
                <a:sym typeface="+mn-ea"/>
              </a:rPr>
              <a:t>Specifically, (a), Given a raw scan, randomly sample a subset as initial skeleton. Through the optimal transport process, these points are iteratively projected and merged onto a skeleton points.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 (d) and (e) represent the topology checking, it is to check the symmetric of the skeleton, and merge the incorrect cycles.  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The last one is geometry optimization,  to obtain a smooth skeleton.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15.Then i introduce the topology extraction part.</a:t>
            </a:r>
          </a:p>
          <a:p>
            <a:endParaRPr lang="en-US" altLang="zh-CN" dirty="0"/>
          </a:p>
          <a:p>
            <a:r>
              <a:rPr lang="en-US" altLang="zh-CN" dirty="0"/>
              <a:t> To extract the curve skeleton is to find a 1D structure to effectively represent the input shape.</a:t>
            </a:r>
          </a:p>
          <a:p>
            <a:endParaRPr lang="en-US" altLang="zh-CN" dirty="0"/>
          </a:p>
          <a:p>
            <a:r>
              <a:rPr lang="en-US" altLang="zh-CN" dirty="0"/>
              <a:t> The input is a set of points, we give each point a weight, then the input point cloud can be viewed as a discrete probability measure, </a:t>
            </a:r>
          </a:p>
          <a:p>
            <a:endParaRPr lang="en-US" altLang="zh-CN" dirty="0"/>
          </a:p>
          <a:p>
            <a:r>
              <a:rPr lang="en-US" altLang="zh-CN" dirty="0"/>
              <a:t>and similarily, the 1D curve skeleton can be view as another discrete probability measure, </a:t>
            </a:r>
          </a:p>
          <a:p>
            <a:endParaRPr lang="en-US" altLang="zh-CN" dirty="0"/>
          </a:p>
          <a:p>
            <a:r>
              <a:rPr lang="en-US" altLang="zh-CN" dirty="0"/>
              <a:t>then our goal can be seen as to find probability measure, to capture input probability measure well, </a:t>
            </a:r>
          </a:p>
          <a:p>
            <a:endParaRPr lang="en-US" altLang="zh-CN" dirty="0"/>
          </a:p>
          <a:p>
            <a:r>
              <a:rPr lang="en-US" altLang="zh-CN" dirty="0"/>
              <a:t>with optimal X and weights and X in line-like structure. </a:t>
            </a:r>
          </a:p>
          <a:p>
            <a:endParaRPr lang="en-US" altLang="zh-CN" dirty="0"/>
          </a:p>
          <a:p>
            <a:r>
              <a:rPr lang="en-US" altLang="zh-CN" dirty="0"/>
              <a:t>To match the two distribution, optimal transportation is applied.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16.Further, the transportation plan get from the above p-Wasserstein distance is sensitive to the heavy noise and outlier, 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an entropic regularization term is introduced to smooth the joint probability, to reduce the impact. 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The regularized Wasserstein distance is in this form, we use the 2- Wasserstein and add this term, is the entropic of joint distribution</a:t>
            </a:r>
          </a:p>
          <a:p>
            <a:r>
              <a:rPr lang="en-US" altLang="zh-CN" dirty="0">
                <a:sym typeface="+mn-ea"/>
              </a:rPr>
              <a:t> </a:t>
            </a:r>
          </a:p>
          <a:p>
            <a:r>
              <a:rPr lang="en-US" altLang="zh-CN" dirty="0">
                <a:sym typeface="+mn-ea"/>
              </a:rPr>
              <a:t> As this picture shows, adding the entropic regularization term, the transport plan become more smooth. (e is gamma) 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Thus an optimal transport plan and updated set of points can be obtained by the optimization problem, 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that is minimize the regularized Wasserstein distance.</a:t>
            </a:r>
          </a:p>
          <a:p>
            <a:endParaRPr lang="en-US" altLang="zh-CN" dirty="0"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89373-1E8E-4553-A943-BF622D11587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png"/><Relationship Id="rId18" Type="http://schemas.openxmlformats.org/officeDocument/2006/relationships/customXml" Target="../ink/ink8.xml"/><Relationship Id="rId3" Type="http://schemas.openxmlformats.org/officeDocument/2006/relationships/image" Target="../media/image5.pn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customXml" Target="../ink/ink4.xml"/><Relationship Id="rId19" Type="http://schemas.openxmlformats.org/officeDocument/2006/relationships/image" Target="../media/image13.png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dirty="0"/>
              <a:t>Goal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r="32442"/>
          <a:stretch>
            <a:fillRect/>
          </a:stretch>
        </p:blipFill>
        <p:spPr>
          <a:xfrm>
            <a:off x="483235" y="1330325"/>
            <a:ext cx="3208020" cy="35617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631055" y="1573530"/>
            <a:ext cx="41630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用</a:t>
            </a:r>
            <a:r>
              <a:rPr lang="en-US" altLang="zh-CN"/>
              <a:t>skeleton</a:t>
            </a:r>
            <a:r>
              <a:rPr lang="zh-CN" altLang="en-US"/>
              <a:t>协助进行半监督动脉血管分割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zh-CN" altLang="en-US" sz="2800" dirty="0"/>
              <a:t>腹主动脉数据集</a:t>
            </a:r>
          </a:p>
        </p:txBody>
      </p:sp>
      <p:pic>
        <p:nvPicPr>
          <p:cNvPr id="7" name="图片 6" descr="血管s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970" y="1478915"/>
            <a:ext cx="3468370" cy="34753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605" y="1947545"/>
            <a:ext cx="2633980" cy="26066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221865" y="4585970"/>
            <a:ext cx="854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feature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46265" y="5271135"/>
            <a:ext cx="2049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feature visualization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dirty="0"/>
              <a:t>CTA</a:t>
            </a:r>
            <a:r>
              <a:rPr lang="zh-CN" altLang="en-US" sz="2800" dirty="0"/>
              <a:t>数据集</a:t>
            </a:r>
            <a:r>
              <a:rPr lang="en-US" altLang="zh-CN" sz="2800" dirty="0"/>
              <a:t>(</a:t>
            </a:r>
            <a:r>
              <a:rPr lang="zh-CN" altLang="en-US" sz="2000" dirty="0"/>
              <a:t>coronary computed tomography angiography</a:t>
            </a:r>
            <a:r>
              <a:rPr lang="en-US" altLang="zh-CN" sz="2000" dirty="0"/>
              <a:t>)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20" y="1022350"/>
            <a:ext cx="3439795" cy="24803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290" y="1066800"/>
            <a:ext cx="4009390" cy="24358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7125" y="3717290"/>
            <a:ext cx="2864485" cy="2748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120" y="3717290"/>
            <a:ext cx="2649220" cy="25958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2915" y="3889375"/>
            <a:ext cx="3211195" cy="22523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7125" y="1224915"/>
            <a:ext cx="3161030" cy="23520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13/6</a:t>
            </a:r>
            <a:endParaRPr lang="zh-CN" altLang="en-US" sz="2800" dirty="0"/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805" y="1043940"/>
            <a:ext cx="11235690" cy="566039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sz="1600" dirty="0"/>
              <a:t>CTA - centerline </a:t>
            </a:r>
            <a:r>
              <a:rPr lang="zh-CN" altLang="en-US" sz="1600" dirty="0"/>
              <a:t>数据集 </a:t>
            </a:r>
            <a:endParaRPr lang="en-US" altLang="zh-CN" sz="1600" dirty="0"/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sz="1600" dirty="0"/>
              <a:t>training dataset00-07 testing dataset08-19</a:t>
            </a:r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sz="1600" dirty="0"/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sz="1600" dirty="0"/>
              <a:t>datasetXX: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imageXX.mhd   imageXX.raw      vessels0  </a:t>
            </a:r>
            <a:r>
              <a:rPr lang="en-US" altLang="zh-CN" sz="1600" dirty="0">
                <a:sym typeface="+mn-ea"/>
              </a:rPr>
              <a:t>vessels1</a:t>
            </a:r>
            <a:r>
              <a:rPr lang="en-US" altLang="zh-CN" sz="1600" dirty="0"/>
              <a:t> </a:t>
            </a:r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sz="1600" dirty="0"/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sz="1600" dirty="0"/>
              <a:t>vesselsX: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 reference.txt--reference standard paths,</a:t>
            </a:r>
          </a:p>
          <a:p>
            <a:pPr algn="l">
              <a:buFont typeface="Wingdings" panose="05000000000000000000" charset="0"/>
            </a:pPr>
            <a:r>
              <a:rPr lang="en-US" altLang="zh-CN" sz="1600" dirty="0"/>
              <a:t>        x-,y-,z-coordinate of each path point,  point A,B,S,E for each vessel</a:t>
            </a:r>
          </a:p>
          <a:p>
            <a:pPr algn="l">
              <a:buFont typeface="Wingdings" panose="05000000000000000000" charset="0"/>
            </a:pPr>
            <a:r>
              <a:rPr lang="en-US" altLang="zh-CN" sz="1600" dirty="0"/>
              <a:t>        the radius at that point (ri)</a:t>
            </a:r>
          </a:p>
          <a:p>
            <a:pPr algn="l">
              <a:buFont typeface="Wingdings" panose="05000000000000000000" charset="0"/>
            </a:pPr>
            <a:r>
              <a:rPr lang="en-US" altLang="zh-CN" sz="1600" dirty="0"/>
              <a:t>        the inter-observer variability of that position (ioi)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pointA.txt </a:t>
            </a:r>
          </a:p>
          <a:p>
            <a:pPr algn="l">
              <a:buFont typeface="Wingdings" panose="05000000000000000000" charset="0"/>
            </a:pPr>
            <a:r>
              <a:rPr lang="en-US" altLang="zh-CN" sz="1600" dirty="0"/>
              <a:t>      A : a point inside the distal part of the vessel</a:t>
            </a:r>
          </a:p>
          <a:p>
            <a:pPr algn="l">
              <a:buFont typeface="Wingdings" panose="05000000000000000000" charset="0"/>
            </a:pPr>
            <a:r>
              <a:rPr lang="en-US" altLang="zh-CN" sz="1600" dirty="0"/>
              <a:t>      B : a point approximately 3cm (measure along the centerline) distal of the start point of the centerline</a:t>
            </a:r>
          </a:p>
          <a:p>
            <a:pPr algn="l">
              <a:buFont typeface="Wingdings" panose="05000000000000000000" charset="0"/>
            </a:pPr>
            <a:r>
              <a:rPr lang="en-US" altLang="zh-CN" sz="1600" dirty="0"/>
              <a:t>      S :  the start point of the centerline</a:t>
            </a:r>
          </a:p>
          <a:p>
            <a:pPr algn="l">
              <a:buFont typeface="Wingdings" panose="05000000000000000000" charset="0"/>
            </a:pPr>
            <a:r>
              <a:rPr lang="en-US" altLang="zh-CN" sz="1600" dirty="0"/>
              <a:t>      E :  the end point of the cneterline</a:t>
            </a:r>
          </a:p>
          <a:p>
            <a:pPr algn="l">
              <a:buFont typeface="Wingdings" panose="05000000000000000000" charset="0"/>
            </a:pPr>
            <a:r>
              <a:rPr lang="en-US" altLang="zh-CN" sz="1600" dirty="0"/>
              <a:t>      U : any manually defined point</a:t>
            </a:r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sz="1600" dirty="0"/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sz="1600" dirty="0"/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sz="1600" dirty="0"/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sz="1600" dirty="0"/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sz="1600" dirty="0"/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sz="1600" dirty="0"/>
          </a:p>
          <a:p>
            <a:pPr algn="l">
              <a:buFont typeface="Wingdings" panose="05000000000000000000" charset="0"/>
            </a:pPr>
            <a:endParaRPr lang="en-US" altLang="zh-CN" sz="1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725" y="1043940"/>
            <a:ext cx="1447800" cy="876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3725" y="2096135"/>
            <a:ext cx="1743075" cy="1266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3725" y="3552190"/>
            <a:ext cx="1914525" cy="1047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1525" y="5311775"/>
            <a:ext cx="2381885" cy="11753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13/6</a:t>
            </a:r>
            <a:endParaRPr lang="zh-CN" altLang="en-US" sz="2800" dirty="0"/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805" y="1043940"/>
            <a:ext cx="11235690" cy="5660390"/>
          </a:xfrm>
        </p:spPr>
        <p:txBody>
          <a:bodyPr>
            <a:normAutofit lnSpcReduction="10000"/>
          </a:bodyPr>
          <a:lstStyle/>
          <a:p>
            <a:pPr algn="l">
              <a:buFont typeface="Wingdings" panose="05000000000000000000" charset="0"/>
            </a:pPr>
            <a:r>
              <a:rPr lang="en-US" altLang="zh-CN" sz="1600" dirty="0"/>
              <a:t>vesselsX: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 reference.txt--reference standard paths,</a:t>
            </a:r>
          </a:p>
          <a:p>
            <a:pPr algn="l">
              <a:buFont typeface="Wingdings" panose="05000000000000000000" charset="0"/>
            </a:pPr>
            <a:r>
              <a:rPr lang="en-US" altLang="zh-CN" sz="1600" dirty="0"/>
              <a:t>        x-,y-,z-coordinate of each path point,  point A,B,S,E for each vessel</a:t>
            </a:r>
          </a:p>
          <a:p>
            <a:pPr algn="l">
              <a:buFont typeface="Wingdings" panose="05000000000000000000" charset="0"/>
            </a:pPr>
            <a:r>
              <a:rPr lang="en-US" altLang="zh-CN" sz="1600" dirty="0"/>
              <a:t>        the radius at that point (ri)</a:t>
            </a:r>
          </a:p>
          <a:p>
            <a:pPr algn="l">
              <a:buFont typeface="Wingdings" panose="05000000000000000000" charset="0"/>
            </a:pPr>
            <a:r>
              <a:rPr lang="en-US" altLang="zh-CN" sz="1600" dirty="0"/>
              <a:t>        the inter-observer variability of that position (ioi)</a:t>
            </a:r>
          </a:p>
          <a:p>
            <a:pPr algn="l">
              <a:buFont typeface="Wingdings" panose="05000000000000000000" charset="0"/>
            </a:pPr>
            <a:endParaRPr lang="en-US" altLang="zh-CN" sz="1600" dirty="0"/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sz="1600" dirty="0"/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sz="1600" dirty="0"/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sz="1600" dirty="0"/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sz="1600" dirty="0"/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sz="1600" dirty="0"/>
          </a:p>
          <a:p>
            <a:pPr algn="l">
              <a:buFont typeface="Wingdings" panose="05000000000000000000" charset="0"/>
            </a:pPr>
            <a:endParaRPr lang="en-US" altLang="zh-CN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775" y="1334135"/>
            <a:ext cx="1743075" cy="1266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345" y="3148330"/>
            <a:ext cx="3342005" cy="28136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1690" y="3084195"/>
            <a:ext cx="1781175" cy="30467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925" y="3084195"/>
            <a:ext cx="2698750" cy="29032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72834" y="64116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/>
              <a:t>GOAL: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From centerline to voxels</a:t>
            </a:r>
          </a:p>
        </p:txBody>
      </p:sp>
      <p:pic>
        <p:nvPicPr>
          <p:cNvPr id="5" name="图片 4" descr="图片包含 物体, 衣架, 灯, 项链&#10;&#10;描述已自动生成">
            <a:extLst>
              <a:ext uri="{FF2B5EF4-FFF2-40B4-BE49-F238E27FC236}">
                <a16:creationId xmlns:a16="http://schemas.microsoft.com/office/drawing/2014/main" id="{24D23A5C-D968-4E48-B8D3-81CB112A87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5" y="1865307"/>
            <a:ext cx="5345267" cy="3319537"/>
          </a:xfrm>
          <a:prstGeom prst="rect">
            <a:avLst/>
          </a:prstGeom>
        </p:spPr>
      </p:pic>
      <p:pic>
        <p:nvPicPr>
          <p:cNvPr id="7" name="图片 6" descr="图片包含 图表&#10;&#10;描述已自动生成">
            <a:extLst>
              <a:ext uri="{FF2B5EF4-FFF2-40B4-BE49-F238E27FC236}">
                <a16:creationId xmlns:a16="http://schemas.microsoft.com/office/drawing/2014/main" id="{9369053F-817A-422A-8343-A0265146D7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19" y="1865307"/>
            <a:ext cx="5345265" cy="3319536"/>
          </a:xfrm>
          <a:prstGeom prst="rect">
            <a:avLst/>
          </a:prstGeom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A0BADD65-CC9B-489C-B41C-F1E9635E2C51}"/>
              </a:ext>
            </a:extLst>
          </p:cNvPr>
          <p:cNvSpPr/>
          <p:nvPr/>
        </p:nvSpPr>
        <p:spPr>
          <a:xfrm>
            <a:off x="5875720" y="3129699"/>
            <a:ext cx="352255" cy="411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62198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/>
              <a:t>Method 1</a:t>
            </a: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/>
          </a:bodyPr>
          <a:lstStyle/>
          <a:p>
            <a:pPr algn="l"/>
            <a:endParaRPr lang="en-US" altLang="zh-CN" dirty="0"/>
          </a:p>
          <a:p>
            <a:pPr algn="l"/>
            <a:endParaRPr lang="en-US" altLang="zh-CN" dirty="0"/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id="{6546A09F-F977-4049-9376-871A9D68F0DD}"/>
              </a:ext>
            </a:extLst>
          </p:cNvPr>
          <p:cNvSpPr txBox="1">
            <a:spLocks/>
          </p:cNvSpPr>
          <p:nvPr/>
        </p:nvSpPr>
        <p:spPr>
          <a:xfrm>
            <a:off x="725805" y="1277620"/>
            <a:ext cx="10740390" cy="4781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/>
              <a:t>Centerline -&gt; Surface Points -&gt; Mesh -&gt; SDF voxel</a:t>
            </a:r>
          </a:p>
        </p:txBody>
      </p:sp>
      <p:pic>
        <p:nvPicPr>
          <p:cNvPr id="5" name="图片 4" descr="图片包含 游戏机&#10;&#10;描述已自动生成">
            <a:extLst>
              <a:ext uri="{FF2B5EF4-FFF2-40B4-BE49-F238E27FC236}">
                <a16:creationId xmlns:a16="http://schemas.microsoft.com/office/drawing/2014/main" id="{DEFB9BDB-539B-4BCE-96C4-C08C2BAA9C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9" y="1699101"/>
            <a:ext cx="4102470" cy="2547730"/>
          </a:xfrm>
          <a:prstGeom prst="rect">
            <a:avLst/>
          </a:prstGeom>
        </p:spPr>
      </p:pic>
      <p:pic>
        <p:nvPicPr>
          <p:cNvPr id="9" name="图片 8" descr="图片包含 衣架, 物体, 飞行, 风筝&#10;&#10;描述已自动生成">
            <a:extLst>
              <a:ext uri="{FF2B5EF4-FFF2-40B4-BE49-F238E27FC236}">
                <a16:creationId xmlns:a16="http://schemas.microsoft.com/office/drawing/2014/main" id="{C0FBEBE6-C936-475C-9A08-9FB04CF9F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" y="2670822"/>
            <a:ext cx="4102472" cy="2547731"/>
          </a:xfrm>
          <a:prstGeom prst="rect">
            <a:avLst/>
          </a:prstGeom>
        </p:spPr>
      </p:pic>
      <p:pic>
        <p:nvPicPr>
          <p:cNvPr id="12" name="图片 11" descr="图片包含 游戏机&#10;&#10;描述已自动生成">
            <a:extLst>
              <a:ext uri="{FF2B5EF4-FFF2-40B4-BE49-F238E27FC236}">
                <a16:creationId xmlns:a16="http://schemas.microsoft.com/office/drawing/2014/main" id="{6B8D93B2-CE34-40B5-B79B-503E3F6DB6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60" y="2670822"/>
            <a:ext cx="4102470" cy="2547731"/>
          </a:xfrm>
          <a:prstGeom prst="rect">
            <a:avLst/>
          </a:prstGeom>
        </p:spPr>
      </p:pic>
      <p:pic>
        <p:nvPicPr>
          <p:cNvPr id="14" name="图片 13" descr="图片包含 游戏机, 衣架, 鸟&#10;&#10;描述已自动生成">
            <a:extLst>
              <a:ext uri="{FF2B5EF4-FFF2-40B4-BE49-F238E27FC236}">
                <a16:creationId xmlns:a16="http://schemas.microsoft.com/office/drawing/2014/main" id="{2F0BAFD2-A4DA-492A-8DA5-770ED457F4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9" y="3885034"/>
            <a:ext cx="4102470" cy="254773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8A672ED-168A-47FC-B68E-E274BA952AEB}"/>
              </a:ext>
            </a:extLst>
          </p:cNvPr>
          <p:cNvSpPr txBox="1"/>
          <p:nvPr/>
        </p:nvSpPr>
        <p:spPr>
          <a:xfrm>
            <a:off x="1108953" y="4893013"/>
            <a:ext cx="208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centerline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3A432E5-1F7E-40CC-94E4-B8AA9F1AD4D3}"/>
              </a:ext>
            </a:extLst>
          </p:cNvPr>
          <p:cNvSpPr txBox="1"/>
          <p:nvPr/>
        </p:nvSpPr>
        <p:spPr>
          <a:xfrm>
            <a:off x="4828172" y="4893013"/>
            <a:ext cx="243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surface point cloud (with normal)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3B41184-5C2A-4FAC-8317-83B54C4FE036}"/>
              </a:ext>
            </a:extLst>
          </p:cNvPr>
          <p:cNvSpPr txBox="1"/>
          <p:nvPr/>
        </p:nvSpPr>
        <p:spPr>
          <a:xfrm>
            <a:off x="9166176" y="3693105"/>
            <a:ext cx="208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mesh (ball pivoting)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5E50B5A-8955-43F1-8477-100FEB277EC8}"/>
              </a:ext>
            </a:extLst>
          </p:cNvPr>
          <p:cNvSpPr txBox="1"/>
          <p:nvPr/>
        </p:nvSpPr>
        <p:spPr>
          <a:xfrm>
            <a:off x="9425073" y="5601802"/>
            <a:ext cx="208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mesh (</a:t>
            </a:r>
            <a:r>
              <a:rPr lang="en-US" altLang="zh-CN" dirty="0" err="1"/>
              <a:t>poisson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62198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/>
              <a:t>Result</a:t>
            </a: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/>
          </a:bodyPr>
          <a:lstStyle/>
          <a:p>
            <a:pPr algn="l"/>
            <a:endParaRPr lang="en-US" altLang="zh-CN" dirty="0"/>
          </a:p>
          <a:p>
            <a:pPr algn="l"/>
            <a:endParaRPr lang="en-US" altLang="zh-CN" dirty="0"/>
          </a:p>
        </p:txBody>
      </p:sp>
      <p:pic>
        <p:nvPicPr>
          <p:cNvPr id="5" name="图片 4" descr="图片包含 游戏机&#10;&#10;描述已自动生成">
            <a:extLst>
              <a:ext uri="{FF2B5EF4-FFF2-40B4-BE49-F238E27FC236}">
                <a16:creationId xmlns:a16="http://schemas.microsoft.com/office/drawing/2014/main" id="{DEFB9BDB-539B-4BCE-96C4-C08C2BAA9C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6" y="955265"/>
            <a:ext cx="4102470" cy="2547730"/>
          </a:xfrm>
          <a:prstGeom prst="rect">
            <a:avLst/>
          </a:prstGeom>
        </p:spPr>
      </p:pic>
      <p:pic>
        <p:nvPicPr>
          <p:cNvPr id="14" name="图片 13" descr="图片包含 游戏机, 衣架, 鸟&#10;&#10;描述已自动生成">
            <a:extLst>
              <a:ext uri="{FF2B5EF4-FFF2-40B4-BE49-F238E27FC236}">
                <a16:creationId xmlns:a16="http://schemas.microsoft.com/office/drawing/2014/main" id="{2F0BAFD2-A4DA-492A-8DA5-770ED457F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6" y="3193330"/>
            <a:ext cx="4102470" cy="254773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3B41184-5C2A-4FAC-8317-83B54C4FE036}"/>
              </a:ext>
            </a:extLst>
          </p:cNvPr>
          <p:cNvSpPr txBox="1"/>
          <p:nvPr/>
        </p:nvSpPr>
        <p:spPr>
          <a:xfrm>
            <a:off x="1469703" y="2949269"/>
            <a:ext cx="208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mesh (ball pivoting)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5E50B5A-8955-43F1-8477-100FEB277EC8}"/>
              </a:ext>
            </a:extLst>
          </p:cNvPr>
          <p:cNvSpPr txBox="1"/>
          <p:nvPr/>
        </p:nvSpPr>
        <p:spPr>
          <a:xfrm>
            <a:off x="1482453" y="5140964"/>
            <a:ext cx="208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mesh (</a:t>
            </a:r>
            <a:r>
              <a:rPr lang="en-US" altLang="zh-CN" dirty="0" err="1"/>
              <a:t>poisson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4" name="图片 3" descr="形状, 箭头&#10;&#10;描述已自动生成">
            <a:extLst>
              <a:ext uri="{FF2B5EF4-FFF2-40B4-BE49-F238E27FC236}">
                <a16:creationId xmlns:a16="http://schemas.microsoft.com/office/drawing/2014/main" id="{911CB9AA-7D92-49D9-A5BC-2512E5039D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20" y="1097610"/>
            <a:ext cx="4102470" cy="2547730"/>
          </a:xfrm>
          <a:prstGeom prst="rect">
            <a:avLst/>
          </a:prstGeom>
        </p:spPr>
      </p:pic>
      <p:pic>
        <p:nvPicPr>
          <p:cNvPr id="11" name="图片 10" descr="形状, 箭头&#10;&#10;描述已自动生成">
            <a:extLst>
              <a:ext uri="{FF2B5EF4-FFF2-40B4-BE49-F238E27FC236}">
                <a16:creationId xmlns:a16="http://schemas.microsoft.com/office/drawing/2014/main" id="{5EAF7F39-444A-4DE4-988A-3FE9AFDC1A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34" y="3133935"/>
            <a:ext cx="4102470" cy="2547730"/>
          </a:xfrm>
          <a:prstGeom prst="rect">
            <a:avLst/>
          </a:prstGeom>
        </p:spPr>
      </p:pic>
      <p:pic>
        <p:nvPicPr>
          <p:cNvPr id="19" name="图片 18" descr="图片包含 游戏机&#10;&#10;描述已自动生成">
            <a:extLst>
              <a:ext uri="{FF2B5EF4-FFF2-40B4-BE49-F238E27FC236}">
                <a16:creationId xmlns:a16="http://schemas.microsoft.com/office/drawing/2014/main" id="{7BF5F493-D4A4-46B0-B5AB-690E92D318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35" y="1092199"/>
            <a:ext cx="4104419" cy="2548940"/>
          </a:xfrm>
          <a:prstGeom prst="rect">
            <a:avLst/>
          </a:prstGeom>
        </p:spPr>
      </p:pic>
      <p:pic>
        <p:nvPicPr>
          <p:cNvPr id="21" name="图片 20" descr="图片包含 衣架, 模具, 游戏机, 镜子&#10;&#10;描述已自动生成">
            <a:extLst>
              <a:ext uri="{FF2B5EF4-FFF2-40B4-BE49-F238E27FC236}">
                <a16:creationId xmlns:a16="http://schemas.microsoft.com/office/drawing/2014/main" id="{CD4FD35F-B891-46C6-93C7-96B8A9E37C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35" y="3193330"/>
            <a:ext cx="4102470" cy="254773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572BFEE8-204E-47F7-B66D-09012A73AEC6}"/>
              </a:ext>
            </a:extLst>
          </p:cNvPr>
          <p:cNvSpPr txBox="1"/>
          <p:nvPr/>
        </p:nvSpPr>
        <p:spPr>
          <a:xfrm>
            <a:off x="5497735" y="5195151"/>
            <a:ext cx="208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sdf</a:t>
            </a:r>
            <a:r>
              <a:rPr lang="en-US" altLang="zh-CN" dirty="0"/>
              <a:t> (</a:t>
            </a:r>
            <a:r>
              <a:rPr lang="en-US" altLang="zh-CN" dirty="0" err="1"/>
              <a:t>poisson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7D08846-89B5-43EE-BBFF-EBF9C1CF2AFA}"/>
              </a:ext>
            </a:extLst>
          </p:cNvPr>
          <p:cNvSpPr txBox="1"/>
          <p:nvPr/>
        </p:nvSpPr>
        <p:spPr>
          <a:xfrm>
            <a:off x="9204279" y="5195151"/>
            <a:ext cx="208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re-generated mesh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5551345-609C-4E4D-856E-1EA4564D757A}"/>
              </a:ext>
            </a:extLst>
          </p:cNvPr>
          <p:cNvSpPr txBox="1"/>
          <p:nvPr/>
        </p:nvSpPr>
        <p:spPr>
          <a:xfrm>
            <a:off x="9204279" y="3056164"/>
            <a:ext cx="208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re-generated mesh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F84FF40-4709-4934-A9C7-29D3E1F7D84D}"/>
              </a:ext>
            </a:extLst>
          </p:cNvPr>
          <p:cNvSpPr txBox="1"/>
          <p:nvPr/>
        </p:nvSpPr>
        <p:spPr>
          <a:xfrm>
            <a:off x="5497282" y="3008664"/>
            <a:ext cx="208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sdf</a:t>
            </a:r>
            <a:r>
              <a:rPr lang="en-US" altLang="zh-CN" dirty="0"/>
              <a:t> (ball pivoting)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006A8F0-E021-4262-9168-9C03055FA6A2}"/>
              </a:ext>
            </a:extLst>
          </p:cNvPr>
          <p:cNvSpPr txBox="1"/>
          <p:nvPr/>
        </p:nvSpPr>
        <p:spPr>
          <a:xfrm>
            <a:off x="871281" y="5596903"/>
            <a:ext cx="757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SDF generation relies on the quality of mesh which is related to surface points. 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2887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62198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/>
              <a:t>Method 2</a:t>
            </a: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/>
          </a:bodyPr>
          <a:lstStyle/>
          <a:p>
            <a:pPr algn="l"/>
            <a:endParaRPr lang="en-US" altLang="zh-CN" dirty="0"/>
          </a:p>
          <a:p>
            <a:pPr algn="l"/>
            <a:endParaRPr lang="en-US" altLang="zh-CN" dirty="0"/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id="{6546A09F-F977-4049-9376-871A9D68F0DD}"/>
              </a:ext>
            </a:extLst>
          </p:cNvPr>
          <p:cNvSpPr txBox="1">
            <a:spLocks/>
          </p:cNvSpPr>
          <p:nvPr/>
        </p:nvSpPr>
        <p:spPr>
          <a:xfrm>
            <a:off x="725805" y="1277620"/>
            <a:ext cx="3186319" cy="441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/>
              <a:t>Centerline -&gt; SDF voxel</a:t>
            </a: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790E9843-97A7-4303-A97F-58F027EFD9BC}"/>
              </a:ext>
            </a:extLst>
          </p:cNvPr>
          <p:cNvSpPr/>
          <p:nvPr/>
        </p:nvSpPr>
        <p:spPr>
          <a:xfrm rot="2017978">
            <a:off x="844986" y="2776499"/>
            <a:ext cx="970854" cy="1984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359A1700-AE54-451D-BA10-0CB67099BDA5}"/>
              </a:ext>
            </a:extLst>
          </p:cNvPr>
          <p:cNvSpPr/>
          <p:nvPr/>
        </p:nvSpPr>
        <p:spPr>
          <a:xfrm rot="19860736">
            <a:off x="6067696" y="2459097"/>
            <a:ext cx="1147482" cy="2585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42E9B40D-258C-4775-957D-04F83D68CCBF}"/>
              </a:ext>
            </a:extLst>
          </p:cNvPr>
          <p:cNvCxnSpPr>
            <a:cxnSpLocks/>
          </p:cNvCxnSpPr>
          <p:nvPr/>
        </p:nvCxnSpPr>
        <p:spPr>
          <a:xfrm flipV="1">
            <a:off x="1682669" y="2586401"/>
            <a:ext cx="4537427" cy="3113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5E09ECD3-F4BF-4263-AEA3-757E7AFCCFCD}"/>
              </a:ext>
            </a:extLst>
          </p:cNvPr>
          <p:cNvCxnSpPr>
            <a:cxnSpLocks/>
          </p:cNvCxnSpPr>
          <p:nvPr/>
        </p:nvCxnSpPr>
        <p:spPr>
          <a:xfrm>
            <a:off x="962296" y="4648283"/>
            <a:ext cx="6156902" cy="2800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>
            <a:extLst>
              <a:ext uri="{FF2B5EF4-FFF2-40B4-BE49-F238E27FC236}">
                <a16:creationId xmlns:a16="http://schemas.microsoft.com/office/drawing/2014/main" id="{FC8F1C7C-16F1-46D0-8D6E-E3FF193FB34F}"/>
              </a:ext>
            </a:extLst>
          </p:cNvPr>
          <p:cNvSpPr/>
          <p:nvPr/>
        </p:nvSpPr>
        <p:spPr>
          <a:xfrm>
            <a:off x="1271811" y="370260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E1BAE778-C6F8-449D-B961-2D9DA8DA0213}"/>
              </a:ext>
            </a:extLst>
          </p:cNvPr>
          <p:cNvSpPr/>
          <p:nvPr/>
        </p:nvSpPr>
        <p:spPr>
          <a:xfrm>
            <a:off x="6641437" y="362017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BE004C1B-FDDD-4A8F-B654-A75DC36AB0E6}"/>
              </a:ext>
            </a:extLst>
          </p:cNvPr>
          <p:cNvCxnSpPr>
            <a:cxnSpLocks/>
            <a:endCxn id="58" idx="1"/>
          </p:cNvCxnSpPr>
          <p:nvPr/>
        </p:nvCxnSpPr>
        <p:spPr>
          <a:xfrm flipV="1">
            <a:off x="1294671" y="3626872"/>
            <a:ext cx="5353461" cy="10318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椭圆 59">
            <a:extLst>
              <a:ext uri="{FF2B5EF4-FFF2-40B4-BE49-F238E27FC236}">
                <a16:creationId xmlns:a16="http://schemas.microsoft.com/office/drawing/2014/main" id="{E5EB2ABD-2BBE-4D8E-A661-2344DFCC59C1}"/>
              </a:ext>
            </a:extLst>
          </p:cNvPr>
          <p:cNvSpPr/>
          <p:nvPr/>
        </p:nvSpPr>
        <p:spPr>
          <a:xfrm>
            <a:off x="3575034" y="313863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7FE5E305-744E-43CF-AB99-4446F7143588}"/>
              </a:ext>
            </a:extLst>
          </p:cNvPr>
          <p:cNvCxnSpPr>
            <a:cxnSpLocks/>
            <a:endCxn id="57" idx="0"/>
          </p:cNvCxnSpPr>
          <p:nvPr/>
        </p:nvCxnSpPr>
        <p:spPr>
          <a:xfrm flipH="1">
            <a:off x="1294671" y="3154769"/>
            <a:ext cx="2280363" cy="5478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73D6EB2F-FD79-45C8-B8D1-02A8E17E9764}"/>
              </a:ext>
            </a:extLst>
          </p:cNvPr>
          <p:cNvCxnSpPr>
            <a:cxnSpLocks/>
            <a:endCxn id="58" idx="7"/>
          </p:cNvCxnSpPr>
          <p:nvPr/>
        </p:nvCxnSpPr>
        <p:spPr>
          <a:xfrm>
            <a:off x="3609996" y="3154769"/>
            <a:ext cx="3070465" cy="4721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89612B2A-1473-4017-A3F7-8B1DB25E0B0E}"/>
              </a:ext>
            </a:extLst>
          </p:cNvPr>
          <p:cNvCxnSpPr>
            <a:cxnSpLocks/>
          </p:cNvCxnSpPr>
          <p:nvPr/>
        </p:nvCxnSpPr>
        <p:spPr>
          <a:xfrm flipH="1">
            <a:off x="6606475" y="2905362"/>
            <a:ext cx="108666" cy="1742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E349ED66-F5F8-4664-A92E-0AB30D90C752}"/>
              </a:ext>
            </a:extLst>
          </p:cNvPr>
          <p:cNvCxnSpPr>
            <a:cxnSpLocks/>
            <a:endCxn id="53" idx="5"/>
          </p:cNvCxnSpPr>
          <p:nvPr/>
        </p:nvCxnSpPr>
        <p:spPr>
          <a:xfrm flipH="1">
            <a:off x="1227662" y="3049243"/>
            <a:ext cx="102751" cy="1493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0CEB813B-8B44-4478-8E48-B8B7DD65BB98}"/>
              </a:ext>
            </a:extLst>
          </p:cNvPr>
          <p:cNvCxnSpPr>
            <a:stCxn id="53" idx="5"/>
          </p:cNvCxnSpPr>
          <p:nvPr/>
        </p:nvCxnSpPr>
        <p:spPr>
          <a:xfrm>
            <a:off x="1227662" y="4542757"/>
            <a:ext cx="5378812" cy="105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37BE39F0-CD6E-4070-A8E3-F61D8265C643}"/>
              </a:ext>
            </a:extLst>
          </p:cNvPr>
          <p:cNvCxnSpPr/>
          <p:nvPr/>
        </p:nvCxnSpPr>
        <p:spPr>
          <a:xfrm flipV="1">
            <a:off x="1317530" y="2909692"/>
            <a:ext cx="5384728" cy="1438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7AAD3370-C77E-4EBE-A12D-0F059A3C0824}"/>
              </a:ext>
            </a:extLst>
          </p:cNvPr>
          <p:cNvCxnSpPr>
            <a:cxnSpLocks/>
            <a:endCxn id="60" idx="7"/>
          </p:cNvCxnSpPr>
          <p:nvPr/>
        </p:nvCxnSpPr>
        <p:spPr>
          <a:xfrm>
            <a:off x="3609996" y="2998941"/>
            <a:ext cx="4062" cy="1463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03019DEA-AC4E-4A2D-8FC7-0A72BB1AE436}"/>
                  </a:ext>
                </a:extLst>
              </p:cNvPr>
              <p:cNvSpPr txBox="1"/>
              <p:nvPr/>
            </p:nvSpPr>
            <p:spPr>
              <a:xfrm>
                <a:off x="895096" y="3626872"/>
                <a:ext cx="578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03019DEA-AC4E-4A2D-8FC7-0A72BB1AE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96" y="3626872"/>
                <a:ext cx="57822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29949BF0-A2A2-4A32-B2F0-D4D942749C36}"/>
                  </a:ext>
                </a:extLst>
              </p:cNvPr>
              <p:cNvSpPr txBox="1"/>
              <p:nvPr/>
            </p:nvSpPr>
            <p:spPr>
              <a:xfrm>
                <a:off x="6628026" y="3602472"/>
                <a:ext cx="578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29949BF0-A2A2-4A32-B2F0-D4D942749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026" y="3602472"/>
                <a:ext cx="5782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AD08C69C-7F1A-46C1-9671-740072F7D9AD}"/>
                  </a:ext>
                </a:extLst>
              </p:cNvPr>
              <p:cNvSpPr txBox="1"/>
              <p:nvPr/>
            </p:nvSpPr>
            <p:spPr>
              <a:xfrm>
                <a:off x="3676740" y="2958690"/>
                <a:ext cx="578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AD08C69C-7F1A-46C1-9671-740072F7D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740" y="2958690"/>
                <a:ext cx="578224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04013EBC-C421-4DAA-95F0-102A5EC2CC8D}"/>
                  </a:ext>
                </a:extLst>
              </p:cNvPr>
              <p:cNvSpPr txBox="1"/>
              <p:nvPr/>
            </p:nvSpPr>
            <p:spPr>
              <a:xfrm>
                <a:off x="1087571" y="2610136"/>
                <a:ext cx="578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04013EBC-C421-4DAA-95F0-102A5EC2C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71" y="2610136"/>
                <a:ext cx="578224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16C2C31B-24B8-4244-92F2-C9CA6571D38C}"/>
                  </a:ext>
                </a:extLst>
              </p:cNvPr>
              <p:cNvSpPr txBox="1"/>
              <p:nvPr/>
            </p:nvSpPr>
            <p:spPr>
              <a:xfrm>
                <a:off x="6680461" y="2337680"/>
                <a:ext cx="578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16C2C31B-24B8-4244-92F2-C9CA6571D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461" y="2337680"/>
                <a:ext cx="578224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副标题 2">
                <a:extLst>
                  <a:ext uri="{FF2B5EF4-FFF2-40B4-BE49-F238E27FC236}">
                    <a16:creationId xmlns:a16="http://schemas.microsoft.com/office/drawing/2014/main" id="{708CC1A7-D1E9-4162-8303-70228CF2A7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96501" y="1903852"/>
                <a:ext cx="3801603" cy="47824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75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zh-CN" dirty="0"/>
                  <a:t>Each point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that is not on 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will form a plane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. This plane will cut the vessel and form a quadrilateral. By Check if p is in the quadrilateral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we can get the sign of the distance. And the absolute value of distance is the distance between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and line segment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73" name="副标题 2">
                <a:extLst>
                  <a:ext uri="{FF2B5EF4-FFF2-40B4-BE49-F238E27FC236}">
                    <a16:creationId xmlns:a16="http://schemas.microsoft.com/office/drawing/2014/main" id="{708CC1A7-D1E9-4162-8303-70228CF2A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501" y="1903852"/>
                <a:ext cx="3801603" cy="4782460"/>
              </a:xfrm>
              <a:prstGeom prst="rect">
                <a:avLst/>
              </a:prstGeom>
              <a:blipFill>
                <a:blip r:embed="rId9"/>
                <a:stretch>
                  <a:fillRect l="-2404" t="-1656" r="-3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7105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62198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/>
              <a:t>Result</a:t>
            </a: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/>
          </a:bodyPr>
          <a:lstStyle/>
          <a:p>
            <a:pPr algn="l"/>
            <a:endParaRPr lang="en-US" altLang="zh-CN" dirty="0"/>
          </a:p>
          <a:p>
            <a:pPr algn="l"/>
            <a:endParaRPr lang="en-US" altLang="zh-CN" dirty="0"/>
          </a:p>
        </p:txBody>
      </p:sp>
      <p:pic>
        <p:nvPicPr>
          <p:cNvPr id="7" name="图片 6" descr="形状, 箭头&#10;&#10;描述已自动生成">
            <a:extLst>
              <a:ext uri="{FF2B5EF4-FFF2-40B4-BE49-F238E27FC236}">
                <a16:creationId xmlns:a16="http://schemas.microsoft.com/office/drawing/2014/main" id="{83E7CFE7-5E6E-4215-9F3E-AB0107267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4" y="1589638"/>
            <a:ext cx="5923647" cy="3678724"/>
          </a:xfrm>
          <a:prstGeom prst="rect">
            <a:avLst/>
          </a:prstGeom>
        </p:spPr>
      </p:pic>
      <p:pic>
        <p:nvPicPr>
          <p:cNvPr id="11" name="图片 10" descr="图片包含 镜子&#10;&#10;描述已自动生成">
            <a:extLst>
              <a:ext uri="{FF2B5EF4-FFF2-40B4-BE49-F238E27FC236}">
                <a16:creationId xmlns:a16="http://schemas.microsoft.com/office/drawing/2014/main" id="{D9CEC7B6-CF59-487E-8959-6588AC0311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231" y="1589638"/>
            <a:ext cx="5923647" cy="3678724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8FF5877-8840-48AB-92CD-B8F12E49A4F1}"/>
              </a:ext>
            </a:extLst>
          </p:cNvPr>
          <p:cNvSpPr txBox="1"/>
          <p:nvPr/>
        </p:nvSpPr>
        <p:spPr>
          <a:xfrm>
            <a:off x="3101407" y="4554128"/>
            <a:ext cx="208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sdf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2E13A48-5009-4F51-B0F6-E4799E071193}"/>
              </a:ext>
            </a:extLst>
          </p:cNvPr>
          <p:cNvSpPr txBox="1"/>
          <p:nvPr/>
        </p:nvSpPr>
        <p:spPr>
          <a:xfrm>
            <a:off x="9124589" y="4554128"/>
            <a:ext cx="208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generated mesh 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AD271AB-F88F-40A3-BB75-52B2EFFCB27C}"/>
              </a:ext>
            </a:extLst>
          </p:cNvPr>
          <p:cNvSpPr txBox="1"/>
          <p:nvPr/>
        </p:nvSpPr>
        <p:spPr>
          <a:xfrm>
            <a:off x="1838062" y="5268362"/>
            <a:ext cx="757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Easier. Faster. Give the ideal SDF value for each position.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9504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dirty="0"/>
              <a:t>Results</a:t>
            </a:r>
            <a:r>
              <a:rPr lang="zh-CN" altLang="en-US" sz="2800" dirty="0"/>
              <a:t> </a:t>
            </a:r>
            <a:r>
              <a:rPr lang="en-US" altLang="zh-CN" sz="2800" dirty="0"/>
              <a:t>on</a:t>
            </a:r>
            <a:r>
              <a:rPr lang="zh-CN" altLang="en-US" sz="2800" dirty="0"/>
              <a:t> </a:t>
            </a:r>
            <a:r>
              <a:rPr lang="en-US" altLang="zh-CN" sz="2800" dirty="0"/>
              <a:t>Old</a:t>
            </a:r>
            <a:r>
              <a:rPr lang="zh-CN" altLang="en-US" sz="2800" dirty="0"/>
              <a:t> </a:t>
            </a:r>
            <a:r>
              <a:rPr lang="en-US" altLang="zh-CN" sz="2800" dirty="0"/>
              <a:t>CTA</a:t>
            </a:r>
            <a:r>
              <a:rPr lang="zh-CN" altLang="en-US" sz="2800" dirty="0"/>
              <a:t> </a:t>
            </a:r>
            <a:r>
              <a:rPr lang="en-US" altLang="zh-CN" sz="2800" dirty="0"/>
              <a:t>Segmentation</a:t>
            </a:r>
            <a:r>
              <a:rPr lang="zh-CN" altLang="en-US" sz="2800" dirty="0"/>
              <a:t> </a:t>
            </a:r>
            <a:r>
              <a:rPr lang="en-US" altLang="zh-CN" sz="2800" dirty="0"/>
              <a:t>Masks</a:t>
            </a:r>
            <a:endParaRPr lang="zh-CN" altLang="en-US" sz="2800" dirty="0"/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805" y="1043940"/>
            <a:ext cx="11235690" cy="5660390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CTA  7 train (</a:t>
            </a:r>
            <a:r>
              <a:rPr lang="zh-CN" altLang="en-US" sz="1600" dirty="0"/>
              <a:t>蓝色</a:t>
            </a:r>
            <a:r>
              <a:rPr lang="en-US" altLang="zh-CN" sz="1600" dirty="0"/>
              <a:t>)  1 val (</a:t>
            </a:r>
            <a:r>
              <a:rPr lang="zh-CN" altLang="en-US" sz="1600" dirty="0"/>
              <a:t>红色</a:t>
            </a:r>
            <a:r>
              <a:rPr lang="en-US" altLang="zh-CN" sz="1600" dirty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sz="1600" dirty="0"/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sz="1600" dirty="0"/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sz="1600" dirty="0"/>
          </a:p>
          <a:p>
            <a:pPr algn="l">
              <a:buFont typeface="Wingdings" panose="05000000000000000000" charset="0"/>
            </a:pPr>
            <a:endParaRPr lang="en-US" altLang="zh-CN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165" y="1623060"/>
            <a:ext cx="4283710" cy="26555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425" y="1710055"/>
            <a:ext cx="4102735" cy="25685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47890" y="1043940"/>
            <a:ext cx="32740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切片</a:t>
            </a:r>
            <a:r>
              <a:rPr lang="en-US" altLang="zh-CN"/>
              <a:t>128X128X128  10 train, 1 val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72C54-1295-0C4D-907E-C918EEE6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Overview</a:t>
            </a:r>
            <a:endParaRPr kumimoji="1"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C75C0-BD8F-654E-AABE-D184F15B2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3349" cy="4351338"/>
          </a:xfrm>
        </p:spPr>
        <p:txBody>
          <a:bodyPr/>
          <a:lstStyle/>
          <a:p>
            <a:r>
              <a:rPr kumimoji="1" lang="en-US" altLang="zh-CN" dirty="0"/>
              <a:t>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skeleton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help</a:t>
            </a:r>
            <a:r>
              <a:rPr kumimoji="1" lang="zh-CN" altLang="en-US" dirty="0"/>
              <a:t> </a:t>
            </a:r>
            <a:r>
              <a:rPr kumimoji="1" lang="en-US" altLang="zh-CN" dirty="0"/>
              <a:t>medical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segmentation</a:t>
            </a:r>
          </a:p>
          <a:p>
            <a:pPr marL="457200" lvl="1" indent="0">
              <a:buNone/>
            </a:pPr>
            <a:endParaRPr kumimoji="1" lang="zh-CN" alt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94C03C-A50A-6740-8FD6-893D807596FE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5433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Datasets</a:t>
            </a:r>
          </a:p>
          <a:p>
            <a:pPr lvl="1"/>
            <a:r>
              <a:rPr kumimoji="1" lang="en-US" altLang="zh-CN" dirty="0"/>
              <a:t>AAA</a:t>
            </a:r>
            <a:r>
              <a:rPr kumimoji="1" lang="zh-CN" altLang="en-US" dirty="0"/>
              <a:t> </a:t>
            </a:r>
            <a:r>
              <a:rPr kumimoji="1" lang="en-US" altLang="zh-CN" dirty="0"/>
              <a:t>(abdominal aortic aneurysm)</a:t>
            </a:r>
          </a:p>
          <a:p>
            <a:pPr lvl="2"/>
            <a:r>
              <a:rPr kumimoji="1" lang="en-US" altLang="zh-CN" dirty="0"/>
              <a:t>MRI</a:t>
            </a:r>
            <a:r>
              <a:rPr kumimoji="1" lang="zh-CN" altLang="en-US" dirty="0"/>
              <a:t> </a:t>
            </a:r>
            <a:r>
              <a:rPr kumimoji="1" lang="en-US" altLang="zh-CN" dirty="0"/>
              <a:t>volume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few</a:t>
            </a:r>
            <a:r>
              <a:rPr kumimoji="1" lang="zh-CN" altLang="en-US" dirty="0"/>
              <a:t> </a:t>
            </a:r>
            <a:r>
              <a:rPr kumimoji="1" lang="en-US" altLang="zh-CN" dirty="0"/>
              <a:t>manual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labeled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segmentation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masks</a:t>
            </a:r>
          </a:p>
          <a:p>
            <a:pPr lvl="1"/>
            <a:r>
              <a:rPr kumimoji="1" lang="en-US" altLang="zh-CN" dirty="0"/>
              <a:t>CTA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lang="zh-CN" altLang="en-US" dirty="0"/>
              <a:t>coronary computed tomography angiography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kumimoji="1" lang="en-US" altLang="zh-CN" dirty="0"/>
              <a:t>Tomography</a:t>
            </a:r>
            <a:r>
              <a:rPr kumimoji="1" lang="zh-CN" altLang="en-US" dirty="0"/>
              <a:t> </a:t>
            </a:r>
            <a:r>
              <a:rPr kumimoji="1" lang="en-US" altLang="zh-CN" dirty="0"/>
              <a:t>volume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manually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labeled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centerlines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34178820-D8C0-2C41-BF08-449A5CA4EF1A}"/>
              </a:ext>
            </a:extLst>
          </p:cNvPr>
          <p:cNvSpPr/>
          <p:nvPr/>
        </p:nvSpPr>
        <p:spPr>
          <a:xfrm>
            <a:off x="635129" y="2985023"/>
            <a:ext cx="1031906" cy="101627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/>
              <a:t>3D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volume</a:t>
            </a:r>
            <a:endParaRPr kumimoji="1" lang="zh-CN" altLang="en-US" sz="1200" dirty="0"/>
          </a:p>
        </p:txBody>
      </p:sp>
      <p:pic>
        <p:nvPicPr>
          <p:cNvPr id="6" name="图片 6" descr="血管seg">
            <a:extLst>
              <a:ext uri="{FF2B5EF4-FFF2-40B4-BE49-F238E27FC236}">
                <a16:creationId xmlns:a16="http://schemas.microsoft.com/office/drawing/2014/main" id="{20E296A3-692A-1049-959F-BC42324DE5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442" r="52540" b="476"/>
          <a:stretch/>
        </p:blipFill>
        <p:spPr>
          <a:xfrm>
            <a:off x="3314474" y="2985023"/>
            <a:ext cx="1031906" cy="1025746"/>
          </a:xfrm>
          <a:prstGeom prst="rect">
            <a:avLst/>
          </a:prstGeom>
        </p:spPr>
      </p:pic>
      <p:pic>
        <p:nvPicPr>
          <p:cNvPr id="7" name="图片 6" descr="血管seg">
            <a:extLst>
              <a:ext uri="{FF2B5EF4-FFF2-40B4-BE49-F238E27FC236}">
                <a16:creationId xmlns:a16="http://schemas.microsoft.com/office/drawing/2014/main" id="{8BA87B32-1D19-8247-B6DA-FC27566EE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29" t="1775" r="2311" b="51143"/>
          <a:stretch/>
        </p:blipFill>
        <p:spPr>
          <a:xfrm>
            <a:off x="3609874" y="4830578"/>
            <a:ext cx="1031906" cy="1025746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4B577C0E-360A-B242-8ABD-E21722547DAB}"/>
              </a:ext>
            </a:extLst>
          </p:cNvPr>
          <p:cNvSpPr/>
          <p:nvPr/>
        </p:nvSpPr>
        <p:spPr>
          <a:xfrm rot="5400000">
            <a:off x="1689258" y="3155962"/>
            <a:ext cx="876010" cy="54607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DEAB65A6-2B4C-BD4A-B7DF-F6E3439A64F4}"/>
              </a:ext>
            </a:extLst>
          </p:cNvPr>
          <p:cNvSpPr/>
          <p:nvPr/>
        </p:nvSpPr>
        <p:spPr>
          <a:xfrm rot="5400000" flipV="1">
            <a:off x="2331864" y="3155962"/>
            <a:ext cx="876010" cy="54607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C65E1CA6-CF68-F342-846A-14B9AA001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367" y="2985023"/>
            <a:ext cx="1696484" cy="141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3D54071-3380-D744-A348-02444ED427FD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1568826" y="3482337"/>
            <a:ext cx="1372284" cy="602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F72C54-1295-0C4D-907E-C918EEE6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Overview</a:t>
            </a:r>
            <a:endParaRPr kumimoji="1"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C75C0-BD8F-654E-AABE-D184F15B2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3349" cy="4351338"/>
          </a:xfrm>
        </p:spPr>
        <p:txBody>
          <a:bodyPr/>
          <a:lstStyle/>
          <a:p>
            <a:r>
              <a:rPr kumimoji="1" lang="en-US" altLang="zh-CN" dirty="0"/>
              <a:t>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skeleton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help</a:t>
            </a:r>
            <a:r>
              <a:rPr kumimoji="1" lang="zh-CN" altLang="en-US" dirty="0"/>
              <a:t> </a:t>
            </a:r>
            <a:r>
              <a:rPr kumimoji="1" lang="en-US" altLang="zh-CN" dirty="0"/>
              <a:t>blood</a:t>
            </a:r>
            <a:r>
              <a:rPr kumimoji="1" lang="zh-CN" altLang="en-US" dirty="0"/>
              <a:t> </a:t>
            </a:r>
            <a:r>
              <a:rPr kumimoji="1" lang="en-US" altLang="zh-CN" dirty="0"/>
              <a:t>vessel</a:t>
            </a:r>
            <a:r>
              <a:rPr kumimoji="1" lang="zh-CN" altLang="en-US" dirty="0"/>
              <a:t> </a:t>
            </a:r>
            <a:r>
              <a:rPr kumimoji="1" lang="en-US" altLang="zh-CN" dirty="0"/>
              <a:t>segmentation</a:t>
            </a:r>
          </a:p>
          <a:p>
            <a:pPr marL="457200" lvl="1" indent="0">
              <a:buNone/>
            </a:pPr>
            <a:endParaRPr kumimoji="1" lang="zh-CN" alt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94C03C-A50A-6740-8FD6-893D807596FE}"/>
              </a:ext>
            </a:extLst>
          </p:cNvPr>
          <p:cNvSpPr txBox="1">
            <a:spLocks/>
          </p:cNvSpPr>
          <p:nvPr/>
        </p:nvSpPr>
        <p:spPr>
          <a:xfrm>
            <a:off x="6601459" y="480919"/>
            <a:ext cx="5081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Datasets</a:t>
            </a:r>
          </a:p>
          <a:p>
            <a:pPr lvl="1"/>
            <a:r>
              <a:rPr kumimoji="1" lang="en-US" altLang="zh-CN" dirty="0"/>
              <a:t>AAA</a:t>
            </a:r>
            <a:r>
              <a:rPr kumimoji="1" lang="zh-CN" altLang="en-US" dirty="0"/>
              <a:t> </a:t>
            </a:r>
            <a:r>
              <a:rPr kumimoji="1" lang="en-US" altLang="zh-CN" dirty="0"/>
              <a:t>(abdominal aortic aneurysm)</a:t>
            </a:r>
          </a:p>
          <a:p>
            <a:pPr lvl="2"/>
            <a:r>
              <a:rPr kumimoji="1" lang="en-US" altLang="zh-CN" dirty="0"/>
              <a:t>MRI</a:t>
            </a:r>
            <a:r>
              <a:rPr kumimoji="1" lang="zh-CN" altLang="en-US" dirty="0"/>
              <a:t> </a:t>
            </a:r>
            <a:r>
              <a:rPr kumimoji="1" lang="en-US" altLang="zh-CN" dirty="0"/>
              <a:t>volume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few</a:t>
            </a:r>
            <a:r>
              <a:rPr kumimoji="1" lang="zh-CN" altLang="en-US" dirty="0"/>
              <a:t> </a:t>
            </a:r>
            <a:r>
              <a:rPr kumimoji="1" lang="en-US" altLang="zh-CN" dirty="0"/>
              <a:t>manual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labeled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segmentation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masks</a:t>
            </a:r>
          </a:p>
          <a:p>
            <a:pPr lvl="1"/>
            <a:r>
              <a:rPr kumimoji="1" lang="en-US" altLang="zh-CN" dirty="0"/>
              <a:t>CTA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lang="zh-CN" altLang="en-US" dirty="0"/>
              <a:t>coronary computed tomography angiography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kumimoji="1" lang="en-US" altLang="zh-CN" dirty="0"/>
              <a:t>Tomography</a:t>
            </a:r>
            <a:r>
              <a:rPr kumimoji="1" lang="zh-CN" altLang="en-US" dirty="0"/>
              <a:t> </a:t>
            </a:r>
            <a:r>
              <a:rPr kumimoji="1" lang="en-US" altLang="zh-CN" dirty="0"/>
              <a:t>volume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manually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labeled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centerlines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C65E1CA6-CF68-F342-846A-14B9AA001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230" y="2888212"/>
            <a:ext cx="1184770" cy="1219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B3CE2C-B41A-7C42-9B9B-FA98A2A112AE}"/>
              </a:ext>
            </a:extLst>
          </p:cNvPr>
          <p:cNvSpPr txBox="1"/>
          <p:nvPr/>
        </p:nvSpPr>
        <p:spPr>
          <a:xfrm>
            <a:off x="4746110" y="2487311"/>
            <a:ext cx="1677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“skeleton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energy”</a:t>
            </a:r>
            <a:endParaRPr kumimoji="1" lang="zh-CN" altLang="en-US" sz="16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3E7350-35D5-A246-A9B5-B84EEC921B60}"/>
              </a:ext>
            </a:extLst>
          </p:cNvPr>
          <p:cNvCxnSpPr>
            <a:cxnSpLocks/>
          </p:cNvCxnSpPr>
          <p:nvPr/>
        </p:nvCxnSpPr>
        <p:spPr>
          <a:xfrm>
            <a:off x="3885011" y="3374864"/>
            <a:ext cx="285603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65E0376-0812-C744-BA47-1F64C31BACBB}"/>
              </a:ext>
            </a:extLst>
          </p:cNvPr>
          <p:cNvGrpSpPr/>
          <p:nvPr/>
        </p:nvGrpSpPr>
        <p:grpSpPr>
          <a:xfrm>
            <a:off x="646856" y="2920864"/>
            <a:ext cx="3238155" cy="962136"/>
            <a:chOff x="648254" y="2920864"/>
            <a:chExt cx="3624275" cy="1076862"/>
          </a:xfrm>
        </p:grpSpPr>
        <p:sp>
          <p:nvSpPr>
            <p:cNvPr id="5" name="Cube 4">
              <a:extLst>
                <a:ext uri="{FF2B5EF4-FFF2-40B4-BE49-F238E27FC236}">
                  <a16:creationId xmlns:a16="http://schemas.microsoft.com/office/drawing/2014/main" id="{34178820-D8C0-2C41-BF08-449A5CA4EF1A}"/>
                </a:ext>
              </a:extLst>
            </p:cNvPr>
            <p:cNvSpPr/>
            <p:nvPr/>
          </p:nvSpPr>
          <p:spPr>
            <a:xfrm>
              <a:off x="648254" y="2981455"/>
              <a:ext cx="1031906" cy="10162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/>
                <a:t>3D</a:t>
              </a:r>
              <a:r>
                <a:rPr kumimoji="1" lang="zh-CN" altLang="en-US" sz="1200" dirty="0"/>
                <a:t> </a:t>
              </a:r>
              <a:r>
                <a:rPr kumimoji="1" lang="en-US" altLang="zh-CN" sz="1200" dirty="0"/>
                <a:t>volume</a:t>
              </a:r>
              <a:endParaRPr kumimoji="1" lang="zh-CN" altLang="en-US" sz="1200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2D8D076-3256-7340-BB24-3979579C52F5}"/>
                </a:ext>
              </a:extLst>
            </p:cNvPr>
            <p:cNvGrpSpPr/>
            <p:nvPr/>
          </p:nvGrpSpPr>
          <p:grpSpPr>
            <a:xfrm>
              <a:off x="3216076" y="2920864"/>
              <a:ext cx="1056453" cy="1016271"/>
              <a:chOff x="1070809" y="4717613"/>
              <a:chExt cx="1056453" cy="1016271"/>
            </a:xfrm>
          </p:grpSpPr>
          <p:sp>
            <p:nvSpPr>
              <p:cNvPr id="18" name="Cube 17">
                <a:extLst>
                  <a:ext uri="{FF2B5EF4-FFF2-40B4-BE49-F238E27FC236}">
                    <a16:creationId xmlns:a16="http://schemas.microsoft.com/office/drawing/2014/main" id="{5B97F687-07BD-0049-98F2-4522266DB30E}"/>
                  </a:ext>
                </a:extLst>
              </p:cNvPr>
              <p:cNvSpPr/>
              <p:nvPr/>
            </p:nvSpPr>
            <p:spPr>
              <a:xfrm>
                <a:off x="1070809" y="4717613"/>
                <a:ext cx="1056453" cy="1016271"/>
              </a:xfrm>
              <a:prstGeom prst="cube">
                <a:avLst/>
              </a:prstGeom>
              <a:solidFill>
                <a:srgbClr val="000000">
                  <a:alpha val="52941"/>
                </a:srgbClr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r>
                  <a:rPr kumimoji="1" lang="en-US" altLang="zh-CN" sz="1200" dirty="0" err="1">
                    <a:solidFill>
                      <a:schemeClr val="bg1"/>
                    </a:solidFill>
                  </a:rPr>
                  <a:t>Pred</a:t>
                </a:r>
                <a:endParaRPr kumimoji="1" lang="en-US" altLang="zh-CN" sz="1200" dirty="0">
                  <a:solidFill>
                    <a:schemeClr val="bg1"/>
                  </a:solidFill>
                </a:endParaRPr>
              </a:p>
              <a:p>
                <a:r>
                  <a:rPr kumimoji="1" lang="en-US" altLang="zh-CN" sz="1200" dirty="0">
                    <a:solidFill>
                      <a:schemeClr val="bg1"/>
                    </a:solidFill>
                  </a:rPr>
                  <a:t>mask</a:t>
                </a:r>
                <a:endParaRPr kumimoji="1" lang="zh-CN" altLang="en-US" sz="1200" dirty="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>
            <mc:Choice xmlns:p14="http://schemas.microsoft.com/office/powerpoint/2010/main" Requires="p14">
              <p:contentPart p14:bwMode="auto" r:id="rId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82818FDA-6085-1A48-B930-CFC6ED98E9D1}"/>
                      </a:ext>
                    </a:extLst>
                  </p14:cNvPr>
                  <p14:cNvContentPartPr/>
                  <p14:nvPr/>
                </p14:nvContentPartPr>
                <p14:xfrm rot="18246508">
                  <a:off x="1384400" y="4883075"/>
                  <a:ext cx="341204" cy="497109"/>
                </p14:xfrm>
              </p:contentPart>
            </mc:Choice>
            <mc:Fallback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82818FDA-6085-1A48-B930-CFC6ED98E9D1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18246508">
                    <a:off x="1352613" y="4851250"/>
                    <a:ext cx="404375" cy="56075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6882CB6-1EE7-F448-A387-9F597F77E3E4}"/>
                    </a:ext>
                  </a:extLst>
                </p14:cNvPr>
                <p14:cNvContentPartPr/>
                <p14:nvPr/>
              </p14:nvContentPartPr>
              <p14:xfrm>
                <a:off x="4260657" y="3592497"/>
                <a:ext cx="360" cy="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6882CB6-1EE7-F448-A387-9F597F77E3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42657" y="357449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4B577C0E-360A-B242-8ABD-E21722547DAB}"/>
                </a:ext>
              </a:extLst>
            </p:cNvPr>
            <p:cNvSpPr/>
            <p:nvPr/>
          </p:nvSpPr>
          <p:spPr>
            <a:xfrm rot="5400000">
              <a:off x="1751340" y="3218044"/>
              <a:ext cx="751845" cy="546074"/>
            </a:xfrm>
            <a:prstGeom prst="trapezoi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DEAB65A6-2B4C-BD4A-B7DF-F6E3439A64F4}"/>
                </a:ext>
              </a:extLst>
            </p:cNvPr>
            <p:cNvSpPr/>
            <p:nvPr/>
          </p:nvSpPr>
          <p:spPr>
            <a:xfrm rot="5400000" flipV="1">
              <a:off x="2393946" y="3218044"/>
              <a:ext cx="751846" cy="546074"/>
            </a:xfrm>
            <a:prstGeom prst="trapezoi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3EA39A08-70F5-CA43-AE6A-7589D1882F4E}"/>
              </a:ext>
            </a:extLst>
          </p:cNvPr>
          <p:cNvSpPr/>
          <p:nvPr/>
        </p:nvSpPr>
        <p:spPr>
          <a:xfrm>
            <a:off x="4170614" y="3147429"/>
            <a:ext cx="411149" cy="5631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A005739-852F-D645-9131-6E3FCD766BAF}"/>
              </a:ext>
            </a:extLst>
          </p:cNvPr>
          <p:cNvCxnSpPr>
            <a:cxnSpLocks/>
          </p:cNvCxnSpPr>
          <p:nvPr/>
        </p:nvCxnSpPr>
        <p:spPr>
          <a:xfrm>
            <a:off x="4581763" y="3387937"/>
            <a:ext cx="285603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F902B73-C291-9448-BBA7-A1E70411CF47}"/>
              </a:ext>
            </a:extLst>
          </p:cNvPr>
          <p:cNvSpPr txBox="1"/>
          <p:nvPr/>
        </p:nvSpPr>
        <p:spPr>
          <a:xfrm>
            <a:off x="4027812" y="2533478"/>
            <a:ext cx="90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mass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skeleton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extraction</a:t>
            </a:r>
            <a:endParaRPr kumimoji="1" lang="zh-CN" altLang="en-US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9899C3-CF79-2D41-9D04-418C0BD77840}"/>
              </a:ext>
            </a:extLst>
          </p:cNvPr>
          <p:cNvSpPr txBox="1"/>
          <p:nvPr/>
        </p:nvSpPr>
        <p:spPr>
          <a:xfrm>
            <a:off x="1892988" y="2749712"/>
            <a:ext cx="905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3D</a:t>
            </a:r>
            <a:r>
              <a:rPr kumimoji="1" lang="zh-CN" altLang="en-US" sz="1200" dirty="0"/>
              <a:t> </a:t>
            </a:r>
            <a:r>
              <a:rPr kumimoji="1" lang="en-US" altLang="zh-CN" sz="1200" dirty="0" err="1"/>
              <a:t>UNet</a:t>
            </a:r>
            <a:endParaRPr kumimoji="1" lang="zh-CN" altLang="en-US" sz="1200" dirty="0"/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05202F61-CE5C-2A48-AB86-FA91A787EA57}"/>
              </a:ext>
            </a:extLst>
          </p:cNvPr>
          <p:cNvSpPr/>
          <p:nvPr/>
        </p:nvSpPr>
        <p:spPr>
          <a:xfrm>
            <a:off x="2880743" y="4287400"/>
            <a:ext cx="943902" cy="908000"/>
          </a:xfrm>
          <a:prstGeom prst="cube">
            <a:avLst/>
          </a:prstGeom>
          <a:solidFill>
            <a:schemeClr val="tx1">
              <a:alpha val="52941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kumimoji="1" lang="en-US" altLang="zh-CN" sz="1200" dirty="0">
                <a:solidFill>
                  <a:schemeClr val="bg1"/>
                </a:solidFill>
              </a:rPr>
              <a:t>True</a:t>
            </a:r>
          </a:p>
          <a:p>
            <a:r>
              <a:rPr kumimoji="1" lang="en-US" altLang="zh-CN" sz="1200" dirty="0">
                <a:solidFill>
                  <a:schemeClr val="bg1"/>
                </a:solidFill>
              </a:rPr>
              <a:t>mask</a:t>
            </a:r>
            <a:endParaRPr kumimoji="1" lang="zh-CN" altLang="en-US" sz="1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BEB1DF4-5860-C741-91EF-B7F98DBDCC23}"/>
                  </a:ext>
                </a:extLst>
              </p14:cNvPr>
              <p14:cNvContentPartPr/>
              <p14:nvPr/>
            </p14:nvContentPartPr>
            <p14:xfrm>
              <a:off x="3199832" y="4466217"/>
              <a:ext cx="264240" cy="2408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BEB1DF4-5860-C741-91EF-B7F98DBDCC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82192" y="4448217"/>
                <a:ext cx="299880" cy="27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481FC6F1-AA1D-5E4B-9B16-7E29231E36CE}"/>
              </a:ext>
            </a:extLst>
          </p:cNvPr>
          <p:cNvGrpSpPr/>
          <p:nvPr/>
        </p:nvGrpSpPr>
        <p:grpSpPr>
          <a:xfrm>
            <a:off x="2949632" y="4535697"/>
            <a:ext cx="676080" cy="541080"/>
            <a:chOff x="2949632" y="4535697"/>
            <a:chExt cx="676080" cy="54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25202F1-1187-EC4D-BDF8-092035B2C703}"/>
                    </a:ext>
                  </a:extLst>
                </p14:cNvPr>
                <p14:cNvContentPartPr/>
                <p14:nvPr/>
              </p14:nvContentPartPr>
              <p14:xfrm>
                <a:off x="3167432" y="4727577"/>
                <a:ext cx="458280" cy="349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25202F1-1187-EC4D-BDF8-092035B2C70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49792" y="4709577"/>
                  <a:ext cx="4939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6138492-8E0E-8C48-9E47-D2DC8CE2535C}"/>
                    </a:ext>
                  </a:extLst>
                </p14:cNvPr>
                <p14:cNvContentPartPr/>
                <p14:nvPr/>
              </p14:nvContentPartPr>
              <p14:xfrm>
                <a:off x="2949632" y="4535697"/>
                <a:ext cx="243360" cy="215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6138492-8E0E-8C48-9E47-D2DC8CE2535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31632" y="4517697"/>
                  <a:ext cx="2790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703DD57-5E63-6344-9D41-AC2A7106B1CF}"/>
                    </a:ext>
                  </a:extLst>
                </p14:cNvPr>
                <p14:cNvContentPartPr/>
                <p14:nvPr/>
              </p14:nvContentPartPr>
              <p14:xfrm>
                <a:off x="3140792" y="4558377"/>
                <a:ext cx="477000" cy="209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703DD57-5E63-6344-9D41-AC2A7106B1C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23152" y="4540377"/>
                  <a:ext cx="512640" cy="24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4D9A8A7-079C-6E4D-8CBA-D427A645F947}"/>
                  </a:ext>
                </a:extLst>
              </p14:cNvPr>
              <p14:cNvContentPartPr/>
              <p14:nvPr/>
            </p14:nvContentPartPr>
            <p14:xfrm>
              <a:off x="3011192" y="3247977"/>
              <a:ext cx="297360" cy="475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4D9A8A7-079C-6E4D-8CBA-D427A645F94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93552" y="3229977"/>
                <a:ext cx="3330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D80B15E-6165-954A-87FC-CF941D421610}"/>
                  </a:ext>
                </a:extLst>
              </p14:cNvPr>
              <p14:cNvContentPartPr/>
              <p14:nvPr/>
            </p14:nvContentPartPr>
            <p14:xfrm>
              <a:off x="3467312" y="3636057"/>
              <a:ext cx="233640" cy="720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D80B15E-6165-954A-87FC-CF941D42161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49672" y="3618417"/>
                <a:ext cx="2692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80766B7-7EC8-6E4D-83C2-57D38AD5D3DE}"/>
                  </a:ext>
                </a:extLst>
              </p14:cNvPr>
              <p14:cNvContentPartPr/>
              <p14:nvPr/>
            </p14:nvContentPartPr>
            <p14:xfrm>
              <a:off x="3619592" y="3254817"/>
              <a:ext cx="124920" cy="2275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80766B7-7EC8-6E4D-83C2-57D38AD5D3D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01592" y="3237177"/>
                <a:ext cx="160560" cy="263160"/>
              </a:xfrm>
              <a:prstGeom prst="rect">
                <a:avLst/>
              </a:prstGeom>
            </p:spPr>
          </p:pic>
        </mc:Fallback>
      </mc:AlternateContent>
      <p:sp>
        <p:nvSpPr>
          <p:cNvPr id="64" name="Right Brace 63">
            <a:extLst>
              <a:ext uri="{FF2B5EF4-FFF2-40B4-BE49-F238E27FC236}">
                <a16:creationId xmlns:a16="http://schemas.microsoft.com/office/drawing/2014/main" id="{9B8C3708-FD00-0945-9C0D-91A3AC185F5E}"/>
              </a:ext>
            </a:extLst>
          </p:cNvPr>
          <p:cNvSpPr/>
          <p:nvPr/>
        </p:nvSpPr>
        <p:spPr>
          <a:xfrm>
            <a:off x="3885011" y="3672057"/>
            <a:ext cx="285603" cy="9714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2D8127F-3221-5149-94F4-D1F51D16D8F6}"/>
              </a:ext>
            </a:extLst>
          </p:cNvPr>
          <p:cNvSpPr txBox="1"/>
          <p:nvPr/>
        </p:nvSpPr>
        <p:spPr>
          <a:xfrm>
            <a:off x="4182529" y="3962805"/>
            <a:ext cx="90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supervised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loss</a:t>
            </a:r>
            <a:endParaRPr kumimoji="1" lang="zh-CN" altLang="en-US" sz="1200" dirty="0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0F355F1F-0526-0C43-A775-6C50FD55BC6B}"/>
              </a:ext>
            </a:extLst>
          </p:cNvPr>
          <p:cNvSpPr txBox="1">
            <a:spLocks/>
          </p:cNvSpPr>
          <p:nvPr/>
        </p:nvSpPr>
        <p:spPr>
          <a:xfrm>
            <a:off x="6641598" y="3828864"/>
            <a:ext cx="5081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Progress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so</a:t>
            </a:r>
            <a:r>
              <a:rPr kumimoji="1" lang="zh-CN" altLang="en-US" dirty="0"/>
              <a:t> </a:t>
            </a:r>
            <a:r>
              <a:rPr kumimoji="1" lang="en-US" altLang="zh-CN" dirty="0"/>
              <a:t>far</a:t>
            </a:r>
          </a:p>
          <a:p>
            <a:pPr lvl="1"/>
            <a:r>
              <a:rPr kumimoji="1" lang="en-US" altLang="zh-CN" dirty="0"/>
              <a:t>Basic</a:t>
            </a:r>
            <a:r>
              <a:rPr kumimoji="1" lang="zh-CN" altLang="en-US" dirty="0"/>
              <a:t> </a:t>
            </a:r>
            <a:r>
              <a:rPr kumimoji="1" lang="en-US" altLang="zh-CN" dirty="0"/>
              <a:t>segmentation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network</a:t>
            </a:r>
          </a:p>
          <a:p>
            <a:pPr lvl="1"/>
            <a:r>
              <a:rPr kumimoji="1" lang="en-US" altLang="zh-CN" dirty="0"/>
              <a:t>Mass</a:t>
            </a:r>
            <a:r>
              <a:rPr kumimoji="1" lang="zh-CN" altLang="en-US" dirty="0"/>
              <a:t> </a:t>
            </a:r>
            <a:r>
              <a:rPr kumimoji="1" lang="en-US" altLang="zh-CN" dirty="0"/>
              <a:t>skeleton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implementation</a:t>
            </a:r>
          </a:p>
          <a:p>
            <a:pPr lvl="1"/>
            <a:r>
              <a:rPr kumimoji="1" lang="en-US" altLang="zh-CN" dirty="0"/>
              <a:t>CTA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processing</a:t>
            </a:r>
          </a:p>
        </p:txBody>
      </p:sp>
    </p:spTree>
    <p:extLst>
      <p:ext uri="{BB962C8B-B14F-4D97-AF65-F5344CB8AC3E}">
        <p14:creationId xmlns:p14="http://schemas.microsoft.com/office/powerpoint/2010/main" val="327329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zh-CN" altLang="en-US" sz="2800" dirty="0"/>
              <a:t>最优传输从点云中提取</a:t>
            </a:r>
            <a:r>
              <a:rPr lang="en-US" altLang="zh-CN" sz="2800" dirty="0"/>
              <a:t>skeleton</a:t>
            </a: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dirty="0"/>
              <a:t>Topology extraction</a:t>
            </a: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dirty="0"/>
              <a:t>Topology checking</a:t>
            </a: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dirty="0"/>
              <a:t>Geometry optimization</a:t>
            </a:r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5" y="3056890"/>
            <a:ext cx="11510645" cy="32619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A9E71B-F51B-424D-8356-C0A22AB01004}"/>
              </a:ext>
            </a:extLst>
          </p:cNvPr>
          <p:cNvSpPr/>
          <p:nvPr/>
        </p:nvSpPr>
        <p:spPr>
          <a:xfrm>
            <a:off x="5159433" y="16287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GothamRnd-Light"/>
              </a:rPr>
              <a:t>Qin</a:t>
            </a:r>
            <a:r>
              <a:rPr lang="zh-CN" altLang="en-US" dirty="0">
                <a:solidFill>
                  <a:srgbClr val="000000"/>
                </a:solidFill>
                <a:latin typeface="GothamRnd-Light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GothamRnd-Light"/>
              </a:rPr>
              <a:t>et.al</a:t>
            </a:r>
            <a:r>
              <a:rPr lang="en-US" altLang="zh-CN" dirty="0">
                <a:solidFill>
                  <a:srgbClr val="000000"/>
                </a:solidFill>
                <a:latin typeface="GothamRnd-Light"/>
              </a:rPr>
              <a:t>.</a:t>
            </a:r>
            <a:r>
              <a:rPr lang="zh-CN" altLang="en-US">
                <a:solidFill>
                  <a:srgbClr val="000000"/>
                </a:solidFill>
                <a:latin typeface="GothamRnd-Light"/>
              </a:rPr>
              <a:t> </a:t>
            </a:r>
            <a:r>
              <a:rPr lang="en-US">
                <a:solidFill>
                  <a:srgbClr val="000000"/>
                </a:solidFill>
                <a:latin typeface="GothamRnd-Light"/>
              </a:rPr>
              <a:t>Mass-driven </a:t>
            </a:r>
            <a:r>
              <a:rPr lang="en-US" dirty="0">
                <a:solidFill>
                  <a:srgbClr val="000000"/>
                </a:solidFill>
                <a:latin typeface="GothamRnd-Light"/>
              </a:rPr>
              <a:t>Topology-aware Curve Skeleton Extraction from Incomplete Point Clouds</a:t>
            </a:r>
            <a:r>
              <a:rPr lang="en-US" altLang="zh-CN" dirty="0">
                <a:solidFill>
                  <a:srgbClr val="000000"/>
                </a:solidFill>
                <a:latin typeface="GothamRnd-Light"/>
              </a:rPr>
              <a:t>,</a:t>
            </a:r>
            <a:r>
              <a:rPr lang="zh-CN" altLang="en-US" dirty="0">
                <a:solidFill>
                  <a:srgbClr val="000000"/>
                </a:solidFill>
                <a:latin typeface="GothamRnd-Light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GothamRnd-Light"/>
              </a:rPr>
              <a:t>2020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70" y="1518920"/>
            <a:ext cx="4348480" cy="9696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Topology extraction</a:t>
            </a: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805" y="1277620"/>
            <a:ext cx="10740390" cy="478155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/>
              <a:t>An unorganized set of points                           represents a discrete probability measure    in       </a:t>
            </a:r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r>
              <a:rPr lang="en-US" altLang="zh-CN" dirty="0"/>
              <a:t>An 1D curve skeleton point set                         represents another discrete probability measure </a:t>
            </a:r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  <a:p>
            <a:pPr algn="l"/>
            <a:r>
              <a:rPr lang="en-US" altLang="zh-CN" b="1" dirty="0">
                <a:sym typeface="+mn-ea"/>
              </a:rPr>
              <a:t>Goal: </a:t>
            </a:r>
            <a:r>
              <a:rPr lang="en-US" altLang="zh-CN" dirty="0">
                <a:sym typeface="+mn-ea"/>
              </a:rPr>
              <a:t>find a few points  X  in line-like structure with optimal probability measure    , to capture the probability measure    of input point clouds well.</a:t>
            </a:r>
          </a:p>
          <a:p>
            <a:pPr algn="l"/>
            <a:endParaRPr lang="en-US" altLang="zh-CN" dirty="0"/>
          </a:p>
          <a:p>
            <a:pPr algn="l"/>
            <a:r>
              <a:rPr lang="en-US" altLang="zh-CN" dirty="0"/>
              <a:t>Output: a MdCS, which is a 1D curve skeleton                             with mass distribution</a:t>
            </a:r>
          </a:p>
          <a:p>
            <a:pPr algn="l"/>
            <a:r>
              <a:rPr lang="en-US" altLang="zh-CN" dirty="0"/>
              <a:t>                         and topology connection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555" y="-2333625"/>
            <a:ext cx="1704975" cy="266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6330" y="-2505075"/>
            <a:ext cx="4286250" cy="1714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6070" y="1379220"/>
            <a:ext cx="183515" cy="1752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27080" y="1325245"/>
            <a:ext cx="283210" cy="2832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2920" y="2663825"/>
            <a:ext cx="1459230" cy="2336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165" y="1349375"/>
            <a:ext cx="1491615" cy="2616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24920" y="2663825"/>
            <a:ext cx="186690" cy="2381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4670" y="2858135"/>
            <a:ext cx="4424045" cy="9658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2970" y="5078730"/>
            <a:ext cx="1748790" cy="2794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07845" y="5496560"/>
            <a:ext cx="526415" cy="3098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05365" y="3959225"/>
            <a:ext cx="186690" cy="2381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530" y="4277360"/>
            <a:ext cx="183515" cy="17526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759825" y="4277360"/>
            <a:ext cx="29902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optimal transportation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Topology extraction</a:t>
            </a: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805" y="1277620"/>
            <a:ext cx="10740390" cy="524256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dirty="0"/>
              <a:t>Further, An entropic regularization term is introduced expand the transport range, to reduce the impact of </a:t>
            </a:r>
            <a:r>
              <a:rPr lang="en-US" altLang="zh-CN" dirty="0">
                <a:sym typeface="+mn-ea"/>
              </a:rPr>
              <a:t>heavy noise and outlier of point clouds.</a:t>
            </a:r>
            <a:endParaRPr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dirty="0"/>
              <a:t>The regularized Wasserstein distance: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dirty="0">
              <a:sym typeface="+mn-ea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dirty="0">
                <a:sym typeface="+mn-ea"/>
              </a:rPr>
              <a:t>the optimal transport plan     and updated set of  points                        can be obtained by the optimization problem:</a:t>
            </a:r>
          </a:p>
          <a:p>
            <a:pPr algn="l"/>
            <a:endParaRPr lang="en-US" altLang="zh-CN" dirty="0">
              <a:sym typeface="+mn-ea"/>
            </a:endParaRPr>
          </a:p>
          <a:p>
            <a:pPr algn="l"/>
            <a:endParaRPr lang="en-US" altLang="zh-CN" dirty="0">
              <a:sym typeface="+mn-ea"/>
            </a:endParaRPr>
          </a:p>
          <a:p>
            <a:pPr algn="l"/>
            <a:endParaRPr lang="zh-CN" altLang="en-US" dirty="0"/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740" y="3400425"/>
            <a:ext cx="3568700" cy="535305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1550" y="2653665"/>
            <a:ext cx="4994910" cy="55372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920" y="4027170"/>
            <a:ext cx="214630" cy="22860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1330" y="4022090"/>
            <a:ext cx="1459230" cy="233680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9315" y="4751070"/>
            <a:ext cx="6051550" cy="129857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5950" y="4858385"/>
            <a:ext cx="745490" cy="3086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6375" y="2371725"/>
            <a:ext cx="3529965" cy="13169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endParaRPr lang="en-US" altLang="zh-CN" sz="28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r="48031"/>
          <a:stretch>
            <a:fillRect/>
          </a:stretch>
        </p:blipFill>
        <p:spPr>
          <a:xfrm>
            <a:off x="725805" y="2356485"/>
            <a:ext cx="2781935" cy="2145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455" y="2005330"/>
            <a:ext cx="2872740" cy="2392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8430" y="2176780"/>
            <a:ext cx="3380105" cy="22212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zh-CN" altLang="en-US" sz="2800" dirty="0"/>
              <a:t>腹主动脉数据集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5" y="1022350"/>
            <a:ext cx="3411855" cy="24739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022350"/>
            <a:ext cx="3594735" cy="24803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1690" y="1128395"/>
            <a:ext cx="3387090" cy="23742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205" y="3679190"/>
            <a:ext cx="2340610" cy="26974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2230" y="3679190"/>
            <a:ext cx="2130425" cy="27692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1875" y="3679190"/>
            <a:ext cx="2371090" cy="27152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zh-CN" altLang="en-US" sz="2800" dirty="0"/>
              <a:t>腹主动脉数据集</a:t>
            </a: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805" y="1043940"/>
            <a:ext cx="11235690" cy="5660390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r>
              <a:rPr lang="en-US" altLang="zh-CN" sz="1600" dirty="0"/>
              <a:t>AAA  17train 1val 2test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data shape (975, 512, 512) (563, 512, 512) (742, 512, 512)   </a:t>
            </a:r>
            <a:r>
              <a:rPr lang="zh-CN" altLang="en-US" sz="1600" dirty="0"/>
              <a:t>如何处理大小不一样，而且过大问题</a:t>
            </a:r>
            <a:endParaRPr lang="en-US" altLang="zh-CN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try 1 cut (320, 512, 512)-&gt; sample(160,256,256)</a:t>
            </a:r>
          </a:p>
          <a:p>
            <a:pPr algn="l">
              <a:buFont typeface="Arial" panose="020B0604020202020204" pitchFamily="34" charset="0"/>
            </a:pPr>
            <a:r>
              <a:rPr lang="en-US" altLang="zh-CN" sz="1600" dirty="0"/>
              <a:t>       </a:t>
            </a:r>
            <a:r>
              <a:rPr lang="zh-CN" altLang="en-US" sz="1600" dirty="0"/>
              <a:t>但是不完全包含血管， </a:t>
            </a:r>
            <a:r>
              <a:rPr lang="en-US" altLang="zh-CN" sz="1600" dirty="0"/>
              <a:t>acc 85%-90%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try 2 resize to (256,128,128)</a:t>
            </a:r>
          </a:p>
          <a:p>
            <a:pPr algn="l">
              <a:buFont typeface="Arial" panose="020B0604020202020204" pitchFamily="34" charset="0"/>
            </a:pPr>
            <a:r>
              <a:rPr lang="en-US" altLang="zh-CN" sz="1600" dirty="0"/>
              <a:t>      acc 85%-90%</a:t>
            </a:r>
          </a:p>
          <a:p>
            <a:pPr algn="l">
              <a:buFont typeface="Arial" panose="020B0604020202020204" pitchFamily="34" charset="0"/>
            </a:pPr>
            <a:endParaRPr lang="en-US" altLang="zh-CN" sz="1600" dirty="0"/>
          </a:p>
          <a:p>
            <a:pPr algn="l">
              <a:buFont typeface="Arial" panose="020B0604020202020204" pitchFamily="34" charset="0"/>
            </a:pPr>
            <a:endParaRPr lang="en-US" altLang="zh-CN" sz="1600" dirty="0"/>
          </a:p>
          <a:p>
            <a:pPr algn="l">
              <a:buFont typeface="Arial" panose="020B0604020202020204" pitchFamily="34" charset="0"/>
            </a:pPr>
            <a:endParaRPr lang="en-US" altLang="zh-CN" sz="1600" dirty="0"/>
          </a:p>
          <a:p>
            <a:pPr algn="l">
              <a:buFont typeface="Arial" panose="020B0604020202020204" pitchFamily="34" charset="0"/>
            </a:pPr>
            <a:endParaRPr lang="en-US" altLang="zh-CN" sz="1600" dirty="0"/>
          </a:p>
          <a:p>
            <a:pPr algn="l">
              <a:buFont typeface="Arial" panose="020B0604020202020204" pitchFamily="34" charset="0"/>
            </a:pPr>
            <a:endParaRPr lang="en-US" altLang="zh-CN" sz="1600" dirty="0"/>
          </a:p>
          <a:p>
            <a:pPr algn="l">
              <a:buFont typeface="Arial" panose="020B0604020202020204" pitchFamily="34" charset="0"/>
            </a:pPr>
            <a:endParaRPr lang="en-US" altLang="zh-CN" sz="1600" dirty="0"/>
          </a:p>
          <a:p>
            <a:pPr algn="l">
              <a:buFont typeface="Arial" panose="020B0604020202020204" pitchFamily="34" charset="0"/>
            </a:pPr>
            <a:endParaRPr lang="en-US" altLang="zh-CN" sz="1600" dirty="0"/>
          </a:p>
          <a:p>
            <a:pPr algn="l">
              <a:buFont typeface="Arial" panose="020B0604020202020204" pitchFamily="34" charset="0"/>
            </a:pPr>
            <a:endParaRPr lang="en-US" altLang="zh-CN" sz="1600" dirty="0"/>
          </a:p>
          <a:p>
            <a:pPr algn="l">
              <a:buFont typeface="Arial" panose="020B0604020202020204" pitchFamily="34" charset="0"/>
            </a:pPr>
            <a:endParaRPr lang="en-US" altLang="zh-CN" sz="1600" dirty="0"/>
          </a:p>
          <a:p>
            <a:pPr algn="l">
              <a:buFont typeface="Arial" panose="020B0604020202020204" pitchFamily="34" charset="0"/>
            </a:pPr>
            <a:endParaRPr lang="en-US" altLang="zh-CN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test acc  0.1788 0.4502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sz="1600" dirty="0"/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sz="1600" dirty="0"/>
          </a:p>
          <a:p>
            <a:pPr marL="342900" indent="-342900" algn="l">
              <a:buFont typeface="Wingdings" panose="05000000000000000000" charset="0"/>
              <a:buChar char="Ø"/>
            </a:pPr>
            <a:endParaRPr lang="en-US" altLang="zh-CN" sz="1600" dirty="0"/>
          </a:p>
          <a:p>
            <a:pPr algn="l">
              <a:buFont typeface="Wingdings" panose="05000000000000000000" charset="0"/>
            </a:pPr>
            <a:endParaRPr lang="en-US" altLang="zh-CN" sz="1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05" y="3060700"/>
            <a:ext cx="3702050" cy="26504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695" y="2928620"/>
            <a:ext cx="4069715" cy="29146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69160" y="5511165"/>
            <a:ext cx="15875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蓝</a:t>
            </a:r>
            <a:r>
              <a:rPr lang="en-US" altLang="zh-CN"/>
              <a:t>-val; </a:t>
            </a:r>
            <a:r>
              <a:rPr lang="zh-CN" altLang="en-US"/>
              <a:t>红</a:t>
            </a:r>
            <a:r>
              <a:rPr lang="en-US" altLang="zh-CN"/>
              <a:t>-train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770" y="2204085"/>
            <a:ext cx="3562350" cy="2667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9770" y="2571750"/>
            <a:ext cx="3724275" cy="3048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319770" y="176911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OT cost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1559</Words>
  <Application>Microsoft Macintosh PowerPoint</Application>
  <PresentationFormat>Widescreen</PresentationFormat>
  <Paragraphs>235</Paragraphs>
  <Slides>19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GothamRnd-Light</vt:lpstr>
      <vt:lpstr>Arial</vt:lpstr>
      <vt:lpstr>Calibri</vt:lpstr>
      <vt:lpstr>Calibri Light</vt:lpstr>
      <vt:lpstr>Cambria Math</vt:lpstr>
      <vt:lpstr>Wingdings</vt:lpstr>
      <vt:lpstr>Office 主题</vt:lpstr>
      <vt:lpstr>Goal</vt:lpstr>
      <vt:lpstr>Overview</vt:lpstr>
      <vt:lpstr>Overview</vt:lpstr>
      <vt:lpstr>最优传输从点云中提取skeleton</vt:lpstr>
      <vt:lpstr>Topology extraction</vt:lpstr>
      <vt:lpstr>Topology extraction</vt:lpstr>
      <vt:lpstr>PowerPoint Presentation</vt:lpstr>
      <vt:lpstr>腹主动脉数据集</vt:lpstr>
      <vt:lpstr>腹主动脉数据集</vt:lpstr>
      <vt:lpstr>腹主动脉数据集</vt:lpstr>
      <vt:lpstr>CTA数据集(coronary computed tomography angiography)</vt:lpstr>
      <vt:lpstr>13/6</vt:lpstr>
      <vt:lpstr>13/6</vt:lpstr>
      <vt:lpstr>GOAL: From centerline to voxels</vt:lpstr>
      <vt:lpstr>Method 1</vt:lpstr>
      <vt:lpstr>Result</vt:lpstr>
      <vt:lpstr>Method 2</vt:lpstr>
      <vt:lpstr>Result</vt:lpstr>
      <vt:lpstr>Results on Old CTA Segmentation Masks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Yang Li</cp:lastModifiedBy>
  <cp:revision>85</cp:revision>
  <dcterms:created xsi:type="dcterms:W3CDTF">2016-11-08T01:41:00Z</dcterms:created>
  <dcterms:modified xsi:type="dcterms:W3CDTF">2021-07-09T06:31:57Z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