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1" r:id="rId3"/>
    <p:sldId id="361" r:id="rId4"/>
    <p:sldId id="351" r:id="rId5"/>
    <p:sldId id="355" r:id="rId6"/>
    <p:sldId id="354" r:id="rId7"/>
    <p:sldId id="362" r:id="rId8"/>
    <p:sldId id="363" r:id="rId9"/>
    <p:sldId id="364" r:id="rId10"/>
    <p:sldId id="365" r:id="rId11"/>
    <p:sldId id="328" r:id="rId12"/>
    <p:sldId id="347" r:id="rId13"/>
    <p:sldId id="366" r:id="rId14"/>
    <p:sldId id="359" r:id="rId15"/>
    <p:sldId id="342" r:id="rId16"/>
    <p:sldId id="268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BSI" id="{78F6173B-669A-4CA4-9D01-CDD69BBF3EDA}">
          <p14:sldIdLst>
            <p14:sldId id="256"/>
            <p14:sldId id="321"/>
            <p14:sldId id="361"/>
            <p14:sldId id="351"/>
            <p14:sldId id="355"/>
            <p14:sldId id="354"/>
            <p14:sldId id="362"/>
            <p14:sldId id="363"/>
            <p14:sldId id="364"/>
            <p14:sldId id="365"/>
            <p14:sldId id="328"/>
            <p14:sldId id="347"/>
            <p14:sldId id="366"/>
            <p14:sldId id="359"/>
            <p14:sldId id="34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271"/>
    <a:srgbClr val="C8DBFF"/>
    <a:srgbClr val="F3F3F3"/>
    <a:srgbClr val="2A3962"/>
    <a:srgbClr val="0B3C62"/>
    <a:srgbClr val="002D5A"/>
    <a:srgbClr val="C99C46"/>
    <a:srgbClr val="64326F"/>
    <a:srgbClr val="3D669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95054" autoAdjust="0"/>
  </p:normalViewPr>
  <p:slideViewPr>
    <p:cSldViewPr>
      <p:cViewPr varScale="1">
        <p:scale>
          <a:sx n="102" d="100"/>
          <a:sy n="102" d="100"/>
        </p:scale>
        <p:origin x="416" y="192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41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2831AB2-6737-449F-AF85-38EF84A423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C335BD7-1E8E-46E9-9FD8-EAC7AB89FD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6F519-5A0E-4469-96F4-D9D219014B99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216D12-5362-40B7-8215-B16C0F4E0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C1036E-A72E-4401-B192-58B683105A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012C-944A-43E2-B281-A025956D9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7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A42B-B5DF-424A-A435-FE426A1001A7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DA01-4309-432E-B943-0AD0FC4319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016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836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464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48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052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3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接下来文章在</a:t>
            </a:r>
            <a:r>
              <a:rPr lang="en-US" altLang="zh-CN" dirty="0"/>
              <a:t>3</a:t>
            </a:r>
            <a:r>
              <a:rPr lang="zh-CN" altLang="en-US" dirty="0"/>
              <a:t>个数据集上做了实验，分别是：</a:t>
            </a:r>
            <a:endParaRPr lang="en-US" altLang="zh-CN" dirty="0"/>
          </a:p>
          <a:p>
            <a:r>
              <a:rPr lang="zh-CN" altLang="en-US" dirty="0"/>
              <a:t>第一个是低分辨率图像。第二个是狗种类的图像集。第三个是相对于第二个包含更多类的图像的</a:t>
            </a:r>
            <a:r>
              <a:rPr lang="en-US" altLang="zh-CN" dirty="0"/>
              <a:t>ImageNet</a:t>
            </a:r>
            <a:r>
              <a:rPr lang="zh-CN" altLang="en-US" dirty="0"/>
              <a:t>子集。</a:t>
            </a:r>
            <a:endParaRPr lang="en-US" altLang="zh-CN" dirty="0"/>
          </a:p>
          <a:p>
            <a:r>
              <a:rPr lang="zh-CN" altLang="en-US" dirty="0"/>
              <a:t>对每个数据集手动选择了</a:t>
            </a:r>
            <a:r>
              <a:rPr lang="en-US" altLang="zh-CN" dirty="0"/>
              <a:t>source</a:t>
            </a:r>
            <a:r>
              <a:rPr lang="zh-CN" altLang="en-US" dirty="0"/>
              <a:t>和</a:t>
            </a:r>
            <a:r>
              <a:rPr lang="en-US" altLang="zh-CN" dirty="0"/>
              <a:t>target task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然后对</a:t>
            </a:r>
            <a:r>
              <a:rPr lang="en-US" altLang="zh-CN" dirty="0"/>
              <a:t>source</a:t>
            </a:r>
            <a:r>
              <a:rPr lang="zh-CN" altLang="en-US" dirty="0"/>
              <a:t>数据都使用</a:t>
            </a:r>
            <a:r>
              <a:rPr lang="en-US" altLang="zh-CN" dirty="0" err="1"/>
              <a:t>LeNet</a:t>
            </a:r>
            <a:r>
              <a:rPr lang="zh-CN" altLang="en-US" dirty="0"/>
              <a:t>进行训练。</a:t>
            </a:r>
            <a:endParaRPr lang="en-US" altLang="zh-CN" dirty="0"/>
          </a:p>
          <a:p>
            <a:r>
              <a:rPr lang="en-US" altLang="zh-CN" dirty="0"/>
              <a:t>Test</a:t>
            </a:r>
            <a:r>
              <a:rPr lang="zh-CN" altLang="en-US" dirty="0"/>
              <a:t>集合测试对比实验，</a:t>
            </a:r>
            <a:r>
              <a:rPr lang="en-US" altLang="zh-CN" dirty="0"/>
              <a:t>multi source SVM </a:t>
            </a:r>
            <a:r>
              <a:rPr lang="zh-CN" altLang="en-US" dirty="0"/>
              <a:t>直接使用一样的</a:t>
            </a:r>
            <a:r>
              <a:rPr lang="en-US" altLang="zh-CN" dirty="0"/>
              <a:t>target</a:t>
            </a:r>
            <a:r>
              <a:rPr lang="zh-CN" altLang="en-US" dirty="0"/>
              <a:t>训练数据在倒数第二层训练。</a:t>
            </a:r>
            <a:endParaRPr lang="en-US" altLang="zh-CN" dirty="0"/>
          </a:p>
          <a:p>
            <a:r>
              <a:rPr lang="zh-CN" altLang="en-US" dirty="0"/>
              <a:t>同时也做了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的</a:t>
            </a:r>
            <a:r>
              <a:rPr lang="en-US" altLang="zh-CN" dirty="0" err="1"/>
              <a:t>svm</a:t>
            </a:r>
            <a:r>
              <a:rPr lang="zh-CN" altLang="en-US" dirty="0"/>
              <a:t>和</a:t>
            </a:r>
            <a:r>
              <a:rPr lang="en-US" altLang="zh-CN" dirty="0"/>
              <a:t>MCW</a:t>
            </a:r>
            <a:r>
              <a:rPr lang="zh-CN" altLang="en-US" dirty="0"/>
              <a:t>的实验。</a:t>
            </a:r>
            <a:endParaRPr lang="en-US" altLang="zh-CN" dirty="0"/>
          </a:p>
          <a:p>
            <a:r>
              <a:rPr lang="zh-CN" altLang="en-US" dirty="0"/>
              <a:t>然后还有一个</a:t>
            </a:r>
            <a:r>
              <a:rPr lang="en-US" altLang="zh-CN" dirty="0"/>
              <a:t>upper bound baseline </a:t>
            </a:r>
            <a:r>
              <a:rPr lang="zh-CN" altLang="en-US" dirty="0"/>
              <a:t>使用</a:t>
            </a:r>
            <a:r>
              <a:rPr lang="en-US" altLang="zh-CN" dirty="0" err="1"/>
              <a:t>LeNet</a:t>
            </a:r>
            <a:r>
              <a:rPr lang="zh-CN" altLang="en-US" dirty="0"/>
              <a:t>网络，</a:t>
            </a:r>
            <a:r>
              <a:rPr lang="en-US" altLang="zh-CN" dirty="0"/>
              <a:t>target</a:t>
            </a:r>
            <a:r>
              <a:rPr lang="zh-CN" altLang="en-US" dirty="0"/>
              <a:t>样本数量和每个</a:t>
            </a:r>
            <a:r>
              <a:rPr lang="en-US" altLang="zh-CN" dirty="0"/>
              <a:t>source</a:t>
            </a:r>
            <a:r>
              <a:rPr lang="zh-CN" altLang="en-US" dirty="0"/>
              <a:t>训练样本数量一样。作为</a:t>
            </a:r>
            <a:r>
              <a:rPr lang="en-US" altLang="zh-CN" dirty="0"/>
              <a:t>performance</a:t>
            </a:r>
            <a:r>
              <a:rPr lang="zh-CN" altLang="en-US" dirty="0"/>
              <a:t>的一个上界。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66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442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That’s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,thank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56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5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9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97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92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61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57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203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21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8C4432-8ED9-4B34-9875-D18046EDDB00}"/>
              </a:ext>
            </a:extLst>
          </p:cNvPr>
          <p:cNvSpPr/>
          <p:nvPr userDrawn="1"/>
        </p:nvSpPr>
        <p:spPr>
          <a:xfrm>
            <a:off x="0" y="0"/>
            <a:ext cx="4572000" cy="267940"/>
          </a:xfrm>
          <a:prstGeom prst="rect">
            <a:avLst/>
          </a:prstGeom>
          <a:solidFill>
            <a:srgbClr val="643271"/>
          </a:solidFill>
          <a:ln>
            <a:solidFill>
              <a:srgbClr val="643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3E17BF-F1C8-4153-8012-39E925D008C9}"/>
              </a:ext>
            </a:extLst>
          </p:cNvPr>
          <p:cNvSpPr/>
          <p:nvPr userDrawn="1"/>
        </p:nvSpPr>
        <p:spPr>
          <a:xfrm>
            <a:off x="4572000" y="-794"/>
            <a:ext cx="4572000" cy="267940"/>
          </a:xfrm>
          <a:prstGeom prst="rect">
            <a:avLst/>
          </a:prstGeom>
          <a:solidFill>
            <a:srgbClr val="2A3962"/>
          </a:solidFill>
          <a:ln>
            <a:solidFill>
              <a:srgbClr val="2A3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F6B1B6D-C60A-4CA0-A1D3-BE97BAD1398E}"/>
              </a:ext>
            </a:extLst>
          </p:cNvPr>
          <p:cNvSpPr/>
          <p:nvPr userDrawn="1"/>
        </p:nvSpPr>
        <p:spPr>
          <a:xfrm>
            <a:off x="-3953" y="290291"/>
            <a:ext cx="9144000" cy="379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25">
            <a:extLst>
              <a:ext uri="{FF2B5EF4-FFF2-40B4-BE49-F238E27FC236}">
                <a16:creationId xmlns:a16="http://schemas.microsoft.com/office/drawing/2014/main" id="{72B728D3-C694-43C2-9B7B-89B382D3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917649" cy="315802"/>
          </a:xfrm>
        </p:spPr>
        <p:txBody>
          <a:bodyPr>
            <a:noAutofit/>
          </a:bodyPr>
          <a:lstStyle>
            <a:lvl1pPr algn="l">
              <a:defRPr sz="2400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日期占位符 38">
            <a:extLst>
              <a:ext uri="{FF2B5EF4-FFF2-40B4-BE49-F238E27FC236}">
                <a16:creationId xmlns:a16="http://schemas.microsoft.com/office/drawing/2014/main" id="{2967FBC4-0C08-4C44-949D-AE3BEAE617E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-3953" y="6538913"/>
            <a:ext cx="1983665" cy="31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C012F5-2C90-F04E-96CF-7951139ED576}" type="datetime1">
              <a:rPr lang="zh-CN" altLang="en-US" smtClean="0"/>
              <a:t>2024/4/7</a:t>
            </a:fld>
            <a:endParaRPr lang="zh-CN" altLang="en-US" dirty="0"/>
          </a:p>
        </p:txBody>
      </p:sp>
      <p:sp>
        <p:nvSpPr>
          <p:cNvPr id="41" name="灯片编号占位符 40">
            <a:extLst>
              <a:ext uri="{FF2B5EF4-FFF2-40B4-BE49-F238E27FC236}">
                <a16:creationId xmlns:a16="http://schemas.microsoft.com/office/drawing/2014/main" id="{1382AAA8-39E8-4E9A-8186-27925CE8D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160334" y="6577569"/>
            <a:ext cx="1983666" cy="275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F3BB89-BC16-46EB-A2B4-4C046A0C560C}" type="slidenum">
              <a:rPr lang="zh-CN" altLang="en-US" smtClean="0"/>
              <a:pPr/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 10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6D272-9AE4-4963-98C7-C563679212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611" y="-50055"/>
            <a:ext cx="4535604" cy="30747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5pPr marL="1828800" indent="0" algn="r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</a:t>
            </a:r>
          </a:p>
          <a:p>
            <a:pPr lvl="4"/>
            <a:endParaRPr lang="zh-CN" altLang="en-US" dirty="0"/>
          </a:p>
        </p:txBody>
      </p:sp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6A605223-9F5F-429C-9BD2-47894AD976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215" y="-50848"/>
            <a:ext cx="4573571" cy="3082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5pPr marL="1828800" indent="0" algn="l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</a:t>
            </a:r>
          </a:p>
          <a:p>
            <a:pPr lvl="4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8EC8-1158-CF41-ABB2-34C1B9865EB6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91CE-F31C-2C46-AB80-3BF8EBEEDAA9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3326C-E625-4BD7-8F5D-27AC2D51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BF5F8B-AB20-48C9-ABE7-66EC4F5B7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3CE50-90C3-463D-8155-8BCC262D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CF47-6E3D-7A42-A773-6418E97CE583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F3F707-3057-40FD-AD1B-6203A084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5B659C-09FC-43E2-856B-E2C3C17E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3F20-FD17-4471-8731-FA060EFFC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4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AE84E1-267B-468F-B23D-29A9E74A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703-5F40-A847-BAF9-88A7319CEA47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7210A2-C5F2-4D34-ADF8-5AD7DB52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BE1E676-3FC3-4381-90F1-9F3124B5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B017-920E-BE49-9E5E-BA1935A0BD2F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2C483D-E5B8-4685-8468-B04DB6237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54" y="428926"/>
            <a:ext cx="3169926" cy="4114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2CF-D0CB-274A-9F22-A8360AD1732D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9F24-A4CB-3040-A27E-ADBBEAD07803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925B-6A15-4E40-9EBD-811A2862DC77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15E-D568-6F48-AF57-AD23EBE84478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53A1-6D9F-C646-AE63-452CC96C97D3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73D-CA04-7D42-AE6E-33C2DAA1B12F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C7A6-AFB6-3543-8DB5-31283D582B50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BB89-BC16-46EB-A2B4-4C046A0C5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709" y="1686254"/>
            <a:ext cx="8286582" cy="2457979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lt"/>
              </a:rPr>
              <a:t>H-ensemble: an Information Theoretic Approach to Reliable </a:t>
            </a:r>
            <a:br>
              <a:rPr lang="en-US" altLang="zh-CN" sz="3600" dirty="0">
                <a:solidFill>
                  <a:schemeClr val="bg1"/>
                </a:solidFill>
                <a:latin typeface="+mn-lt"/>
              </a:rPr>
            </a:br>
            <a:r>
              <a:rPr lang="en-US" altLang="zh-CN" sz="3600" dirty="0">
                <a:solidFill>
                  <a:schemeClr val="bg1"/>
                </a:solidFill>
                <a:latin typeface="+mn-lt"/>
              </a:rPr>
              <a:t>Few-Shot Multi-Source-Free Transfer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8" y="333822"/>
            <a:ext cx="3169926" cy="411481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892A6B05-8F15-784F-8A7B-59B7365AD3A8}"/>
              </a:ext>
            </a:extLst>
          </p:cNvPr>
          <p:cNvSpPr txBox="1">
            <a:spLocks/>
          </p:cNvSpPr>
          <p:nvPr/>
        </p:nvSpPr>
        <p:spPr>
          <a:xfrm>
            <a:off x="11578" y="4941168"/>
            <a:ext cx="9120844" cy="1172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Yanru</a:t>
            </a:r>
            <a:r>
              <a:rPr lang="en-US" altLang="zh-CN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Wu, Jianning Wang, </a:t>
            </a:r>
            <a:r>
              <a:rPr lang="en-US" altLang="zh-CN" sz="2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Weida</a:t>
            </a:r>
            <a:r>
              <a:rPr lang="en-US" altLang="zh-CN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Wang and Yang Li†</a:t>
            </a:r>
          </a:p>
          <a:p>
            <a:pPr>
              <a:lnSpc>
                <a:spcPct val="170000"/>
              </a:lnSpc>
            </a:pPr>
            <a:r>
              <a:rPr lang="en-US" altLang="zh-CN" sz="2200" dirty="0">
                <a:solidFill>
                  <a:schemeClr val="tx1"/>
                </a:solidFill>
                <a:cs typeface="Times New Roman" panose="02020603050405020304" pitchFamily="18" charset="0"/>
              </a:rPr>
              <a:t>Tsinghua-Berkeley Shenzhen Institute, </a:t>
            </a:r>
          </a:p>
          <a:p>
            <a:pPr>
              <a:lnSpc>
                <a:spcPct val="170000"/>
              </a:lnSpc>
            </a:pPr>
            <a:r>
              <a:rPr lang="en-US" altLang="zh-CN" sz="2200" dirty="0">
                <a:solidFill>
                  <a:schemeClr val="tx1"/>
                </a:solidFill>
                <a:cs typeface="Times New Roman" panose="02020603050405020304" pitchFamily="18" charset="0"/>
              </a:rPr>
              <a:t>Tsinghua Shenzhen International Graduation School, Tsinghua University</a:t>
            </a:r>
          </a:p>
          <a:p>
            <a:pPr>
              <a:lnSpc>
                <a:spcPct val="170000"/>
              </a:lnSpc>
            </a:pPr>
            <a:endParaRPr lang="zh-CN" altLang="en-US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01C1CA-F31B-4D2F-8277-FFECDD55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0712-4566-704D-BB1E-8A1DF1CA4359}" type="datetime1">
              <a:rPr lang="zh-CN" altLang="en-US" smtClean="0"/>
              <a:t>2024/4/7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EF85-5AA3-4C01-9290-A6938634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19162" cy="313957"/>
          </a:xfrm>
        </p:spPr>
        <p:txBody>
          <a:bodyPr/>
          <a:lstStyle/>
          <a:p>
            <a:fld id="{59F3BB89-BC16-46EB-A2B4-4C046A0C560C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513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FD7806C-A4A5-4A3B-B682-483BAD1A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49749"/>
            <a:ext cx="8155459" cy="26551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dirty="0">
                <a:latin typeface="+mj-lt"/>
              </a:rPr>
              <a:t>Overall Framework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H-ensemble Framework Overview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7D6AB4-7B70-B44D-8145-A1F1C3FDB0E5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DF4B5586-D2AC-4C1E-ACD3-101249540A9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chemeClr val="bg1"/>
                </a:solidFill>
                <a:latin typeface="+mn-lt"/>
              </a:rPr>
              <a:t>H-ensemble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9D7194-3670-9550-9A5D-F3A68F67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3623" y="1724127"/>
            <a:ext cx="7755364" cy="41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8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857A06-CBF1-1121-368E-661BBE8B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136"/>
            <a:ext cx="2495654" cy="12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FD7806C-A4A5-4A3B-B682-483BAD1A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28" y="818379"/>
            <a:ext cx="5472608" cy="47708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800" b="1" dirty="0">
                <a:latin typeface="+mj-lt"/>
              </a:rPr>
              <a:t>VisDA-2017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+mj-lt"/>
                <a:ea typeface="等线" panose="02010600030101010101" pitchFamily="2" charset="-122"/>
              </a:rPr>
              <a:t>280,000 images, 12 classes, 2 domains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800" b="1" dirty="0">
                <a:latin typeface="+mj-lt"/>
              </a:rPr>
              <a:t>Office Series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kern="100" dirty="0">
                <a:latin typeface="+mj-lt"/>
                <a:ea typeface="等线" panose="02010600030101010101" pitchFamily="2" charset="-122"/>
              </a:rPr>
              <a:t>Office-31</a:t>
            </a:r>
            <a:r>
              <a:rPr lang="en-US" altLang="zh-CN" sz="1600" kern="100" dirty="0">
                <a:latin typeface="+mj-lt"/>
                <a:ea typeface="等线" panose="02010600030101010101" pitchFamily="2" charset="-122"/>
              </a:rPr>
              <a:t>:  4,652 images, 31 classes, 3 domains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kern="100" dirty="0">
                <a:latin typeface="+mj-lt"/>
                <a:ea typeface="等线" panose="02010600030101010101" pitchFamily="2" charset="-122"/>
              </a:rPr>
              <a:t>Office-Caltech</a:t>
            </a:r>
            <a:r>
              <a:rPr lang="en-US" altLang="zh-CN" sz="1600" kern="100" dirty="0">
                <a:latin typeface="+mj-lt"/>
                <a:ea typeface="等线" panose="02010600030101010101" pitchFamily="2" charset="-122"/>
              </a:rPr>
              <a:t>:  2,533 images, 10 classes, 4 domains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kern="100" dirty="0">
                <a:latin typeface="+mj-lt"/>
                <a:ea typeface="等线" panose="02010600030101010101" pitchFamily="2" charset="-122"/>
              </a:rPr>
              <a:t>Office-Home</a:t>
            </a:r>
            <a:r>
              <a:rPr lang="en-US" altLang="zh-CN" sz="1600" kern="100" dirty="0">
                <a:latin typeface="+mj-lt"/>
                <a:ea typeface="等线" panose="02010600030101010101" pitchFamily="2" charset="-122"/>
              </a:rPr>
              <a:t>: 15,599 images, 65 classes, 4 domains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DomainNet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600,000 images, 345 classes, 6 domains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kern="100" dirty="0">
              <a:latin typeface="+mj-lt"/>
              <a:ea typeface="等线" panose="02010600030101010101" pitchFamily="2" charset="-122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Datasets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9C2E-83F0-A24C-9090-6B56E2291EC3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BA955C-0780-977B-AACB-7ABACEE2B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93" b="1643"/>
          <a:stretch/>
        </p:blipFill>
        <p:spPr>
          <a:xfrm>
            <a:off x="5766811" y="737098"/>
            <a:ext cx="3323467" cy="161178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68D357-88FB-CFA2-9C3F-27F39B70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75" y="3356992"/>
            <a:ext cx="3040013" cy="7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661C241-D558-0C83-63F4-F1E132C8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724289" cy="22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BDAB7-02D3-2FE4-C645-F235786D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8" y="4509120"/>
            <a:ext cx="5621528" cy="20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0C286753-9E10-C709-5EC8-252AC09508D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20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Comparison Experiments – Exp. VisDA-2017(10-shot)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9C2E-83F0-A24C-9090-6B56E2291EC3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FA776D2-1DF5-34F6-2C1A-D7808B77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005064"/>
            <a:ext cx="8712968" cy="4181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Setup: </a:t>
            </a:r>
            <a:r>
              <a:rPr lang="en-US" altLang="zh-CN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Domain V and T are </a:t>
            </a:r>
            <a:r>
              <a:rPr lang="en-US" altLang="zh-CN" sz="1400" kern="100" dirty="0">
                <a:solidFill>
                  <a:srgbClr val="000000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both </a:t>
            </a:r>
            <a:r>
              <a:rPr lang="en-US" altLang="zh-CN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further divided into 4 tasks (i.e. v0 - v3 and t0 - t3), each with 3 classes.</a:t>
            </a:r>
            <a:endParaRPr lang="zh-CN" altLang="zh-CN" sz="1400" dirty="0">
              <a:effectLst/>
            </a:endParaRPr>
          </a:p>
          <a:p>
            <a:r>
              <a:rPr lang="en-US" altLang="zh-CN" sz="1400" b="1" dirty="0"/>
              <a:t>Baselines: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/>
              <a:t>Trivial</a:t>
            </a:r>
            <a:r>
              <a:rPr lang="en-US" altLang="zh-CN" sz="1400" dirty="0"/>
              <a:t> </a:t>
            </a:r>
            <a:r>
              <a:rPr lang="en-US" altLang="zh-CN" sz="1400" b="1" dirty="0"/>
              <a:t>Solutions: </a:t>
            </a:r>
            <a:r>
              <a:rPr lang="en-US" altLang="zh-CN" sz="1400" dirty="0"/>
              <a:t>Target Only finetunes </a:t>
            </a:r>
            <a:r>
              <a:rPr lang="en-US" altLang="zh-CN" sz="1400" dirty="0" err="1"/>
              <a:t>Imagenet</a:t>
            </a:r>
            <a:r>
              <a:rPr lang="en-US" altLang="zh-CN" sz="1400" dirty="0"/>
              <a:t>-pretrained model on few-shot target data only; Single-* adapt one source model to target task using MCR and *-Best/Avg. stand for the best/average performance.</a:t>
            </a:r>
            <a:r>
              <a:rPr lang="en-US" altLang="zh-CN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/>
              <a:t>Relevant Approaches: </a:t>
            </a:r>
            <a:r>
              <a:rPr lang="en-US" altLang="zh-CN" sz="1400" dirty="0"/>
              <a:t>Average W. replace the weighted sum in our framework with equal weights. </a:t>
            </a:r>
            <a:r>
              <a:rPr lang="en-US" altLang="zh-CN" sz="1400" dirty="0" err="1"/>
              <a:t>MultiFinetune</a:t>
            </a:r>
            <a:r>
              <a:rPr lang="en-US" altLang="zh-CN" sz="1400" dirty="0"/>
              <a:t> learns a fully connected classifier with the target extractor learned in </a:t>
            </a:r>
            <a:r>
              <a:rPr lang="en-US" altLang="zh-CN" sz="1400" dirty="0" err="1"/>
              <a:t>Hensemble</a:t>
            </a:r>
            <a:r>
              <a:rPr lang="en-US" altLang="zh-CN" sz="1400" dirty="0"/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/>
              <a:t>Prior SOTAs: </a:t>
            </a:r>
            <a:r>
              <a:rPr lang="en-US" altLang="zh-CN" sz="1400" dirty="0"/>
              <a:t>MCW (Lee, </a:t>
            </a:r>
            <a:r>
              <a:rPr lang="en-US" altLang="zh-CN" sz="1400" dirty="0" err="1"/>
              <a:t>Sattigeri</a:t>
            </a:r>
            <a:r>
              <a:rPr lang="en-US" altLang="zh-CN" sz="1400" dirty="0"/>
              <a:t>, and </a:t>
            </a:r>
            <a:r>
              <a:rPr lang="en-US" altLang="zh-CN" sz="1400" dirty="0" err="1"/>
              <a:t>Wornell</a:t>
            </a:r>
            <a:r>
              <a:rPr lang="en-US" altLang="zh-CN" sz="1400" dirty="0"/>
              <a:t> 2019), DECISION (Ahmed et al. 2021), DATE (Han et al. 2023)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01AFF1EF-8542-BCE9-7849-3357AA4FE5D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2304E8A-B5EA-9D65-A36F-CFC3B37AB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778"/>
            <a:ext cx="9144000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1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Comparison Experiments – Exp. VisDA-2017(10-shot)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9C2E-83F0-A24C-9090-6B56E2291EC3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FA776D2-1DF5-34F6-2C1A-D7808B77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005064"/>
            <a:ext cx="8712968" cy="4181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Setup: </a:t>
            </a:r>
            <a:r>
              <a:rPr lang="en-US" altLang="zh-CN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Domain V and T are </a:t>
            </a:r>
            <a:r>
              <a:rPr lang="en-US" altLang="zh-CN" sz="1400" kern="100" dirty="0">
                <a:solidFill>
                  <a:srgbClr val="000000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both </a:t>
            </a:r>
            <a:r>
              <a:rPr lang="en-US" altLang="zh-CN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further divided into 4 tasks (i.e. v0 - v3 and t0 - t3), each with 3 classes.</a:t>
            </a:r>
            <a:endParaRPr lang="zh-CN" altLang="zh-CN" sz="14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b="1" dirty="0"/>
              <a:t>Baselines: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/>
              <a:t>Trivial</a:t>
            </a:r>
            <a:r>
              <a:rPr lang="en-US" altLang="zh-CN" sz="1400" dirty="0"/>
              <a:t> </a:t>
            </a:r>
            <a:r>
              <a:rPr lang="en-US" altLang="zh-CN" sz="1400" b="1" dirty="0"/>
              <a:t>Solutions: </a:t>
            </a:r>
            <a:r>
              <a:rPr lang="en-US" altLang="zh-CN" sz="1400" dirty="0"/>
              <a:t>Target Only finetunes </a:t>
            </a:r>
            <a:r>
              <a:rPr lang="en-US" altLang="zh-CN" sz="1400" dirty="0" err="1"/>
              <a:t>Imagenet</a:t>
            </a:r>
            <a:r>
              <a:rPr lang="en-US" altLang="zh-CN" sz="1400" dirty="0"/>
              <a:t>-pretrained model on few-shot target data only; Single-* adapt one source model to target task using MCR and *-Best/Avg. stand for the best/average performance.</a:t>
            </a:r>
            <a:r>
              <a:rPr lang="en-US" altLang="zh-CN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/>
              <a:t>Relevant Approaches: </a:t>
            </a:r>
            <a:r>
              <a:rPr lang="en-US" altLang="zh-CN" sz="1400" dirty="0"/>
              <a:t>Average W. replace the weighted sum in our framework with equal weights. </a:t>
            </a:r>
            <a:r>
              <a:rPr lang="en-US" altLang="zh-CN" sz="1400" dirty="0" err="1"/>
              <a:t>MultiFinetune</a:t>
            </a:r>
            <a:r>
              <a:rPr lang="en-US" altLang="zh-CN" sz="1400" dirty="0"/>
              <a:t> learns a fully connected classifier with the target extractor learned in </a:t>
            </a:r>
            <a:r>
              <a:rPr lang="en-US" altLang="zh-CN" sz="1400" dirty="0" err="1"/>
              <a:t>Hensemble</a:t>
            </a:r>
            <a:r>
              <a:rPr lang="en-US" altLang="zh-CN" sz="1400" dirty="0"/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/>
              <a:t>Prior SOTAs: </a:t>
            </a:r>
            <a:r>
              <a:rPr lang="en-US" altLang="zh-CN" sz="1400" dirty="0"/>
              <a:t>MCW (Lee, </a:t>
            </a:r>
            <a:r>
              <a:rPr lang="en-US" altLang="zh-CN" sz="1400" dirty="0" err="1"/>
              <a:t>Sattigeri</a:t>
            </a:r>
            <a:r>
              <a:rPr lang="en-US" altLang="zh-CN" sz="1400" dirty="0"/>
              <a:t>, and </a:t>
            </a:r>
            <a:r>
              <a:rPr lang="en-US" altLang="zh-CN" sz="1400" dirty="0" err="1"/>
              <a:t>Wornell</a:t>
            </a:r>
            <a:r>
              <a:rPr lang="en-US" altLang="zh-CN" sz="1400" dirty="0"/>
              <a:t> 2019), DECISION (Ahmed et al. 2021), DATE (Han et al. 2023)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01AFF1EF-8542-BCE9-7849-3357AA4FE5D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2304E8A-B5EA-9D65-A36F-CFC3B37AB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778"/>
            <a:ext cx="9144000" cy="322729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D9F0E19-17C0-A146-9A93-7D95966C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966170"/>
            <a:ext cx="5544616" cy="38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0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Ablation Study – Exp. Office Series (8-shot)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9C2E-83F0-A24C-9090-6B56E2291EC3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D6A1725-C4E7-21E0-111A-9FCF6D1A6FD4}"/>
              </a:ext>
            </a:extLst>
          </p:cNvPr>
          <p:cNvSpPr txBox="1"/>
          <p:nvPr/>
        </p:nvSpPr>
        <p:spPr>
          <a:xfrm>
            <a:off x="118846" y="1898232"/>
            <a:ext cx="3882074" cy="383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Ablation Baselines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Single MCR: </a:t>
            </a:r>
            <a:r>
              <a:rPr lang="en-US" altLang="zh-CN" dirty="0"/>
              <a:t>multi-source → average performance of single-source transfer;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Average W.: </a:t>
            </a:r>
            <a:r>
              <a:rPr lang="en-US" altLang="zh-CN" dirty="0"/>
              <a:t>weighting strategy → average weights;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err="1"/>
              <a:t>MultiFinetune</a:t>
            </a:r>
            <a:r>
              <a:rPr lang="en-US" altLang="zh-CN" b="1" dirty="0"/>
              <a:t>:</a:t>
            </a:r>
            <a:r>
              <a:rPr lang="en-US" altLang="zh-CN" dirty="0"/>
              <a:t> MCR classifier → finetune classifier.</a:t>
            </a:r>
          </a:p>
          <a:p>
            <a:pPr lvl="1"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EB949D-53FA-38D3-3C8B-654AE1166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47"/>
          <a:stretch/>
        </p:blipFill>
        <p:spPr>
          <a:xfrm>
            <a:off x="3995936" y="1673595"/>
            <a:ext cx="4946877" cy="172936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52E3FA-25B2-5671-8DB4-F63FB8247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34" r="7418" b="18244"/>
          <a:stretch/>
        </p:blipFill>
        <p:spPr>
          <a:xfrm>
            <a:off x="3923928" y="3863491"/>
            <a:ext cx="5055134" cy="1510110"/>
          </a:xfrm>
          <a:prstGeom prst="rect">
            <a:avLst/>
          </a:prstGeom>
        </p:spPr>
      </p:pic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A912EA2-E23B-B6E4-C432-AEAB8E13DF3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B01D73-2C62-91BA-94A9-D85DCB92BE99}"/>
              </a:ext>
            </a:extLst>
          </p:cNvPr>
          <p:cNvSpPr txBox="1"/>
          <p:nvPr/>
        </p:nvSpPr>
        <p:spPr>
          <a:xfrm>
            <a:off x="4139952" y="3176099"/>
            <a:ext cx="458936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/>
              <a:t>Accuracy (Mean) on Office Series 8-shot 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11A21FE-A9F7-8421-D993-649016BCE008}"/>
              </a:ext>
            </a:extLst>
          </p:cNvPr>
          <p:cNvSpPr txBox="1"/>
          <p:nvPr/>
        </p:nvSpPr>
        <p:spPr>
          <a:xfrm>
            <a:off x="3779912" y="5184405"/>
            <a:ext cx="5209721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altLang="zh-CN" dirty="0"/>
              <a:t>T-SNE Visualization</a:t>
            </a:r>
          </a:p>
          <a:p>
            <a:pPr lvl="1" algn="ctr">
              <a:lnSpc>
                <a:spcPct val="150000"/>
              </a:lnSpc>
            </a:pPr>
            <a:r>
              <a:rPr lang="en-US" altLang="zh-CN" sz="1600" dirty="0"/>
              <a:t> (Left: Random W., Mid: Average W., Right: H-ensemble)</a:t>
            </a:r>
          </a:p>
        </p:txBody>
      </p:sp>
    </p:spTree>
    <p:extLst>
      <p:ext uri="{BB962C8B-B14F-4D97-AF65-F5344CB8AC3E}">
        <p14:creationId xmlns:p14="http://schemas.microsoft.com/office/powerpoint/2010/main" val="87567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7D6AB4-7B70-B44D-8145-A1F1C3FDB0E5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" name="内容占位符 6">
            <a:extLst>
              <a:ext uri="{FF2B5EF4-FFF2-40B4-BE49-F238E27FC236}">
                <a16:creationId xmlns:a16="http://schemas.microsoft.com/office/drawing/2014/main" id="{DD7AB478-1E60-620E-7980-D9A6AD5FBD61}"/>
              </a:ext>
            </a:extLst>
          </p:cNvPr>
          <p:cNvSpPr txBox="1">
            <a:spLocks/>
          </p:cNvSpPr>
          <p:nvPr/>
        </p:nvSpPr>
        <p:spPr>
          <a:xfrm>
            <a:off x="482400" y="1369443"/>
            <a:ext cx="8190539" cy="4147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 dirty="0">
                <a:ea typeface="等线" panose="02010600030101010101" pitchFamily="2" charset="-122"/>
                <a:cs typeface="Times New Roman" panose="02020603050405020304" pitchFamily="18" charset="0"/>
              </a:rPr>
              <a:t>As a summary, our work is featured by the following contributions: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ake the lead in providing a mathematical formulation for the </a:t>
            </a:r>
            <a:r>
              <a:rPr lang="en-US" altLang="zh-CN" sz="1800" i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multi-source-free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transfer scenario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ntroduce the</a:t>
            </a:r>
            <a:r>
              <a:rPr lang="en-US" altLang="zh-CN" sz="1800" b="1" i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H-ensemble 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framework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ea typeface="等线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ffectively addressing the challenge of multi-source-free transfer</a:t>
            </a:r>
            <a:r>
              <a:rPr lang="en-US" altLang="zh-CN" sz="1800" dirty="0"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outperforming prior arts in extensive experimental studies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Compute efficiency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heoretical reliability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ea typeface="等线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ightweight structure easy to interpret and adapt</a:t>
            </a:r>
            <a:endParaRPr lang="en-US" altLang="zh-CN" sz="16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4F056C71-6591-937F-E957-0A88487759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2539D681-492E-7C88-6D43-CA07C2E991D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标题 13">
            <a:extLst>
              <a:ext uri="{FF2B5EF4-FFF2-40B4-BE49-F238E27FC236}">
                <a16:creationId xmlns:a16="http://schemas.microsoft.com/office/drawing/2014/main" id="{592A309D-4E08-91CF-0DC5-50347501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129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54" y="428926"/>
            <a:ext cx="3169926" cy="411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967C8A-E493-45A2-852A-EF26AC17681F}"/>
              </a:ext>
            </a:extLst>
          </p:cNvPr>
          <p:cNvSpPr txBox="1"/>
          <p:nvPr/>
        </p:nvSpPr>
        <p:spPr>
          <a:xfrm flipH="1">
            <a:off x="1475656" y="2165955"/>
            <a:ext cx="633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 for Listening!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5A7054-F0AA-438A-9411-74D22401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3109" y="6512454"/>
            <a:ext cx="2133600" cy="365125"/>
          </a:xfrm>
        </p:spPr>
        <p:txBody>
          <a:bodyPr/>
          <a:lstStyle/>
          <a:p>
            <a:fld id="{AC1A0E72-C99E-0748-83BD-0367F8CE5C6E}" type="datetime1">
              <a:rPr lang="zh-CN" altLang="en-US" smtClean="0">
                <a:solidFill>
                  <a:schemeClr val="bg1"/>
                </a:solidFill>
              </a:rPr>
              <a:t>2024/4/7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CBDAE9-6817-4932-95CF-168F7901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7019" y="6512454"/>
            <a:ext cx="2133600" cy="365125"/>
          </a:xfrm>
        </p:spPr>
        <p:txBody>
          <a:bodyPr/>
          <a:lstStyle/>
          <a:p>
            <a:fld id="{59F3BB89-BC16-46EB-A2B4-4C046A0C560C}" type="slidenum">
              <a:rPr lang="zh-CN" altLang="en-US" smtClean="0">
                <a:solidFill>
                  <a:schemeClr val="bg1"/>
                </a:solidFill>
              </a:rPr>
              <a:t>16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B8C4D0A1-0761-3C5E-A838-5FE949A9F147}"/>
              </a:ext>
            </a:extLst>
          </p:cNvPr>
          <p:cNvSpPr txBox="1">
            <a:spLocks/>
          </p:cNvSpPr>
          <p:nvPr/>
        </p:nvSpPr>
        <p:spPr>
          <a:xfrm>
            <a:off x="11578" y="3717032"/>
            <a:ext cx="9120844" cy="2396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H-ensemble: an Information Theoretic Approach to Reliable </a:t>
            </a:r>
            <a:b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Few-Shot Multi-Source-Free Transfer</a:t>
            </a:r>
            <a:endParaRPr lang="en-US" altLang="zh-CN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Yanru</a:t>
            </a:r>
            <a:r>
              <a:rPr lang="en-US" altLang="zh-CN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Wu, Jianning Wang, </a:t>
            </a:r>
            <a:r>
              <a:rPr lang="en-US" altLang="zh-CN" sz="2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Weida</a:t>
            </a:r>
            <a:r>
              <a:rPr lang="en-US" altLang="zh-CN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Wang and Yang Li†</a:t>
            </a:r>
          </a:p>
          <a:p>
            <a:pPr>
              <a:lnSpc>
                <a:spcPct val="170000"/>
              </a:lnSpc>
            </a:pPr>
            <a:r>
              <a:rPr lang="fi-FI" altLang="zh-CN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wu-yr21@mails.tsinghua.edu.cn,  wangjianning@stu.hit.edu.cn, wangwd19@mails.tsinghua.edu.cn, yangli@sz.tsinghua.edu.cn</a:t>
            </a:r>
            <a:endParaRPr lang="en-US" altLang="zh-CN" sz="2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200" dirty="0">
                <a:solidFill>
                  <a:schemeClr val="tx1"/>
                </a:solidFill>
                <a:cs typeface="Times New Roman" panose="02020603050405020304" pitchFamily="18" charset="0"/>
              </a:rPr>
              <a:t>Tsinghua-Berkeley Shenzhen Institute, SIGS, Tsinghua University</a:t>
            </a:r>
          </a:p>
          <a:p>
            <a:pPr>
              <a:lnSpc>
                <a:spcPct val="170000"/>
              </a:lnSpc>
            </a:pPr>
            <a:endParaRPr lang="zh-CN" altLang="en-US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F157F6-611F-9E3E-93AF-41CFDA3D3854}"/>
              </a:ext>
            </a:extLst>
          </p:cNvPr>
          <p:cNvSpPr txBox="1"/>
          <p:nvPr/>
        </p:nvSpPr>
        <p:spPr>
          <a:xfrm>
            <a:off x="1475656" y="879997"/>
            <a:ext cx="6120680" cy="506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endParaRPr lang="en-US" altLang="zh-CN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7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FD7806C-A4A5-4A3B-B682-483BAD1A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5768627"/>
          </a:xfrm>
        </p:spPr>
        <p:txBody>
          <a:bodyPr>
            <a:normAutofit/>
          </a:bodyPr>
          <a:lstStyle/>
          <a:p>
            <a:pPr lvl="1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000" b="1" dirty="0"/>
              <a:t>Introduction</a:t>
            </a:r>
            <a:endParaRPr lang="en-US" altLang="zh-CN" sz="2400" b="1" dirty="0"/>
          </a:p>
          <a:p>
            <a:pPr lvl="2">
              <a:lnSpc>
                <a:spcPct val="135000"/>
              </a:lnSpc>
            </a:pPr>
            <a:r>
              <a:rPr lang="en-US" altLang="zh-CN" sz="1800" dirty="0"/>
              <a:t>Multi-Source-Free Transfer </a:t>
            </a:r>
          </a:p>
          <a:p>
            <a:pPr lvl="2">
              <a:lnSpc>
                <a:spcPct val="135000"/>
              </a:lnSpc>
            </a:pPr>
            <a:r>
              <a:rPr lang="en-US" altLang="zh-CN" sz="1800" dirty="0"/>
              <a:t>Background &amp; Related Works</a:t>
            </a:r>
          </a:p>
          <a:p>
            <a:pPr lvl="1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000" b="1" dirty="0"/>
              <a:t>Methodology</a:t>
            </a:r>
          </a:p>
          <a:p>
            <a:pPr lvl="2">
              <a:lnSpc>
                <a:spcPct val="135000"/>
              </a:lnSpc>
            </a:pPr>
            <a:r>
              <a:rPr lang="en-US" altLang="zh-CN" sz="1800" dirty="0"/>
              <a:t>H-Ensemble Overview</a:t>
            </a:r>
          </a:p>
          <a:p>
            <a:pPr lvl="2">
              <a:lnSpc>
                <a:spcPct val="135000"/>
              </a:lnSpc>
            </a:pPr>
            <a:r>
              <a:rPr lang="en-US" altLang="zh-CN" sz="1800" dirty="0"/>
              <a:t>Framework Components </a:t>
            </a:r>
          </a:p>
          <a:p>
            <a:pPr lvl="1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000" b="1" dirty="0"/>
              <a:t>Experiment</a:t>
            </a:r>
          </a:p>
          <a:p>
            <a:pPr lvl="2">
              <a:lnSpc>
                <a:spcPct val="135000"/>
              </a:lnSpc>
            </a:pPr>
            <a:r>
              <a:rPr lang="en-US" altLang="zh-CN" sz="1800" dirty="0"/>
              <a:t>Comparison</a:t>
            </a:r>
          </a:p>
          <a:p>
            <a:pPr lvl="2">
              <a:lnSpc>
                <a:spcPct val="135000"/>
              </a:lnSpc>
            </a:pPr>
            <a:r>
              <a:rPr lang="en-US" altLang="zh-CN" sz="1800" dirty="0"/>
              <a:t>Ablation Study</a:t>
            </a:r>
          </a:p>
          <a:p>
            <a:pPr lvl="1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000" b="1" dirty="0"/>
              <a:t>Conclusion</a:t>
            </a:r>
            <a:endParaRPr lang="en-US" altLang="zh-CN" sz="2000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b="1" dirty="0"/>
              <a:t>Contents</a:t>
            </a:r>
            <a:endParaRPr lang="zh-CN" altLang="en-US" b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44035-1AA6-F64C-9FCD-6D719AF0CFF0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B52E9A9-F7B8-357C-C4D4-8B12BCB4E86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4D4E6B33-85B7-BBE0-04F2-778D601091F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10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FD7806C-A4A5-4A3B-B682-483BAD1A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30" y="1628800"/>
            <a:ext cx="8348171" cy="3886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Multi-Source-Free Transfer Setting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Multiple-Source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800" dirty="0"/>
              <a:t>	Transfer with more than one sources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800" dirty="0"/>
              <a:t>	</a:t>
            </a:r>
            <a:r>
              <a:rPr lang="en-US" altLang="zh-CN" sz="1800" dirty="0">
                <a:solidFill>
                  <a:srgbClr val="C00000"/>
                </a:solidFill>
              </a:rPr>
              <a:t>More help to the target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Source-Free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800" dirty="0"/>
              <a:t>	Limited access to source data &amp; model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800" dirty="0"/>
              <a:t>	</a:t>
            </a:r>
            <a:r>
              <a:rPr lang="en-US" altLang="zh-CN" sz="1800" dirty="0">
                <a:solidFill>
                  <a:srgbClr val="C00000"/>
                </a:solidFill>
              </a:rPr>
              <a:t>Rising setting under the trend of decentralization and growing privacy   	concerns</a:t>
            </a:r>
            <a:r>
              <a:rPr lang="en-US" altLang="zh-CN" sz="1200" dirty="0">
                <a:solidFill>
                  <a:srgbClr val="C00000"/>
                </a:solidFill>
              </a:rPr>
              <a:t>.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8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800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Multi-Source-Free Transfer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7D6AB4-7B70-B44D-8145-A1F1C3FDB0E5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grpSp>
        <p:nvGrpSpPr>
          <p:cNvPr id="10" name="图片 10">
            <a:extLst>
              <a:ext uri="{FF2B5EF4-FFF2-40B4-BE49-F238E27FC236}">
                <a16:creationId xmlns:a16="http://schemas.microsoft.com/office/drawing/2014/main" id="{105F87DB-78C4-BD19-E3B1-A3B18AD4849B}"/>
              </a:ext>
            </a:extLst>
          </p:cNvPr>
          <p:cNvGrpSpPr/>
          <p:nvPr/>
        </p:nvGrpSpPr>
        <p:grpSpPr>
          <a:xfrm>
            <a:off x="5163003" y="1824954"/>
            <a:ext cx="3585461" cy="2372885"/>
            <a:chOff x="5085234" y="1822546"/>
            <a:chExt cx="3585461" cy="2372885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277DAF7-771B-1F7E-B353-0327F04595ED}"/>
                </a:ext>
              </a:extLst>
            </p:cNvPr>
            <p:cNvSpPr/>
            <p:nvPr/>
          </p:nvSpPr>
          <p:spPr>
            <a:xfrm>
              <a:off x="7970328" y="2909683"/>
              <a:ext cx="491302" cy="480848"/>
            </a:xfrm>
            <a:custGeom>
              <a:avLst/>
              <a:gdLst>
                <a:gd name="connsiteX0" fmla="*/ 410764 w 491302"/>
                <a:gd name="connsiteY0" fmla="*/ -150 h 480848"/>
                <a:gd name="connsiteX1" fmla="*/ 490909 w 491302"/>
                <a:gd name="connsiteY1" fmla="*/ 79995 h 480848"/>
                <a:gd name="connsiteX2" fmla="*/ 490909 w 491302"/>
                <a:gd name="connsiteY2" fmla="*/ 400554 h 480848"/>
                <a:gd name="connsiteX3" fmla="*/ 410764 w 491302"/>
                <a:gd name="connsiteY3" fmla="*/ 480699 h 480848"/>
                <a:gd name="connsiteX4" fmla="*/ 79752 w 491302"/>
                <a:gd name="connsiteY4" fmla="*/ 480699 h 480848"/>
                <a:gd name="connsiteX5" fmla="*/ -393 w 491302"/>
                <a:gd name="connsiteY5" fmla="*/ 400554 h 480848"/>
                <a:gd name="connsiteX6" fmla="*/ -393 w 491302"/>
                <a:gd name="connsiteY6" fmla="*/ 79995 h 480848"/>
                <a:gd name="connsiteX7" fmla="*/ 79752 w 491302"/>
                <a:gd name="connsiteY7" fmla="*/ -150 h 4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480848">
                  <a:moveTo>
                    <a:pt x="410764" y="-150"/>
                  </a:moveTo>
                  <a:cubicBezTo>
                    <a:pt x="455023" y="-150"/>
                    <a:pt x="490909" y="35736"/>
                    <a:pt x="490909" y="79995"/>
                  </a:cubicBezTo>
                  <a:lnTo>
                    <a:pt x="490909" y="400554"/>
                  </a:lnTo>
                  <a:cubicBezTo>
                    <a:pt x="490909" y="444823"/>
                    <a:pt x="455023" y="480699"/>
                    <a:pt x="410764" y="480699"/>
                  </a:cubicBezTo>
                  <a:lnTo>
                    <a:pt x="79752" y="480699"/>
                  </a:lnTo>
                  <a:cubicBezTo>
                    <a:pt x="35483" y="480699"/>
                    <a:pt x="-393" y="444823"/>
                    <a:pt x="-393" y="400554"/>
                  </a:cubicBezTo>
                  <a:lnTo>
                    <a:pt x="-393" y="79995"/>
                  </a:lnTo>
                  <a:cubicBezTo>
                    <a:pt x="-393" y="35736"/>
                    <a:pt x="35483" y="-150"/>
                    <a:pt x="79752" y="-150"/>
                  </a:cubicBezTo>
                  <a:close/>
                </a:path>
              </a:pathLst>
            </a:custGeom>
            <a:solidFill>
              <a:srgbClr val="BDD7EE"/>
            </a:solidFill>
            <a:ln w="20878" cap="flat">
              <a:solidFill>
                <a:srgbClr val="5B9B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A8A32AF-385D-2503-EE20-952001A525E8}"/>
                </a:ext>
              </a:extLst>
            </p:cNvPr>
            <p:cNvSpPr/>
            <p:nvPr/>
          </p:nvSpPr>
          <p:spPr>
            <a:xfrm>
              <a:off x="6789112" y="2909683"/>
              <a:ext cx="491302" cy="480848"/>
            </a:xfrm>
            <a:custGeom>
              <a:avLst/>
              <a:gdLst>
                <a:gd name="connsiteX0" fmla="*/ 410764 w 491302"/>
                <a:gd name="connsiteY0" fmla="*/ -150 h 480848"/>
                <a:gd name="connsiteX1" fmla="*/ 490909 w 491302"/>
                <a:gd name="connsiteY1" fmla="*/ 79995 h 480848"/>
                <a:gd name="connsiteX2" fmla="*/ 490909 w 491302"/>
                <a:gd name="connsiteY2" fmla="*/ 400554 h 480848"/>
                <a:gd name="connsiteX3" fmla="*/ 410764 w 491302"/>
                <a:gd name="connsiteY3" fmla="*/ 480699 h 480848"/>
                <a:gd name="connsiteX4" fmla="*/ 79752 w 491302"/>
                <a:gd name="connsiteY4" fmla="*/ 480699 h 480848"/>
                <a:gd name="connsiteX5" fmla="*/ -393 w 491302"/>
                <a:gd name="connsiteY5" fmla="*/ 400554 h 480848"/>
                <a:gd name="connsiteX6" fmla="*/ -393 w 491302"/>
                <a:gd name="connsiteY6" fmla="*/ 79995 h 480848"/>
                <a:gd name="connsiteX7" fmla="*/ 79752 w 491302"/>
                <a:gd name="connsiteY7" fmla="*/ -150 h 4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480848">
                  <a:moveTo>
                    <a:pt x="410764" y="-150"/>
                  </a:moveTo>
                  <a:cubicBezTo>
                    <a:pt x="455023" y="-150"/>
                    <a:pt x="490909" y="35736"/>
                    <a:pt x="490909" y="79995"/>
                  </a:cubicBezTo>
                  <a:lnTo>
                    <a:pt x="490909" y="400554"/>
                  </a:lnTo>
                  <a:cubicBezTo>
                    <a:pt x="490909" y="444823"/>
                    <a:pt x="455023" y="480699"/>
                    <a:pt x="410764" y="480699"/>
                  </a:cubicBezTo>
                  <a:lnTo>
                    <a:pt x="79752" y="480699"/>
                  </a:lnTo>
                  <a:cubicBezTo>
                    <a:pt x="35483" y="480699"/>
                    <a:pt x="-393" y="444823"/>
                    <a:pt x="-393" y="400554"/>
                  </a:cubicBezTo>
                  <a:lnTo>
                    <a:pt x="-393" y="79995"/>
                  </a:lnTo>
                  <a:cubicBezTo>
                    <a:pt x="-393" y="35736"/>
                    <a:pt x="35483" y="-150"/>
                    <a:pt x="79752" y="-150"/>
                  </a:cubicBezTo>
                  <a:close/>
                </a:path>
              </a:pathLst>
            </a:custGeom>
            <a:solidFill>
              <a:srgbClr val="BDD7EE"/>
            </a:solidFill>
            <a:ln w="20878" cap="flat">
              <a:solidFill>
                <a:srgbClr val="5B9B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3B84964-0E66-E8DA-AE03-098CE2FF74E1}"/>
                </a:ext>
              </a:extLst>
            </p:cNvPr>
            <p:cNvSpPr/>
            <p:nvPr/>
          </p:nvSpPr>
          <p:spPr>
            <a:xfrm>
              <a:off x="6130558" y="2909683"/>
              <a:ext cx="491302" cy="480848"/>
            </a:xfrm>
            <a:custGeom>
              <a:avLst/>
              <a:gdLst>
                <a:gd name="connsiteX0" fmla="*/ 410764 w 491302"/>
                <a:gd name="connsiteY0" fmla="*/ -150 h 480848"/>
                <a:gd name="connsiteX1" fmla="*/ 490909 w 491302"/>
                <a:gd name="connsiteY1" fmla="*/ 79995 h 480848"/>
                <a:gd name="connsiteX2" fmla="*/ 490909 w 491302"/>
                <a:gd name="connsiteY2" fmla="*/ 400554 h 480848"/>
                <a:gd name="connsiteX3" fmla="*/ 410764 w 491302"/>
                <a:gd name="connsiteY3" fmla="*/ 480699 h 480848"/>
                <a:gd name="connsiteX4" fmla="*/ 79752 w 491302"/>
                <a:gd name="connsiteY4" fmla="*/ 480699 h 480848"/>
                <a:gd name="connsiteX5" fmla="*/ -393 w 491302"/>
                <a:gd name="connsiteY5" fmla="*/ 400554 h 480848"/>
                <a:gd name="connsiteX6" fmla="*/ -393 w 491302"/>
                <a:gd name="connsiteY6" fmla="*/ 79995 h 480848"/>
                <a:gd name="connsiteX7" fmla="*/ 79752 w 491302"/>
                <a:gd name="connsiteY7" fmla="*/ -150 h 4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480848">
                  <a:moveTo>
                    <a:pt x="410764" y="-150"/>
                  </a:moveTo>
                  <a:cubicBezTo>
                    <a:pt x="455023" y="-150"/>
                    <a:pt x="490909" y="35736"/>
                    <a:pt x="490909" y="79995"/>
                  </a:cubicBezTo>
                  <a:lnTo>
                    <a:pt x="490909" y="400554"/>
                  </a:lnTo>
                  <a:cubicBezTo>
                    <a:pt x="490909" y="444823"/>
                    <a:pt x="455023" y="480699"/>
                    <a:pt x="410764" y="480699"/>
                  </a:cubicBezTo>
                  <a:lnTo>
                    <a:pt x="79752" y="480699"/>
                  </a:lnTo>
                  <a:cubicBezTo>
                    <a:pt x="35483" y="480699"/>
                    <a:pt x="-393" y="444823"/>
                    <a:pt x="-393" y="400554"/>
                  </a:cubicBezTo>
                  <a:lnTo>
                    <a:pt x="-393" y="79995"/>
                  </a:lnTo>
                  <a:cubicBezTo>
                    <a:pt x="-393" y="35736"/>
                    <a:pt x="35483" y="-150"/>
                    <a:pt x="79752" y="-150"/>
                  </a:cubicBezTo>
                  <a:close/>
                </a:path>
              </a:pathLst>
            </a:custGeom>
            <a:solidFill>
              <a:srgbClr val="BDD7EE"/>
            </a:solidFill>
            <a:ln w="20878" cap="flat">
              <a:solidFill>
                <a:srgbClr val="5B9B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F5889658-5EDE-6E1D-024D-AC14AC19B851}"/>
                </a:ext>
              </a:extLst>
            </p:cNvPr>
            <p:cNvSpPr/>
            <p:nvPr/>
          </p:nvSpPr>
          <p:spPr>
            <a:xfrm>
              <a:off x="5482457" y="2909683"/>
              <a:ext cx="522661" cy="480848"/>
            </a:xfrm>
            <a:custGeom>
              <a:avLst/>
              <a:gdLst>
                <a:gd name="connsiteX0" fmla="*/ 442124 w 522661"/>
                <a:gd name="connsiteY0" fmla="*/ -150 h 480848"/>
                <a:gd name="connsiteX1" fmla="*/ 522269 w 522661"/>
                <a:gd name="connsiteY1" fmla="*/ 79995 h 480848"/>
                <a:gd name="connsiteX2" fmla="*/ 522269 w 522661"/>
                <a:gd name="connsiteY2" fmla="*/ 400554 h 480848"/>
                <a:gd name="connsiteX3" fmla="*/ 442124 w 522661"/>
                <a:gd name="connsiteY3" fmla="*/ 480699 h 480848"/>
                <a:gd name="connsiteX4" fmla="*/ 79752 w 522661"/>
                <a:gd name="connsiteY4" fmla="*/ 480699 h 480848"/>
                <a:gd name="connsiteX5" fmla="*/ -393 w 522661"/>
                <a:gd name="connsiteY5" fmla="*/ 400554 h 480848"/>
                <a:gd name="connsiteX6" fmla="*/ -393 w 522661"/>
                <a:gd name="connsiteY6" fmla="*/ 79995 h 480848"/>
                <a:gd name="connsiteX7" fmla="*/ 79752 w 522661"/>
                <a:gd name="connsiteY7" fmla="*/ -150 h 4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2661" h="480848">
                  <a:moveTo>
                    <a:pt x="442124" y="-150"/>
                  </a:moveTo>
                  <a:cubicBezTo>
                    <a:pt x="486383" y="-150"/>
                    <a:pt x="522269" y="35736"/>
                    <a:pt x="522269" y="79995"/>
                  </a:cubicBezTo>
                  <a:lnTo>
                    <a:pt x="522269" y="400554"/>
                  </a:lnTo>
                  <a:cubicBezTo>
                    <a:pt x="522269" y="444813"/>
                    <a:pt x="486383" y="480699"/>
                    <a:pt x="442124" y="480699"/>
                  </a:cubicBezTo>
                  <a:lnTo>
                    <a:pt x="79752" y="480699"/>
                  </a:lnTo>
                  <a:cubicBezTo>
                    <a:pt x="35493" y="480699"/>
                    <a:pt x="-393" y="444813"/>
                    <a:pt x="-393" y="400554"/>
                  </a:cubicBezTo>
                  <a:lnTo>
                    <a:pt x="-393" y="79995"/>
                  </a:lnTo>
                  <a:cubicBezTo>
                    <a:pt x="-393" y="35736"/>
                    <a:pt x="35493" y="-150"/>
                    <a:pt x="79752" y="-150"/>
                  </a:cubicBezTo>
                  <a:close/>
                </a:path>
              </a:pathLst>
            </a:custGeom>
            <a:solidFill>
              <a:srgbClr val="BDD7EE"/>
            </a:solidFill>
            <a:ln w="20878" cap="flat">
              <a:solidFill>
                <a:srgbClr val="5B9BD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C58A727-E165-01F4-6F54-4F2E36FE804F}"/>
                </a:ext>
              </a:extLst>
            </p:cNvPr>
            <p:cNvSpPr txBox="1"/>
            <p:nvPr/>
          </p:nvSpPr>
          <p:spPr>
            <a:xfrm rot="5400000">
              <a:off x="7703263" y="2958042"/>
              <a:ext cx="235146" cy="436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i="1" spc="0" baseline="0">
                  <a:ln/>
                  <a:solidFill>
                    <a:srgbClr val="404040"/>
                  </a:solidFill>
                  <a:latin typeface="Adobe Devanagari"/>
                  <a:cs typeface="Adobe Devanagari"/>
                  <a:sym typeface="Adobe Devanagari"/>
                  <a:rtl val="0"/>
                </a:rPr>
                <a:t>.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9D77DA7-3600-1D7E-518E-BF562FD57484}"/>
                </a:ext>
              </a:extLst>
            </p:cNvPr>
            <p:cNvSpPr txBox="1"/>
            <p:nvPr/>
          </p:nvSpPr>
          <p:spPr>
            <a:xfrm rot="5400000">
              <a:off x="7567371" y="2958042"/>
              <a:ext cx="235146" cy="436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i="1" spc="0" baseline="0">
                  <a:ln/>
                  <a:solidFill>
                    <a:srgbClr val="404040"/>
                  </a:solidFill>
                  <a:latin typeface="Adobe Devanagari"/>
                  <a:cs typeface="Adobe Devanagari"/>
                  <a:sym typeface="Adobe Devanagari"/>
                  <a:rtl val="0"/>
                </a:rPr>
                <a:t>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E4AAEAB-823B-9593-7215-8450FFB274C7}"/>
                </a:ext>
              </a:extLst>
            </p:cNvPr>
            <p:cNvSpPr txBox="1"/>
            <p:nvPr/>
          </p:nvSpPr>
          <p:spPr>
            <a:xfrm rot="5400000">
              <a:off x="7421026" y="2958042"/>
              <a:ext cx="235146" cy="436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i="1" spc="0" baseline="0">
                  <a:ln/>
                  <a:solidFill>
                    <a:srgbClr val="404040"/>
                  </a:solidFill>
                  <a:latin typeface="Adobe Devanagari"/>
                  <a:cs typeface="Adobe Devanagari"/>
                  <a:sym typeface="Adobe Devanagari"/>
                  <a:rtl val="0"/>
                </a:rPr>
                <a:t>.</a:t>
              </a: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653956A-7761-F72E-A05A-C48040A12A7F}"/>
                </a:ext>
              </a:extLst>
            </p:cNvPr>
            <p:cNvSpPr/>
            <p:nvPr/>
          </p:nvSpPr>
          <p:spPr>
            <a:xfrm>
              <a:off x="5173219" y="3046777"/>
              <a:ext cx="158533" cy="206660"/>
            </a:xfrm>
            <a:custGeom>
              <a:avLst/>
              <a:gdLst>
                <a:gd name="connsiteX0" fmla="*/ 84540 w 158533"/>
                <a:gd name="connsiteY0" fmla="*/ 163203 h 206660"/>
                <a:gd name="connsiteX1" fmla="*/ 84540 w 158533"/>
                <a:gd name="connsiteY1" fmla="*/ 178203 h 206660"/>
                <a:gd name="connsiteX2" fmla="*/ 73208 w 158533"/>
                <a:gd name="connsiteY2" fmla="*/ 178203 h 206660"/>
                <a:gd name="connsiteX3" fmla="*/ 73208 w 158533"/>
                <a:gd name="connsiteY3" fmla="*/ 163203 h 206660"/>
                <a:gd name="connsiteX4" fmla="*/ 61887 w 158533"/>
                <a:gd name="connsiteY4" fmla="*/ 147063 h 206660"/>
                <a:gd name="connsiteX5" fmla="*/ 78874 w 158533"/>
                <a:gd name="connsiteY5" fmla="*/ 130077 h 206660"/>
                <a:gd name="connsiteX6" fmla="*/ 95861 w 158533"/>
                <a:gd name="connsiteY6" fmla="*/ 147063 h 206660"/>
                <a:gd name="connsiteX7" fmla="*/ 84540 w 158533"/>
                <a:gd name="connsiteY7" fmla="*/ 163203 h 206660"/>
                <a:gd name="connsiteX8" fmla="*/ 36413 w 158533"/>
                <a:gd name="connsiteY8" fmla="*/ 59298 h 206660"/>
                <a:gd name="connsiteX9" fmla="*/ 78874 w 158533"/>
                <a:gd name="connsiteY9" fmla="*/ 16837 h 206660"/>
                <a:gd name="connsiteX10" fmla="*/ 121335 w 158533"/>
                <a:gd name="connsiteY10" fmla="*/ 59298 h 206660"/>
                <a:gd name="connsiteX11" fmla="*/ 121335 w 158533"/>
                <a:gd name="connsiteY11" fmla="*/ 90720 h 206660"/>
                <a:gd name="connsiteX12" fmla="*/ 78874 w 158533"/>
                <a:gd name="connsiteY12" fmla="*/ 87605 h 206660"/>
                <a:gd name="connsiteX13" fmla="*/ 36413 w 158533"/>
                <a:gd name="connsiteY13" fmla="*/ 90720 h 206660"/>
                <a:gd name="connsiteX14" fmla="*/ 36413 w 158533"/>
                <a:gd name="connsiteY14" fmla="*/ 59298 h 206660"/>
                <a:gd name="connsiteX15" fmla="*/ 138332 w 158533"/>
                <a:gd name="connsiteY15" fmla="*/ 91859 h 206660"/>
                <a:gd name="connsiteX16" fmla="*/ 138332 w 158533"/>
                <a:gd name="connsiteY16" fmla="*/ 59298 h 206660"/>
                <a:gd name="connsiteX17" fmla="*/ 78874 w 158533"/>
                <a:gd name="connsiteY17" fmla="*/ -150 h 206660"/>
                <a:gd name="connsiteX18" fmla="*/ 19416 w 158533"/>
                <a:gd name="connsiteY18" fmla="*/ 59298 h 206660"/>
                <a:gd name="connsiteX19" fmla="*/ 19416 w 158533"/>
                <a:gd name="connsiteY19" fmla="*/ 91859 h 206660"/>
                <a:gd name="connsiteX20" fmla="*/ -393 w 158533"/>
                <a:gd name="connsiteY20" fmla="*/ 93271 h 206660"/>
                <a:gd name="connsiteX21" fmla="*/ -393 w 158533"/>
                <a:gd name="connsiteY21" fmla="*/ 200855 h 206660"/>
                <a:gd name="connsiteX22" fmla="*/ 78874 w 158533"/>
                <a:gd name="connsiteY22" fmla="*/ 206511 h 206660"/>
                <a:gd name="connsiteX23" fmla="*/ 158141 w 158533"/>
                <a:gd name="connsiteY23" fmla="*/ 200855 h 206660"/>
                <a:gd name="connsiteX24" fmla="*/ 158141 w 158533"/>
                <a:gd name="connsiteY24" fmla="*/ 93271 h 206660"/>
                <a:gd name="connsiteX25" fmla="*/ 138332 w 158533"/>
                <a:gd name="connsiteY25" fmla="*/ 91859 h 20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8533" h="206660">
                  <a:moveTo>
                    <a:pt x="84540" y="163203"/>
                  </a:moveTo>
                  <a:lnTo>
                    <a:pt x="84540" y="178203"/>
                  </a:lnTo>
                  <a:lnTo>
                    <a:pt x="73208" y="178203"/>
                  </a:lnTo>
                  <a:lnTo>
                    <a:pt x="73208" y="163203"/>
                  </a:lnTo>
                  <a:cubicBezTo>
                    <a:pt x="66696" y="160934"/>
                    <a:pt x="61887" y="154704"/>
                    <a:pt x="61887" y="147063"/>
                  </a:cubicBezTo>
                  <a:cubicBezTo>
                    <a:pt x="61887" y="137718"/>
                    <a:pt x="69529" y="130077"/>
                    <a:pt x="78874" y="130077"/>
                  </a:cubicBezTo>
                  <a:cubicBezTo>
                    <a:pt x="88219" y="130077"/>
                    <a:pt x="95861" y="137718"/>
                    <a:pt x="95861" y="147063"/>
                  </a:cubicBezTo>
                  <a:cubicBezTo>
                    <a:pt x="95861" y="154422"/>
                    <a:pt x="91052" y="160652"/>
                    <a:pt x="84540" y="163203"/>
                  </a:cubicBezTo>
                  <a:close/>
                  <a:moveTo>
                    <a:pt x="36413" y="59298"/>
                  </a:moveTo>
                  <a:cubicBezTo>
                    <a:pt x="36413" y="35799"/>
                    <a:pt x="55375" y="16837"/>
                    <a:pt x="78874" y="16837"/>
                  </a:cubicBezTo>
                  <a:cubicBezTo>
                    <a:pt x="102373" y="16837"/>
                    <a:pt x="121335" y="35799"/>
                    <a:pt x="121335" y="59298"/>
                  </a:cubicBezTo>
                  <a:lnTo>
                    <a:pt x="121335" y="90720"/>
                  </a:lnTo>
                  <a:lnTo>
                    <a:pt x="78874" y="87605"/>
                  </a:lnTo>
                  <a:lnTo>
                    <a:pt x="36413" y="90720"/>
                  </a:lnTo>
                  <a:lnTo>
                    <a:pt x="36413" y="59298"/>
                  </a:lnTo>
                  <a:close/>
                  <a:moveTo>
                    <a:pt x="138332" y="91859"/>
                  </a:moveTo>
                  <a:lnTo>
                    <a:pt x="138332" y="59298"/>
                  </a:lnTo>
                  <a:cubicBezTo>
                    <a:pt x="138332" y="26454"/>
                    <a:pt x="111718" y="-150"/>
                    <a:pt x="78874" y="-150"/>
                  </a:cubicBezTo>
                  <a:cubicBezTo>
                    <a:pt x="46030" y="-150"/>
                    <a:pt x="19416" y="26454"/>
                    <a:pt x="19416" y="59298"/>
                  </a:cubicBezTo>
                  <a:lnTo>
                    <a:pt x="19416" y="91859"/>
                  </a:lnTo>
                  <a:lnTo>
                    <a:pt x="-393" y="93271"/>
                  </a:lnTo>
                  <a:lnTo>
                    <a:pt x="-393" y="200855"/>
                  </a:lnTo>
                  <a:lnTo>
                    <a:pt x="78874" y="206511"/>
                  </a:lnTo>
                  <a:lnTo>
                    <a:pt x="158141" y="200855"/>
                  </a:lnTo>
                  <a:lnTo>
                    <a:pt x="158141" y="93271"/>
                  </a:lnTo>
                  <a:lnTo>
                    <a:pt x="138332" y="91859"/>
                  </a:lnTo>
                  <a:close/>
                </a:path>
              </a:pathLst>
            </a:custGeom>
            <a:solidFill>
              <a:srgbClr val="C0504D"/>
            </a:solidFill>
            <a:ln w="10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749D02F3-80F7-9D82-994E-E175997B43FD}"/>
                </a:ext>
              </a:extLst>
            </p:cNvPr>
            <p:cNvSpPr/>
            <p:nvPr/>
          </p:nvSpPr>
          <p:spPr>
            <a:xfrm>
              <a:off x="5085234" y="2836510"/>
              <a:ext cx="3585461" cy="637647"/>
            </a:xfrm>
            <a:custGeom>
              <a:avLst/>
              <a:gdLst>
                <a:gd name="connsiteX0" fmla="*/ 3472110 w 3585461"/>
                <a:gd name="connsiteY0" fmla="*/ -150 h 637647"/>
                <a:gd name="connsiteX1" fmla="*/ 3585068 w 3585461"/>
                <a:gd name="connsiteY1" fmla="*/ 112808 h 637647"/>
                <a:gd name="connsiteX2" fmla="*/ 3585068 w 3585461"/>
                <a:gd name="connsiteY2" fmla="*/ 524540 h 637647"/>
                <a:gd name="connsiteX3" fmla="*/ 3472110 w 3585461"/>
                <a:gd name="connsiteY3" fmla="*/ 637498 h 637647"/>
                <a:gd name="connsiteX4" fmla="*/ 112565 w 3585461"/>
                <a:gd name="connsiteY4" fmla="*/ 637498 h 637647"/>
                <a:gd name="connsiteX5" fmla="*/ -393 w 3585461"/>
                <a:gd name="connsiteY5" fmla="*/ 524540 h 637647"/>
                <a:gd name="connsiteX6" fmla="*/ -393 w 3585461"/>
                <a:gd name="connsiteY6" fmla="*/ 112808 h 637647"/>
                <a:gd name="connsiteX7" fmla="*/ 112565 w 3585461"/>
                <a:gd name="connsiteY7" fmla="*/ -150 h 63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5461" h="637647">
                  <a:moveTo>
                    <a:pt x="3472110" y="-150"/>
                  </a:moveTo>
                  <a:cubicBezTo>
                    <a:pt x="3534496" y="-150"/>
                    <a:pt x="3585068" y="50423"/>
                    <a:pt x="3585068" y="112808"/>
                  </a:cubicBezTo>
                  <a:lnTo>
                    <a:pt x="3585068" y="524540"/>
                  </a:lnTo>
                  <a:cubicBezTo>
                    <a:pt x="3585068" y="586925"/>
                    <a:pt x="3534496" y="637498"/>
                    <a:pt x="3472110" y="637498"/>
                  </a:cubicBezTo>
                  <a:lnTo>
                    <a:pt x="112565" y="637498"/>
                  </a:lnTo>
                  <a:cubicBezTo>
                    <a:pt x="50180" y="637498"/>
                    <a:pt x="-393" y="586925"/>
                    <a:pt x="-393" y="524540"/>
                  </a:cubicBezTo>
                  <a:lnTo>
                    <a:pt x="-393" y="112808"/>
                  </a:lnTo>
                  <a:cubicBezTo>
                    <a:pt x="-393" y="50423"/>
                    <a:pt x="50180" y="-150"/>
                    <a:pt x="112565" y="-150"/>
                  </a:cubicBezTo>
                  <a:close/>
                </a:path>
              </a:pathLst>
            </a:custGeom>
            <a:noFill/>
            <a:ln w="20878" cap="flat">
              <a:solidFill>
                <a:srgbClr val="C0504D"/>
              </a:solidFill>
              <a:prstDash val="sysDash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52FB5E7-5ADB-87B5-7936-D121D09AA719}"/>
                </a:ext>
              </a:extLst>
            </p:cNvPr>
            <p:cNvSpPr/>
            <p:nvPr/>
          </p:nvSpPr>
          <p:spPr>
            <a:xfrm>
              <a:off x="8181777" y="2627320"/>
              <a:ext cx="83625" cy="289031"/>
            </a:xfrm>
            <a:custGeom>
              <a:avLst/>
              <a:gdLst>
                <a:gd name="connsiteX0" fmla="*/ 31123 w 83625"/>
                <a:gd name="connsiteY0" fmla="*/ 219326 h 289031"/>
                <a:gd name="connsiteX1" fmla="*/ 28583 w 83625"/>
                <a:gd name="connsiteY1" fmla="*/ 101 h 289031"/>
                <a:gd name="connsiteX2" fmla="*/ 49490 w 83625"/>
                <a:gd name="connsiteY2" fmla="*/ -150 h 289031"/>
                <a:gd name="connsiteX3" fmla="*/ 52030 w 83625"/>
                <a:gd name="connsiteY3" fmla="*/ 219075 h 289031"/>
                <a:gd name="connsiteX4" fmla="*/ 83233 w 83625"/>
                <a:gd name="connsiteY4" fmla="*/ 204775 h 289031"/>
                <a:gd name="connsiteX5" fmla="*/ 42392 w 83625"/>
                <a:gd name="connsiteY5" fmla="*/ 288882 h 289031"/>
                <a:gd name="connsiteX6" fmla="*/ -393 w 83625"/>
                <a:gd name="connsiteY6" fmla="*/ 205747 h 28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25" h="289031">
                  <a:moveTo>
                    <a:pt x="31123" y="219326"/>
                  </a:moveTo>
                  <a:lnTo>
                    <a:pt x="28583" y="101"/>
                  </a:lnTo>
                  <a:lnTo>
                    <a:pt x="49490" y="-150"/>
                  </a:lnTo>
                  <a:lnTo>
                    <a:pt x="52030" y="219075"/>
                  </a:lnTo>
                  <a:close/>
                  <a:moveTo>
                    <a:pt x="83233" y="204775"/>
                  </a:moveTo>
                  <a:lnTo>
                    <a:pt x="42392" y="288882"/>
                  </a:lnTo>
                  <a:lnTo>
                    <a:pt x="-393" y="205747"/>
                  </a:lnTo>
                  <a:close/>
                </a:path>
              </a:pathLst>
            </a:custGeom>
            <a:solidFill>
              <a:srgbClr val="262626"/>
            </a:solidFill>
            <a:ln w="10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B07EB72-FD8A-1C92-B1CF-666869E20D2A}"/>
                </a:ext>
              </a:extLst>
            </p:cNvPr>
            <p:cNvSpPr/>
            <p:nvPr/>
          </p:nvSpPr>
          <p:spPr>
            <a:xfrm>
              <a:off x="6993160" y="2627173"/>
              <a:ext cx="83604" cy="289178"/>
            </a:xfrm>
            <a:custGeom>
              <a:avLst/>
              <a:gdLst>
                <a:gd name="connsiteX0" fmla="*/ 31332 w 83604"/>
                <a:gd name="connsiteY0" fmla="*/ 219640 h 289178"/>
                <a:gd name="connsiteX1" fmla="*/ 25531 w 83604"/>
                <a:gd name="connsiteY1" fmla="*/ 394 h 289178"/>
                <a:gd name="connsiteX2" fmla="*/ 46437 w 83604"/>
                <a:gd name="connsiteY2" fmla="*/ -150 h 289178"/>
                <a:gd name="connsiteX3" fmla="*/ 52229 w 83604"/>
                <a:gd name="connsiteY3" fmla="*/ 219086 h 289178"/>
                <a:gd name="connsiteX4" fmla="*/ 83212 w 83604"/>
                <a:gd name="connsiteY4" fmla="*/ 204326 h 289178"/>
                <a:gd name="connsiteX5" fmla="*/ 43615 w 83604"/>
                <a:gd name="connsiteY5" fmla="*/ 289028 h 289178"/>
                <a:gd name="connsiteX6" fmla="*/ -393 w 83604"/>
                <a:gd name="connsiteY6" fmla="*/ 206531 h 28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04" h="289178">
                  <a:moveTo>
                    <a:pt x="31332" y="219640"/>
                  </a:moveTo>
                  <a:lnTo>
                    <a:pt x="25531" y="394"/>
                  </a:lnTo>
                  <a:lnTo>
                    <a:pt x="46437" y="-150"/>
                  </a:lnTo>
                  <a:lnTo>
                    <a:pt x="52229" y="219086"/>
                  </a:lnTo>
                  <a:close/>
                  <a:moveTo>
                    <a:pt x="83212" y="204326"/>
                  </a:moveTo>
                  <a:lnTo>
                    <a:pt x="43615" y="289028"/>
                  </a:lnTo>
                  <a:lnTo>
                    <a:pt x="-393" y="206531"/>
                  </a:lnTo>
                  <a:close/>
                </a:path>
              </a:pathLst>
            </a:custGeom>
            <a:solidFill>
              <a:srgbClr val="262626"/>
            </a:solidFill>
            <a:ln w="10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8ED46A-19A6-87CC-BB79-C0D91CE53FF2}"/>
                </a:ext>
              </a:extLst>
            </p:cNvPr>
            <p:cNvSpPr/>
            <p:nvPr/>
          </p:nvSpPr>
          <p:spPr>
            <a:xfrm flipV="1">
              <a:off x="6340032" y="2627392"/>
              <a:ext cx="83624" cy="288959"/>
            </a:xfrm>
            <a:custGeom>
              <a:avLst/>
              <a:gdLst>
                <a:gd name="connsiteX0" fmla="*/ 52373 w 83624"/>
                <a:gd name="connsiteY0" fmla="*/ 69719 h 288959"/>
                <a:gd name="connsiteX1" fmla="*/ 53444 w 83624"/>
                <a:gd name="connsiteY1" fmla="*/ 288940 h 288959"/>
                <a:gd name="connsiteX2" fmla="*/ 32538 w 83624"/>
                <a:gd name="connsiteY2" fmla="*/ 289043 h 288959"/>
                <a:gd name="connsiteX3" fmla="*/ 31467 w 83624"/>
                <a:gd name="connsiteY3" fmla="*/ 69821 h 288959"/>
                <a:gd name="connsiteX4" fmla="*/ 176 w 83624"/>
                <a:gd name="connsiteY4" fmla="*/ 83912 h 288959"/>
                <a:gd name="connsiteX5" fmla="*/ 41580 w 83624"/>
                <a:gd name="connsiteY5" fmla="*/ 83 h 288959"/>
                <a:gd name="connsiteX6" fmla="*/ 83801 w 83624"/>
                <a:gd name="connsiteY6" fmla="*/ 83504 h 28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24" h="288959">
                  <a:moveTo>
                    <a:pt x="52373" y="69719"/>
                  </a:moveTo>
                  <a:lnTo>
                    <a:pt x="53444" y="288940"/>
                  </a:lnTo>
                  <a:lnTo>
                    <a:pt x="32538" y="289043"/>
                  </a:lnTo>
                  <a:lnTo>
                    <a:pt x="31467" y="69821"/>
                  </a:lnTo>
                  <a:close/>
                  <a:moveTo>
                    <a:pt x="176" y="83912"/>
                  </a:moveTo>
                  <a:lnTo>
                    <a:pt x="41580" y="83"/>
                  </a:lnTo>
                  <a:lnTo>
                    <a:pt x="83801" y="83504"/>
                  </a:lnTo>
                  <a:close/>
                </a:path>
              </a:pathLst>
            </a:custGeom>
            <a:solidFill>
              <a:srgbClr val="262626"/>
            </a:solidFill>
            <a:ln w="10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A867BF3-9732-69A8-9CCB-76BB1DBDB328}"/>
                </a:ext>
              </a:extLst>
            </p:cNvPr>
            <p:cNvSpPr/>
            <p:nvPr/>
          </p:nvSpPr>
          <p:spPr>
            <a:xfrm>
              <a:off x="5703115" y="2627383"/>
              <a:ext cx="83625" cy="288969"/>
            </a:xfrm>
            <a:custGeom>
              <a:avLst/>
              <a:gdLst>
                <a:gd name="connsiteX0" fmla="*/ 31040 w 83625"/>
                <a:gd name="connsiteY0" fmla="*/ 219190 h 288969"/>
                <a:gd name="connsiteX1" fmla="*/ 29827 w 83625"/>
                <a:gd name="connsiteY1" fmla="*/ -25 h 288969"/>
                <a:gd name="connsiteX2" fmla="*/ 50734 w 83625"/>
                <a:gd name="connsiteY2" fmla="*/ -150 h 288969"/>
                <a:gd name="connsiteX3" fmla="*/ 51946 w 83625"/>
                <a:gd name="connsiteY3" fmla="*/ 219075 h 288969"/>
                <a:gd name="connsiteX4" fmla="*/ 83233 w 83625"/>
                <a:gd name="connsiteY4" fmla="*/ 204963 h 288969"/>
                <a:gd name="connsiteX5" fmla="*/ 41880 w 83625"/>
                <a:gd name="connsiteY5" fmla="*/ 288819 h 288969"/>
                <a:gd name="connsiteX6" fmla="*/ -393 w 83625"/>
                <a:gd name="connsiteY6" fmla="*/ 205423 h 28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25" h="288969">
                  <a:moveTo>
                    <a:pt x="31040" y="219190"/>
                  </a:moveTo>
                  <a:lnTo>
                    <a:pt x="29827" y="-25"/>
                  </a:lnTo>
                  <a:lnTo>
                    <a:pt x="50734" y="-150"/>
                  </a:lnTo>
                  <a:lnTo>
                    <a:pt x="51946" y="219075"/>
                  </a:lnTo>
                  <a:close/>
                  <a:moveTo>
                    <a:pt x="83233" y="204963"/>
                  </a:moveTo>
                  <a:lnTo>
                    <a:pt x="41880" y="288819"/>
                  </a:lnTo>
                  <a:lnTo>
                    <a:pt x="-393" y="205423"/>
                  </a:lnTo>
                  <a:close/>
                </a:path>
              </a:pathLst>
            </a:custGeom>
            <a:solidFill>
              <a:srgbClr val="262626"/>
            </a:solidFill>
            <a:ln w="10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0380875-92CF-1F07-2E2C-48F54EE312F2}"/>
                </a:ext>
              </a:extLst>
            </p:cNvPr>
            <p:cNvSpPr/>
            <p:nvPr/>
          </p:nvSpPr>
          <p:spPr>
            <a:xfrm>
              <a:off x="6109651" y="3819114"/>
              <a:ext cx="1672518" cy="376316"/>
            </a:xfrm>
            <a:custGeom>
              <a:avLst/>
              <a:gdLst>
                <a:gd name="connsiteX0" fmla="*/ 1609406 w 1672518"/>
                <a:gd name="connsiteY0" fmla="*/ -150 h 376316"/>
                <a:gd name="connsiteX1" fmla="*/ 1672125 w 1672518"/>
                <a:gd name="connsiteY1" fmla="*/ 62569 h 376316"/>
                <a:gd name="connsiteX2" fmla="*/ 1672125 w 1672518"/>
                <a:gd name="connsiteY2" fmla="*/ 313447 h 376316"/>
                <a:gd name="connsiteX3" fmla="*/ 1609406 w 1672518"/>
                <a:gd name="connsiteY3" fmla="*/ 376167 h 376316"/>
                <a:gd name="connsiteX4" fmla="*/ 62326 w 1672518"/>
                <a:gd name="connsiteY4" fmla="*/ 376167 h 376316"/>
                <a:gd name="connsiteX5" fmla="*/ -393 w 1672518"/>
                <a:gd name="connsiteY5" fmla="*/ 313447 h 376316"/>
                <a:gd name="connsiteX6" fmla="*/ -393 w 1672518"/>
                <a:gd name="connsiteY6" fmla="*/ 62569 h 376316"/>
                <a:gd name="connsiteX7" fmla="*/ 62326 w 1672518"/>
                <a:gd name="connsiteY7" fmla="*/ -150 h 37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2518" h="376316">
                  <a:moveTo>
                    <a:pt x="1609406" y="-150"/>
                  </a:moveTo>
                  <a:cubicBezTo>
                    <a:pt x="1644048" y="-150"/>
                    <a:pt x="1672125" y="27927"/>
                    <a:pt x="1672125" y="62569"/>
                  </a:cubicBezTo>
                  <a:lnTo>
                    <a:pt x="1672125" y="313447"/>
                  </a:lnTo>
                  <a:cubicBezTo>
                    <a:pt x="1672125" y="348089"/>
                    <a:pt x="1644048" y="376167"/>
                    <a:pt x="1609406" y="376167"/>
                  </a:cubicBezTo>
                  <a:lnTo>
                    <a:pt x="62326" y="376167"/>
                  </a:lnTo>
                  <a:cubicBezTo>
                    <a:pt x="27684" y="376167"/>
                    <a:pt x="-393" y="348089"/>
                    <a:pt x="-393" y="313447"/>
                  </a:cubicBezTo>
                  <a:lnTo>
                    <a:pt x="-393" y="62569"/>
                  </a:lnTo>
                  <a:cubicBezTo>
                    <a:pt x="-393" y="27927"/>
                    <a:pt x="27684" y="-150"/>
                    <a:pt x="62326" y="-150"/>
                  </a:cubicBezTo>
                  <a:close/>
                </a:path>
              </a:pathLst>
            </a:custGeom>
            <a:solidFill>
              <a:srgbClr val="B4C7E7"/>
            </a:solidFill>
            <a:ln w="20878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C3E893D-B3B9-ADF1-F338-4067012BBD70}"/>
                </a:ext>
              </a:extLst>
            </p:cNvPr>
            <p:cNvSpPr txBox="1"/>
            <p:nvPr/>
          </p:nvSpPr>
          <p:spPr>
            <a:xfrm>
              <a:off x="6504214" y="3857020"/>
              <a:ext cx="653275" cy="290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spc="0" baseline="0">
                  <a:ln/>
                  <a:solidFill>
                    <a:srgbClr val="262626"/>
                  </a:solidFill>
                  <a:latin typeface="Calibri"/>
                  <a:cs typeface="Calibri"/>
                  <a:sym typeface="Calibri"/>
                  <a:rtl val="0"/>
                </a:rPr>
                <a:t>Target 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899D8F1-6CF6-9135-1E04-55CEE85044C0}"/>
                </a:ext>
              </a:extLst>
            </p:cNvPr>
            <p:cNvSpPr txBox="1"/>
            <p:nvPr/>
          </p:nvSpPr>
          <p:spPr>
            <a:xfrm>
              <a:off x="6962136" y="3857020"/>
              <a:ext cx="486023" cy="290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spc="0" baseline="0">
                  <a:ln/>
                  <a:solidFill>
                    <a:srgbClr val="262626"/>
                  </a:solidFill>
                  <a:latin typeface="Calibri"/>
                  <a:cs typeface="Calibri"/>
                  <a:sym typeface="Calibri"/>
                  <a:rtl val="0"/>
                </a:rPr>
                <a:t>Task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BB403E1-700F-EEC6-8FFA-1152F6F49A58}"/>
                </a:ext>
              </a:extLst>
            </p:cNvPr>
            <p:cNvSpPr txBox="1"/>
            <p:nvPr/>
          </p:nvSpPr>
          <p:spPr>
            <a:xfrm>
              <a:off x="5032743" y="1776826"/>
              <a:ext cx="998232" cy="290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spc="0" baseline="0">
                  <a:ln/>
                  <a:solidFill>
                    <a:srgbClr val="262626"/>
                  </a:solidFill>
                  <a:latin typeface="Calibri"/>
                  <a:cs typeface="Calibri"/>
                  <a:sym typeface="Calibri"/>
                  <a:rtl val="0"/>
                </a:rPr>
                <a:t>Source Data</a:t>
              </a: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DF89009D-B033-8CD6-81C4-5955C89BC27C}"/>
                </a:ext>
              </a:extLst>
            </p:cNvPr>
            <p:cNvSpPr/>
            <p:nvPr/>
          </p:nvSpPr>
          <p:spPr>
            <a:xfrm>
              <a:off x="6757752" y="3484611"/>
              <a:ext cx="365863" cy="324050"/>
            </a:xfrm>
            <a:custGeom>
              <a:avLst/>
              <a:gdLst>
                <a:gd name="connsiteX0" fmla="*/ -393 w 365863"/>
                <a:gd name="connsiteY0" fmla="*/ 161875 h 324050"/>
                <a:gd name="connsiteX1" fmla="*/ 91073 w 365863"/>
                <a:gd name="connsiteY1" fmla="*/ 161875 h 324050"/>
                <a:gd name="connsiteX2" fmla="*/ 91073 w 365863"/>
                <a:gd name="connsiteY2" fmla="*/ -150 h 324050"/>
                <a:gd name="connsiteX3" fmla="*/ 274005 w 365863"/>
                <a:gd name="connsiteY3" fmla="*/ -150 h 324050"/>
                <a:gd name="connsiteX4" fmla="*/ 274005 w 365863"/>
                <a:gd name="connsiteY4" fmla="*/ 161875 h 324050"/>
                <a:gd name="connsiteX5" fmla="*/ 365470 w 365863"/>
                <a:gd name="connsiteY5" fmla="*/ 161875 h 324050"/>
                <a:gd name="connsiteX6" fmla="*/ 182539 w 365863"/>
                <a:gd name="connsiteY6" fmla="*/ 323900 h 3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863" h="324050">
                  <a:moveTo>
                    <a:pt x="-393" y="161875"/>
                  </a:moveTo>
                  <a:lnTo>
                    <a:pt x="91073" y="161875"/>
                  </a:lnTo>
                  <a:lnTo>
                    <a:pt x="91073" y="-150"/>
                  </a:lnTo>
                  <a:lnTo>
                    <a:pt x="274005" y="-150"/>
                  </a:lnTo>
                  <a:lnTo>
                    <a:pt x="274005" y="161875"/>
                  </a:lnTo>
                  <a:lnTo>
                    <a:pt x="365470" y="161875"/>
                  </a:lnTo>
                  <a:lnTo>
                    <a:pt x="182539" y="323900"/>
                  </a:lnTo>
                  <a:close/>
                </a:path>
              </a:pathLst>
            </a:custGeom>
            <a:solidFill>
              <a:srgbClr val="C0504D"/>
            </a:solidFill>
            <a:ln w="10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577C47F8-1D6B-B33A-C3CD-EB1CBD56511A}"/>
                </a:ext>
              </a:extLst>
            </p:cNvPr>
            <p:cNvSpPr/>
            <p:nvPr/>
          </p:nvSpPr>
          <p:spPr>
            <a:xfrm>
              <a:off x="7970328" y="2146596"/>
              <a:ext cx="491302" cy="480848"/>
            </a:xfrm>
            <a:custGeom>
              <a:avLst/>
              <a:gdLst>
                <a:gd name="connsiteX0" fmla="*/ 410764 w 491302"/>
                <a:gd name="connsiteY0" fmla="*/ -150 h 480848"/>
                <a:gd name="connsiteX1" fmla="*/ 490909 w 491302"/>
                <a:gd name="connsiteY1" fmla="*/ 79995 h 480848"/>
                <a:gd name="connsiteX2" fmla="*/ 490909 w 491302"/>
                <a:gd name="connsiteY2" fmla="*/ 400554 h 480848"/>
                <a:gd name="connsiteX3" fmla="*/ 410764 w 491302"/>
                <a:gd name="connsiteY3" fmla="*/ 480699 h 480848"/>
                <a:gd name="connsiteX4" fmla="*/ 79752 w 491302"/>
                <a:gd name="connsiteY4" fmla="*/ 480699 h 480848"/>
                <a:gd name="connsiteX5" fmla="*/ -393 w 491302"/>
                <a:gd name="connsiteY5" fmla="*/ 400554 h 480848"/>
                <a:gd name="connsiteX6" fmla="*/ -393 w 491302"/>
                <a:gd name="connsiteY6" fmla="*/ 79995 h 480848"/>
                <a:gd name="connsiteX7" fmla="*/ 79752 w 491302"/>
                <a:gd name="connsiteY7" fmla="*/ -150 h 4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480848">
                  <a:moveTo>
                    <a:pt x="410764" y="-150"/>
                  </a:moveTo>
                  <a:cubicBezTo>
                    <a:pt x="455023" y="-150"/>
                    <a:pt x="490909" y="35736"/>
                    <a:pt x="490909" y="79995"/>
                  </a:cubicBezTo>
                  <a:lnTo>
                    <a:pt x="490909" y="400554"/>
                  </a:lnTo>
                  <a:cubicBezTo>
                    <a:pt x="490909" y="444823"/>
                    <a:pt x="455023" y="480699"/>
                    <a:pt x="410764" y="480699"/>
                  </a:cubicBezTo>
                  <a:lnTo>
                    <a:pt x="79752" y="480699"/>
                  </a:lnTo>
                  <a:cubicBezTo>
                    <a:pt x="35483" y="480699"/>
                    <a:pt x="-393" y="444823"/>
                    <a:pt x="-393" y="400554"/>
                  </a:cubicBezTo>
                  <a:lnTo>
                    <a:pt x="-393" y="79995"/>
                  </a:lnTo>
                  <a:cubicBezTo>
                    <a:pt x="-393" y="35736"/>
                    <a:pt x="35483" y="-150"/>
                    <a:pt x="79752" y="-150"/>
                  </a:cubicBezTo>
                  <a:close/>
                </a:path>
              </a:pathLst>
            </a:custGeom>
            <a:solidFill>
              <a:srgbClr val="DBDBDB"/>
            </a:solidFill>
            <a:ln w="20878" cap="flat">
              <a:solidFill>
                <a:srgbClr val="A5A5A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5D886B29-6BB9-493E-6C89-CE43532C0496}"/>
                </a:ext>
              </a:extLst>
            </p:cNvPr>
            <p:cNvSpPr/>
            <p:nvPr/>
          </p:nvSpPr>
          <p:spPr>
            <a:xfrm>
              <a:off x="6789112" y="2146596"/>
              <a:ext cx="491302" cy="480848"/>
            </a:xfrm>
            <a:custGeom>
              <a:avLst/>
              <a:gdLst>
                <a:gd name="connsiteX0" fmla="*/ 410764 w 491302"/>
                <a:gd name="connsiteY0" fmla="*/ -150 h 480848"/>
                <a:gd name="connsiteX1" fmla="*/ 490909 w 491302"/>
                <a:gd name="connsiteY1" fmla="*/ 79995 h 480848"/>
                <a:gd name="connsiteX2" fmla="*/ 490909 w 491302"/>
                <a:gd name="connsiteY2" fmla="*/ 400554 h 480848"/>
                <a:gd name="connsiteX3" fmla="*/ 410764 w 491302"/>
                <a:gd name="connsiteY3" fmla="*/ 480699 h 480848"/>
                <a:gd name="connsiteX4" fmla="*/ 79752 w 491302"/>
                <a:gd name="connsiteY4" fmla="*/ 480699 h 480848"/>
                <a:gd name="connsiteX5" fmla="*/ -393 w 491302"/>
                <a:gd name="connsiteY5" fmla="*/ 400554 h 480848"/>
                <a:gd name="connsiteX6" fmla="*/ -393 w 491302"/>
                <a:gd name="connsiteY6" fmla="*/ 79995 h 480848"/>
                <a:gd name="connsiteX7" fmla="*/ 79752 w 491302"/>
                <a:gd name="connsiteY7" fmla="*/ -150 h 4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480848">
                  <a:moveTo>
                    <a:pt x="410764" y="-150"/>
                  </a:moveTo>
                  <a:cubicBezTo>
                    <a:pt x="455023" y="-150"/>
                    <a:pt x="490909" y="35736"/>
                    <a:pt x="490909" y="79995"/>
                  </a:cubicBezTo>
                  <a:lnTo>
                    <a:pt x="490909" y="400554"/>
                  </a:lnTo>
                  <a:cubicBezTo>
                    <a:pt x="490909" y="444823"/>
                    <a:pt x="455023" y="480699"/>
                    <a:pt x="410764" y="480699"/>
                  </a:cubicBezTo>
                  <a:lnTo>
                    <a:pt x="79752" y="480699"/>
                  </a:lnTo>
                  <a:cubicBezTo>
                    <a:pt x="35483" y="480699"/>
                    <a:pt x="-393" y="444823"/>
                    <a:pt x="-393" y="400554"/>
                  </a:cubicBezTo>
                  <a:lnTo>
                    <a:pt x="-393" y="79995"/>
                  </a:lnTo>
                  <a:cubicBezTo>
                    <a:pt x="-393" y="35736"/>
                    <a:pt x="35483" y="-150"/>
                    <a:pt x="79752" y="-150"/>
                  </a:cubicBezTo>
                  <a:close/>
                </a:path>
              </a:pathLst>
            </a:custGeom>
            <a:solidFill>
              <a:srgbClr val="DBDBDB"/>
            </a:solidFill>
            <a:ln w="20878" cap="flat">
              <a:solidFill>
                <a:srgbClr val="A5A5A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F853716C-3EE2-1B73-EC29-5319DFB791BA}"/>
                </a:ext>
              </a:extLst>
            </p:cNvPr>
            <p:cNvSpPr/>
            <p:nvPr/>
          </p:nvSpPr>
          <p:spPr>
            <a:xfrm>
              <a:off x="6130558" y="2146596"/>
              <a:ext cx="491302" cy="480848"/>
            </a:xfrm>
            <a:custGeom>
              <a:avLst/>
              <a:gdLst>
                <a:gd name="connsiteX0" fmla="*/ 410764 w 491302"/>
                <a:gd name="connsiteY0" fmla="*/ -150 h 480848"/>
                <a:gd name="connsiteX1" fmla="*/ 490909 w 491302"/>
                <a:gd name="connsiteY1" fmla="*/ 79995 h 480848"/>
                <a:gd name="connsiteX2" fmla="*/ 490909 w 491302"/>
                <a:gd name="connsiteY2" fmla="*/ 400554 h 480848"/>
                <a:gd name="connsiteX3" fmla="*/ 410764 w 491302"/>
                <a:gd name="connsiteY3" fmla="*/ 480699 h 480848"/>
                <a:gd name="connsiteX4" fmla="*/ 79752 w 491302"/>
                <a:gd name="connsiteY4" fmla="*/ 480699 h 480848"/>
                <a:gd name="connsiteX5" fmla="*/ -393 w 491302"/>
                <a:gd name="connsiteY5" fmla="*/ 400554 h 480848"/>
                <a:gd name="connsiteX6" fmla="*/ -393 w 491302"/>
                <a:gd name="connsiteY6" fmla="*/ 79995 h 480848"/>
                <a:gd name="connsiteX7" fmla="*/ 79752 w 491302"/>
                <a:gd name="connsiteY7" fmla="*/ -150 h 4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480848">
                  <a:moveTo>
                    <a:pt x="410764" y="-150"/>
                  </a:moveTo>
                  <a:cubicBezTo>
                    <a:pt x="455023" y="-150"/>
                    <a:pt x="490909" y="35736"/>
                    <a:pt x="490909" y="79995"/>
                  </a:cubicBezTo>
                  <a:lnTo>
                    <a:pt x="490909" y="400554"/>
                  </a:lnTo>
                  <a:cubicBezTo>
                    <a:pt x="490909" y="444823"/>
                    <a:pt x="455023" y="480699"/>
                    <a:pt x="410764" y="480699"/>
                  </a:cubicBezTo>
                  <a:lnTo>
                    <a:pt x="79752" y="480699"/>
                  </a:lnTo>
                  <a:cubicBezTo>
                    <a:pt x="35483" y="480699"/>
                    <a:pt x="-393" y="444823"/>
                    <a:pt x="-393" y="400554"/>
                  </a:cubicBezTo>
                  <a:lnTo>
                    <a:pt x="-393" y="79995"/>
                  </a:lnTo>
                  <a:cubicBezTo>
                    <a:pt x="-393" y="35736"/>
                    <a:pt x="35483" y="-150"/>
                    <a:pt x="79752" y="-150"/>
                  </a:cubicBezTo>
                  <a:close/>
                </a:path>
              </a:pathLst>
            </a:custGeom>
            <a:solidFill>
              <a:srgbClr val="DBDBDB"/>
            </a:solidFill>
            <a:ln w="20878" cap="flat">
              <a:solidFill>
                <a:srgbClr val="A5A5A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A89EFE5-B8FF-2B77-5E2D-70733226BAED}"/>
                </a:ext>
              </a:extLst>
            </p:cNvPr>
            <p:cNvSpPr/>
            <p:nvPr/>
          </p:nvSpPr>
          <p:spPr>
            <a:xfrm>
              <a:off x="5492910" y="2146596"/>
              <a:ext cx="491302" cy="480848"/>
            </a:xfrm>
            <a:custGeom>
              <a:avLst/>
              <a:gdLst>
                <a:gd name="connsiteX0" fmla="*/ 410764 w 491302"/>
                <a:gd name="connsiteY0" fmla="*/ -150 h 480848"/>
                <a:gd name="connsiteX1" fmla="*/ 490909 w 491302"/>
                <a:gd name="connsiteY1" fmla="*/ 79995 h 480848"/>
                <a:gd name="connsiteX2" fmla="*/ 490909 w 491302"/>
                <a:gd name="connsiteY2" fmla="*/ 400554 h 480848"/>
                <a:gd name="connsiteX3" fmla="*/ 410764 w 491302"/>
                <a:gd name="connsiteY3" fmla="*/ 480699 h 480848"/>
                <a:gd name="connsiteX4" fmla="*/ 79752 w 491302"/>
                <a:gd name="connsiteY4" fmla="*/ 480699 h 480848"/>
                <a:gd name="connsiteX5" fmla="*/ -393 w 491302"/>
                <a:gd name="connsiteY5" fmla="*/ 400554 h 480848"/>
                <a:gd name="connsiteX6" fmla="*/ -393 w 491302"/>
                <a:gd name="connsiteY6" fmla="*/ 79995 h 480848"/>
                <a:gd name="connsiteX7" fmla="*/ 79752 w 491302"/>
                <a:gd name="connsiteY7" fmla="*/ -150 h 4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480848">
                  <a:moveTo>
                    <a:pt x="410764" y="-150"/>
                  </a:moveTo>
                  <a:cubicBezTo>
                    <a:pt x="455023" y="-150"/>
                    <a:pt x="490909" y="35736"/>
                    <a:pt x="490909" y="79995"/>
                  </a:cubicBezTo>
                  <a:lnTo>
                    <a:pt x="490909" y="400554"/>
                  </a:lnTo>
                  <a:cubicBezTo>
                    <a:pt x="490909" y="444823"/>
                    <a:pt x="455023" y="480699"/>
                    <a:pt x="410764" y="480699"/>
                  </a:cubicBezTo>
                  <a:lnTo>
                    <a:pt x="79752" y="480699"/>
                  </a:lnTo>
                  <a:cubicBezTo>
                    <a:pt x="35483" y="480699"/>
                    <a:pt x="-393" y="444823"/>
                    <a:pt x="-393" y="400554"/>
                  </a:cubicBezTo>
                  <a:lnTo>
                    <a:pt x="-393" y="79995"/>
                  </a:lnTo>
                  <a:cubicBezTo>
                    <a:pt x="-393" y="35736"/>
                    <a:pt x="35483" y="-150"/>
                    <a:pt x="79752" y="-150"/>
                  </a:cubicBezTo>
                  <a:close/>
                </a:path>
              </a:pathLst>
            </a:custGeom>
            <a:solidFill>
              <a:srgbClr val="DBDBDB"/>
            </a:solidFill>
            <a:ln w="20878" cap="flat">
              <a:solidFill>
                <a:srgbClr val="A5A5A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3F0DB7F-A130-8565-D8D1-C235635C71A8}"/>
                </a:ext>
              </a:extLst>
            </p:cNvPr>
            <p:cNvSpPr txBox="1"/>
            <p:nvPr/>
          </p:nvSpPr>
          <p:spPr>
            <a:xfrm rot="5400000">
              <a:off x="7706462" y="2174049"/>
              <a:ext cx="235146" cy="436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i="1" spc="0" baseline="0">
                  <a:ln/>
                  <a:solidFill>
                    <a:srgbClr val="404040"/>
                  </a:solidFill>
                  <a:latin typeface="Adobe Devanagari"/>
                  <a:cs typeface="Adobe Devanagari"/>
                  <a:sym typeface="Adobe Devanagari"/>
                  <a:rtl val="0"/>
                </a:rPr>
                <a:t>.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67CAE85-F877-4847-78EB-7072AC117C42}"/>
                </a:ext>
              </a:extLst>
            </p:cNvPr>
            <p:cNvSpPr txBox="1"/>
            <p:nvPr/>
          </p:nvSpPr>
          <p:spPr>
            <a:xfrm rot="5400000">
              <a:off x="7570570" y="2174049"/>
              <a:ext cx="235146" cy="436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i="1" spc="0" baseline="0">
                  <a:ln/>
                  <a:solidFill>
                    <a:srgbClr val="404040"/>
                  </a:solidFill>
                  <a:latin typeface="Adobe Devanagari"/>
                  <a:cs typeface="Adobe Devanagari"/>
                  <a:sym typeface="Adobe Devanagari"/>
                  <a:rtl val="0"/>
                </a:rPr>
                <a:t>.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ACF21B2-867F-EA52-1711-9E065F5483D4}"/>
                </a:ext>
              </a:extLst>
            </p:cNvPr>
            <p:cNvSpPr txBox="1"/>
            <p:nvPr/>
          </p:nvSpPr>
          <p:spPr>
            <a:xfrm rot="5400000">
              <a:off x="7424225" y="2174049"/>
              <a:ext cx="235146" cy="436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i="1" spc="0" baseline="0">
                  <a:ln/>
                  <a:solidFill>
                    <a:srgbClr val="404040"/>
                  </a:solidFill>
                  <a:latin typeface="Adobe Devanagari"/>
                  <a:cs typeface="Adobe Devanagari"/>
                  <a:sym typeface="Adobe Devanagari"/>
                  <a:rtl val="0"/>
                </a:rPr>
                <a:t>.</a:t>
              </a: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E549DC48-8752-A62F-9912-BA282688C634}"/>
                </a:ext>
              </a:extLst>
            </p:cNvPr>
            <p:cNvSpPr/>
            <p:nvPr/>
          </p:nvSpPr>
          <p:spPr>
            <a:xfrm>
              <a:off x="5085234" y="2073424"/>
              <a:ext cx="3585461" cy="637647"/>
            </a:xfrm>
            <a:custGeom>
              <a:avLst/>
              <a:gdLst>
                <a:gd name="connsiteX0" fmla="*/ 3472110 w 3585461"/>
                <a:gd name="connsiteY0" fmla="*/ -150 h 637647"/>
                <a:gd name="connsiteX1" fmla="*/ 3585068 w 3585461"/>
                <a:gd name="connsiteY1" fmla="*/ 112808 h 637647"/>
                <a:gd name="connsiteX2" fmla="*/ 3585068 w 3585461"/>
                <a:gd name="connsiteY2" fmla="*/ 524540 h 637647"/>
                <a:gd name="connsiteX3" fmla="*/ 3472110 w 3585461"/>
                <a:gd name="connsiteY3" fmla="*/ 637498 h 637647"/>
                <a:gd name="connsiteX4" fmla="*/ 112565 w 3585461"/>
                <a:gd name="connsiteY4" fmla="*/ 637498 h 637647"/>
                <a:gd name="connsiteX5" fmla="*/ -393 w 3585461"/>
                <a:gd name="connsiteY5" fmla="*/ 524540 h 637647"/>
                <a:gd name="connsiteX6" fmla="*/ -393 w 3585461"/>
                <a:gd name="connsiteY6" fmla="*/ 112808 h 637647"/>
                <a:gd name="connsiteX7" fmla="*/ 112565 w 3585461"/>
                <a:gd name="connsiteY7" fmla="*/ -150 h 63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5461" h="637647">
                  <a:moveTo>
                    <a:pt x="3472110" y="-150"/>
                  </a:moveTo>
                  <a:cubicBezTo>
                    <a:pt x="3534496" y="-150"/>
                    <a:pt x="3585068" y="50423"/>
                    <a:pt x="3585068" y="112808"/>
                  </a:cubicBezTo>
                  <a:lnTo>
                    <a:pt x="3585068" y="524540"/>
                  </a:lnTo>
                  <a:cubicBezTo>
                    <a:pt x="3585068" y="586925"/>
                    <a:pt x="3534496" y="637498"/>
                    <a:pt x="3472110" y="637498"/>
                  </a:cubicBezTo>
                  <a:lnTo>
                    <a:pt x="112565" y="637498"/>
                  </a:lnTo>
                  <a:cubicBezTo>
                    <a:pt x="50180" y="637498"/>
                    <a:pt x="-393" y="586925"/>
                    <a:pt x="-393" y="524540"/>
                  </a:cubicBezTo>
                  <a:lnTo>
                    <a:pt x="-393" y="112808"/>
                  </a:lnTo>
                  <a:cubicBezTo>
                    <a:pt x="-393" y="50423"/>
                    <a:pt x="50180" y="-150"/>
                    <a:pt x="112565" y="-150"/>
                  </a:cubicBezTo>
                  <a:close/>
                </a:path>
              </a:pathLst>
            </a:custGeom>
            <a:noFill/>
            <a:ln w="20878" cap="flat">
              <a:solidFill>
                <a:srgbClr val="767171"/>
              </a:solidFill>
              <a:prstDash val="sysDash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8" name="图片 10">
              <a:extLst>
                <a:ext uri="{FF2B5EF4-FFF2-40B4-BE49-F238E27FC236}">
                  <a16:creationId xmlns:a16="http://schemas.microsoft.com/office/drawing/2014/main" id="{D26E1CFE-42BA-E914-6A92-C3CC5C3C032D}"/>
                </a:ext>
              </a:extLst>
            </p:cNvPr>
            <p:cNvGrpSpPr/>
            <p:nvPr/>
          </p:nvGrpSpPr>
          <p:grpSpPr>
            <a:xfrm>
              <a:off x="5178953" y="2293922"/>
              <a:ext cx="209812" cy="196651"/>
              <a:chOff x="5178953" y="2293922"/>
              <a:chExt cx="209812" cy="196651"/>
            </a:xfrm>
            <a:solidFill>
              <a:srgbClr val="767171"/>
            </a:solidFill>
          </p:grpSpPr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47477196-74CB-5E13-C6BC-3CAFEE7BCC61}"/>
                  </a:ext>
                </a:extLst>
              </p:cNvPr>
              <p:cNvSpPr/>
              <p:nvPr/>
            </p:nvSpPr>
            <p:spPr>
              <a:xfrm>
                <a:off x="5259611" y="2363655"/>
                <a:ext cx="31425" cy="30225"/>
              </a:xfrm>
              <a:custGeom>
                <a:avLst/>
                <a:gdLst>
                  <a:gd name="connsiteX0" fmla="*/ 31484 w 31425"/>
                  <a:gd name="connsiteY0" fmla="*/ 1174 h 30225"/>
                  <a:gd name="connsiteX1" fmla="*/ 1223 w 31425"/>
                  <a:gd name="connsiteY1" fmla="*/ 16061 h 30225"/>
                  <a:gd name="connsiteX2" fmla="*/ 59 w 31425"/>
                  <a:gd name="connsiteY2" fmla="*/ 23196 h 30225"/>
                  <a:gd name="connsiteX3" fmla="*/ 1220 w 31425"/>
                  <a:gd name="connsiteY3" fmla="*/ 30273 h 3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" h="30225">
                    <a:moveTo>
                      <a:pt x="31484" y="1174"/>
                    </a:moveTo>
                    <a:cubicBezTo>
                      <a:pt x="18852" y="-2751"/>
                      <a:pt x="5304" y="3914"/>
                      <a:pt x="1223" y="16061"/>
                    </a:cubicBezTo>
                    <a:cubicBezTo>
                      <a:pt x="449" y="18366"/>
                      <a:pt x="55" y="20773"/>
                      <a:pt x="59" y="23196"/>
                    </a:cubicBezTo>
                    <a:cubicBezTo>
                      <a:pt x="51" y="25600"/>
                      <a:pt x="442" y="27989"/>
                      <a:pt x="1220" y="30273"/>
                    </a:cubicBezTo>
                    <a:close/>
                  </a:path>
                </a:pathLst>
              </a:custGeom>
              <a:solidFill>
                <a:srgbClr val="767171"/>
              </a:solidFill>
              <a:ln w="106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0318B6E1-4D63-0826-F6EB-F7014F22A1AE}"/>
                  </a:ext>
                </a:extLst>
              </p:cNvPr>
              <p:cNvSpPr/>
              <p:nvPr/>
            </p:nvSpPr>
            <p:spPr>
              <a:xfrm>
                <a:off x="5178953" y="2326343"/>
                <a:ext cx="143310" cy="103252"/>
              </a:xfrm>
              <a:custGeom>
                <a:avLst/>
                <a:gdLst>
                  <a:gd name="connsiteX0" fmla="*/ 44734 w 143310"/>
                  <a:gd name="connsiteY0" fmla="*/ 103301 h 103252"/>
                  <a:gd name="connsiteX1" fmla="*/ 57162 w 143310"/>
                  <a:gd name="connsiteY1" fmla="*/ 91351 h 103252"/>
                  <a:gd name="connsiteX2" fmla="*/ 18489 w 143310"/>
                  <a:gd name="connsiteY2" fmla="*/ 63230 h 103252"/>
                  <a:gd name="connsiteX3" fmla="*/ 38307 w 143310"/>
                  <a:gd name="connsiteY3" fmla="*/ 44774 h 103252"/>
                  <a:gd name="connsiteX4" fmla="*/ 66165 w 143310"/>
                  <a:gd name="connsiteY4" fmla="*/ 26535 h 103252"/>
                  <a:gd name="connsiteX5" fmla="*/ 60843 w 143310"/>
                  <a:gd name="connsiteY5" fmla="*/ 87730 h 103252"/>
                  <a:gd name="connsiteX6" fmla="*/ 68430 w 143310"/>
                  <a:gd name="connsiteY6" fmla="*/ 80434 h 103252"/>
                  <a:gd name="connsiteX7" fmla="*/ 84096 w 143310"/>
                  <a:gd name="connsiteY7" fmla="*/ 25525 h 103252"/>
                  <a:gd name="connsiteX8" fmla="*/ 125589 w 143310"/>
                  <a:gd name="connsiteY8" fmla="*/ 25555 h 103252"/>
                  <a:gd name="connsiteX9" fmla="*/ 143369 w 143310"/>
                  <a:gd name="connsiteY9" fmla="*/ 8460 h 103252"/>
                  <a:gd name="connsiteX10" fmla="*/ 104781 w 143310"/>
                  <a:gd name="connsiteY10" fmla="*/ 48 h 103252"/>
                  <a:gd name="connsiteX11" fmla="*/ 2862 w 143310"/>
                  <a:gd name="connsiteY11" fmla="*/ 56261 h 103252"/>
                  <a:gd name="connsiteX12" fmla="*/ 3258 w 143310"/>
                  <a:gd name="connsiteY12" fmla="*/ 71396 h 103252"/>
                  <a:gd name="connsiteX13" fmla="*/ 44734 w 143310"/>
                  <a:gd name="connsiteY13" fmla="*/ 103301 h 1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3310" h="103252">
                    <a:moveTo>
                      <a:pt x="44734" y="103301"/>
                    </a:moveTo>
                    <a:lnTo>
                      <a:pt x="57162" y="91351"/>
                    </a:lnTo>
                    <a:cubicBezTo>
                      <a:pt x="43024" y="83679"/>
                      <a:pt x="30017" y="74221"/>
                      <a:pt x="18489" y="63230"/>
                    </a:cubicBezTo>
                    <a:cubicBezTo>
                      <a:pt x="24669" y="56669"/>
                      <a:pt x="31289" y="50504"/>
                      <a:pt x="38307" y="44774"/>
                    </a:cubicBezTo>
                    <a:cubicBezTo>
                      <a:pt x="46859" y="37718"/>
                      <a:pt x="56203" y="31600"/>
                      <a:pt x="66165" y="26535"/>
                    </a:cubicBezTo>
                    <a:cubicBezTo>
                      <a:pt x="50079" y="43377"/>
                      <a:pt x="47889" y="68553"/>
                      <a:pt x="60843" y="87730"/>
                    </a:cubicBezTo>
                    <a:lnTo>
                      <a:pt x="68430" y="80434"/>
                    </a:lnTo>
                    <a:cubicBezTo>
                      <a:pt x="56987" y="61112"/>
                      <a:pt x="64001" y="36528"/>
                      <a:pt x="84096" y="25525"/>
                    </a:cubicBezTo>
                    <a:cubicBezTo>
                      <a:pt x="96960" y="18482"/>
                      <a:pt x="112736" y="18493"/>
                      <a:pt x="125589" y="25555"/>
                    </a:cubicBezTo>
                    <a:lnTo>
                      <a:pt x="143369" y="8460"/>
                    </a:lnTo>
                    <a:cubicBezTo>
                      <a:pt x="131256" y="3101"/>
                      <a:pt x="118113" y="236"/>
                      <a:pt x="104781" y="48"/>
                    </a:cubicBezTo>
                    <a:cubicBezTo>
                      <a:pt x="57927" y="48"/>
                      <a:pt x="17980" y="39193"/>
                      <a:pt x="2862" y="56261"/>
                    </a:cubicBezTo>
                    <a:cubicBezTo>
                      <a:pt x="-1022" y="60671"/>
                      <a:pt x="-852" y="67181"/>
                      <a:pt x="3258" y="71396"/>
                    </a:cubicBezTo>
                    <a:cubicBezTo>
                      <a:pt x="15590" y="83711"/>
                      <a:pt x="29532" y="94435"/>
                      <a:pt x="44734" y="103301"/>
                    </a:cubicBezTo>
                    <a:close/>
                  </a:path>
                </a:pathLst>
              </a:custGeom>
              <a:solidFill>
                <a:srgbClr val="767171"/>
              </a:solidFill>
              <a:ln w="106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E58F5AF8-A547-BD2E-705C-E3C194ED2BAA}"/>
                  </a:ext>
                </a:extLst>
              </p:cNvPr>
              <p:cNvSpPr/>
              <p:nvPr/>
            </p:nvSpPr>
            <p:spPr>
              <a:xfrm>
                <a:off x="5184248" y="2293922"/>
                <a:ext cx="204517" cy="196651"/>
              </a:xfrm>
              <a:custGeom>
                <a:avLst/>
                <a:gdLst>
                  <a:gd name="connsiteX0" fmla="*/ 161119 w 204517"/>
                  <a:gd name="connsiteY0" fmla="*/ 53376 h 196651"/>
                  <a:gd name="connsiteX1" fmla="*/ 204576 w 204517"/>
                  <a:gd name="connsiteY1" fmla="*/ 11590 h 196651"/>
                  <a:gd name="connsiteX2" fmla="*/ 192573 w 204517"/>
                  <a:gd name="connsiteY2" fmla="*/ 48 h 196651"/>
                  <a:gd name="connsiteX3" fmla="*/ 59 w 204517"/>
                  <a:gd name="connsiteY3" fmla="*/ 185158 h 196651"/>
                  <a:gd name="connsiteX4" fmla="*/ 12062 w 204517"/>
                  <a:gd name="connsiteY4" fmla="*/ 196699 h 196651"/>
                  <a:gd name="connsiteX5" fmla="*/ 63786 w 204517"/>
                  <a:gd name="connsiteY5" fmla="*/ 146965 h 196651"/>
                  <a:gd name="connsiteX6" fmla="*/ 99487 w 204517"/>
                  <a:gd name="connsiteY6" fmla="*/ 153362 h 196651"/>
                  <a:gd name="connsiteX7" fmla="*/ 201009 w 204517"/>
                  <a:gd name="connsiteY7" fmla="*/ 103818 h 196651"/>
                  <a:gd name="connsiteX8" fmla="*/ 201575 w 204517"/>
                  <a:gd name="connsiteY8" fmla="*/ 88683 h 196651"/>
                  <a:gd name="connsiteX9" fmla="*/ 161119 w 204517"/>
                  <a:gd name="connsiteY9" fmla="*/ 53376 h 196651"/>
                  <a:gd name="connsiteX10" fmla="*/ 99487 w 204517"/>
                  <a:gd name="connsiteY10" fmla="*/ 133218 h 196651"/>
                  <a:gd name="connsiteX11" fmla="*/ 81962 w 204517"/>
                  <a:gd name="connsiteY11" fmla="*/ 129489 h 196651"/>
                  <a:gd name="connsiteX12" fmla="*/ 96118 w 204517"/>
                  <a:gd name="connsiteY12" fmla="*/ 115878 h 196651"/>
                  <a:gd name="connsiteX13" fmla="*/ 99430 w 204517"/>
                  <a:gd name="connsiteY13" fmla="*/ 116122 h 196651"/>
                  <a:gd name="connsiteX14" fmla="*/ 123494 w 204517"/>
                  <a:gd name="connsiteY14" fmla="*/ 92984 h 196651"/>
                  <a:gd name="connsiteX15" fmla="*/ 123239 w 204517"/>
                  <a:gd name="connsiteY15" fmla="*/ 89799 h 196651"/>
                  <a:gd name="connsiteX16" fmla="*/ 137395 w 204517"/>
                  <a:gd name="connsiteY16" fmla="*/ 76188 h 196651"/>
                  <a:gd name="connsiteX17" fmla="*/ 117046 w 204517"/>
                  <a:gd name="connsiteY17" fmla="*/ 129617 h 196651"/>
                  <a:gd name="connsiteX18" fmla="*/ 99373 w 204517"/>
                  <a:gd name="connsiteY18" fmla="*/ 133354 h 196651"/>
                  <a:gd name="connsiteX19" fmla="*/ 135837 w 204517"/>
                  <a:gd name="connsiteY19" fmla="*/ 129135 h 196651"/>
                  <a:gd name="connsiteX20" fmla="*/ 145237 w 204517"/>
                  <a:gd name="connsiteY20" fmla="*/ 68647 h 196651"/>
                  <a:gd name="connsiteX21" fmla="*/ 148916 w 204517"/>
                  <a:gd name="connsiteY21" fmla="*/ 65109 h 196651"/>
                  <a:gd name="connsiteX22" fmla="*/ 185722 w 204517"/>
                  <a:gd name="connsiteY22" fmla="*/ 95788 h 196651"/>
                  <a:gd name="connsiteX23" fmla="*/ 135837 w 204517"/>
                  <a:gd name="connsiteY23" fmla="*/ 129135 h 196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517" h="196651">
                    <a:moveTo>
                      <a:pt x="161119" y="53376"/>
                    </a:moveTo>
                    <a:lnTo>
                      <a:pt x="204576" y="11590"/>
                    </a:lnTo>
                    <a:lnTo>
                      <a:pt x="192573" y="48"/>
                    </a:lnTo>
                    <a:lnTo>
                      <a:pt x="59" y="185158"/>
                    </a:lnTo>
                    <a:lnTo>
                      <a:pt x="12062" y="196699"/>
                    </a:lnTo>
                    <a:lnTo>
                      <a:pt x="63786" y="146965"/>
                    </a:lnTo>
                    <a:cubicBezTo>
                      <a:pt x="75205" y="151091"/>
                      <a:pt x="87289" y="153255"/>
                      <a:pt x="99487" y="153362"/>
                    </a:cubicBezTo>
                    <a:cubicBezTo>
                      <a:pt x="145888" y="153362"/>
                      <a:pt x="185494" y="119253"/>
                      <a:pt x="201009" y="103818"/>
                    </a:cubicBezTo>
                    <a:cubicBezTo>
                      <a:pt x="205156" y="99639"/>
                      <a:pt x="205400" y="93138"/>
                      <a:pt x="201575" y="88683"/>
                    </a:cubicBezTo>
                    <a:cubicBezTo>
                      <a:pt x="189703" y="75311"/>
                      <a:pt x="176108" y="63446"/>
                      <a:pt x="161119" y="53376"/>
                    </a:cubicBezTo>
                    <a:close/>
                    <a:moveTo>
                      <a:pt x="99487" y="133218"/>
                    </a:moveTo>
                    <a:cubicBezTo>
                      <a:pt x="93430" y="133229"/>
                      <a:pt x="87446" y="131956"/>
                      <a:pt x="81962" y="129489"/>
                    </a:cubicBezTo>
                    <a:lnTo>
                      <a:pt x="96118" y="115878"/>
                    </a:lnTo>
                    <a:cubicBezTo>
                      <a:pt x="97214" y="116029"/>
                      <a:pt x="98321" y="116111"/>
                      <a:pt x="99430" y="116122"/>
                    </a:cubicBezTo>
                    <a:cubicBezTo>
                      <a:pt x="112714" y="116108"/>
                      <a:pt x="123479" y="105757"/>
                      <a:pt x="123494" y="92984"/>
                    </a:cubicBezTo>
                    <a:cubicBezTo>
                      <a:pt x="123481" y="91918"/>
                      <a:pt x="123395" y="90855"/>
                      <a:pt x="123239" y="89799"/>
                    </a:cubicBezTo>
                    <a:lnTo>
                      <a:pt x="137395" y="76188"/>
                    </a:lnTo>
                    <a:cubicBezTo>
                      <a:pt x="147119" y="96345"/>
                      <a:pt x="138009" y="120266"/>
                      <a:pt x="117046" y="129617"/>
                    </a:cubicBezTo>
                    <a:cubicBezTo>
                      <a:pt x="111509" y="132088"/>
                      <a:pt x="105477" y="133363"/>
                      <a:pt x="99373" y="133354"/>
                    </a:cubicBezTo>
                    <a:close/>
                    <a:moveTo>
                      <a:pt x="135837" y="129135"/>
                    </a:moveTo>
                    <a:cubicBezTo>
                      <a:pt x="152904" y="113370"/>
                      <a:pt x="156765" y="88521"/>
                      <a:pt x="145237" y="68647"/>
                    </a:cubicBezTo>
                    <a:lnTo>
                      <a:pt x="148916" y="65109"/>
                    </a:lnTo>
                    <a:cubicBezTo>
                      <a:pt x="162488" y="73793"/>
                      <a:pt x="174856" y="84103"/>
                      <a:pt x="185722" y="95788"/>
                    </a:cubicBezTo>
                    <a:cubicBezTo>
                      <a:pt x="175274" y="105533"/>
                      <a:pt x="157382" y="120151"/>
                      <a:pt x="135837" y="129135"/>
                    </a:cubicBezTo>
                    <a:close/>
                  </a:path>
                </a:pathLst>
              </a:custGeom>
              <a:solidFill>
                <a:srgbClr val="767171"/>
              </a:solidFill>
              <a:ln w="106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68ECFDF-5AE2-27E6-FEEF-16D8E21CF59C}"/>
                </a:ext>
              </a:extLst>
            </p:cNvPr>
            <p:cNvSpPr txBox="1"/>
            <p:nvPr/>
          </p:nvSpPr>
          <p:spPr>
            <a:xfrm>
              <a:off x="5564468" y="2215862"/>
              <a:ext cx="318772" cy="310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25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D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1E6697E-619E-855D-8EC3-4EE3DFA48A1E}"/>
                </a:ext>
              </a:extLst>
            </p:cNvPr>
            <p:cNvSpPr txBox="1"/>
            <p:nvPr/>
          </p:nvSpPr>
          <p:spPr>
            <a:xfrm>
              <a:off x="5705586" y="2320394"/>
              <a:ext cx="245599" cy="237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900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1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A06A598-3D50-38D2-1BED-31C7FA9B4FF0}"/>
                </a:ext>
              </a:extLst>
            </p:cNvPr>
            <p:cNvSpPr txBox="1"/>
            <p:nvPr/>
          </p:nvSpPr>
          <p:spPr>
            <a:xfrm>
              <a:off x="6207957" y="2215862"/>
              <a:ext cx="318772" cy="310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25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D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BF67B6C-CF58-2637-21B2-E05295CD9321}"/>
                </a:ext>
              </a:extLst>
            </p:cNvPr>
            <p:cNvSpPr txBox="1"/>
            <p:nvPr/>
          </p:nvSpPr>
          <p:spPr>
            <a:xfrm>
              <a:off x="6349075" y="2320394"/>
              <a:ext cx="245599" cy="237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900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2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B5B4D74-A617-F463-078D-C3CB5751A434}"/>
                </a:ext>
              </a:extLst>
            </p:cNvPr>
            <p:cNvSpPr txBox="1"/>
            <p:nvPr/>
          </p:nvSpPr>
          <p:spPr>
            <a:xfrm>
              <a:off x="6857377" y="2215862"/>
              <a:ext cx="318772" cy="310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25" b="1" i="1" spc="0" baseline="0" dirty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D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2602BF2-E94B-1747-194C-7B546CA51768}"/>
                </a:ext>
              </a:extLst>
            </p:cNvPr>
            <p:cNvSpPr txBox="1"/>
            <p:nvPr/>
          </p:nvSpPr>
          <p:spPr>
            <a:xfrm>
              <a:off x="6998495" y="2320394"/>
              <a:ext cx="245599" cy="237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900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3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260DDEE-6E10-6261-46A4-BA1940E33A94}"/>
                </a:ext>
              </a:extLst>
            </p:cNvPr>
            <p:cNvSpPr txBox="1"/>
            <p:nvPr/>
          </p:nvSpPr>
          <p:spPr>
            <a:xfrm>
              <a:off x="8011780" y="2215862"/>
              <a:ext cx="318772" cy="310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25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D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6135D72-BEDD-75E7-4305-D76525E664A5}"/>
                </a:ext>
              </a:extLst>
            </p:cNvPr>
            <p:cNvSpPr txBox="1"/>
            <p:nvPr/>
          </p:nvSpPr>
          <p:spPr>
            <a:xfrm>
              <a:off x="8152899" y="2320394"/>
              <a:ext cx="297865" cy="237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900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M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23AF38C-0043-9011-B56B-5C271FF117D6}"/>
                </a:ext>
              </a:extLst>
            </p:cNvPr>
            <p:cNvSpPr txBox="1"/>
            <p:nvPr/>
          </p:nvSpPr>
          <p:spPr>
            <a:xfrm>
              <a:off x="5568827" y="2958042"/>
              <a:ext cx="297865" cy="342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575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θ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37C98713-3B06-F0A6-2D91-08574726B219}"/>
                </a:ext>
              </a:extLst>
            </p:cNvPr>
            <p:cNvSpPr txBox="1"/>
            <p:nvPr/>
          </p:nvSpPr>
          <p:spPr>
            <a:xfrm>
              <a:off x="5683812" y="3073027"/>
              <a:ext cx="256052" cy="24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1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E4C6D59-C5C2-F8E2-C017-73EF34C71E4E}"/>
                </a:ext>
              </a:extLst>
            </p:cNvPr>
            <p:cNvSpPr txBox="1"/>
            <p:nvPr/>
          </p:nvSpPr>
          <p:spPr>
            <a:xfrm>
              <a:off x="6217256" y="2958042"/>
              <a:ext cx="297865" cy="342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575" b="1" i="1" spc="0" baseline="0" dirty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θ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B275FDBC-C585-3A50-54E2-509DDBE564BC}"/>
                </a:ext>
              </a:extLst>
            </p:cNvPr>
            <p:cNvSpPr txBox="1"/>
            <p:nvPr/>
          </p:nvSpPr>
          <p:spPr>
            <a:xfrm>
              <a:off x="6332241" y="3073027"/>
              <a:ext cx="256052" cy="24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2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505D351-335B-A6AB-CE4F-A78E3D0A7C22}"/>
                </a:ext>
              </a:extLst>
            </p:cNvPr>
            <p:cNvSpPr txBox="1"/>
            <p:nvPr/>
          </p:nvSpPr>
          <p:spPr>
            <a:xfrm>
              <a:off x="6875628" y="2958042"/>
              <a:ext cx="297865" cy="342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575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θ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0515F55B-12C6-37E0-06E3-F3570A455F37}"/>
                </a:ext>
              </a:extLst>
            </p:cNvPr>
            <p:cNvSpPr txBox="1"/>
            <p:nvPr/>
          </p:nvSpPr>
          <p:spPr>
            <a:xfrm>
              <a:off x="6990614" y="3073027"/>
              <a:ext cx="256052" cy="24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3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6B04B97-D63C-AC33-15FD-BBA9BC80911B}"/>
                </a:ext>
              </a:extLst>
            </p:cNvPr>
            <p:cNvSpPr txBox="1"/>
            <p:nvPr/>
          </p:nvSpPr>
          <p:spPr>
            <a:xfrm>
              <a:off x="8017456" y="2958042"/>
              <a:ext cx="297865" cy="342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575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θ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15FA8CCF-CD61-0716-7DB4-4CDC0873336E}"/>
                </a:ext>
              </a:extLst>
            </p:cNvPr>
            <p:cNvSpPr txBox="1"/>
            <p:nvPr/>
          </p:nvSpPr>
          <p:spPr>
            <a:xfrm>
              <a:off x="8132442" y="3073027"/>
              <a:ext cx="308318" cy="24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b="1" i="1" spc="0" baseline="0">
                  <a:ln/>
                  <a:solidFill>
                    <a:srgbClr val="40404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M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AD41F99F-F6C0-231E-6C79-14037432EC7A}"/>
                </a:ext>
              </a:extLst>
            </p:cNvPr>
            <p:cNvSpPr txBox="1"/>
            <p:nvPr/>
          </p:nvSpPr>
          <p:spPr>
            <a:xfrm>
              <a:off x="5088548" y="3491157"/>
              <a:ext cx="1102765" cy="290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i="1" spc="0" baseline="0">
                  <a:ln/>
                  <a:solidFill>
                    <a:srgbClr val="262626"/>
                  </a:solidFill>
                  <a:latin typeface="Calibri"/>
                  <a:cs typeface="Calibri"/>
                  <a:sym typeface="Calibri"/>
                  <a:rtl val="0"/>
                </a:rPr>
                <a:t>Source Model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583AADC-C5BB-0A46-5A17-4F6FDB26B8F2}"/>
                </a:ext>
              </a:extLst>
            </p:cNvPr>
            <p:cNvSpPr txBox="1"/>
            <p:nvPr/>
          </p:nvSpPr>
          <p:spPr>
            <a:xfrm>
              <a:off x="7114944" y="3480704"/>
              <a:ext cx="736901" cy="290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i="1" spc="0" baseline="0">
                  <a:ln/>
                  <a:solidFill>
                    <a:srgbClr val="C0504D"/>
                  </a:solidFill>
                  <a:latin typeface="Calibri"/>
                  <a:cs typeface="Calibri"/>
                  <a:sym typeface="Calibri"/>
                  <a:rtl val="0"/>
                </a:rPr>
                <a:t>Transfer</a:t>
              </a:r>
            </a:p>
          </p:txBody>
        </p: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EFA8F9-F179-0336-727E-1D172F68942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84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FD7806C-A4A5-4A3B-B682-483BAD1A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96" y="2916048"/>
            <a:ext cx="8190539" cy="34652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900" b="1" dirty="0"/>
              <a:t>Research Landscape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/>
              <a:t>Growingly important yet little explored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/>
              <a:t>Existing solutions lacking source independency and consideration for the interaction among multiple 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Additional Goals for Easy Usage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600" dirty="0">
                <a:cs typeface="Times New Roman" panose="02020603050405020304" pitchFamily="18" charset="0"/>
              </a:rPr>
              <a:t>E</a:t>
            </a:r>
            <a:r>
              <a:rPr lang="en-US" altLang="zh-CN" sz="2600" dirty="0">
                <a:effectLst/>
                <a:cs typeface="Times New Roman" panose="02020603050405020304" pitchFamily="18" charset="0"/>
              </a:rPr>
              <a:t>fficient to implement and compute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600" dirty="0">
                <a:cs typeface="Times New Roman" panose="02020603050405020304" pitchFamily="18" charset="0"/>
              </a:rPr>
              <a:t>T</a:t>
            </a:r>
            <a:r>
              <a:rPr lang="en-US" altLang="zh-CN" sz="2600" dirty="0">
                <a:effectLst/>
                <a:cs typeface="Times New Roman" panose="02020603050405020304" pitchFamily="18" charset="0"/>
              </a:rPr>
              <a:t>heoretically interpretable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600" dirty="0">
                <a:cs typeface="Times New Roman" panose="02020603050405020304" pitchFamily="18" charset="0"/>
              </a:rPr>
              <a:t>Reducing reliance</a:t>
            </a:r>
            <a:r>
              <a:rPr lang="en-US" altLang="zh-CN" sz="2600" dirty="0">
                <a:effectLst/>
                <a:cs typeface="Times New Roman" panose="02020603050405020304" pitchFamily="18" charset="0"/>
              </a:rPr>
              <a:t> on source and target task details as much as possible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pPr lvl="2">
              <a:lnSpc>
                <a:spcPct val="135000"/>
              </a:lnSpc>
            </a:pPr>
            <a:r>
              <a:rPr lang="en-US" altLang="zh-CN" sz="2400" dirty="0">
                <a:latin typeface="+mj-lt"/>
              </a:rPr>
              <a:t>Background &amp; Related Works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7D6AB4-7B70-B44D-8145-A1F1C3FDB0E5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C26C888-B4BB-F53D-9CE8-356E38536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38" y="1166582"/>
            <a:ext cx="8676456" cy="1686354"/>
          </a:xfrm>
          <a:prstGeom prst="rect">
            <a:avLst/>
          </a:prstGeom>
        </p:spPr>
      </p:pic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5BC7754-FE87-B507-24AA-9E0D490DFBD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H-ensemble Overview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7D6AB4-7B70-B44D-8145-A1F1C3FDB0E5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9D7194-3670-9550-9A5D-F3A68F67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0548" y="932490"/>
            <a:ext cx="8562236" cy="4584742"/>
          </a:xfrm>
          <a:prstGeom prst="rect">
            <a:avLst/>
          </a:prstGeom>
        </p:spPr>
      </p:pic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D809537-178E-F35A-0DAF-1AD78590A66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dirty="0"/>
              <a:t>H-ensemble</a:t>
            </a:r>
            <a:endParaRPr lang="zh-CN" altLang="en-US" dirty="0"/>
          </a:p>
        </p:txBody>
      </p:sp>
      <p:sp>
        <p:nvSpPr>
          <p:cNvPr id="13" name="内容占位符 6">
            <a:extLst>
              <a:ext uri="{FF2B5EF4-FFF2-40B4-BE49-F238E27FC236}">
                <a16:creationId xmlns:a16="http://schemas.microsoft.com/office/drawing/2014/main" id="{1A3879C0-87F1-C379-2A42-090C860E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517232"/>
            <a:ext cx="8883452" cy="10390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/>
              <a:t>Core Framework</a:t>
            </a:r>
            <a:r>
              <a:rPr lang="en-US" altLang="zh-CN" sz="1800" dirty="0"/>
              <a:t>: model ensemble through linear combination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b="1" kern="100" dirty="0">
                <a:ea typeface="等线" panose="02010600030101010101" pitchFamily="2" charset="-122"/>
              </a:rPr>
              <a:t>Three Components</a:t>
            </a:r>
            <a:r>
              <a:rPr lang="en-US" altLang="zh-CN" sz="1800" kern="100" dirty="0">
                <a:ea typeface="等线" panose="02010600030101010101" pitchFamily="2" charset="-122"/>
              </a:rPr>
              <a:t>: Target Feature Extractor; W</a:t>
            </a:r>
            <a:r>
              <a:rPr lang="en-US" altLang="zh-CN" sz="1800" dirty="0"/>
              <a:t>eight Optimizer; Target Classifier</a:t>
            </a:r>
          </a:p>
        </p:txBody>
      </p:sp>
    </p:spTree>
    <p:extLst>
      <p:ext uri="{BB962C8B-B14F-4D97-AF65-F5344CB8AC3E}">
        <p14:creationId xmlns:p14="http://schemas.microsoft.com/office/powerpoint/2010/main" val="188056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1FD7806C-A4A5-4A3B-B682-483BAD1A10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442" y="692696"/>
                <a:ext cx="8424936" cy="233744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b="1" dirty="0">
                    <a:latin typeface="+mj-lt"/>
                  </a:rPr>
                  <a:t>Target Feature Extractor</a:t>
                </a: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The target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𝑇</m:t>
                        </m:r>
                      </m:sub>
                    </m:sSub>
                    <m:r>
                      <a:rPr lang="en-US" altLang="zh-CN" sz="16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 </m:t>
                    </m:r>
                  </m:oMath>
                </a14:m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firstly flow into </a:t>
                </a:r>
                <a:r>
                  <a:rPr lang="en-US" altLang="zh-CN" sz="1600" i="1" kern="100" dirty="0">
                    <a:latin typeface="+mj-lt"/>
                    <a:ea typeface="等线" panose="02010600030101010101" pitchFamily="2" charset="-122"/>
                  </a:rPr>
                  <a:t>Target Feature Extractor</a:t>
                </a:r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.</a:t>
                </a: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 We model the target feature extractor</a:t>
                </a:r>
                <a:r>
                  <a:rPr lang="en-US" altLang="zh-CN" sz="1600" i="1" kern="100" dirty="0">
                    <a:latin typeface="+mj-lt"/>
                    <a:ea typeface="等线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𝑇</m:t>
                        </m:r>
                      </m:sub>
                    </m:sSub>
                    <m:r>
                      <a:rPr lang="en-US" altLang="zh-CN" sz="16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 </m:t>
                    </m:r>
                  </m:oMath>
                </a14:m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by a weighted combination of source feature extractors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600" b="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:</a:t>
                </a:r>
                <a:endParaRPr lang="en-US" altLang="zh-CN" sz="1600" dirty="0">
                  <a:latin typeface="+mj-lt"/>
                </a:endParaRP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1FD7806C-A4A5-4A3B-B682-483BAD1A1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442" y="692696"/>
                <a:ext cx="8424936" cy="2337442"/>
              </a:xfrm>
              <a:blipFill>
                <a:blip r:embed="rId3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H-ensemble Framework Components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7D6AB4-7B70-B44D-8145-A1F1C3FDB0E5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DF4B5586-D2AC-4C1E-ACD3-101249540A9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chemeClr val="bg1"/>
                </a:solidFill>
                <a:latin typeface="+mn-lt"/>
              </a:rPr>
              <a:t>H-ensemble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8188BF9-97E9-1330-EE3D-50345E4BB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50" y="3120055"/>
            <a:ext cx="2961905" cy="761905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85C6C860-DF5E-FB7B-8629-9337B3C99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02863" y="2780928"/>
            <a:ext cx="6553198" cy="3508981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F84CEDA2-BB46-AB8A-32BC-B6FDE5CEC8F8}"/>
              </a:ext>
            </a:extLst>
          </p:cNvPr>
          <p:cNvSpPr/>
          <p:nvPr/>
        </p:nvSpPr>
        <p:spPr>
          <a:xfrm>
            <a:off x="1474871" y="2780928"/>
            <a:ext cx="6446520" cy="3474720"/>
          </a:xfrm>
          <a:prstGeom prst="roundRect">
            <a:avLst>
              <a:gd name="adj" fmla="val 5954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FA05E2A0-9D60-CFF9-A630-B5E3AB1C72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r="51652"/>
          <a:stretch/>
        </p:blipFill>
        <p:spPr>
          <a:xfrm>
            <a:off x="1402863" y="2780928"/>
            <a:ext cx="3168352" cy="35089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96EA071-17FC-A018-E07C-949079B90C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30" b="-1"/>
          <a:stretch/>
        </p:blipFill>
        <p:spPr>
          <a:xfrm>
            <a:off x="2411760" y="1988840"/>
            <a:ext cx="2683396" cy="7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1FD7806C-A4A5-4A3B-B682-483BAD1A10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731518"/>
                <a:ext cx="8424936" cy="233744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b="1" dirty="0">
                    <a:latin typeface="+mj-lt"/>
                  </a:rPr>
                  <a:t>Weight Optimizer</a:t>
                </a:r>
                <a:endParaRPr lang="en-US" altLang="zh-CN" sz="1600" kern="100" dirty="0">
                  <a:latin typeface="+mj-lt"/>
                  <a:ea typeface="等线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The </a:t>
                </a:r>
                <a:r>
                  <a:rPr lang="en-US" altLang="zh-CN" sz="1600" i="1" kern="100" dirty="0">
                    <a:latin typeface="+mj-lt"/>
                    <a:ea typeface="等线" panose="02010600030101010101" pitchFamily="2" charset="-122"/>
                  </a:rPr>
                  <a:t>Weight Optimizer </a:t>
                </a:r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will utilize the outputs of source feature extractors</a:t>
                </a:r>
                <a:r>
                  <a:rPr lang="en-US" altLang="zh-CN" sz="1600" i="1" kern="100" dirty="0">
                    <a:latin typeface="+mj-lt"/>
                    <a:ea typeface="等线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600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600" b="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(</m:t>
                    </m:r>
                    <m:r>
                      <a:rPr lang="en-US" altLang="zh-CN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 and target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𝑌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 to derive the optimal source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zh-CN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𝛼</m:t>
                        </m:r>
                      </m:e>
                      <m:sub>
                        <m:r>
                          <a:rPr lang="en-US" altLang="zh-CN" sz="16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, making the parameter in computing target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𝒇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𝑇</m:t>
                        </m:r>
                      </m:sub>
                    </m:sSub>
                    <m:r>
                      <a:rPr lang="en-US" altLang="zh-CN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(</m:t>
                    </m:r>
                    <m:r>
                      <a:rPr lang="en-US" altLang="zh-CN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1600" i="1" kern="100" dirty="0">
                    <a:latin typeface="+mj-lt"/>
                    <a:ea typeface="等线" panose="02010600030101010101" pitchFamily="2" charset="-122"/>
                  </a:rPr>
                  <a:t>. </a:t>
                </a:r>
                <a:endParaRPr lang="en-US" altLang="zh-CN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1FD7806C-A4A5-4A3B-B682-483BAD1A1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731518"/>
                <a:ext cx="8424936" cy="2337442"/>
              </a:xfrm>
              <a:blipFill>
                <a:blip r:embed="rId3"/>
                <a:stretch>
                  <a:fillRect l="-651" r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H-ensemble Framework Components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7D6AB4-7B70-B44D-8145-A1F1C3FDB0E5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DF4B5586-D2AC-4C1E-ACD3-101249540A9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chemeClr val="bg1"/>
                </a:solidFill>
                <a:latin typeface="+mn-lt"/>
              </a:rPr>
              <a:t>H-ensemble</a:t>
            </a:r>
            <a:endParaRPr lang="en-US" altLang="zh-CN" dirty="0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1A1514C1-BFBD-B614-4FD8-DA2D7B95C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75656" y="2924944"/>
            <a:ext cx="6553198" cy="3508981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D85F7078-FE51-E390-33FE-5C70FAF800FC}"/>
              </a:ext>
            </a:extLst>
          </p:cNvPr>
          <p:cNvSpPr/>
          <p:nvPr/>
        </p:nvSpPr>
        <p:spPr>
          <a:xfrm>
            <a:off x="1547664" y="2924944"/>
            <a:ext cx="6446520" cy="3474720"/>
          </a:xfrm>
          <a:prstGeom prst="roundRect">
            <a:avLst>
              <a:gd name="adj" fmla="val 5954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B685113B-4D78-B485-A5F0-DFF15CB121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348" b="65114"/>
          <a:stretch/>
        </p:blipFill>
        <p:spPr>
          <a:xfrm>
            <a:off x="4644008" y="2924945"/>
            <a:ext cx="3384846" cy="12241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B847F03-A0B2-2F97-A33F-C275BF78C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113" y="2096961"/>
            <a:ext cx="4300247" cy="7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3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1FD7806C-A4A5-4A3B-B682-483BAD1A10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442" y="764704"/>
                <a:ext cx="8424936" cy="233744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b="1" dirty="0">
                    <a:latin typeface="+mj-lt"/>
                  </a:rPr>
                  <a:t>Target Classifier </a:t>
                </a:r>
                <a:endParaRPr lang="en-US" altLang="zh-CN" sz="1600" kern="100" dirty="0">
                  <a:latin typeface="+mj-lt"/>
                  <a:ea typeface="等线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Finally we will train the </a:t>
                </a:r>
                <a:r>
                  <a:rPr lang="en-US" altLang="zh-CN" sz="1600" i="1" kern="100" dirty="0">
                    <a:latin typeface="+mj-lt"/>
                    <a:ea typeface="等线" panose="02010600030101010101" pitchFamily="2" charset="-122"/>
                  </a:rPr>
                  <a:t>Target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𝒈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i="1" kern="100" dirty="0">
                    <a:latin typeface="+mj-lt"/>
                    <a:ea typeface="等线" panose="02010600030101010101" pitchFamily="2" charset="-122"/>
                  </a:rPr>
                  <a:t> </a:t>
                </a:r>
                <a:r>
                  <a:rPr lang="en-US" altLang="zh-CN" sz="1600" kern="100" dirty="0">
                    <a:latin typeface="+mj-lt"/>
                    <a:ea typeface="等线" panose="02010600030101010101" pitchFamily="2" charset="-122"/>
                  </a:rPr>
                  <a:t>and get the prediction using a generalization of maximal correlation regression (MCR).</a:t>
                </a: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1FD7806C-A4A5-4A3B-B682-483BAD1A1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442" y="764704"/>
                <a:ext cx="8424936" cy="2337442"/>
              </a:xfrm>
              <a:blipFill>
                <a:blip r:embed="rId3"/>
                <a:stretch>
                  <a:fillRect l="-651" r="-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H-ensemble Framework Components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7D6AB4-7B70-B44D-8145-A1F1C3FDB0E5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DF4B5586-D2AC-4C1E-ACD3-101249540A9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chemeClr val="bg1"/>
                </a:solidFill>
                <a:latin typeface="+mn-lt"/>
              </a:rPr>
              <a:t>H-ensemble</a:t>
            </a:r>
            <a:endParaRPr lang="en-US" altLang="zh-CN" dirty="0"/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2BA5676B-5C1D-9B44-EB52-B0CC93640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03648" y="2708920"/>
            <a:ext cx="6553198" cy="350898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1789736-3496-ED44-764E-D6452BC1901D}"/>
              </a:ext>
            </a:extLst>
          </p:cNvPr>
          <p:cNvSpPr/>
          <p:nvPr/>
        </p:nvSpPr>
        <p:spPr>
          <a:xfrm>
            <a:off x="1475656" y="2708920"/>
            <a:ext cx="6446520" cy="3474720"/>
          </a:xfrm>
          <a:prstGeom prst="roundRect">
            <a:avLst>
              <a:gd name="adj" fmla="val 5954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6EAE7726-9F10-B7E0-A3A1-EC301980F1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348" t="34886"/>
          <a:stretch/>
        </p:blipFill>
        <p:spPr>
          <a:xfrm>
            <a:off x="4572000" y="3933055"/>
            <a:ext cx="3384846" cy="22848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0568FB7-7BD4-7930-F872-04EFF54AA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996" y="2082122"/>
            <a:ext cx="2897420" cy="2979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087558-DA1F-5E2C-408D-C9465E7A1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477" y="2100378"/>
            <a:ext cx="3814563" cy="3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FD7806C-A4A5-4A3B-B682-483BAD1A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442" y="875534"/>
            <a:ext cx="8424936" cy="23374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dirty="0">
                <a:latin typeface="+mj-lt"/>
              </a:rPr>
              <a:t>Weight Optimization &amp; Target Classifier – H-Score and MCR</a:t>
            </a:r>
            <a:endParaRPr lang="en-US" altLang="zh-CN" sz="1600" kern="100" dirty="0">
              <a:latin typeface="+mj-lt"/>
              <a:ea typeface="等线" panose="02010600030101010101" pitchFamily="2" charset="-122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C5E8CD9B-7F3F-438D-9E3F-E74263F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" y="324669"/>
            <a:ext cx="8845641" cy="307477"/>
          </a:xfrm>
        </p:spPr>
        <p:txBody>
          <a:bodyPr/>
          <a:lstStyle/>
          <a:p>
            <a:r>
              <a:rPr lang="en-US" altLang="zh-CN" dirty="0"/>
              <a:t>H-ensemble Framework Components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7CA4C-9B49-407A-9995-1E4156385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7D6AB4-7B70-B44D-8145-A1F1C3FDB0E5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AC5002-F59D-428B-A788-6EFD6F5EE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3BB89-BC16-46EB-A2B4-4C046A0C560C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7F0C412-A804-4A08-B764-B7CA54AB29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DF4B5586-D2AC-4C1E-ACD3-101249540A9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chemeClr val="bg1"/>
                </a:solidFill>
                <a:latin typeface="+mn-lt"/>
              </a:rPr>
              <a:t>H-ensemble</a:t>
            </a:r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3F629B-993C-761A-37E9-AD534D19D406}"/>
              </a:ext>
            </a:extLst>
          </p:cNvPr>
          <p:cNvSpPr txBox="1"/>
          <p:nvPr/>
        </p:nvSpPr>
        <p:spPr>
          <a:xfrm>
            <a:off x="118845" y="5733256"/>
            <a:ext cx="8845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1" dirty="0">
                <a:effectLst/>
                <a:latin typeface="Arial" panose="020B0604020202020204" pitchFamily="34" charset="0"/>
              </a:rPr>
              <a:t>Huang, S.-L.; </a:t>
            </a:r>
            <a:r>
              <a:rPr lang="en-US" altLang="zh-CN" sz="1200" b="0" i="1" dirty="0" err="1">
                <a:effectLst/>
                <a:latin typeface="Arial" panose="020B0604020202020204" pitchFamily="34" charset="0"/>
              </a:rPr>
              <a:t>Makur</a:t>
            </a:r>
            <a:r>
              <a:rPr lang="en-US" altLang="zh-CN" sz="1200" b="0" i="1" dirty="0">
                <a:effectLst/>
                <a:latin typeface="Arial" panose="020B0604020202020204" pitchFamily="34" charset="0"/>
              </a:rPr>
              <a:t>, A.; </a:t>
            </a:r>
            <a:r>
              <a:rPr lang="en-US" altLang="zh-CN" sz="1200" b="0" i="1" dirty="0" err="1">
                <a:effectLst/>
                <a:latin typeface="Arial" panose="020B0604020202020204" pitchFamily="34" charset="0"/>
              </a:rPr>
              <a:t>Wornell</a:t>
            </a:r>
            <a:r>
              <a:rPr lang="en-US" altLang="zh-CN" sz="1200" b="0" i="1" dirty="0">
                <a:effectLst/>
                <a:latin typeface="Arial" panose="020B0604020202020204" pitchFamily="34" charset="0"/>
              </a:rPr>
              <a:t>, G. W.; and Zheng, L. 2019a. On universal features for high-dimensional learning and inference. </a:t>
            </a:r>
            <a:r>
              <a:rPr lang="en-US" altLang="zh-CN" sz="1200" b="0" i="1" dirty="0" err="1">
                <a:effectLst/>
                <a:latin typeface="Arial" panose="020B0604020202020204" pitchFamily="34" charset="0"/>
              </a:rPr>
              <a:t>arXiv</a:t>
            </a:r>
            <a:r>
              <a:rPr lang="en-US" altLang="zh-CN" sz="1200" b="0" i="1" dirty="0">
                <a:effectLst/>
                <a:latin typeface="Arial" panose="020B0604020202020204" pitchFamily="34" charset="0"/>
              </a:rPr>
              <a:t> preprint arXiv:1911.09105.</a:t>
            </a:r>
          </a:p>
          <a:p>
            <a:r>
              <a:rPr lang="en-US" altLang="zh-CN" sz="1200" i="1" dirty="0">
                <a:effectLst/>
                <a:latin typeface="Arial" panose="020B0604020202020204" pitchFamily="34" charset="0"/>
              </a:rPr>
              <a:t>Bao, Y.; Li, Y.; Huang, S.-L.; Zhang, L.; Zheng, L.; Zamir, A.; and </a:t>
            </a:r>
            <a:r>
              <a:rPr lang="en-US" altLang="zh-CN" sz="1200" i="1" dirty="0" err="1">
                <a:effectLst/>
                <a:latin typeface="Arial" panose="020B0604020202020204" pitchFamily="34" charset="0"/>
              </a:rPr>
              <a:t>Guibas</a:t>
            </a:r>
            <a:r>
              <a:rPr lang="en-US" altLang="zh-CN" sz="1200" i="1" dirty="0">
                <a:effectLst/>
                <a:latin typeface="Arial" panose="020B0604020202020204" pitchFamily="34" charset="0"/>
              </a:rPr>
              <a:t>, L. 2019. An information-theoretic approach to transferability in task transfer learning. In 2019 IEEE international conference on image processing (ICIP), 2309–2313. IEEE.</a:t>
            </a:r>
          </a:p>
          <a:p>
            <a:endParaRPr lang="zh-CN" altLang="en-US" sz="1200" i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849DE86-D8BC-0FC2-AF69-4DD7A07D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508365"/>
            <a:ext cx="4104456" cy="27787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95C627-3CFC-71AB-44A3-F140A7596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5112308"/>
            <a:ext cx="4896544" cy="4151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304BBB-729A-2169-448D-AE8F6680C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4509120"/>
            <a:ext cx="4970206" cy="53997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5563019-B3A8-A6B6-A5A5-DA272B48B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004" y="4610821"/>
            <a:ext cx="1130842" cy="3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6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20111</TotalTime>
  <Words>1148</Words>
  <Application>Microsoft Macintosh PowerPoint</Application>
  <PresentationFormat>On-screen Show (4:3)</PresentationFormat>
  <Paragraphs>193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Adobe Devanagari</vt:lpstr>
      <vt:lpstr>等线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H-ensemble: an Information Theoretic Approach to Reliable  Few-Shot Multi-Source-Free Transfer</vt:lpstr>
      <vt:lpstr>Contents</vt:lpstr>
      <vt:lpstr>Multi-Source-Free Transfer</vt:lpstr>
      <vt:lpstr>Background &amp; Related Works</vt:lpstr>
      <vt:lpstr>H-ensemble Overview</vt:lpstr>
      <vt:lpstr>H-ensemble Framework Components</vt:lpstr>
      <vt:lpstr>H-ensemble Framework Components</vt:lpstr>
      <vt:lpstr>H-ensemble Framework Components</vt:lpstr>
      <vt:lpstr>H-ensemble Framework Components</vt:lpstr>
      <vt:lpstr>H-ensemble Framework Overview</vt:lpstr>
      <vt:lpstr>Datasets</vt:lpstr>
      <vt:lpstr>Comparison Experiments – Exp. VisDA-2017(10-shot)</vt:lpstr>
      <vt:lpstr>Comparison Experiments – Exp. VisDA-2017(10-shot)</vt:lpstr>
      <vt:lpstr>Ablation Study – Exp. Office Series (8-shot)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duqj2</dc:creator>
  <cp:lastModifiedBy>Yang Li</cp:lastModifiedBy>
  <cp:revision>717</cp:revision>
  <dcterms:created xsi:type="dcterms:W3CDTF">2014-12-08T05:17:00Z</dcterms:created>
  <dcterms:modified xsi:type="dcterms:W3CDTF">2024-04-09T11:25:09Z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